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81"/>
  </p:notesMasterIdLst>
  <p:sldIdLst>
    <p:sldId id="259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8" r:id="rId26"/>
    <p:sldId id="399" r:id="rId27"/>
    <p:sldId id="263" r:id="rId28"/>
    <p:sldId id="264" r:id="rId29"/>
    <p:sldId id="265" r:id="rId30"/>
    <p:sldId id="275" r:id="rId31"/>
    <p:sldId id="334" r:id="rId32"/>
    <p:sldId id="342" r:id="rId33"/>
    <p:sldId id="343" r:id="rId34"/>
    <p:sldId id="344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56" r:id="rId48"/>
    <p:sldId id="345" r:id="rId49"/>
    <p:sldId id="296" r:id="rId50"/>
    <p:sldId id="373" r:id="rId51"/>
    <p:sldId id="297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59" r:id="rId61"/>
    <p:sldId id="346" r:id="rId62"/>
    <p:sldId id="303" r:id="rId63"/>
    <p:sldId id="304" r:id="rId64"/>
    <p:sldId id="305" r:id="rId65"/>
    <p:sldId id="306" r:id="rId66"/>
    <p:sldId id="354" r:id="rId67"/>
    <p:sldId id="355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58" r:id="rId78"/>
    <p:sldId id="318" r:id="rId79"/>
    <p:sldId id="372" r:id="rId80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B2B2B2"/>
    <a:srgbClr val="797979"/>
    <a:srgbClr val="7F7F7F"/>
    <a:srgbClr val="00804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84" y="-1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153112"/>
        <c:axId val="-2084930968"/>
      </c:barChart>
      <c:catAx>
        <c:axId val="-2085153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084930968"/>
        <c:crosses val="autoZero"/>
        <c:auto val="1"/>
        <c:lblAlgn val="ctr"/>
        <c:lblOffset val="100"/>
        <c:noMultiLvlLbl val="0"/>
      </c:catAx>
      <c:valAx>
        <c:axId val="-2084930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8515311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72.02868571428561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031944"/>
        <c:axId val="-2103055640"/>
      </c:barChart>
      <c:catAx>
        <c:axId val="-2103031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03055640"/>
        <c:crosses val="autoZero"/>
        <c:auto val="1"/>
        <c:lblAlgn val="ctr"/>
        <c:lblOffset val="100"/>
        <c:noMultiLvlLbl val="0"/>
      </c:catAx>
      <c:valAx>
        <c:axId val="-2103055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3031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5.194533299851283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5.194533299851283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1154328"/>
        <c:axId val="-2081144744"/>
      </c:barChart>
      <c:catAx>
        <c:axId val="-2081154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081144744"/>
        <c:crosses val="autoZero"/>
        <c:auto val="1"/>
        <c:lblAlgn val="ctr"/>
        <c:lblOffset val="100"/>
        <c:noMultiLvlLbl val="0"/>
      </c:catAx>
      <c:valAx>
        <c:axId val="-2081144744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1543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565896"/>
        <c:axId val="-2099560376"/>
      </c:barChart>
      <c:catAx>
        <c:axId val="-2099565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9560376"/>
        <c:crosses val="autoZero"/>
        <c:auto val="1"/>
        <c:lblAlgn val="ctr"/>
        <c:lblOffset val="100"/>
        <c:noMultiLvlLbl val="0"/>
      </c:catAx>
      <c:valAx>
        <c:axId val="-2099560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9565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43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84C9-53A7-4144-9959-D70C4B5880D0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F2E-E304-C74D-9D4D-7AF94BE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76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01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0"/>
            <a:ext cx="219456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20726400" cy="2133600"/>
          </a:xfrm>
        </p:spPr>
        <p:txBody>
          <a:bodyPr anchor="t"/>
          <a:lstStyle>
            <a:lvl1pPr>
              <a:defRPr sz="2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5035551"/>
            <a:ext cx="17068800" cy="1365250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10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9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park-project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park-project.or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/documentatio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Parallel Programming With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844800" y="11192337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9905965" y="7894108"/>
            <a:ext cx="3088411" cy="242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9905965" y="9545832"/>
            <a:ext cx="3088411" cy="776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9905965" y="10322521"/>
            <a:ext cx="3088411" cy="84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16677605" y="7894108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16677605" y="9545832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16677605" y="11173404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18192800" y="7315200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2" name="Folded Corner 61"/>
          <p:cNvSpPr/>
          <p:nvPr/>
        </p:nvSpPr>
        <p:spPr>
          <a:xfrm>
            <a:off x="18192800" y="8966924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3" name="Folded Corner 62"/>
          <p:cNvSpPr/>
          <p:nvPr/>
        </p:nvSpPr>
        <p:spPr>
          <a:xfrm>
            <a:off x="18192800" y="10594496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4" name="Rectangle 63"/>
          <p:cNvSpPr/>
          <p:nvPr/>
        </p:nvSpPr>
        <p:spPr>
          <a:xfrm>
            <a:off x="12994376" y="7446409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2994376" y="9098133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994376" y="10721771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9905965" y="10322520"/>
            <a:ext cx="3089820" cy="2354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995785" y="12167325"/>
            <a:ext cx="3969208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9133576" y="10151879"/>
            <a:ext cx="772389" cy="341282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73" name="Can 72"/>
          <p:cNvSpPr/>
          <p:nvPr/>
        </p:nvSpPr>
        <p:spPr>
          <a:xfrm>
            <a:off x="2844800" y="9502689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4931159" y="10322521"/>
            <a:ext cx="2666525" cy="4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2555200" cy="2286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005848" y="8382000"/>
            <a:ext cx="2998213" cy="1604831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500" dirty="0">
                <a:latin typeface="Corbel"/>
                <a:cs typeface="Corbel"/>
              </a:rPr>
              <a:t>one-time</a:t>
            </a:r>
            <a:br>
              <a:rPr lang="en-US" sz="4500" dirty="0">
                <a:latin typeface="Corbel"/>
                <a:cs typeface="Corbel"/>
              </a:rPr>
            </a:br>
            <a:r>
              <a:rPr lang="en-US" sz="4500" dirty="0">
                <a:latin typeface="Corbel"/>
                <a:cs typeface="Corbel"/>
              </a:rPr>
              <a:t>processing</a:t>
            </a:r>
            <a:endParaRPr lang="en-US" sz="45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06203" y="10400428"/>
            <a:ext cx="2160987" cy="33891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426480" y="8500038"/>
            <a:ext cx="3500363" cy="3448656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9256095" y="8767860"/>
            <a:ext cx="1680675" cy="1228372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2641600" y="3998005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4727959" y="4822082"/>
            <a:ext cx="1434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162079" y="4374383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1</a:t>
            </a:r>
            <a:endParaRPr lang="en-US" sz="5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8588757" y="4822081"/>
            <a:ext cx="859072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12483839" y="4822081"/>
            <a:ext cx="958525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442364" y="4374383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2</a:t>
            </a:r>
            <a:endParaRPr lang="en-US" sz="5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15869044" y="4822081"/>
            <a:ext cx="902205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9807256" y="4822080"/>
            <a:ext cx="871397" cy="207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671754" y="4395133"/>
            <a:ext cx="1937805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41600" y="5674655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9326845" y="3048000"/>
            <a:ext cx="3500363" cy="3448656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16616437" y="3065050"/>
            <a:ext cx="3500363" cy="3448656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16615796" y="3313307"/>
            <a:ext cx="3907405" cy="2918322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9264564" y="3313307"/>
            <a:ext cx="3907405" cy="2918322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199" y="3902077"/>
            <a:ext cx="22577779" cy="8977218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3881312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10600" y="4881034"/>
            <a:ext cx="0" cy="633823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00479" y="11066866"/>
            <a:ext cx="13907245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1633" y="7025739"/>
            <a:ext cx="3891887" cy="191260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55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5500" b="1" dirty="0">
                <a:latin typeface="Corbel"/>
                <a:cs typeface="Corbel"/>
              </a:rPr>
              <a:t>of Updates</a:t>
            </a:r>
            <a:endParaRPr lang="en-US" sz="55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37773" y="11739264"/>
            <a:ext cx="5870438" cy="106622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5500" b="1" dirty="0">
                <a:latin typeface="Corbel"/>
                <a:cs typeface="Corbel"/>
              </a:rPr>
              <a:t>Write Throughput</a:t>
            </a:r>
            <a:endParaRPr lang="en-US" sz="55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3981" y="4881034"/>
            <a:ext cx="1568973" cy="98927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/>
            <a:r>
              <a:rPr lang="en-US" sz="5000" dirty="0">
                <a:latin typeface="Corbel"/>
                <a:cs typeface="Corbel"/>
              </a:rPr>
              <a:t>Fine</a:t>
            </a:r>
            <a:endParaRPr lang="en-US" sz="50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6423" y="10124420"/>
            <a:ext cx="2266530" cy="98927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/>
            <a:r>
              <a:rPr lang="en-US" sz="50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0252" y="11219266"/>
            <a:ext cx="1571791" cy="98927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000" dirty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4472" y="11219266"/>
            <a:ext cx="1697965" cy="98927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0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10619787" y="9306742"/>
            <a:ext cx="536448" cy="402336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358824" y="9306742"/>
            <a:ext cx="536448" cy="402336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63819" y="6277864"/>
            <a:ext cx="1024683" cy="402336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05600" y="5528608"/>
            <a:ext cx="3391691" cy="2297328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4500" dirty="0" err="1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8035473" y="7802408"/>
            <a:ext cx="4562658" cy="1477328"/>
            <a:chOff x="7198356" y="3810531"/>
            <a:chExt cx="1710997" cy="738664"/>
          </a:xfrm>
        </p:grpSpPr>
        <p:sp>
          <p:nvSpPr>
            <p:cNvPr id="44" name="TextBox 43"/>
            <p:cNvSpPr txBox="1"/>
            <p:nvPr/>
          </p:nvSpPr>
          <p:spPr>
            <a:xfrm>
              <a:off x="7534274" y="3810531"/>
              <a:ext cx="13750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45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1293295" y="5503208"/>
            <a:ext cx="4907195" cy="2169826"/>
            <a:chOff x="4118932" y="2552832"/>
            <a:chExt cx="1840198" cy="1084913"/>
          </a:xfrm>
        </p:grpSpPr>
        <p:sp>
          <p:nvSpPr>
            <p:cNvPr id="43" name="TextBox 42"/>
            <p:cNvSpPr txBox="1"/>
            <p:nvPr/>
          </p:nvSpPr>
          <p:spPr>
            <a:xfrm>
              <a:off x="4660448" y="2552832"/>
              <a:ext cx="1298682" cy="10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45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45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544073" y="9123191"/>
            <a:ext cx="1821509" cy="912333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5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331277" y="9123191"/>
            <a:ext cx="1788823" cy="912333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3336423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96110"/>
            <a:ext cx="22276400" cy="2286000"/>
          </a:xfrm>
        </p:spPr>
        <p:txBody>
          <a:bodyPr/>
          <a:lstStyle/>
          <a:p>
            <a:r>
              <a:rPr lang="en-US" sz="11900" dirty="0"/>
              <a:t>Spark Programming Interface</a:t>
            </a:r>
            <a:endParaRPr lang="en-US" sz="11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3902076"/>
            <a:ext cx="22976093" cy="8442324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7803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1945600" cy="2286000"/>
          </a:xfrm>
        </p:spPr>
        <p:txBody>
          <a:bodyPr/>
          <a:lstStyle/>
          <a:p>
            <a:r>
              <a:rPr lang="en-US" sz="13600" dirty="0"/>
              <a:t>Example: Log Mining</a:t>
            </a:r>
            <a:endParaRPr lang="en-US" sz="1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95600"/>
            <a:ext cx="21945600" cy="2743200"/>
          </a:xfrm>
        </p:spPr>
        <p:txBody>
          <a:bodyPr/>
          <a:lstStyle/>
          <a:p>
            <a:pPr marL="0">
              <a:buNone/>
            </a:pPr>
            <a:r>
              <a:rPr lang="en-US" sz="7100" dirty="0"/>
              <a:t>Load error messages from a log into memory, then interactively search for various patterns</a:t>
            </a:r>
            <a:endParaRPr lang="en-US" sz="71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0"/>
            <a:ext cx="15443200" cy="3108704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1429"/>
              </a:spcBef>
            </a:pPr>
            <a:r>
              <a:rPr lang="en-US" sz="3800" dirty="0">
                <a:latin typeface="Lucida Console"/>
                <a:cs typeface="Lucida Console"/>
              </a:rPr>
              <a:t>lines = </a:t>
            </a:r>
            <a:r>
              <a:rPr lang="en-US" sz="3800" dirty="0" err="1">
                <a:latin typeface="Lucida Console"/>
                <a:cs typeface="Lucida Console"/>
              </a:rPr>
              <a:t>spark.textFile(“hdfs</a:t>
            </a:r>
            <a:r>
              <a:rPr lang="en-US" sz="38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1429"/>
              </a:spcBef>
            </a:pPr>
            <a:r>
              <a:rPr lang="en-US" sz="3800" dirty="0">
                <a:latin typeface="Lucida Console"/>
                <a:cs typeface="Lucida Console"/>
              </a:rPr>
              <a:t>errors = </a:t>
            </a:r>
            <a:r>
              <a:rPr lang="en-US" sz="3800" dirty="0" err="1">
                <a:latin typeface="Lucida Console"/>
                <a:cs typeface="Lucida Console"/>
              </a:rPr>
              <a:t>lines.</a:t>
            </a:r>
            <a:r>
              <a:rPr lang="en-US" sz="38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3800" dirty="0" err="1">
                <a:latin typeface="Lucida Console"/>
                <a:cs typeface="Lucida Console"/>
              </a:rPr>
              <a:t>(</a:t>
            </a:r>
            <a:r>
              <a:rPr lang="en-US" sz="38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38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38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800" dirty="0">
                <a:latin typeface="Lucida Console"/>
                <a:cs typeface="Lucida Console"/>
              </a:rPr>
              <a:t>messages = errors.</a:t>
            </a:r>
            <a:r>
              <a:rPr lang="en-US" sz="3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3800" dirty="0">
                <a:latin typeface="Lucida Console"/>
                <a:cs typeface="Lucida Console"/>
              </a:rPr>
              <a:t>(</a:t>
            </a:r>
            <a:r>
              <a:rPr lang="en-US" sz="3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38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800" dirty="0" err="1">
                <a:latin typeface="Lucida Console"/>
                <a:cs typeface="Lucida Console"/>
              </a:rPr>
              <a:t>Messages.</a:t>
            </a:r>
            <a:r>
              <a:rPr lang="en-US" sz="38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3800" dirty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4975227" y="5486646"/>
            <a:ext cx="8189573" cy="7702884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20384132" y="6690050"/>
            <a:ext cx="2109496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1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20070097" y="10790016"/>
            <a:ext cx="2185939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2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15147640" y="12113372"/>
            <a:ext cx="2151419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3</a:t>
            </a:r>
            <a:endParaRPr lang="en-US" sz="3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52804" y="6084704"/>
            <a:ext cx="4205624" cy="4751492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036801" y="5415066"/>
            <a:ext cx="7629240" cy="6150684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00" dirty="0"/>
                <a:t>Worker</a:t>
              </a:r>
              <a:endParaRPr lang="en-US" sz="43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00" dirty="0"/>
                <a:t>Worker</a:t>
              </a:r>
              <a:endParaRPr lang="en-US" sz="43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00" dirty="0"/>
                <a:t>Worker</a:t>
              </a:r>
              <a:endParaRPr lang="en-US" sz="43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00" dirty="0"/>
                <a:t>Master</a:t>
              </a:r>
              <a:endParaRPr lang="en-US" sz="43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9603" y="8496022"/>
            <a:ext cx="15443200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800" dirty="0" err="1">
                <a:latin typeface="Lucida Console"/>
                <a:cs typeface="Lucida Console"/>
              </a:rPr>
              <a:t>messages.</a:t>
            </a:r>
            <a:r>
              <a:rPr lang="en-US" sz="38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3800" dirty="0">
                <a:latin typeface="Lucida Console"/>
                <a:cs typeface="Lucida Console"/>
              </a:rPr>
              <a:t>(</a:t>
            </a:r>
            <a:r>
              <a:rPr lang="en-US" sz="3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3800" dirty="0">
                <a:latin typeface="Lucida Console"/>
                <a:cs typeface="Lucida Console"/>
              </a:rPr>
              <a:t>).</a:t>
            </a:r>
            <a:r>
              <a:rPr lang="en-US" sz="38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14673503" y="8800714"/>
            <a:ext cx="3140364" cy="89900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17980135" y="7680040"/>
            <a:ext cx="2555384" cy="181032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7770763" y="5883555"/>
            <a:ext cx="2426091" cy="9882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9600" y="9144000"/>
            <a:ext cx="15443200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800" dirty="0" err="1">
                <a:latin typeface="Lucida Console"/>
                <a:cs typeface="Lucida Console"/>
              </a:rPr>
              <a:t>messages.</a:t>
            </a:r>
            <a:r>
              <a:rPr lang="en-US" sz="38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3800" dirty="0">
                <a:latin typeface="Lucida Console"/>
                <a:cs typeface="Lucida Console"/>
              </a:rPr>
              <a:t>(</a:t>
            </a:r>
            <a:r>
              <a:rPr lang="en-US" sz="3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3800" dirty="0">
                <a:latin typeface="Lucida Console"/>
                <a:cs typeface="Lucida Console"/>
              </a:rPr>
              <a:t>).</a:t>
            </a:r>
            <a:r>
              <a:rPr lang="en-US" sz="38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660837" y="6485692"/>
            <a:ext cx="147877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>
                <a:latin typeface="Corbel"/>
                <a:cs typeface="Corbel"/>
              </a:rPr>
              <a:t>tasks</a:t>
            </a:r>
            <a:endParaRPr lang="en-US" sz="38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272000" y="5746782"/>
            <a:ext cx="1773832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>
                <a:latin typeface="Corbel"/>
                <a:cs typeface="Corbel"/>
              </a:rPr>
              <a:t>results</a:t>
            </a:r>
            <a:endParaRPr lang="en-US" sz="38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631563" y="4899890"/>
            <a:ext cx="1939637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err="1"/>
              <a:t>Msgs</a:t>
            </a:r>
            <a:r>
              <a:rPr lang="en-US" sz="3600" dirty="0"/>
              <a:t>. 1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21459150" y="9046528"/>
            <a:ext cx="1939637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err="1"/>
              <a:t>Msgs</a:t>
            </a:r>
            <a:r>
              <a:rPr lang="en-US" sz="3600" dirty="0"/>
              <a:t>. 2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6520776" y="10323458"/>
            <a:ext cx="1939637" cy="641192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err="1"/>
              <a:t>Msgs</a:t>
            </a:r>
            <a:r>
              <a:rPr lang="en-US" sz="3600" dirty="0"/>
              <a:t>. 3</a:t>
            </a:r>
            <a:endParaRPr lang="en-US" sz="3600" dirty="0"/>
          </a:p>
        </p:txBody>
      </p:sp>
      <p:sp>
        <p:nvSpPr>
          <p:cNvPr id="70" name="Rectangular Callout 69"/>
          <p:cNvSpPr/>
          <p:nvPr/>
        </p:nvSpPr>
        <p:spPr>
          <a:xfrm>
            <a:off x="13959223" y="5010729"/>
            <a:ext cx="3078792" cy="623454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Base RDD</a:t>
            </a:r>
            <a:endParaRPr lang="en-US" sz="4000" dirty="0"/>
          </a:p>
        </p:txBody>
      </p:sp>
      <p:sp>
        <p:nvSpPr>
          <p:cNvPr id="71" name="Rectangular Callout 70"/>
          <p:cNvSpPr/>
          <p:nvPr/>
        </p:nvSpPr>
        <p:spPr>
          <a:xfrm>
            <a:off x="15051539" y="5181601"/>
            <a:ext cx="4892848" cy="623454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Transformed RDD</a:t>
            </a:r>
            <a:endParaRPr lang="en-US" sz="4000" dirty="0"/>
          </a:p>
        </p:txBody>
      </p:sp>
      <p:sp>
        <p:nvSpPr>
          <p:cNvPr id="73" name="Rectangular Callout 72"/>
          <p:cNvSpPr/>
          <p:nvPr/>
        </p:nvSpPr>
        <p:spPr>
          <a:xfrm>
            <a:off x="15151545" y="8078136"/>
            <a:ext cx="2516312" cy="59192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Action</a:t>
            </a:r>
            <a:endParaRPr lang="en-US" sz="4000" dirty="0"/>
          </a:p>
        </p:txBody>
      </p:sp>
      <p:sp>
        <p:nvSpPr>
          <p:cNvPr id="38" name="Rounded Rectangle 37"/>
          <p:cNvSpPr/>
          <p:nvPr/>
        </p:nvSpPr>
        <p:spPr>
          <a:xfrm>
            <a:off x="1077579" y="10972801"/>
            <a:ext cx="12740021" cy="16988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52032" y="10972802"/>
            <a:ext cx="12740021" cy="1698812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4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514453" y="8001000"/>
            <a:ext cx="5115947" cy="1219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657600"/>
            <a:ext cx="22148800" cy="4550548"/>
          </a:xfrm>
        </p:spPr>
        <p:txBody>
          <a:bodyPr>
            <a:normAutofit/>
          </a:bodyPr>
          <a:lstStyle/>
          <a:p>
            <a:pPr>
              <a:spcBef>
                <a:spcPts val="4286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3753" y="6375400"/>
            <a:ext cx="19783176" cy="220499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4300" dirty="0">
                <a:latin typeface="Lucida Console"/>
                <a:cs typeface="Lucida Console"/>
              </a:rPr>
              <a:t>messages = </a:t>
            </a:r>
            <a:r>
              <a:rPr lang="en-US" sz="4300" dirty="0" err="1">
                <a:latin typeface="Lucida Console"/>
                <a:cs typeface="Lucida Console"/>
              </a:rPr>
              <a:t>textFile</a:t>
            </a:r>
            <a:r>
              <a:rPr lang="en-US" sz="4300" dirty="0">
                <a:latin typeface="Lucida Console"/>
                <a:cs typeface="Lucida Console"/>
              </a:rPr>
              <a:t>(...).</a:t>
            </a:r>
            <a:r>
              <a:rPr lang="en-US" sz="43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4300" dirty="0">
                <a:latin typeface="Lucida Console"/>
                <a:cs typeface="Lucida Console"/>
              </a:rPr>
              <a:t>(</a:t>
            </a:r>
            <a:r>
              <a:rPr lang="en-US" sz="43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4300" dirty="0">
                <a:latin typeface="Lucida Console"/>
                <a:cs typeface="Lucida Console"/>
              </a:rPr>
              <a:t>)</a:t>
            </a:r>
          </a:p>
          <a:p>
            <a:r>
              <a:rPr lang="en-US" sz="4300" dirty="0">
                <a:latin typeface="Lucida Console"/>
                <a:cs typeface="Lucida Console"/>
              </a:rPr>
              <a:t>                        .</a:t>
            </a:r>
            <a:r>
              <a:rPr lang="en-US" sz="43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4300" dirty="0">
                <a:latin typeface="Lucida Console"/>
                <a:cs typeface="Lucida Console"/>
              </a:rPr>
              <a:t>(</a:t>
            </a:r>
            <a:r>
              <a:rPr lang="en-US" sz="43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4300" dirty="0">
                <a:latin typeface="Lucida Console"/>
                <a:cs typeface="Lucida Console"/>
              </a:rPr>
              <a:t>)</a:t>
            </a:r>
          </a:p>
          <a:p>
            <a:r>
              <a:rPr lang="en-US" sz="43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748539" y="9848548"/>
            <a:ext cx="18683723" cy="1860852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5200" dirty="0" err="1"/>
                <a:t>HadoopRDD</a:t>
              </a:r>
              <a:endParaRPr lang="en-US" sz="52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3800" dirty="0"/>
                <a:t>path = </a:t>
              </a:r>
              <a:r>
                <a:rPr lang="en-US" sz="3800" dirty="0" err="1"/>
                <a:t>hdfs</a:t>
              </a:r>
              <a:r>
                <a:rPr lang="en-US" sz="3800" dirty="0"/>
                <a:t>://…</a:t>
              </a:r>
              <a:endParaRPr lang="en-US" sz="3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5200" dirty="0" err="1"/>
                <a:t>FilteredRDD</a:t>
              </a:r>
              <a:endParaRPr lang="en-US" sz="52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3800" dirty="0" err="1"/>
                <a:t>func</a:t>
              </a:r>
              <a:r>
                <a:rPr lang="en-US" sz="38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5200" dirty="0" err="1"/>
                <a:t>MappedRDD</a:t>
              </a:r>
              <a:endParaRPr lang="en-US" sz="52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3800" dirty="0" err="1"/>
                <a:t>func</a:t>
              </a:r>
              <a:r>
                <a:rPr lang="en-US" sz="38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21945600" cy="2286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9296400"/>
            <a:ext cx="21945600" cy="41910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37551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 err="1">
                  <a:latin typeface="Corbel"/>
                  <a:cs typeface="Corbel"/>
                </a:rPr>
                <a:t>HadoopRDD</a:t>
              </a:r>
              <a:endParaRPr lang="en-US" sz="5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34828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 err="1">
                  <a:latin typeface="Corbel"/>
                  <a:cs typeface="Corbel"/>
                </a:rPr>
                <a:t>FilteredRDD</a:t>
              </a:r>
              <a:endParaRPr lang="en-US" sz="5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4045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 err="1">
                  <a:latin typeface="Corbel"/>
                  <a:cs typeface="Corbel"/>
                </a:rPr>
                <a:t>MappedRDD</a:t>
              </a:r>
              <a:endParaRPr lang="en-US" sz="5200" dirty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275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660315"/>
              </p:ext>
            </p:extLst>
          </p:nvPr>
        </p:nvGraphicFramePr>
        <p:xfrm>
          <a:off x="1292059" y="4114800"/>
          <a:ext cx="21132800" cy="83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0" y="4933373"/>
            <a:ext cx="1443175" cy="40450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1075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21945600" cy="2286000"/>
          </a:xfrm>
        </p:spPr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49676"/>
            <a:ext cx="21945600" cy="8442324"/>
          </a:xfrm>
        </p:spPr>
        <p:txBody>
          <a:bodyPr/>
          <a:lstStyle/>
          <a:p>
            <a:r>
              <a:rPr lang="en-US" sz="5400" dirty="0"/>
              <a:t>1. Start each page with a rank of 1</a:t>
            </a:r>
          </a:p>
          <a:p>
            <a:pPr>
              <a:spcBef>
                <a:spcPts val="952"/>
              </a:spcBef>
            </a:pPr>
            <a:r>
              <a:rPr lang="en-US" sz="5400" dirty="0"/>
              <a:t>2. On each iteration, update each page’s rank to</a:t>
            </a:r>
          </a:p>
          <a:p>
            <a:pPr algn="ctr">
              <a:spcBef>
                <a:spcPts val="1429"/>
              </a:spcBef>
            </a:pPr>
            <a:r>
              <a:rPr lang="en-US" sz="5400" dirty="0" err="1"/>
              <a:t>Σ</a:t>
            </a:r>
            <a:r>
              <a:rPr lang="en-US" sz="5400" baseline="-25000" dirty="0" err="1"/>
              <a:t>i</a:t>
            </a:r>
            <a:r>
              <a:rPr lang="en-US" sz="5400" baseline="-25000" dirty="0" err="1">
                <a:latin typeface="Corbel"/>
                <a:cs typeface="Corbel"/>
              </a:rPr>
              <a:t>∈</a:t>
            </a:r>
            <a:r>
              <a:rPr lang="en-US" sz="5400" baseline="-25000" dirty="0" err="1"/>
              <a:t>neighbors</a:t>
            </a:r>
            <a:r>
              <a:rPr lang="en-US" sz="5400" dirty="0"/>
              <a:t> </a:t>
            </a:r>
            <a:r>
              <a:rPr lang="en-US" sz="5400" dirty="0" err="1"/>
              <a:t>rank</a:t>
            </a:r>
            <a:r>
              <a:rPr lang="en-US" sz="5400" baseline="-25000" dirty="0" err="1"/>
              <a:t>i</a:t>
            </a:r>
            <a:r>
              <a:rPr lang="en-US" sz="5400" dirty="0"/>
              <a:t> </a:t>
            </a:r>
            <a:r>
              <a:rPr lang="en-US" sz="5400" dirty="0"/>
              <a:t>/ |</a:t>
            </a:r>
            <a:r>
              <a:rPr lang="en-US" sz="5400" dirty="0" err="1"/>
              <a:t>neighbors</a:t>
            </a:r>
            <a:r>
              <a:rPr lang="en-US" sz="5400" baseline="-25000" dirty="0" err="1"/>
              <a:t>i</a:t>
            </a:r>
            <a:r>
              <a:rPr lang="en-US" sz="5400" dirty="0"/>
              <a:t>|</a:t>
            </a:r>
            <a:endParaRPr lang="en-US" sz="5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 bwMode="auto">
          <a:xfrm>
            <a:off x="1143000" y="7086600"/>
            <a:ext cx="2232326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709" tIns="108855" rIns="217709" bIns="10885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856" y="609600"/>
            <a:ext cx="21945600" cy="2286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271" y="3778874"/>
            <a:ext cx="12358787" cy="8442324"/>
          </a:xfrm>
        </p:spPr>
        <p:txBody>
          <a:bodyPr/>
          <a:lstStyle/>
          <a:p>
            <a:r>
              <a:rPr lang="en-US" sz="4500" dirty="0">
                <a:latin typeface="Lucida Console"/>
                <a:cs typeface="Lucida Console"/>
              </a:rPr>
              <a:t>links</a:t>
            </a:r>
            <a:r>
              <a:rPr lang="en-US" sz="6200" dirty="0"/>
              <a:t> &amp; </a:t>
            </a:r>
            <a:r>
              <a:rPr lang="en-US" sz="4500" dirty="0">
                <a:latin typeface="Lucida Console"/>
                <a:cs typeface="Lucida Console"/>
              </a:rPr>
              <a:t>ranks</a:t>
            </a:r>
            <a:r>
              <a:rPr lang="en-US" sz="6200" dirty="0">
                <a:solidFill>
                  <a:prstClr val="black"/>
                </a:solidFill>
              </a:rPr>
              <a:t> repeatedly joined</a:t>
            </a:r>
            <a:endParaRPr lang="en-US" sz="4500" dirty="0">
              <a:latin typeface="Lucida Console"/>
              <a:cs typeface="Lucida Console"/>
            </a:endParaRPr>
          </a:p>
          <a:p>
            <a:r>
              <a:rPr lang="en-US" sz="6200" dirty="0"/>
              <a:t>Can </a:t>
            </a:r>
            <a:r>
              <a:rPr lang="en-US" sz="6200" i="1" dirty="0"/>
              <a:t>co-partition</a:t>
            </a:r>
            <a:r>
              <a:rPr lang="en-US" sz="6200" dirty="0"/>
              <a:t> them (e.g. hash both on URL) to avoid shuffles</a:t>
            </a:r>
          </a:p>
          <a:p>
            <a:r>
              <a:rPr lang="en-US" sz="6200" dirty="0"/>
              <a:t>Can also use app knowledge, e.g., hash on DNS name</a:t>
            </a:r>
          </a:p>
          <a:p>
            <a:pPr>
              <a:spcBef>
                <a:spcPts val="9047"/>
              </a:spcBef>
            </a:pPr>
            <a:r>
              <a:rPr lang="en-US" sz="4500" dirty="0">
                <a:latin typeface="Lucida Console"/>
                <a:cs typeface="Lucida Console"/>
              </a:rPr>
              <a:t>links = </a:t>
            </a:r>
            <a:r>
              <a:rPr lang="en-US" sz="4500" dirty="0" err="1">
                <a:latin typeface="Lucida Console"/>
                <a:cs typeface="Lucida Console"/>
              </a:rPr>
              <a:t>links.</a:t>
            </a:r>
            <a:r>
              <a:rPr lang="en-US" sz="45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4500" dirty="0">
                <a:latin typeface="Lucida Console"/>
                <a:cs typeface="Lucida Console"/>
              </a:rPr>
              <a:t>(</a:t>
            </a:r>
            <a:br>
              <a:rPr lang="en-US" sz="4500" dirty="0">
                <a:latin typeface="Lucida Console"/>
                <a:cs typeface="Lucida Console"/>
              </a:rPr>
            </a:br>
            <a:r>
              <a:rPr lang="en-US" sz="4500" dirty="0">
                <a:latin typeface="Lucida Console"/>
                <a:cs typeface="Lucida Console"/>
              </a:rPr>
              <a:t>         new </a:t>
            </a:r>
            <a:r>
              <a:rPr lang="en-US" sz="4500" dirty="0" err="1">
                <a:latin typeface="Lucida Console"/>
                <a:cs typeface="Lucida Console"/>
              </a:rPr>
              <a:t>URLPartitioner</a:t>
            </a:r>
            <a:r>
              <a:rPr lang="en-US" sz="45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8052059" y="6873329"/>
            <a:ext cx="0" cy="86153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78252" y="6949190"/>
            <a:ext cx="2176624" cy="958500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800" dirty="0">
                <a:latin typeface="Corbel"/>
                <a:cs typeface="Corbel"/>
              </a:rPr>
              <a:t>reduce</a:t>
            </a:r>
            <a:endParaRPr lang="en-US" sz="48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96000" y="6123520"/>
            <a:ext cx="3912117" cy="74980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Contribs</a:t>
            </a:r>
            <a:r>
              <a:rPr lang="en-US" sz="48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8052059" y="5145240"/>
            <a:ext cx="0" cy="97828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11329" y="5621549"/>
            <a:ext cx="3" cy="48328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78251" y="5221966"/>
            <a:ext cx="1422211" cy="958500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800" dirty="0">
                <a:latin typeface="Corbel"/>
                <a:cs typeface="Corbel"/>
              </a:rPr>
              <a:t>join</a:t>
            </a:r>
            <a:endParaRPr lang="en-US" sz="48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2948720" y="5131872"/>
            <a:ext cx="4652091" cy="4993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2948720" y="5145240"/>
            <a:ext cx="0" cy="63720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8051756" y="8331249"/>
            <a:ext cx="301" cy="1032006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44620" y="8889821"/>
            <a:ext cx="3" cy="48328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78251" y="8461776"/>
            <a:ext cx="1422211" cy="958500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800" dirty="0">
                <a:latin typeface="Corbel"/>
                <a:cs typeface="Corbel"/>
              </a:rPr>
              <a:t>join</a:t>
            </a:r>
            <a:endParaRPr lang="en-US" sz="48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95699" y="9363255"/>
            <a:ext cx="3912117" cy="74879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Contribs</a:t>
            </a:r>
            <a:r>
              <a:rPr lang="en-US" sz="48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938205" y="8390368"/>
            <a:ext cx="4706416" cy="4993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096000" y="3962400"/>
            <a:ext cx="3912117" cy="11828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Ranks</a:t>
            </a:r>
            <a:r>
              <a:rPr lang="en-US" sz="48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3800" dirty="0">
                <a:solidFill>
                  <a:schemeClr val="tx1"/>
                </a:solidFill>
              </a:rPr>
              <a:t>(</a:t>
            </a:r>
            <a:r>
              <a:rPr lang="en-US" sz="3800" dirty="0" err="1">
                <a:solidFill>
                  <a:schemeClr val="tx1"/>
                </a:solidFill>
              </a:rPr>
              <a:t>url</a:t>
            </a:r>
            <a:r>
              <a:rPr lang="en-US" sz="3800" dirty="0">
                <a:solidFill>
                  <a:schemeClr val="tx1"/>
                </a:solidFill>
              </a:rPr>
              <a:t>, rank)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92662" y="3962400"/>
            <a:ext cx="3912117" cy="11828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3800" dirty="0">
                <a:solidFill>
                  <a:schemeClr val="tx1"/>
                </a:solidFill>
              </a:rPr>
              <a:t>(</a:t>
            </a:r>
            <a:r>
              <a:rPr lang="en-US" sz="3800" dirty="0" err="1">
                <a:solidFill>
                  <a:schemeClr val="tx1"/>
                </a:solidFill>
              </a:rPr>
              <a:t>url</a:t>
            </a:r>
            <a:r>
              <a:rPr lang="en-US" sz="3800" dirty="0">
                <a:solidFill>
                  <a:schemeClr val="tx1"/>
                </a:solidFill>
              </a:rPr>
              <a:t>, neighbors)</a:t>
            </a:r>
            <a:endParaRPr lang="en-US" sz="3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577736" y="12038747"/>
            <a:ext cx="0" cy="426206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10850" y="12130881"/>
            <a:ext cx="2533485" cy="40450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51755" y="11559408"/>
            <a:ext cx="0" cy="905544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48723" y="11517308"/>
            <a:ext cx="4652091" cy="4993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8051757" y="10112044"/>
            <a:ext cx="0" cy="775956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095705" y="10888001"/>
            <a:ext cx="3912120" cy="74879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Ranks</a:t>
            </a:r>
            <a:r>
              <a:rPr lang="en-US" sz="48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52" y="10078320"/>
            <a:ext cx="2176624" cy="958500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800" dirty="0">
                <a:latin typeface="Corbel"/>
                <a:cs typeface="Corbel"/>
              </a:rPr>
              <a:t>reduce</a:t>
            </a:r>
            <a:endParaRPr lang="en-US" sz="48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096004" y="7734859"/>
            <a:ext cx="3912120" cy="74879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108855" rtlCol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Ranks</a:t>
            </a:r>
            <a:r>
              <a:rPr lang="en-US" sz="48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1597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03503"/>
              </p:ext>
            </p:extLst>
          </p:nvPr>
        </p:nvGraphicFramePr>
        <p:xfrm>
          <a:off x="2032000" y="4267200"/>
          <a:ext cx="20672944" cy="7159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026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1422399" y="2447132"/>
            <a:ext cx="21853240" cy="2133600"/>
          </a:xfrm>
        </p:spPr>
        <p:txBody>
          <a:bodyPr/>
          <a:lstStyle/>
          <a:p>
            <a:r>
              <a:rPr lang="en-US" sz="11000" dirty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1431640" y="4030594"/>
            <a:ext cx="21844000" cy="2743200"/>
          </a:xfrm>
        </p:spPr>
        <p:txBody>
          <a:bodyPr/>
          <a:lstStyle/>
          <a:p>
            <a:pPr>
              <a:spcBef>
                <a:spcPts val="476"/>
              </a:spcBef>
            </a:pPr>
            <a:r>
              <a:rPr lang="en-US" sz="9000" dirty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9000" dirty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9000" dirty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26814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1219196" y="4114802"/>
            <a:ext cx="11796483" cy="6096000"/>
          </a:xfrm>
        </p:spPr>
        <p:txBody>
          <a:bodyPr/>
          <a:lstStyle/>
          <a:p>
            <a:pPr marL="857250" indent="-857250"/>
            <a:r>
              <a:rPr lang="en-US" sz="5400" dirty="0">
                <a:ea typeface="ＭＳ Ｐゴシック" charset="-128"/>
                <a:cs typeface="ＭＳ Ｐゴシック" charset="-128"/>
              </a:rPr>
              <a:t>Runs on 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YARN/</a:t>
            </a:r>
            <a:r>
              <a:rPr lang="en-US" sz="5400" dirty="0" err="1" smtClean="0">
                <a:ea typeface="ＭＳ Ｐゴシック" charset="-128"/>
                <a:cs typeface="ＭＳ Ｐゴシック" charset="-128"/>
              </a:rPr>
              <a:t>Mesos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 to </a:t>
            </a:r>
            <a:r>
              <a:rPr lang="en-US" sz="5400" dirty="0">
                <a:ea typeface="ＭＳ Ｐゴシック" charset="-128"/>
                <a:cs typeface="ＭＳ Ｐゴシック" charset="-128"/>
              </a:rPr>
              <a:t>share clusters w/ </a:t>
            </a:r>
            <a:r>
              <a:rPr lang="en-US" sz="5400" dirty="0">
                <a:ea typeface="ＭＳ Ｐゴシック" charset="-128"/>
                <a:cs typeface="ＭＳ Ｐゴシック" charset="-128"/>
              </a:rPr>
              <a:t>Hadoop</a:t>
            </a:r>
          </a:p>
          <a:p>
            <a:pPr marL="857250" indent="-857250"/>
            <a:r>
              <a:rPr lang="en-US" sz="5400" dirty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423693" y="4419600"/>
            <a:ext cx="9634026" cy="3836196"/>
            <a:chOff x="4631711" y="2455247"/>
            <a:chExt cx="3923471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 err="1"/>
                <a:t>Hadoop</a:t>
              </a:r>
              <a:endParaRPr lang="en-US" sz="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MPI</a:t>
              </a:r>
              <a:endParaRPr lang="en-US" sz="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 smtClean="0"/>
                <a:t>YARN / </a:t>
              </a:r>
              <a:r>
                <a:rPr lang="en-US" sz="5000" dirty="0" err="1" smtClean="0"/>
                <a:t>Mesos</a:t>
              </a:r>
              <a:endParaRPr lang="en-US" sz="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Node</a:t>
              </a:r>
              <a:endParaRPr lang="en-US" sz="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Node</a:t>
              </a:r>
              <a:endParaRPr lang="en-US" sz="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Node</a:t>
              </a:r>
              <a:endParaRPr lang="en-US" sz="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5000" dirty="0"/>
                <a:t>Node</a:t>
              </a:r>
              <a:endParaRPr lang="en-US" sz="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304332" cy="487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50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4688" y="8717398"/>
            <a:ext cx="22569712" cy="3562276"/>
          </a:xfrm>
        </p:spPr>
        <p:txBody>
          <a:bodyPr/>
          <a:lstStyle/>
          <a:p>
            <a:r>
              <a:rPr lang="en-US" sz="4800" dirty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4800" dirty="0" err="1">
                <a:ea typeface="ＭＳ Ｐゴシック" charset="-128"/>
                <a:cs typeface="ＭＳ Ｐゴシック" charset="-128"/>
              </a:rPr>
              <a:t>Scala</a:t>
            </a:r>
            <a:r>
              <a:rPr lang="en-US" sz="4800" dirty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sz="4800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4000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sz="4000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sz="4000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  <a:p>
            <a:r>
              <a:rPr lang="en-US" sz="4800" dirty="0">
                <a:hlinkClick r:id="rId3"/>
              </a:rPr>
              <a:t>www.spark-project.org</a:t>
            </a:r>
            <a:r>
              <a:rPr lang="en-US" sz="4800" dirty="0"/>
              <a:t> </a:t>
            </a:r>
            <a:endParaRPr lang="en-US" sz="4800" dirty="0"/>
          </a:p>
          <a:p>
            <a:pPr lvl="1" indent="0">
              <a:buNone/>
            </a:pP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71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Programming Models Implemented on Spark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11676"/>
            <a:ext cx="22299040" cy="8442324"/>
          </a:xfrm>
        </p:spPr>
        <p:txBody>
          <a:bodyPr/>
          <a:lstStyle/>
          <a:p>
            <a:r>
              <a:rPr lang="en-US" sz="4000" dirty="0" smtClean="0"/>
              <a:t>RDDs can express many existing parallel models</a:t>
            </a:r>
          </a:p>
          <a:p>
            <a:pPr lvl="1">
              <a:spcBef>
                <a:spcPts val="476"/>
              </a:spcBef>
            </a:pPr>
            <a:r>
              <a:rPr lang="en-US" sz="4000" b="1" dirty="0" err="1" smtClean="0"/>
              <a:t>MapReduce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DryadLINQ</a:t>
            </a:r>
            <a:endParaRPr lang="en-US" sz="5400" dirty="0"/>
          </a:p>
          <a:p>
            <a:pPr lvl="1">
              <a:spcBef>
                <a:spcPts val="476"/>
              </a:spcBef>
            </a:pPr>
            <a:r>
              <a:rPr lang="en-US" sz="4000" b="1" dirty="0" err="1" smtClean="0"/>
              <a:t>Pregel</a:t>
            </a:r>
            <a:r>
              <a:rPr lang="en-US" sz="4000" dirty="0" smtClean="0"/>
              <a:t> graph processing </a:t>
            </a:r>
            <a:r>
              <a:rPr lang="en-US" sz="5400" dirty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476"/>
              </a:spcBef>
            </a:pPr>
            <a:r>
              <a:rPr lang="en-US" sz="4000" b="1" dirty="0" smtClean="0"/>
              <a:t>Iterative </a:t>
            </a:r>
            <a:r>
              <a:rPr lang="en-US" sz="4000" b="1" dirty="0" err="1" smtClean="0"/>
              <a:t>MapReduce</a:t>
            </a:r>
            <a:r>
              <a:rPr lang="en-US" sz="4000" dirty="0" smtClean="0"/>
              <a:t> </a:t>
            </a:r>
            <a:r>
              <a:rPr lang="en-US" sz="5400" dirty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476"/>
              </a:spcBef>
            </a:pPr>
            <a:r>
              <a:rPr lang="en-US" sz="4000" b="1" dirty="0" smtClean="0"/>
              <a:t>SQL</a:t>
            </a:r>
            <a:r>
              <a:rPr lang="en-US" sz="4000" dirty="0" smtClean="0"/>
              <a:t>: Hive on Spark (Shark) </a:t>
            </a:r>
            <a:endParaRPr lang="en-US" sz="5400" dirty="0">
              <a:solidFill>
                <a:srgbClr val="BD9933"/>
              </a:solidFill>
            </a:endParaRPr>
          </a:p>
          <a:p>
            <a:pPr>
              <a:spcBef>
                <a:spcPts val="7619"/>
              </a:spcBef>
            </a:pPr>
            <a:r>
              <a:rPr lang="en-US" sz="4000" dirty="0" smtClean="0"/>
              <a:t>Enables apps to efficiently </a:t>
            </a:r>
            <a:r>
              <a:rPr lang="en-US" sz="4000" i="1" dirty="0" smtClean="0"/>
              <a:t>intermix</a:t>
            </a:r>
            <a:r>
              <a:rPr lang="en-US" sz="4000" dirty="0" smtClean="0"/>
              <a:t> these models</a:t>
            </a:r>
            <a:endParaRPr lang="en-US" sz="4000" dirty="0"/>
          </a:p>
        </p:txBody>
      </p:sp>
      <p:sp>
        <p:nvSpPr>
          <p:cNvPr id="6" name="Right Brace 5"/>
          <p:cNvSpPr/>
          <p:nvPr/>
        </p:nvSpPr>
        <p:spPr>
          <a:xfrm>
            <a:off x="14630400" y="4724400"/>
            <a:ext cx="677336" cy="3556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746" y="5239755"/>
            <a:ext cx="6344565" cy="1081610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sz="2800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sz="2800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sz="2800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17908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219456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219200" y="3505200"/>
            <a:ext cx="22352000" cy="85344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79573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700" dirty="0"/>
              <a:t>Behavior with Insufficient RAM</a:t>
            </a:r>
            <a:endParaRPr lang="en-US" sz="107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800527"/>
              </p:ext>
            </p:extLst>
          </p:nvPr>
        </p:nvGraphicFramePr>
        <p:xfrm>
          <a:off x="1219200" y="3810000"/>
          <a:ext cx="21945600" cy="868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88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21945600" cy="2286000"/>
          </a:xfrm>
        </p:spPr>
        <p:txBody>
          <a:bodyPr/>
          <a:lstStyle/>
          <a:p>
            <a:r>
              <a:rPr lang="en-US" sz="13100" dirty="0"/>
              <a:t>Spark Operations</a:t>
            </a:r>
            <a:endParaRPr lang="en-US" sz="131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65281"/>
              </p:ext>
            </p:extLst>
          </p:nvPr>
        </p:nvGraphicFramePr>
        <p:xfrm>
          <a:off x="1219200" y="3810000"/>
          <a:ext cx="21564600" cy="800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8200"/>
                <a:gridCol w="7188200"/>
                <a:gridCol w="7188200"/>
              </a:tblGrid>
              <a:tr h="431962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4400" dirty="0" smtClean="0"/>
                        <a:t>(define a new RDD)</a:t>
                      </a:r>
                      <a:endParaRPr lang="en-US" sz="4400" dirty="0"/>
                    </a:p>
                  </a:txBody>
                  <a:tcPr marL="243840" marR="243840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map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smtClean="0"/>
                        <a:t>filter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groupByKey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reduceByKey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sortByKey</a:t>
                      </a:r>
                      <a:endParaRPr lang="en-US" sz="4400" dirty="0" smtClean="0"/>
                    </a:p>
                  </a:txBody>
                  <a:tcPr marL="243840" marR="243840" marT="91440" marB="91440"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flatMap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smtClean="0"/>
                        <a:t>union</a:t>
                      </a:r>
                    </a:p>
                    <a:p>
                      <a:pPr algn="ctr"/>
                      <a:r>
                        <a:rPr lang="en-US" sz="4400" dirty="0" smtClean="0"/>
                        <a:t>Join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cogroup</a:t>
                      </a:r>
                      <a:r>
                        <a:rPr lang="en-US" sz="4400" dirty="0" smtClean="0"/>
                        <a:t/>
                      </a:r>
                      <a:br>
                        <a:rPr lang="en-US" sz="4400" dirty="0" smtClean="0"/>
                      </a:br>
                      <a:r>
                        <a:rPr lang="en-US" sz="4400" dirty="0" err="1" smtClean="0"/>
                        <a:t>mapPartition</a:t>
                      </a:r>
                      <a:endParaRPr lang="en-US" sz="4400" dirty="0" smtClean="0"/>
                    </a:p>
                  </a:txBody>
                  <a:tcPr marL="243840" marR="243840" marT="91440" marB="9144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81376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Actions</a:t>
                      </a:r>
                    </a:p>
                    <a:p>
                      <a:pPr algn="ctr"/>
                      <a:r>
                        <a:rPr lang="en-US" sz="4400" dirty="0" smtClean="0"/>
                        <a:t>(return a result to driver program)</a:t>
                      </a:r>
                      <a:endParaRPr lang="en-US" sz="4400" dirty="0"/>
                    </a:p>
                  </a:txBody>
                  <a:tcPr marL="243840" marR="243840" marT="91440" marB="91440"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collect</a:t>
                      </a:r>
                    </a:p>
                    <a:p>
                      <a:pPr algn="ctr"/>
                      <a:r>
                        <a:rPr lang="en-US" sz="4400" dirty="0" smtClean="0"/>
                        <a:t>reduce</a:t>
                      </a:r>
                    </a:p>
                    <a:p>
                      <a:pPr algn="ctr"/>
                      <a:r>
                        <a:rPr lang="en-US" sz="4400" dirty="0" smtClean="0"/>
                        <a:t>count</a:t>
                      </a:r>
                      <a:br>
                        <a:rPr lang="en-US" sz="4400" dirty="0" smtClean="0"/>
                      </a:br>
                      <a:r>
                        <a:rPr lang="en-US" sz="4400" dirty="0" err="1" smtClean="0"/>
                        <a:t>saveAsTextFile</a:t>
                      </a:r>
                      <a:endParaRPr lang="en-US" sz="4400" dirty="0" smtClean="0"/>
                    </a:p>
                    <a:p>
                      <a:pPr algn="ctr"/>
                      <a:r>
                        <a:rPr lang="en-US" sz="4400" dirty="0" err="1" smtClean="0"/>
                        <a:t>lookupKey</a:t>
                      </a:r>
                      <a:endParaRPr lang="en-US" sz="4400" dirty="0"/>
                    </a:p>
                  </a:txBody>
                  <a:tcPr marL="243840" marR="243840" marT="91440" marB="9144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6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219203" y="3962400"/>
            <a:ext cx="9723141" cy="860952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ea typeface="ＭＳ Ｐゴシック" charset="-128"/>
                <a:cs typeface="ＭＳ Ｐゴシック" charset="-128"/>
              </a:rPr>
              <a:t>DAGs</a:t>
            </a:r>
          </a:p>
          <a:p>
            <a:pPr marL="0" indent="0">
              <a:buNone/>
            </a:pPr>
            <a:r>
              <a:rPr lang="en-US" sz="48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4800" dirty="0">
                <a:ea typeface="ＭＳ Ｐゴシック" charset="-128"/>
                <a:cs typeface="ＭＳ Ｐゴシック" charset="-128"/>
              </a:rPr>
            </a:br>
            <a:r>
              <a:rPr lang="en-US" sz="48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None/>
            </a:pPr>
            <a:r>
              <a:rPr lang="en-US" sz="48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4800" dirty="0">
                <a:ea typeface="ＭＳ Ｐゴシック" charset="-128"/>
                <a:cs typeface="ＭＳ Ｐゴシック" charset="-128"/>
              </a:rPr>
            </a:br>
            <a:r>
              <a:rPr lang="en-US" sz="4800" dirty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48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4800" dirty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None/>
            </a:pPr>
            <a:r>
              <a:rPr lang="en-US" sz="48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4800" dirty="0">
                <a:ea typeface="ＭＳ Ｐゴシック" charset="-128"/>
                <a:cs typeface="ＭＳ Ｐゴシック" charset="-128"/>
              </a:rPr>
            </a:br>
            <a:r>
              <a:rPr lang="en-US" sz="48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86800" y="3352800"/>
            <a:ext cx="13659856" cy="6351335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414813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join</a:t>
              </a:r>
              <a:endParaRPr lang="en-US" sz="43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571880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union</a:t>
              </a:r>
              <a:endParaRPr lang="en-US" sz="43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824965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 err="1">
                  <a:solidFill>
                    <a:sysClr val="windowText" lastClr="000000"/>
                  </a:solidFill>
                  <a:latin typeface="Corbel"/>
                  <a:cs typeface="Corbel"/>
                </a:rPr>
                <a:t>groupBy</a:t>
              </a:r>
              <a:endParaRPr lang="en-US" sz="43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Text" lastClr="000000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467386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lang="en-US" sz="43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728726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3</a:t>
              </a:r>
              <a:endParaRPr lang="en-US" sz="43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12848" y="3139672"/>
              <a:ext cx="727681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1</a:t>
              </a:r>
              <a:endParaRPr lang="en-US" sz="43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741057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2</a:t>
              </a:r>
              <a:endParaRPr lang="en-US" sz="43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264145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A: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255158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B: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254323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C: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26252" y="3769620"/>
              <a:ext cx="271773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D: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851853" y="4721660"/>
              <a:ext cx="246172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E: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236140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F: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271146" cy="38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rgbClr val="4F81BD"/>
                  </a:solidFill>
                  <a:latin typeface="Corbel"/>
                  <a:cs typeface="Corbel"/>
                </a:rPr>
                <a:t>G:</a:t>
              </a:r>
              <a:endParaRPr lang="en-US" sz="4300" kern="0" dirty="0">
                <a:solidFill>
                  <a:srgbClr val="4F81BD"/>
                </a:solidFill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649200" y="10820400"/>
            <a:ext cx="6454317" cy="754054"/>
            <a:chOff x="5162865" y="6141700"/>
            <a:chExt cx="2420369" cy="377027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029994" cy="377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3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= cached data partition</a:t>
              </a:r>
              <a:endParaRPr lang="en-US" sz="43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</a:t>
            </a:r>
            <a:r>
              <a:rPr lang="en-US" dirty="0" smtClean="0"/>
              <a:t>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75567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251460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7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1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902076"/>
            <a:ext cx="22352000" cy="8442324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952"/>
              </a:spcBef>
            </a:pPr>
            <a:r>
              <a:rPr lang="en-US" sz="6700" dirty="0"/>
              <a:t>More </a:t>
            </a:r>
            <a:r>
              <a:rPr lang="en-US" sz="6700" b="1" dirty="0"/>
              <a:t>complex</a:t>
            </a:r>
            <a:r>
              <a:rPr lang="en-US" sz="6700" dirty="0"/>
              <a:t>, multi-stage applications</a:t>
            </a:r>
            <a:br>
              <a:rPr lang="en-US" sz="6700" dirty="0"/>
            </a:br>
            <a:r>
              <a:rPr lang="en-US" sz="6700" dirty="0"/>
              <a:t>(e.g. iterative machine learning &amp; graph processing)</a:t>
            </a:r>
          </a:p>
          <a:p>
            <a:pPr lvl="1">
              <a:spcBef>
                <a:spcPts val="952"/>
              </a:spcBef>
            </a:pPr>
            <a:r>
              <a:rPr lang="en-US" sz="6700" dirty="0"/>
              <a:t>More </a:t>
            </a:r>
            <a:r>
              <a:rPr lang="en-US" sz="6700" b="1" dirty="0"/>
              <a:t>interactive</a:t>
            </a:r>
            <a:r>
              <a:rPr lang="en-US" sz="6700" dirty="0"/>
              <a:t> ad-hoc queries</a:t>
            </a:r>
            <a:endParaRPr lang="en-US" sz="79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0837251"/>
            <a:ext cx="21945600" cy="2319950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ctr"/>
          <a:lstStyle/>
          <a:p>
            <a:pPr algn="ctr"/>
            <a:r>
              <a:rPr lang="en-US" sz="7100" dirty="0"/>
              <a:t>Response: </a:t>
            </a:r>
            <a:r>
              <a:rPr lang="en-US" sz="7100" i="1" dirty="0"/>
              <a:t>specialized</a:t>
            </a:r>
            <a:r>
              <a:rPr lang="en-US" sz="7100" dirty="0"/>
              <a:t> frameworks for some of these apps (e.g. </a:t>
            </a:r>
            <a:r>
              <a:rPr lang="en-US" sz="7100" dirty="0" err="1"/>
              <a:t>Pregel</a:t>
            </a:r>
            <a:r>
              <a:rPr lang="en-US" sz="7100" dirty="0"/>
              <a:t> for graph processing)</a:t>
            </a:r>
            <a:endParaRPr lang="en-US" sz="7100" b="1" dirty="0"/>
          </a:p>
        </p:txBody>
      </p:sp>
    </p:spTree>
    <p:extLst>
      <p:ext uri="{BB962C8B-B14F-4D97-AF65-F5344CB8AC3E}">
        <p14:creationId xmlns:p14="http://schemas.microsoft.com/office/powerpoint/2010/main" val="1294459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4300" dirty="0" smtClean="0">
                <a:cs typeface="Consolas"/>
              </a:rPr>
              <a:t>Java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JavaRDD</a:t>
            </a:r>
            <a:r>
              <a:rPr lang="en-US" sz="3200" dirty="0" smtClean="0">
                <a:latin typeface="Consolas"/>
                <a:cs typeface="Consolas"/>
              </a:rPr>
              <a:t>&lt;String&gt; lines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 err="1" smtClean="0">
                <a:latin typeface="Consolas"/>
                <a:cs typeface="Consolas"/>
              </a:rPr>
              <a:t>spark.textFile</a:t>
            </a:r>
            <a:r>
              <a:rPr lang="en-US" sz="3200" dirty="0" smtClean="0">
                <a:latin typeface="Consolas"/>
                <a:cs typeface="Consolas"/>
              </a:rPr>
              <a:t>(…);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errors = </a:t>
            </a:r>
            <a:r>
              <a:rPr lang="en-US" sz="3200" dirty="0" err="1" smtClean="0">
                <a:latin typeface="Consolas"/>
                <a:cs typeface="Consolas"/>
              </a:rPr>
              <a:t>lines.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3200" dirty="0" smtClean="0">
                <a:latin typeface="Consolas"/>
                <a:cs typeface="Consolas"/>
              </a:rPr>
              <a:t>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1150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err="1" smtClean="0">
                <a:cs typeface="Consolas"/>
              </a:rPr>
              <a:t>Scala</a:t>
            </a:r>
            <a:r>
              <a:rPr lang="en-US" sz="4300" dirty="0" smtClean="0">
                <a:cs typeface="Consolas"/>
              </a:rPr>
              <a:t>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val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lines = </a:t>
            </a:r>
            <a:r>
              <a:rPr lang="en-US" sz="3200" dirty="0" err="1">
                <a:latin typeface="Consolas"/>
                <a:cs typeface="Consolas"/>
              </a:rPr>
              <a:t>spark.textFile</a:t>
            </a:r>
            <a:r>
              <a:rPr lang="en-US" sz="3200" dirty="0">
                <a:latin typeface="Consolas"/>
                <a:cs typeface="Consolas"/>
              </a:rPr>
              <a:t>(…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errors = </a:t>
            </a:r>
            <a:r>
              <a:rPr lang="en-US" sz="3200" dirty="0" err="1">
                <a:latin typeface="Consolas"/>
                <a:cs typeface="Consolas"/>
              </a:rPr>
              <a:t>lines.</a:t>
            </a:r>
            <a:r>
              <a:rPr lang="en-US" sz="32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  <a:p>
            <a:pPr marL="317500" indent="0">
              <a:buNone/>
            </a:pP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844148" y="3200400"/>
            <a:ext cx="0" cy="8229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239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endParaRPr lang="en-US" dirty="0" smtClean="0"/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1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1219199" y="2895600"/>
            <a:ext cx="8166299" cy="3048000"/>
          </a:xfrm>
        </p:spPr>
        <p:txBody>
          <a:bodyPr lIns="91440" rIns="91440"/>
          <a:lstStyle/>
          <a:p>
            <a:pPr marL="0" indent="0">
              <a:spcBef>
                <a:spcPts val="2600"/>
              </a:spcBef>
              <a:buNone/>
            </a:pPr>
            <a:r>
              <a:rPr lang="en-US" dirty="0" smtClean="0"/>
              <a:t>Variables: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7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 = 7  </a:t>
            </a:r>
            <a:r>
              <a:rPr lang="en-US" sz="3300" dirty="0" smtClean="0">
                <a:latin typeface="Consolas"/>
                <a:cs typeface="Consolas"/>
              </a:rPr>
              <a:t>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type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inferred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y = 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3300" dirty="0" smtClean="0">
                <a:latin typeface="Consolas"/>
                <a:cs typeface="Consolas"/>
              </a:rPr>
              <a:t>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219199" y="6781800"/>
            <a:ext cx="81662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Functions: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{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>
                <a:latin typeface="Consolas"/>
                <a:cs typeface="Consolas"/>
              </a:rPr>
              <a:t>  x*</a:t>
            </a:r>
            <a:r>
              <a:rPr lang="en-US" sz="3300" dirty="0" smtClean="0">
                <a:latin typeface="Consolas"/>
                <a:cs typeface="Consolas"/>
              </a:rPr>
              <a:t>x   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9829800" y="2895600"/>
            <a:ext cx="1181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Collections and closures:</a:t>
            </a:r>
          </a:p>
          <a:p>
            <a:pPr>
              <a:spcBef>
                <a:spcPts val="2600"/>
              </a:spcBef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nums</a:t>
            </a:r>
            <a:r>
              <a:rPr lang="en-US" sz="3300" dirty="0" smtClean="0">
                <a:latin typeface="Consolas"/>
                <a:cs typeface="Consolas"/>
              </a:rPr>
              <a:t> = Array(1, 2, 3)</a:t>
            </a:r>
            <a:endParaRPr lang="en-US" sz="3300" dirty="0"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3300" dirty="0" err="1" smtClean="0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3300" dirty="0" smtClean="0">
                <a:latin typeface="Consolas"/>
                <a:cs typeface="Consolas"/>
              </a:rPr>
              <a:t>)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3300" dirty="0" smtClean="0">
                <a:latin typeface="Consolas"/>
                <a:cs typeface="Consolas"/>
              </a:rPr>
              <a:t>)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3300" dirty="0" smtClean="0">
                <a:latin typeface="Consolas"/>
                <a:cs typeface="Consolas"/>
              </a:rPr>
              <a:t>)    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latin typeface="Consolas"/>
                <a:cs typeface="Consolas"/>
              </a:rPr>
              <a:t>i</a:t>
            </a:r>
            <a:r>
              <a:rPr lang="en-US" sz="3300" b="1" dirty="0" smtClean="0">
                <a:latin typeface="Consolas"/>
                <a:cs typeface="Consolas"/>
              </a:rPr>
              <a:t>mport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java.net.URL</a:t>
            </a:r>
            <a:endParaRPr lang="en-US" sz="3300" dirty="0" smtClean="0">
              <a:latin typeface="Consolas"/>
              <a:cs typeface="Consolas"/>
            </a:endParaRP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lang="en-US" sz="3300" b="1" dirty="0" smtClean="0">
                <a:solidFill>
                  <a:schemeClr val="tx1"/>
                </a:solidFill>
                <a:latin typeface="Consolas"/>
                <a:cs typeface="Consolas"/>
              </a:rPr>
              <a:t>ew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33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3300" dirty="0" err="1" smtClean="0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33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More details:</a:t>
            </a:r>
          </a:p>
          <a:p>
            <a:pPr algn="ctr"/>
            <a:r>
              <a:rPr lang="en-US" sz="4300" dirty="0" smtClean="0">
                <a:hlinkClick r:id="rId2"/>
              </a:rPr>
              <a:t>scala-lang.org</a:t>
            </a:r>
            <a:r>
              <a:rPr lang="en-US" sz="4300" dirty="0" smtClean="0"/>
              <a:t> 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501886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3345914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68580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/>
            </a:r>
            <a:br>
              <a:rPr lang="en-US" sz="3800" dirty="0" smtClean="0"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</a:t>
            </a:r>
            <a:r>
              <a:rPr lang="en-US" sz="3900" dirty="0">
                <a:latin typeface="Consolas"/>
                <a:cs typeface="Consolas"/>
              </a:rPr>
              <a:t>=local   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/spark-shell </a:t>
            </a:r>
            <a:r>
              <a:rPr lang="en-US" sz="3900" dirty="0" smtClean="0">
                <a:latin typeface="Consolas"/>
                <a:cs typeface="Consolas"/>
              </a:rPr>
              <a:t>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>
                <a:latin typeface="Consolas"/>
                <a:cs typeface="Consolas"/>
              </a:rPr>
              <a:t>MASTER=local[2]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</a:t>
            </a:r>
            <a:r>
              <a:rPr lang="en-US" sz="3900" dirty="0" smtClean="0">
                <a:latin typeface="Consolas"/>
                <a:cs typeface="Consolas"/>
              </a:rPr>
              <a:t>shell 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2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threads</a:t>
            </a:r>
            <a:b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MASTER=spark:</a:t>
            </a:r>
            <a:r>
              <a:rPr lang="en-US" sz="3900" dirty="0">
                <a:latin typeface="Consolas"/>
                <a:cs typeface="Consolas"/>
              </a:rPr>
              <a:t>//</a:t>
            </a:r>
            <a:r>
              <a:rPr lang="en-US" sz="3900" dirty="0" err="1">
                <a:latin typeface="Consolas"/>
                <a:cs typeface="Consolas"/>
              </a:rPr>
              <a:t>host:port</a:t>
            </a:r>
            <a:r>
              <a:rPr lang="en-US" sz="3900" dirty="0">
                <a:latin typeface="Consolas"/>
                <a:cs typeface="Consolas"/>
              </a:rPr>
              <a:t> ./spark-shell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Spark standalone cluster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39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658677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7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59076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</a:t>
            </a:r>
            <a:r>
              <a:rPr lang="en-US" dirty="0" err="1" smtClean="0">
                <a:latin typeface="Consolas"/>
                <a:cs typeface="Consolas"/>
              </a:rPr>
              <a:t>c.sequenceFile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path,keyClass,valClass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inputFmt</a:t>
            </a:r>
            <a:r>
              <a:rPr lang="en-US" dirty="0" smtClean="0">
                <a:latin typeface="Consolas"/>
                <a:cs typeface="Consolas"/>
              </a:rPr>
              <a:t>](path)</a:t>
            </a: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5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squares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even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dirty="0"/>
              <a:t>Range object (sequence of numbers </a:t>
            </a:r>
            <a:r>
              <a:rPr lang="en-US" sz="4300" dirty="0" smtClean="0"/>
              <a:t>0, 1, </a:t>
            </a:r>
            <a:r>
              <a:rPr lang="en-US" sz="4300" dirty="0"/>
              <a:t>…, </a:t>
            </a:r>
            <a:r>
              <a:rPr lang="en-US" sz="4300" dirty="0" smtClean="0"/>
              <a:t>x-1)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40150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2352000" cy="8966716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800" dirty="0" err="1" smtClean="0">
                <a:latin typeface="Consolas"/>
                <a:cs typeface="Consolas"/>
              </a:rPr>
              <a:t>nums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dirty="0" err="1">
                <a:latin typeface="Consolas"/>
                <a:cs typeface="Consolas"/>
              </a:rPr>
              <a:t>sc.parallelize</a:t>
            </a:r>
            <a:r>
              <a:rPr lang="en-US" sz="3800" dirty="0" smtClean="0">
                <a:latin typeface="Consolas"/>
                <a:cs typeface="Consolas"/>
              </a:rPr>
              <a:t>([1, 2, 3])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3800" dirty="0" smtClean="0">
                <a:latin typeface="Consolas"/>
                <a:cs typeface="Consolas"/>
              </a:rPr>
              <a:t>()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3800" dirty="0">
                <a:latin typeface="Consolas"/>
                <a:cs typeface="Consolas"/>
              </a:rPr>
              <a:t>(2)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800" dirty="0">
                <a:latin typeface="Consolas"/>
                <a:cs typeface="Consolas"/>
              </a:rPr>
              <a:t>()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3800" dirty="0" smtClean="0">
                <a:latin typeface="Consolas"/>
                <a:cs typeface="Consolas"/>
              </a:rPr>
              <a:t>)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3800" dirty="0">
                <a:latin typeface="Consolas"/>
                <a:cs typeface="Consolas"/>
              </a:rPr>
              <a:t>(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)</a:t>
            </a:r>
            <a:endParaRPr lang="en-US" sz="3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4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Python: 	</a:t>
            </a:r>
            <a:r>
              <a:rPr lang="en-US" sz="3800" dirty="0" smtClean="0">
                <a:latin typeface="Consolas"/>
                <a:cs typeface="Consolas"/>
              </a:rPr>
              <a:t>pair 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pair[0]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pair[1]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3800" b="1" dirty="0" err="1" smtClean="0">
                <a:latin typeface="Consolas"/>
                <a:cs typeface="Consolas"/>
              </a:rPr>
              <a:t>val</a:t>
            </a:r>
            <a:r>
              <a:rPr lang="en-US" sz="3800" dirty="0" smtClean="0">
                <a:latin typeface="Consolas"/>
                <a:cs typeface="Consolas"/>
              </a:rPr>
              <a:t> pair </a:t>
            </a:r>
            <a:r>
              <a:rPr lang="en-US" sz="3800" dirty="0">
                <a:latin typeface="Consolas"/>
                <a:cs typeface="Consolas"/>
              </a:rPr>
              <a:t>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pair._1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pair._2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endParaRPr lang="en-US" sz="3800" dirty="0">
              <a:solidFill>
                <a:srgbClr val="008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Java:		</a:t>
            </a:r>
            <a:r>
              <a:rPr lang="en-US" sz="3800" dirty="0" smtClean="0">
                <a:latin typeface="Consolas"/>
                <a:cs typeface="Consolas"/>
              </a:rPr>
              <a:t>Tuple2 pair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Tuple2(a, b);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  <a:endParaRPr lang="en-US" sz="3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._1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._2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38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16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902076"/>
            <a:ext cx="21945600" cy="8289924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3800" dirty="0"/>
          </a:p>
        </p:txBody>
      </p:sp>
      <p:sp>
        <p:nvSpPr>
          <p:cNvPr id="37" name="Rounded Rectangle 36"/>
          <p:cNvSpPr/>
          <p:nvPr/>
        </p:nvSpPr>
        <p:spPr>
          <a:xfrm>
            <a:off x="1219200" y="9296401"/>
            <a:ext cx="21945600" cy="2295398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0" rIns="217709" bIns="108855" rtlCol="0" anchor="ctr"/>
          <a:lstStyle/>
          <a:p>
            <a:pPr algn="ctr"/>
            <a:r>
              <a:rPr lang="en-US" sz="7600" dirty="0"/>
              <a:t>In </a:t>
            </a:r>
            <a:r>
              <a:rPr lang="en-US" sz="7600" dirty="0" err="1"/>
              <a:t>MapReduce</a:t>
            </a:r>
            <a:r>
              <a:rPr lang="en-US" sz="7600" dirty="0"/>
              <a:t>, the </a:t>
            </a:r>
            <a:r>
              <a:rPr lang="en-US" sz="7600" dirty="0"/>
              <a:t>only </a:t>
            </a:r>
            <a:r>
              <a:rPr lang="en-US" sz="7600" dirty="0"/>
              <a:t>way to share </a:t>
            </a:r>
            <a:r>
              <a:rPr lang="en-US" sz="7600" dirty="0"/>
              <a:t>data </a:t>
            </a:r>
            <a:r>
              <a:rPr lang="en-US" sz="7600" dirty="0"/>
              <a:t>across </a:t>
            </a:r>
            <a:r>
              <a:rPr lang="en-US" sz="7600" dirty="0"/>
              <a:t>jobs is stable storage </a:t>
            </a:r>
            <a:r>
              <a:rPr lang="en-US" sz="7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76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40152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971800"/>
            <a:ext cx="22390100" cy="96901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pets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2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pets.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304233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lines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sc.textFile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counts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lines.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endParaRPr lang="en-US" sz="4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(not,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(be, 2)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4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759076"/>
            <a:ext cx="22183933" cy="844232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visits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4000" dirty="0">
                <a:latin typeface="Consolas"/>
                <a:cs typeface="Consolas"/>
              </a:rPr>
              <a:t>)</a:t>
            </a:r>
            <a:r>
              <a:rPr lang="en-US" sz="4000" dirty="0" smtClean="0">
                <a:latin typeface="Consolas"/>
                <a:cs typeface="Consolas"/>
              </a:rPr>
              <a:t>,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dirty="0" smtClean="0">
                <a:latin typeface="Consolas"/>
                <a:cs typeface="Consolas"/>
              </a:rPr>
              <a:t>                      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4000" dirty="0">
                <a:latin typeface="Consolas"/>
                <a:cs typeface="Consolas"/>
              </a:rPr>
              <a:t>),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                        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pageNames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4000" dirty="0">
                <a:latin typeface="Consolas"/>
                <a:cs typeface="Consolas"/>
              </a:rPr>
              <a:t>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8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, </a:t>
            </a:r>
            <a:r>
              <a:rPr lang="en-US" sz="4000" dirty="0">
                <a:latin typeface="Consolas"/>
                <a:cs typeface="Consolas"/>
              </a:rPr>
              <a:t>5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317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9258300"/>
          </a:xfrm>
        </p:spPr>
        <p:txBody>
          <a:bodyPr/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1399032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query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raw_input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r>
              <a:rPr lang="en-US" sz="4000" dirty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40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0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3429000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000" b="1" dirty="0">
                <a:latin typeface="Consolas"/>
                <a:cs typeface="Consolas"/>
              </a:rPr>
              <a:t>class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MyCoolRddApp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 = 3.14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log = new Log(...)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...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work(</a:t>
            </a:r>
            <a:r>
              <a:rPr lang="en-US" sz="4000" dirty="0" err="1">
                <a:latin typeface="Consolas"/>
                <a:cs typeface="Consolas"/>
              </a:rPr>
              <a:t>rdd</a:t>
            </a:r>
            <a:r>
              <a:rPr lang="en-US" sz="4000" dirty="0">
                <a:latin typeface="Consolas"/>
                <a:cs typeface="Consolas"/>
              </a:rPr>
              <a:t>: RDD[</a:t>
            </a:r>
            <a:r>
              <a:rPr lang="en-US" sz="4000" dirty="0" err="1">
                <a:latin typeface="Consolas"/>
                <a:cs typeface="Consolas"/>
              </a:rPr>
              <a:t>Int</a:t>
            </a:r>
            <a:r>
              <a:rPr lang="en-US" sz="4000" dirty="0">
                <a:latin typeface="Consolas"/>
                <a:cs typeface="Consolas"/>
              </a:rPr>
              <a:t>])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</a:t>
            </a:r>
            <a:r>
              <a:rPr lang="en-US" sz="4000" dirty="0" err="1"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}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395200" y="3452739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smtClean="0"/>
              <a:t>How to get around it:</a:t>
            </a:r>
          </a:p>
          <a:p>
            <a:pPr marL="317500" indent="0"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b="1" dirty="0" smtClean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4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 err="1"/>
              <a:t>NotSerializableException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MyCoolRddApp</a:t>
            </a:r>
            <a:r>
              <a:rPr lang="en-US" sz="4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References only local variable instead of </a:t>
            </a:r>
            <a:r>
              <a:rPr lang="en-US" sz="4000" dirty="0" err="1">
                <a:latin typeface="Consolas"/>
                <a:cs typeface="Consolas"/>
              </a:rPr>
              <a:t>this.param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4227162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12649200" cy="8594724"/>
          </a:xfrm>
        </p:spPr>
        <p:txBody>
          <a:bodyPr>
            <a:normAutofit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t"/>
          <a:lstStyle/>
          <a:p>
            <a:pPr algn="ctr"/>
            <a:r>
              <a:rPr lang="en-US" sz="38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err="1"/>
              <a:t>SparkContext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19587851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Cluster manager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2" name="Rectangle 11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6" name="Rectangle 15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17512883" y="4377775"/>
            <a:ext cx="1821151" cy="7768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9334035" y="4377774"/>
            <a:ext cx="1623191" cy="785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15961682" y="6598475"/>
            <a:ext cx="1551200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17512882" y="6598475"/>
            <a:ext cx="1552715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5274" y="9140730"/>
            <a:ext cx="681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  <p:sp>
        <p:nvSpPr>
          <p:cNvPr id="13" name="Rectangle 12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808444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</a:t>
            </a:r>
            <a:r>
              <a:rPr lang="en-US" dirty="0" err="1" smtClean="0"/>
              <a:t>Repersentations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2514600" y="2743200"/>
            <a:ext cx="17373600" cy="9051926"/>
          </a:xfrm>
        </p:spPr>
      </p:pic>
    </p:spTree>
    <p:extLst>
      <p:ext uri="{BB962C8B-B14F-4D97-AF65-F5344CB8AC3E}">
        <p14:creationId xmlns:p14="http://schemas.microsoft.com/office/powerpoint/2010/main" val="262628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1945600" cy="2286000"/>
          </a:xfrm>
        </p:spPr>
        <p:txBody>
          <a:bodyPr/>
          <a:lstStyle/>
          <a:p>
            <a:r>
              <a:rPr lang="en-US" sz="13100" dirty="0"/>
              <a:t>Examples</a:t>
            </a:r>
            <a:endParaRPr lang="en-US" sz="13100" dirty="0"/>
          </a:p>
        </p:txBody>
      </p:sp>
      <p:sp>
        <p:nvSpPr>
          <p:cNvPr id="25" name="Can 24"/>
          <p:cNvSpPr/>
          <p:nvPr/>
        </p:nvSpPr>
        <p:spPr>
          <a:xfrm>
            <a:off x="2869667" y="3592175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4956025" y="4416252"/>
            <a:ext cx="1434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90145" y="3968553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1</a:t>
            </a:r>
            <a:endParaRPr lang="en-US" sz="5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8816824" y="4416252"/>
            <a:ext cx="13240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12236311" y="4416253"/>
            <a:ext cx="1434120" cy="103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670431" y="3968553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2</a:t>
            </a:r>
            <a:endParaRPr lang="en-US" sz="5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16097109" y="4416252"/>
            <a:ext cx="13240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472601" y="4426626"/>
            <a:ext cx="1434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899820" y="3978927"/>
            <a:ext cx="1937805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10140872" y="3592175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40" name="Can 39"/>
          <p:cNvSpPr/>
          <p:nvPr/>
        </p:nvSpPr>
        <p:spPr>
          <a:xfrm>
            <a:off x="17421158" y="3592175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51" name="TextBox 50"/>
          <p:cNvSpPr txBox="1"/>
          <p:nvPr/>
        </p:nvSpPr>
        <p:spPr>
          <a:xfrm>
            <a:off x="2869667" y="5258449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8310" y="2743201"/>
            <a:ext cx="1760094" cy="154327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300" dirty="0">
                <a:latin typeface="Corbel"/>
                <a:cs typeface="Corbel"/>
              </a:rPr>
              <a:t>HDFS</a:t>
            </a:r>
            <a:br>
              <a:rPr lang="en-US" sz="4300" dirty="0">
                <a:latin typeface="Corbel"/>
                <a:cs typeface="Corbel"/>
              </a:rPr>
            </a:br>
            <a:r>
              <a:rPr lang="en-US" sz="4300" dirty="0">
                <a:latin typeface="Corbel"/>
                <a:cs typeface="Corbel"/>
              </a:rPr>
              <a:t>read</a:t>
            </a:r>
            <a:endParaRPr lang="en-US" sz="43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04257" y="2743201"/>
            <a:ext cx="1760094" cy="154327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300" dirty="0">
                <a:latin typeface="Corbel"/>
                <a:cs typeface="Corbel"/>
              </a:rPr>
              <a:t>HDFS</a:t>
            </a:r>
            <a:br>
              <a:rPr lang="en-US" sz="4300" dirty="0">
                <a:latin typeface="Corbel"/>
                <a:cs typeface="Corbel"/>
              </a:rPr>
            </a:br>
            <a:r>
              <a:rPr lang="en-US" sz="4300" dirty="0">
                <a:latin typeface="Corbel"/>
                <a:cs typeface="Corbel"/>
              </a:rPr>
              <a:t>write</a:t>
            </a:r>
            <a:endParaRPr lang="en-US" sz="43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08169" y="2743201"/>
            <a:ext cx="1760094" cy="154327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300" dirty="0">
                <a:latin typeface="Corbel"/>
                <a:cs typeface="Corbel"/>
              </a:rPr>
              <a:t>HDFS</a:t>
            </a:r>
            <a:br>
              <a:rPr lang="en-US" sz="4300" dirty="0">
                <a:latin typeface="Corbel"/>
                <a:cs typeface="Corbel"/>
              </a:rPr>
            </a:br>
            <a:r>
              <a:rPr lang="en-US" sz="4300" dirty="0">
                <a:latin typeface="Corbel"/>
                <a:cs typeface="Corbel"/>
              </a:rPr>
              <a:t>read</a:t>
            </a:r>
            <a:endParaRPr lang="en-US" sz="43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785145" y="2743201"/>
            <a:ext cx="1760094" cy="154327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300" dirty="0">
                <a:latin typeface="Corbel"/>
                <a:cs typeface="Corbel"/>
              </a:rPr>
              <a:t>HDFS</a:t>
            </a:r>
            <a:br>
              <a:rPr lang="en-US" sz="4300" dirty="0">
                <a:latin typeface="Corbel"/>
                <a:cs typeface="Corbel"/>
              </a:rPr>
            </a:br>
            <a:r>
              <a:rPr lang="en-US" sz="4300" dirty="0">
                <a:latin typeface="Corbel"/>
                <a:cs typeface="Corbel"/>
              </a:rPr>
              <a:t>write</a:t>
            </a:r>
            <a:endParaRPr lang="en-US" sz="43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9667" y="10277937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4366619" y="6979708"/>
            <a:ext cx="4902960" cy="242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4366619" y="8631432"/>
            <a:ext cx="4902960" cy="776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4366619" y="9408121"/>
            <a:ext cx="4902960" cy="84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13240197" y="6979708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13240197" y="8631432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13240197" y="10259004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14755392" y="6400800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4" name="Folded Corner 63"/>
          <p:cNvSpPr/>
          <p:nvPr/>
        </p:nvSpPr>
        <p:spPr>
          <a:xfrm>
            <a:off x="14755392" y="8052524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5" name="Folded Corner 64"/>
          <p:cNvSpPr/>
          <p:nvPr/>
        </p:nvSpPr>
        <p:spPr>
          <a:xfrm>
            <a:off x="14755392" y="9680096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6" name="Rectangle 65"/>
          <p:cNvSpPr/>
          <p:nvPr/>
        </p:nvSpPr>
        <p:spPr>
          <a:xfrm>
            <a:off x="9269579" y="6532009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1</a:t>
            </a:r>
            <a:endParaRPr lang="en-US" sz="5200" dirty="0"/>
          </a:p>
        </p:txBody>
      </p:sp>
      <p:sp>
        <p:nvSpPr>
          <p:cNvPr id="67" name="Rectangle 66"/>
          <p:cNvSpPr/>
          <p:nvPr/>
        </p:nvSpPr>
        <p:spPr>
          <a:xfrm>
            <a:off x="9269579" y="8183733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2</a:t>
            </a:r>
            <a:endParaRPr lang="en-US" sz="5200" dirty="0"/>
          </a:p>
        </p:txBody>
      </p:sp>
      <p:sp>
        <p:nvSpPr>
          <p:cNvPr id="68" name="Rectangle 67"/>
          <p:cNvSpPr/>
          <p:nvPr/>
        </p:nvSpPr>
        <p:spPr>
          <a:xfrm>
            <a:off x="9269579" y="9807371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155506" y="6509819"/>
            <a:ext cx="2428170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result 1</a:t>
            </a:r>
            <a:endParaRPr lang="en-US" sz="5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55505" y="8147757"/>
            <a:ext cx="2469848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result 2</a:t>
            </a:r>
            <a:endParaRPr lang="en-US" sz="5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155504" y="9811305"/>
            <a:ext cx="2431426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result 3</a:t>
            </a:r>
            <a:endParaRPr lang="en-US" sz="5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366619" y="9408120"/>
            <a:ext cx="4904368" cy="227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66244" y="11017233"/>
            <a:ext cx="3969208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3594230" y="9237479"/>
            <a:ext cx="772389" cy="341282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75" name="Can 74"/>
          <p:cNvSpPr/>
          <p:nvPr/>
        </p:nvSpPr>
        <p:spPr>
          <a:xfrm>
            <a:off x="2869667" y="8588289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76" name="TextBox 75"/>
          <p:cNvSpPr txBox="1"/>
          <p:nvPr/>
        </p:nvSpPr>
        <p:spPr>
          <a:xfrm>
            <a:off x="5217904" y="6780500"/>
            <a:ext cx="1821509" cy="1604831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500" dirty="0">
                <a:latin typeface="Corbel"/>
                <a:cs typeface="Corbel"/>
              </a:rPr>
              <a:t>HDFS</a:t>
            </a:r>
            <a:br>
              <a:rPr lang="en-US" sz="4500" dirty="0">
                <a:latin typeface="Corbel"/>
                <a:cs typeface="Corbel"/>
              </a:rPr>
            </a:br>
            <a:r>
              <a:rPr lang="en-US" sz="4500" dirty="0">
                <a:latin typeface="Corbel"/>
                <a:cs typeface="Corbel"/>
              </a:rPr>
              <a:t>read</a:t>
            </a:r>
            <a:endParaRPr lang="en-US" sz="45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81109" y="11506201"/>
            <a:ext cx="19710400" cy="1939798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0" rIns="217709" bIns="108855" rtlCol="0" anchor="ctr"/>
          <a:lstStyle/>
          <a:p>
            <a:pPr algn="ctr"/>
            <a:r>
              <a:rPr lang="en-US" sz="6700" dirty="0"/>
              <a:t>Slow due to replication and disk I/O,</a:t>
            </a:r>
            <a:br>
              <a:rPr lang="en-US" sz="6700" dirty="0"/>
            </a:br>
            <a:r>
              <a:rPr lang="en-US" sz="6700" dirty="0"/>
              <a:t>but necessary for fault tolerance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300707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901962" y="2721366"/>
            <a:ext cx="3547725" cy="26424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1901962" y="5705494"/>
            <a:ext cx="7567741" cy="4012569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7650796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7832429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832429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832429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7832429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3950458" y="2924434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132090" y="3079220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132090" y="377485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132090" y="443622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650796" y="2936075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832429" y="3090862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7832429" y="378649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7832429" y="444786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1082085" y="4746456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1263720" y="4901245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1263720" y="5596876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1263720" y="625824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18621741" y="3344155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18621741" y="403978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18621741" y="470115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14921403" y="4028146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14921403" y="3332513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18621741" y="5154536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14921403" y="4689514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18621741" y="5154537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18621741" y="5850168"/>
            <a:ext cx="2641979" cy="6987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18621741" y="5850167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18621741" y="5850167"/>
            <a:ext cx="2641979" cy="206881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18621741" y="5850168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18621741" y="5154537"/>
            <a:ext cx="2641979" cy="20899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14921403" y="4028145"/>
            <a:ext cx="2911024" cy="6730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14921403" y="3344155"/>
            <a:ext cx="2911024" cy="683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14921403" y="4039787"/>
            <a:ext cx="2911024" cy="6497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14921403" y="3332512"/>
            <a:ext cx="2911024" cy="1368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18621741" y="5154536"/>
            <a:ext cx="2641979" cy="34600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18621741" y="6511536"/>
            <a:ext cx="2641979" cy="37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18621741" y="6511535"/>
            <a:ext cx="2641979" cy="732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18621741" y="6511535"/>
            <a:ext cx="2641979" cy="14074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18621741" y="6511536"/>
            <a:ext cx="2641979" cy="21030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38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14921403" y="3344156"/>
            <a:ext cx="2911024" cy="1345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14921403" y="3332513"/>
            <a:ext cx="2911024" cy="7072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4205021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199228" y="10839536"/>
            <a:ext cx="797062" cy="51484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16008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341715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341715" y="6991234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41715" y="7665691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41715" y="8361322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16131028" y="7244525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16131028" y="6548894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16131028" y="7918982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16131028" y="8614613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1270520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886836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886836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86836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886836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13676146" y="7244525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13676146" y="6548894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13676146" y="7918982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13676146" y="8614613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2552700"/>
            <a:ext cx="10109200" cy="969010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that are </a:t>
            </a:r>
            <a:r>
              <a:rPr lang="en-US" dirty="0" smtClean="0"/>
              <a:t>only “</a:t>
            </a:r>
            <a:r>
              <a:rPr lang="en-US" dirty="0"/>
              <a:t>added” to through an associative </a:t>
            </a:r>
            <a:r>
              <a:rPr lang="en-US" dirty="0" smtClean="0"/>
              <a:t>operation in parallel</a:t>
            </a:r>
            <a:endParaRPr lang="en-US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67200"/>
            <a:ext cx="21044549" cy="67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2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</a:t>
            </a:r>
            <a:r>
              <a:rPr lang="en-US" dirty="0"/>
              <a:t>-only </a:t>
            </a:r>
            <a:r>
              <a:rPr lang="en-US" dirty="0" smtClean="0"/>
              <a:t>variable </a:t>
            </a:r>
            <a:r>
              <a:rPr lang="en-US" dirty="0"/>
              <a:t>cached on each machine </a:t>
            </a:r>
            <a:r>
              <a:rPr lang="en-US" dirty="0" smtClean="0"/>
              <a:t>instead of shipping it with every task</a:t>
            </a:r>
            <a:endParaRPr lang="en-US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15" y="5029200"/>
            <a:ext cx="19959385" cy="58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9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8586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Alternative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if One Table is Small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164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Better Version with Broadcast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1334648" y="3286981"/>
            <a:ext cx="21945600" cy="9051926"/>
          </a:xfrm>
        </p:spPr>
      </p:pic>
    </p:spTree>
    <p:extLst>
      <p:ext uri="{BB962C8B-B14F-4D97-AF65-F5344CB8AC3E}">
        <p14:creationId xmlns:p14="http://schemas.microsoft.com/office/powerpoint/2010/main" val="1254662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1219200" y="1981200"/>
            <a:ext cx="21945600" cy="9051926"/>
          </a:xfrm>
        </p:spPr>
      </p:pic>
      <p:sp>
        <p:nvSpPr>
          <p:cNvPr id="3" name="TextBox 2"/>
          <p:cNvSpPr txBox="1"/>
          <p:nvPr/>
        </p:nvSpPr>
        <p:spPr>
          <a:xfrm>
            <a:off x="1500851" y="7561513"/>
            <a:ext cx="5503115" cy="206649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Spark Context</a:t>
            </a:r>
          </a:p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DAG Scheduler</a:t>
            </a:r>
          </a:p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Task Scheduler</a:t>
            </a:r>
          </a:p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Block Manager</a:t>
            </a:r>
          </a:p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2675" y="7446072"/>
            <a:ext cx="6525237" cy="1697164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Allocates resources across applications</a:t>
            </a:r>
          </a:p>
          <a:p>
            <a:pPr marL="1768890" lvl="1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Standalone</a:t>
            </a:r>
          </a:p>
          <a:p>
            <a:pPr marL="1768890" lvl="1" indent="-680342">
              <a:buFont typeface="Arial"/>
              <a:buChar char="•"/>
            </a:pPr>
            <a:r>
              <a:rPr lang="en-US" sz="2400" dirty="0" err="1" smtClean="0">
                <a:latin typeface="+mj-lt"/>
              </a:rPr>
              <a:t>Mesos</a:t>
            </a:r>
            <a:endParaRPr lang="en-US" sz="2400" dirty="0" smtClean="0">
              <a:latin typeface="+mj-lt"/>
            </a:endParaRPr>
          </a:p>
          <a:p>
            <a:pPr marL="1768890" lvl="1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48100" y="10218265"/>
            <a:ext cx="6486765" cy="958500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Runs computations</a:t>
            </a:r>
          </a:p>
          <a:p>
            <a:pPr marL="680342" indent="-680342">
              <a:buFont typeface="Arial"/>
              <a:buChar char="•"/>
            </a:pPr>
            <a:r>
              <a:rPr lang="en-US" sz="2400" dirty="0" smtClean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863652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04" y="7282074"/>
            <a:ext cx="3725333" cy="5588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92" y="7141234"/>
            <a:ext cx="3386667" cy="6096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16" y="7201240"/>
            <a:ext cx="4064000" cy="5334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99" y="8804768"/>
            <a:ext cx="5520267" cy="5334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59" y="8499968"/>
            <a:ext cx="4775200" cy="6096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950" y="9383088"/>
            <a:ext cx="6366933" cy="6604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65" y="10575646"/>
            <a:ext cx="5181600" cy="5588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65" y="10270846"/>
            <a:ext cx="5588000" cy="6096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899" y="11134446"/>
            <a:ext cx="3894667" cy="6096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8" y="12252326"/>
            <a:ext cx="3894667" cy="6096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016" y="12105258"/>
            <a:ext cx="548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0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27100"/>
            <a:ext cx="22390100" cy="1587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60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545000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4100" dirty="0" err="1" smtClean="0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4100" dirty="0" err="1" smtClean="0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27309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2844800" y="3505201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4931159" y="4329278"/>
            <a:ext cx="1434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365279" y="3881579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1</a:t>
            </a:r>
            <a:endParaRPr lang="en-US" sz="5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8791957" y="4329277"/>
            <a:ext cx="859072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11988800" y="4329277"/>
            <a:ext cx="1656763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645564" y="3881579"/>
            <a:ext cx="2426680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 err="1"/>
              <a:t>iter</a:t>
            </a:r>
            <a:r>
              <a:rPr lang="en-US" sz="5200" dirty="0"/>
              <a:t>. 2</a:t>
            </a:r>
            <a:endParaRPr lang="en-US" sz="5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16072244" y="4329277"/>
            <a:ext cx="902205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9304002" y="4350028"/>
            <a:ext cx="1577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874954" y="3902329"/>
            <a:ext cx="1937805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44800" y="5181851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2555200" cy="2286000"/>
          </a:xfrm>
        </p:spPr>
        <p:txBody>
          <a:bodyPr/>
          <a:lstStyle/>
          <a:p>
            <a:r>
              <a:rPr lang="en-US" sz="11400" dirty="0"/>
              <a:t>Goal: In-Memory Data Sharing</a:t>
            </a:r>
            <a:endParaRPr lang="en-US" sz="114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530045" y="2743200"/>
            <a:ext cx="3500363" cy="3448656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16819637" y="2760250"/>
            <a:ext cx="3500363" cy="3448656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2844800" y="10211641"/>
            <a:ext cx="1885704" cy="1020055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5200" dirty="0">
                <a:latin typeface="Corbel"/>
                <a:cs typeface="Corbel"/>
              </a:rPr>
              <a:t>Input</a:t>
            </a:r>
            <a:endParaRPr lang="en-US" sz="5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9905965" y="6913412"/>
            <a:ext cx="3088411" cy="242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9905965" y="8565136"/>
            <a:ext cx="3088411" cy="776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9905965" y="9341825"/>
            <a:ext cx="3088411" cy="84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677605" y="6944104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16677605" y="8565136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16677605" y="10192708"/>
            <a:ext cx="1515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18192800" y="6334504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69" name="Folded Corner 68"/>
          <p:cNvSpPr/>
          <p:nvPr/>
        </p:nvSpPr>
        <p:spPr>
          <a:xfrm>
            <a:off x="18192800" y="7986228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83" name="Folded Corner 82"/>
          <p:cNvSpPr/>
          <p:nvPr/>
        </p:nvSpPr>
        <p:spPr>
          <a:xfrm>
            <a:off x="18192800" y="9613800"/>
            <a:ext cx="1314400" cy="1157816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84" name="Rectangle 83"/>
          <p:cNvSpPr/>
          <p:nvPr/>
        </p:nvSpPr>
        <p:spPr>
          <a:xfrm>
            <a:off x="12994376" y="6465713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2994376" y="8117437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</a:t>
            </a:r>
            <a:r>
              <a:rPr lang="en-US" sz="5200" dirty="0"/>
              <a:t>2</a:t>
            </a:r>
            <a:endParaRPr lang="en-US" sz="5200" dirty="0"/>
          </a:p>
        </p:txBody>
      </p:sp>
      <p:sp>
        <p:nvSpPr>
          <p:cNvPr id="88" name="Rectangle 87"/>
          <p:cNvSpPr/>
          <p:nvPr/>
        </p:nvSpPr>
        <p:spPr>
          <a:xfrm>
            <a:off x="12994376" y="9741075"/>
            <a:ext cx="3970619" cy="89539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5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9905965" y="9341824"/>
            <a:ext cx="3089820" cy="2074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995785" y="10906505"/>
            <a:ext cx="3969208" cy="102005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algn="ctr"/>
            <a:r>
              <a:rPr lang="en-US" sz="5200" b="1" dirty="0">
                <a:latin typeface="Corbel"/>
                <a:cs typeface="Corbel"/>
              </a:rPr>
              <a:t>.  .  .</a:t>
            </a:r>
            <a:endParaRPr lang="en-US" sz="5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9133576" y="9171183"/>
            <a:ext cx="772389" cy="341282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sp>
        <p:nvSpPr>
          <p:cNvPr id="92" name="Can 91"/>
          <p:cNvSpPr/>
          <p:nvPr/>
        </p:nvSpPr>
        <p:spPr>
          <a:xfrm>
            <a:off x="2844800" y="8521993"/>
            <a:ext cx="2086357" cy="1648154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5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4931159" y="9341825"/>
            <a:ext cx="2666525" cy="4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38792" y="7349472"/>
            <a:ext cx="2998213" cy="1604831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/>
            <a:r>
              <a:rPr lang="en-US" sz="4500" dirty="0">
                <a:latin typeface="Corbel"/>
                <a:cs typeface="Corbel"/>
              </a:rPr>
              <a:t>one-time</a:t>
            </a:r>
            <a:br>
              <a:rPr lang="en-US" sz="4500" dirty="0">
                <a:latin typeface="Corbel"/>
                <a:cs typeface="Corbel"/>
              </a:rPr>
            </a:br>
            <a:r>
              <a:rPr lang="en-US" sz="4500" dirty="0">
                <a:latin typeface="Corbel"/>
                <a:cs typeface="Corbel"/>
              </a:rPr>
              <a:t>processing</a:t>
            </a:r>
            <a:endParaRPr lang="en-US" sz="45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426480" y="7519342"/>
            <a:ext cx="3500363" cy="3448656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1151467" y="12014200"/>
            <a:ext cx="22114933" cy="13462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0" rIns="217709" bIns="108855" rtlCol="0" anchor="ctr"/>
          <a:lstStyle/>
          <a:p>
            <a:pPr algn="ctr"/>
            <a:r>
              <a:rPr lang="en-US" sz="6700" dirty="0"/>
              <a:t>10-100× faster than network/disk, but how to get FT?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2889361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5086886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cd 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package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Optional: publish to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local Maven cache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707484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960120" indent="0">
              <a:buNone/>
            </a:pPr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96012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6198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2600" y="63246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 smtClean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spark.api.java.JavaSparkContext</a:t>
            </a:r>
            <a:r>
              <a:rPr lang="en-US" sz="3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87676"/>
            <a:ext cx="20523200" cy="29559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r>
              <a:rPr lang="en-US" sz="38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 err="1">
                <a:latin typeface="Consolas"/>
                <a:cs typeface="Consolas"/>
              </a:rPr>
              <a:t>val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sc</a:t>
            </a:r>
            <a:r>
              <a:rPr lang="en-US" sz="3800" dirty="0">
                <a:latin typeface="Consolas"/>
                <a:cs typeface="Consolas"/>
              </a:rPr>
              <a:t> = </a:t>
            </a:r>
            <a:r>
              <a:rPr lang="en-US" sz="3800" b="1" dirty="0">
                <a:latin typeface="Consolas"/>
                <a:cs typeface="Consolas"/>
              </a:rPr>
              <a:t>new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, 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>
                <a:latin typeface="Consolas"/>
                <a:cs typeface="Consolas"/>
              </a:rPr>
              <a:t>,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Cluster </a:t>
            </a:r>
            <a:r>
              <a:rPr lang="en-US" sz="4000" dirty="0"/>
              <a:t>URL</a:t>
            </a:r>
            <a:r>
              <a:rPr lang="en-US" sz="4000" dirty="0" smtClean="0"/>
              <a:t>, or </a:t>
            </a:r>
            <a:r>
              <a:rPr lang="en-US" sz="4000" dirty="0"/>
              <a:t>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App name</a:t>
            </a:r>
            <a:endParaRPr lang="en-US" sz="4000" dirty="0"/>
          </a:p>
        </p:txBody>
      </p:sp>
      <p:sp>
        <p:nvSpPr>
          <p:cNvPr id="7" name="Rectangular Callout 6"/>
          <p:cNvSpPr/>
          <p:nvPr/>
        </p:nvSpPr>
        <p:spPr>
          <a:xfrm>
            <a:off x="15376987" y="6019800"/>
            <a:ext cx="4045847" cy="1532384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List of JARs with </a:t>
            </a:r>
            <a:r>
              <a:rPr lang="en-US" sz="4000" dirty="0" smtClean="0"/>
              <a:t>app </a:t>
            </a:r>
            <a:r>
              <a:rPr lang="en-US" sz="4000" dirty="0"/>
              <a:t>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33389" y="3684051"/>
            <a:ext cx="199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169" y="70821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22600" y="94488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from </a:t>
            </a:r>
            <a:r>
              <a:rPr lang="en-US" sz="3800" dirty="0" err="1">
                <a:latin typeface="Consolas"/>
                <a:cs typeface="Consolas"/>
              </a:rPr>
              <a:t>pyspark</a:t>
            </a:r>
            <a:r>
              <a:rPr lang="en-US" sz="3800" b="1" dirty="0">
                <a:latin typeface="Consolas"/>
                <a:cs typeface="Consolas"/>
              </a:rPr>
              <a:t> import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29" y="10222211"/>
            <a:ext cx="33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9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r>
              <a:rPr lang="en-US" sz="40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object </a:t>
            </a:r>
            <a:r>
              <a:rPr lang="en-US" sz="4000" dirty="0" err="1">
                <a:latin typeface="Consolas"/>
                <a:cs typeface="Consolas"/>
              </a:rPr>
              <a:t>WordCount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main(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: Array[String]) {</a:t>
            </a: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  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sc</a:t>
            </a:r>
            <a:r>
              <a:rPr lang="en-US" sz="4000" dirty="0">
                <a:latin typeface="Consolas"/>
                <a:cs typeface="Consolas"/>
              </a:rPr>
              <a:t> = </a:t>
            </a:r>
            <a:r>
              <a:rPr lang="en-US" sz="4000" b="1" dirty="0">
                <a:latin typeface="Consolas"/>
                <a:cs typeface="Consolas"/>
              </a:rPr>
              <a:t>new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(0), </a:t>
            </a:r>
            <a:r>
              <a:rPr lang="en-US" sz="4000" dirty="0" err="1">
                <a:latin typeface="Consolas"/>
                <a:cs typeface="Consolas"/>
              </a:rPr>
              <a:t>Seq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2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35276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import </a:t>
            </a:r>
            <a:r>
              <a:rPr lang="en-US" sz="4000" dirty="0" smtClean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from </a:t>
            </a:r>
            <a:r>
              <a:rPr lang="en-US" sz="4000" dirty="0" err="1" smtClean="0">
                <a:latin typeface="Consolas"/>
                <a:cs typeface="Consolas"/>
              </a:rPr>
              <a:t>pyspark</a:t>
            </a:r>
            <a:r>
              <a:rPr lang="en-US" sz="4000" b="1" dirty="0" smtClean="0">
                <a:latin typeface="Consolas"/>
                <a:cs typeface="Consolas"/>
              </a:rPr>
              <a:t> import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4000" b="1" dirty="0">
                <a:latin typeface="Consolas"/>
                <a:cs typeface="Consolas"/>
              </a:rPr>
              <a:t>if 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dirty="0" err="1">
                <a:latin typeface="Consolas"/>
                <a:cs typeface="Consolas"/>
              </a:rPr>
              <a:t>name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b="1" dirty="0">
                <a:latin typeface="Consolas"/>
                <a:cs typeface="Consolas"/>
              </a:rPr>
              <a:t> </a:t>
            </a:r>
            <a:r>
              <a:rPr lang="fr-FR" sz="4000" dirty="0">
                <a:latin typeface="Consolas"/>
                <a:cs typeface="Consolas"/>
              </a:rPr>
              <a:t>== "__main__"</a:t>
            </a:r>
            <a:r>
              <a:rPr lang="fr-FR" sz="400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    </a:t>
            </a:r>
            <a:r>
              <a:rPr lang="en-US" sz="4000" dirty="0" err="1" smtClean="0">
                <a:latin typeface="Consolas"/>
                <a:cs typeface="Consolas"/>
              </a:rPr>
              <a:t>sc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 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 smtClean="0">
                <a:latin typeface="Consolas"/>
                <a:cs typeface="Consolas"/>
              </a:rPr>
              <a:t>sys.argv</a:t>
            </a:r>
            <a:r>
              <a:rPr lang="en-US" sz="4000" dirty="0" smtClean="0">
                <a:latin typeface="Consolas"/>
                <a:cs typeface="Consolas"/>
              </a:rPr>
              <a:t>[0], </a:t>
            </a:r>
            <a:r>
              <a:rPr lang="en-US" sz="4000" b="1" dirty="0" smtClean="0">
                <a:latin typeface="Consolas"/>
                <a:cs typeface="Consolas"/>
              </a:rPr>
              <a:t>None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“ ”)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2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4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21945600" cy="8442324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000" y="4495800"/>
            <a:ext cx="10515600" cy="75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4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4400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08776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29428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07825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39716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5339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8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3715" y="5943600"/>
            <a:ext cx="22899456" cy="2960708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ctr"/>
          <a:lstStyle/>
          <a:p>
            <a:pPr algn="ctr" eaLnBrk="0" hangingPunct="0">
              <a:spcBef>
                <a:spcPts val="4762"/>
              </a:spcBef>
            </a:pP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76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76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76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76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739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73271" y="675663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3271" y="941015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24806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55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7484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860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2512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909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2800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809416" y="918423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3271" y="94157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87986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b"/>
          <a:lstStyle/>
          <a:p>
            <a:pPr algn="ctr"/>
            <a:r>
              <a:rPr lang="en-US" sz="43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38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6035030"/>
            <a:ext cx="15314443" cy="5775970"/>
            <a:chOff x="3273879" y="7443800"/>
            <a:chExt cx="15314443" cy="577597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75404" y="970647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666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(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&lt;- 1 to ITERATIONS) {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502487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b="1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def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</a:b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[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39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return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[(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len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links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]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 \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            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+ 0.85 * 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x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22247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22002"/>
              </p:ext>
            </p:extLst>
          </p:nvPr>
        </p:nvGraphicFramePr>
        <p:xfrm>
          <a:off x="5257800" y="3581400"/>
          <a:ext cx="13944600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224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902076"/>
            <a:ext cx="22184875" cy="8442324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3481099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sz="11200" dirty="0"/>
              <a:t>Solution: Resilient Distributed Datasets (RDDs)</a:t>
            </a:r>
            <a:endParaRPr lang="en-US" sz="1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419600"/>
            <a:ext cx="21945600" cy="79248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52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Pages>0</Pages>
  <Words>3257</Words>
  <Characters>0</Characters>
  <Application>Microsoft Macintosh PowerPoint</Application>
  <PresentationFormat>Custom</PresentationFormat>
  <Lines>0</Lines>
  <Paragraphs>705</Paragraphs>
  <Slides>78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Title &amp; Subtitle light</vt:lpstr>
      <vt:lpstr>Title &amp; Bullets light</vt:lpstr>
      <vt:lpstr>Parallel Programming With Spark</vt:lpstr>
      <vt:lpstr>Resilient Distributed Datasets</vt:lpstr>
      <vt:lpstr>Motivation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Example: Log Mining</vt:lpstr>
      <vt:lpstr>Fault Recovery</vt:lpstr>
      <vt:lpstr>Fault Recovery Results</vt:lpstr>
      <vt:lpstr>Example: PageRank</vt:lpstr>
      <vt:lpstr>Optimizing Placement</vt:lpstr>
      <vt:lpstr>PageRank Performance</vt:lpstr>
      <vt:lpstr>Implementation</vt:lpstr>
      <vt:lpstr>Programming Models Implemented on Spark</vt:lpstr>
      <vt:lpstr>Conclusion</vt:lpstr>
      <vt:lpstr>Behavior with Insufficient RAM</vt:lpstr>
      <vt:lpstr>Spark Operations</vt:lpstr>
      <vt:lpstr>Task Scheduler</vt:lpstr>
      <vt:lpstr>How to Run It</vt:lpstr>
      <vt:lpstr>Languages</vt:lpstr>
      <vt:lpstr>Outline</vt:lpstr>
      <vt:lpstr>Operations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RDD Repersentations</vt:lpstr>
      <vt:lpstr>Task Scheduler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Outline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Mahtab Singh</cp:lastModifiedBy>
  <cp:revision>279</cp:revision>
  <dcterms:modified xsi:type="dcterms:W3CDTF">2014-08-05T04:01:28Z</dcterms:modified>
</cp:coreProperties>
</file>