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Developed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/>
              <a:t>tested</a:t>
            </a:r>
            <a:r>
              <a:rPr dirty="0" spc="-35"/>
              <a:t> </a:t>
            </a:r>
            <a:r>
              <a:rPr dirty="0"/>
              <a:t>by:</a:t>
            </a:r>
            <a:r>
              <a:rPr dirty="0" spc="-30"/>
              <a:t> </a:t>
            </a:r>
            <a:r>
              <a:rPr dirty="0" spc="-10"/>
              <a:t>Shoaib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Developed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/>
              <a:t>tested</a:t>
            </a:r>
            <a:r>
              <a:rPr dirty="0" spc="-35"/>
              <a:t> </a:t>
            </a:r>
            <a:r>
              <a:rPr dirty="0"/>
              <a:t>by:</a:t>
            </a:r>
            <a:r>
              <a:rPr dirty="0" spc="-30"/>
              <a:t> </a:t>
            </a:r>
            <a:r>
              <a:rPr dirty="0" spc="-10"/>
              <a:t>Shoaib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Developed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/>
              <a:t>tested</a:t>
            </a:r>
            <a:r>
              <a:rPr dirty="0" spc="-35"/>
              <a:t> </a:t>
            </a:r>
            <a:r>
              <a:rPr dirty="0"/>
              <a:t>by:</a:t>
            </a:r>
            <a:r>
              <a:rPr dirty="0" spc="-30"/>
              <a:t> </a:t>
            </a:r>
            <a:r>
              <a:rPr dirty="0" spc="-10"/>
              <a:t>Shoaib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Developed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/>
              <a:t>tested</a:t>
            </a:r>
            <a:r>
              <a:rPr dirty="0" spc="-35"/>
              <a:t> </a:t>
            </a:r>
            <a:r>
              <a:rPr dirty="0"/>
              <a:t>by:</a:t>
            </a:r>
            <a:r>
              <a:rPr dirty="0" spc="-30"/>
              <a:t> </a:t>
            </a:r>
            <a:r>
              <a:rPr dirty="0" spc="-10"/>
              <a:t>Shoaib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Developed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/>
              <a:t>tested</a:t>
            </a:r>
            <a:r>
              <a:rPr dirty="0" spc="-35"/>
              <a:t> </a:t>
            </a:r>
            <a:r>
              <a:rPr dirty="0"/>
              <a:t>by:</a:t>
            </a:r>
            <a:r>
              <a:rPr dirty="0" spc="-30"/>
              <a:t> </a:t>
            </a:r>
            <a:r>
              <a:rPr dirty="0" spc="-10"/>
              <a:t>Shoaib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983860" y="9446768"/>
            <a:ext cx="1889125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Developed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/>
              <a:t>tested</a:t>
            </a:r>
            <a:r>
              <a:rPr dirty="0" spc="-35"/>
              <a:t> </a:t>
            </a:r>
            <a:r>
              <a:rPr dirty="0"/>
              <a:t>by:</a:t>
            </a:r>
            <a:r>
              <a:rPr dirty="0" spc="-30"/>
              <a:t> </a:t>
            </a:r>
            <a:r>
              <a:rPr dirty="0" spc="-10"/>
              <a:t>Shoaib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436880"/>
            <a:ext cx="5863590" cy="4535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06045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rlito"/>
                <a:cs typeface="Carlito"/>
              </a:rPr>
              <a:t>Day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5 -</a:t>
            </a:r>
            <a:r>
              <a:rPr dirty="0" sz="1100" spc="-20">
                <a:latin typeface="Carlito"/>
                <a:cs typeface="Carlito"/>
              </a:rPr>
              <a:t> Testing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Backend Refinement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-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[Furniture</a:t>
            </a:r>
            <a:r>
              <a:rPr dirty="0" sz="1100" spc="-10">
                <a:latin typeface="Carlito"/>
                <a:cs typeface="Carlito"/>
              </a:rPr>
              <a:t> eCommerce]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940"/>
              </a:spcBef>
            </a:pP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100" spc="-20" b="1">
                <a:latin typeface="Carlito"/>
                <a:cs typeface="Carlito"/>
              </a:rPr>
              <a:t>Testing</a:t>
            </a:r>
            <a:r>
              <a:rPr dirty="0" sz="1100" spc="-5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Report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100" b="1">
                <a:latin typeface="Carlito"/>
                <a:cs typeface="Carlito"/>
              </a:rPr>
              <a:t>1.</a:t>
            </a:r>
            <a:r>
              <a:rPr dirty="0" sz="1100" spc="-3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Functional</a:t>
            </a:r>
            <a:r>
              <a:rPr dirty="0" sz="1100" spc="-30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Testing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100" b="1">
                <a:latin typeface="Carlito"/>
                <a:cs typeface="Carlito"/>
              </a:rPr>
              <a:t>a.</a:t>
            </a:r>
            <a:r>
              <a:rPr dirty="0" sz="1100" spc="-20" b="1">
                <a:latin typeface="Carlito"/>
                <a:cs typeface="Carlito"/>
              </a:rPr>
              <a:t> </a:t>
            </a:r>
            <a:r>
              <a:rPr dirty="0" sz="1100" spc="-25" b="1">
                <a:latin typeface="Carlito"/>
                <a:cs typeface="Carlito"/>
              </a:rPr>
              <a:t>Test</a:t>
            </a:r>
            <a:r>
              <a:rPr dirty="0" sz="1100" spc="-1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Core</a:t>
            </a:r>
            <a:r>
              <a:rPr dirty="0" sz="1100" spc="-25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Features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100" b="1">
                <a:latin typeface="Carlito"/>
                <a:cs typeface="Carlito"/>
              </a:rPr>
              <a:t>Key </a:t>
            </a:r>
            <a:r>
              <a:rPr dirty="0" sz="1100" spc="-10" b="1">
                <a:latin typeface="Carlito"/>
                <a:cs typeface="Carlito"/>
              </a:rPr>
              <a:t>functionalities</a:t>
            </a:r>
            <a:r>
              <a:rPr dirty="0" sz="1100" spc="-5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tested</a:t>
            </a:r>
            <a:r>
              <a:rPr dirty="0" sz="1100" b="1">
                <a:latin typeface="Carlito"/>
                <a:cs typeface="Carlito"/>
              </a:rPr>
              <a:t> in</a:t>
            </a:r>
            <a:r>
              <a:rPr dirty="0" sz="1100" spc="-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the furniture e-</a:t>
            </a:r>
            <a:r>
              <a:rPr dirty="0" sz="1100" spc="-10" b="1">
                <a:latin typeface="Carlito"/>
                <a:cs typeface="Carlito"/>
              </a:rPr>
              <a:t>commerce</a:t>
            </a:r>
            <a:r>
              <a:rPr dirty="0" sz="1100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application</a:t>
            </a:r>
            <a:r>
              <a:rPr dirty="0" sz="1100" spc="-5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include:</a:t>
            </a:r>
            <a:endParaRPr sz="1100">
              <a:latin typeface="Carlito"/>
              <a:cs typeface="Carlito"/>
            </a:endParaRPr>
          </a:p>
          <a:p>
            <a:pPr marL="469265" indent="-227965">
              <a:lnSpc>
                <a:spcPct val="100000"/>
              </a:lnSpc>
              <a:spcBef>
                <a:spcPts val="935"/>
              </a:spcBef>
              <a:buSzPct val="90909"/>
              <a:buFont typeface="Symbol"/>
              <a:buChar char=""/>
              <a:tabLst>
                <a:tab pos="469265" algn="l"/>
              </a:tabLst>
            </a:pPr>
            <a:r>
              <a:rPr dirty="0" sz="1100" b="1">
                <a:latin typeface="Carlito"/>
                <a:cs typeface="Carlito"/>
              </a:rPr>
              <a:t>User</a:t>
            </a:r>
            <a:r>
              <a:rPr dirty="0" sz="1100" spc="-5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Authentication:</a:t>
            </a:r>
            <a:endParaRPr sz="1100">
              <a:latin typeface="Carlito"/>
              <a:cs typeface="Carlito"/>
            </a:endParaRPr>
          </a:p>
          <a:p>
            <a:pPr lvl="1" marL="926465" indent="-228600">
              <a:lnSpc>
                <a:spcPct val="100000"/>
              </a:lnSpc>
              <a:spcBef>
                <a:spcPts val="925"/>
              </a:spcBef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dirty="0" sz="1100">
                <a:latin typeface="Carlito"/>
                <a:cs typeface="Carlito"/>
              </a:rPr>
              <a:t>In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process.</a:t>
            </a:r>
            <a:endParaRPr sz="1100">
              <a:latin typeface="Carlito"/>
              <a:cs typeface="Carlito"/>
            </a:endParaRPr>
          </a:p>
          <a:p>
            <a:pPr marL="469265" indent="-227965">
              <a:lnSpc>
                <a:spcPct val="100000"/>
              </a:lnSpc>
              <a:spcBef>
                <a:spcPts val="935"/>
              </a:spcBef>
              <a:buSzPct val="90909"/>
              <a:buFont typeface="Symbol"/>
              <a:buChar char=""/>
              <a:tabLst>
                <a:tab pos="469265" algn="l"/>
              </a:tabLst>
            </a:pPr>
            <a:r>
              <a:rPr dirty="0" sz="1100" b="1">
                <a:latin typeface="Carlito"/>
                <a:cs typeface="Carlito"/>
              </a:rPr>
              <a:t>Product</a:t>
            </a:r>
            <a:r>
              <a:rPr dirty="0" sz="1100" spc="-15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Browsing </a:t>
            </a:r>
            <a:r>
              <a:rPr dirty="0" sz="1100" b="1">
                <a:latin typeface="Carlito"/>
                <a:cs typeface="Carlito"/>
              </a:rPr>
              <a:t>and</a:t>
            </a:r>
            <a:r>
              <a:rPr dirty="0" sz="1100" spc="-15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Search:</a:t>
            </a:r>
            <a:endParaRPr sz="1100">
              <a:latin typeface="Carlito"/>
              <a:cs typeface="Carlito"/>
            </a:endParaRPr>
          </a:p>
          <a:p>
            <a:pPr lvl="1" marL="926465" indent="-228600">
              <a:lnSpc>
                <a:spcPct val="100000"/>
              </a:lnSpc>
              <a:spcBef>
                <a:spcPts val="925"/>
              </a:spcBef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dirty="0" sz="1100" spc="-20">
                <a:latin typeface="Carlito"/>
                <a:cs typeface="Carlito"/>
              </a:rPr>
              <a:t>Tested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product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listing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search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functionality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for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accuracy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speed.</a:t>
            </a:r>
            <a:endParaRPr sz="1100">
              <a:latin typeface="Carlito"/>
              <a:cs typeface="Carlito"/>
            </a:endParaRPr>
          </a:p>
          <a:p>
            <a:pPr marL="469265" indent="-227965">
              <a:lnSpc>
                <a:spcPct val="100000"/>
              </a:lnSpc>
              <a:spcBef>
                <a:spcPts val="930"/>
              </a:spcBef>
              <a:buSzPct val="90909"/>
              <a:buFont typeface="Symbol"/>
              <a:buChar char=""/>
              <a:tabLst>
                <a:tab pos="469265" algn="l"/>
              </a:tabLst>
            </a:pPr>
            <a:r>
              <a:rPr dirty="0" sz="1100" b="1">
                <a:latin typeface="Carlito"/>
                <a:cs typeface="Carlito"/>
              </a:rPr>
              <a:t>Cart</a:t>
            </a:r>
            <a:r>
              <a:rPr dirty="0" sz="1100" spc="-15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Management:</a:t>
            </a:r>
            <a:endParaRPr sz="1100">
              <a:latin typeface="Carlito"/>
              <a:cs typeface="Carlito"/>
            </a:endParaRPr>
          </a:p>
          <a:p>
            <a:pPr lvl="1" marL="926465" indent="-228600">
              <a:lnSpc>
                <a:spcPct val="100000"/>
              </a:lnSpc>
              <a:spcBef>
                <a:spcPts val="935"/>
              </a:spcBef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dirty="0" sz="1100" spc="-10">
                <a:latin typeface="Carlito"/>
                <a:cs typeface="Carlito"/>
              </a:rPr>
              <a:t>Verified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addition,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update,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removal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items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cart.</a:t>
            </a:r>
            <a:endParaRPr sz="1100">
              <a:latin typeface="Carlito"/>
              <a:cs typeface="Carlito"/>
            </a:endParaRPr>
          </a:p>
          <a:p>
            <a:pPr marL="469265" indent="-227965">
              <a:lnSpc>
                <a:spcPct val="100000"/>
              </a:lnSpc>
              <a:spcBef>
                <a:spcPts val="925"/>
              </a:spcBef>
              <a:buSzPct val="90909"/>
              <a:buFont typeface="Symbol"/>
              <a:buChar char=""/>
              <a:tabLst>
                <a:tab pos="469265" algn="l"/>
              </a:tabLst>
            </a:pPr>
            <a:r>
              <a:rPr dirty="0" sz="1100" spc="-10" b="1">
                <a:latin typeface="Carlito"/>
                <a:cs typeface="Carlito"/>
              </a:rPr>
              <a:t>Checkout</a:t>
            </a:r>
            <a:r>
              <a:rPr dirty="0" sz="1100" spc="5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Process:</a:t>
            </a:r>
            <a:endParaRPr sz="1100">
              <a:latin typeface="Carlito"/>
              <a:cs typeface="Carlito"/>
            </a:endParaRPr>
          </a:p>
          <a:p>
            <a:pPr lvl="1" marL="926465" indent="-228600">
              <a:lnSpc>
                <a:spcPct val="100000"/>
              </a:lnSpc>
              <a:spcBef>
                <a:spcPts val="935"/>
              </a:spcBef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dirty="0" sz="1100" spc="-20">
                <a:latin typeface="Carlito"/>
                <a:cs typeface="Carlito"/>
              </a:rPr>
              <a:t>Tested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address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selection,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order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confirmation.</a:t>
            </a:r>
            <a:endParaRPr sz="1100">
              <a:latin typeface="Carlito"/>
              <a:cs typeface="Carlito"/>
            </a:endParaRPr>
          </a:p>
          <a:p>
            <a:pPr marL="469265" indent="-227965">
              <a:lnSpc>
                <a:spcPct val="100000"/>
              </a:lnSpc>
              <a:spcBef>
                <a:spcPts val="925"/>
              </a:spcBef>
              <a:buSzPct val="90909"/>
              <a:buFont typeface="Symbol"/>
              <a:buChar char=""/>
              <a:tabLst>
                <a:tab pos="469265" algn="l"/>
              </a:tabLst>
            </a:pPr>
            <a:r>
              <a:rPr dirty="0" sz="1100" spc="-10" b="1">
                <a:latin typeface="Carlito"/>
                <a:cs typeface="Carlito"/>
              </a:rPr>
              <a:t>Payment</a:t>
            </a:r>
            <a:r>
              <a:rPr dirty="0" sz="1100" spc="-30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Gateway</a:t>
            </a:r>
            <a:r>
              <a:rPr dirty="0" sz="1100" spc="-30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Integration:</a:t>
            </a:r>
            <a:endParaRPr sz="1100">
              <a:latin typeface="Carlito"/>
              <a:cs typeface="Carlito"/>
            </a:endParaRPr>
          </a:p>
          <a:p>
            <a:pPr lvl="1" marL="926465" marR="5080" indent="-228600">
              <a:lnSpc>
                <a:spcPct val="101800"/>
              </a:lnSpc>
              <a:spcBef>
                <a:spcPts val="900"/>
              </a:spcBef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dirty="0" sz="1100">
                <a:latin typeface="Carlito"/>
                <a:cs typeface="Carlito"/>
              </a:rPr>
              <a:t>No </a:t>
            </a:r>
            <a:r>
              <a:rPr dirty="0" sz="1100" spc="-10">
                <a:latin typeface="Carlito"/>
                <a:cs typeface="Carlito"/>
              </a:rPr>
              <a:t>payment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gateway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has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been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integrated;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only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cash-</a:t>
            </a:r>
            <a:r>
              <a:rPr dirty="0" sz="1100">
                <a:latin typeface="Carlito"/>
                <a:cs typeface="Carlito"/>
              </a:rPr>
              <a:t>on-delivery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option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is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currently available.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Developed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/>
              <a:t>tested</a:t>
            </a:r>
            <a:r>
              <a:rPr dirty="0" spc="-35"/>
              <a:t> </a:t>
            </a:r>
            <a:r>
              <a:rPr dirty="0"/>
              <a:t>by:</a:t>
            </a:r>
            <a:r>
              <a:rPr dirty="0" spc="-30"/>
              <a:t> </a:t>
            </a:r>
            <a:r>
              <a:rPr dirty="0" spc="-10"/>
              <a:t>Shoaib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436880"/>
            <a:ext cx="5891530" cy="1407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78105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rlito"/>
                <a:cs typeface="Carlito"/>
              </a:rPr>
              <a:t>Day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5 -</a:t>
            </a:r>
            <a:r>
              <a:rPr dirty="0" sz="1100" spc="-20">
                <a:latin typeface="Carlito"/>
                <a:cs typeface="Carlito"/>
              </a:rPr>
              <a:t> Testing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Backend Refinement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-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[Furniture</a:t>
            </a:r>
            <a:r>
              <a:rPr dirty="0" sz="1100" spc="-10">
                <a:latin typeface="Carlito"/>
                <a:cs typeface="Carlito"/>
              </a:rPr>
              <a:t> eCommerce]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940"/>
              </a:spcBef>
            </a:pP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100" b="1">
                <a:latin typeface="Carlito"/>
                <a:cs typeface="Carlito"/>
              </a:rPr>
              <a:t>b.</a:t>
            </a:r>
            <a:r>
              <a:rPr dirty="0" sz="1100" spc="-10" b="1">
                <a:latin typeface="Carlito"/>
                <a:cs typeface="Carlito"/>
              </a:rPr>
              <a:t> </a:t>
            </a:r>
            <a:r>
              <a:rPr dirty="0" sz="1100" spc="-20" b="1">
                <a:latin typeface="Carlito"/>
                <a:cs typeface="Carlito"/>
              </a:rPr>
              <a:t>Testing </a:t>
            </a:r>
            <a:r>
              <a:rPr dirty="0" sz="1100" spc="-10" b="1">
                <a:latin typeface="Carlito"/>
                <a:cs typeface="Carlito"/>
              </a:rPr>
              <a:t>Tools</a:t>
            </a:r>
            <a:endParaRPr sz="1100">
              <a:latin typeface="Carlito"/>
              <a:cs typeface="Carlito"/>
            </a:endParaRPr>
          </a:p>
          <a:p>
            <a:pPr marL="469265" marR="5080" indent="-228600">
              <a:lnSpc>
                <a:spcPct val="110000"/>
              </a:lnSpc>
              <a:spcBef>
                <a:spcPts val="795"/>
              </a:spcBef>
              <a:buSzPct val="90909"/>
              <a:buFont typeface="Symbol"/>
              <a:buChar char=""/>
              <a:tabLst>
                <a:tab pos="469265" algn="l"/>
              </a:tabLst>
            </a:pPr>
            <a:r>
              <a:rPr dirty="0" sz="1100">
                <a:latin typeface="Carlito"/>
                <a:cs typeface="Carlito"/>
              </a:rPr>
              <a:t>Postman: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Used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for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API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response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testing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validate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endpoints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like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product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listing,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shipment,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25">
                <a:latin typeface="Carlito"/>
                <a:cs typeface="Carlito"/>
              </a:rPr>
              <a:t>and </a:t>
            </a:r>
            <a:r>
              <a:rPr dirty="0" sz="1100">
                <a:latin typeface="Carlito"/>
                <a:cs typeface="Carlito"/>
              </a:rPr>
              <a:t>order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placement.</a:t>
            </a:r>
            <a:endParaRPr sz="11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935"/>
              </a:spcBef>
            </a:pPr>
            <a:r>
              <a:rPr dirty="0" sz="1100" b="1">
                <a:latin typeface="Carlito"/>
                <a:cs typeface="Carlito"/>
              </a:rPr>
              <a:t>Screenshot</a:t>
            </a:r>
            <a:r>
              <a:rPr dirty="0" sz="1100" spc="-3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of</a:t>
            </a:r>
            <a:r>
              <a:rPr dirty="0" sz="1100" spc="-3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shipment</a:t>
            </a:r>
            <a:r>
              <a:rPr dirty="0" sz="1100" spc="-40" b="1">
                <a:latin typeface="Carlito"/>
                <a:cs typeface="Carlito"/>
              </a:rPr>
              <a:t> </a:t>
            </a:r>
            <a:r>
              <a:rPr dirty="0" sz="1100" spc="-25" b="1">
                <a:latin typeface="Carlito"/>
                <a:cs typeface="Carlito"/>
              </a:rPr>
              <a:t>API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30604" y="4718430"/>
            <a:ext cx="176339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latin typeface="Carlito"/>
                <a:cs typeface="Carlito"/>
              </a:rPr>
              <a:t>Screenshot</a:t>
            </a:r>
            <a:r>
              <a:rPr dirty="0" sz="1100" spc="-3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of</a:t>
            </a:r>
            <a:r>
              <a:rPr dirty="0" sz="1100" spc="-25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Order-</a:t>
            </a:r>
            <a:r>
              <a:rPr dirty="0" sz="1100" b="1">
                <a:latin typeface="Carlito"/>
                <a:cs typeface="Carlito"/>
              </a:rPr>
              <a:t>place</a:t>
            </a:r>
            <a:r>
              <a:rPr dirty="0" sz="1100" spc="-30" b="1">
                <a:latin typeface="Carlito"/>
                <a:cs typeface="Carlito"/>
              </a:rPr>
              <a:t> </a:t>
            </a:r>
            <a:r>
              <a:rPr dirty="0" sz="1100" spc="-25" b="1">
                <a:latin typeface="Carlito"/>
                <a:cs typeface="Carlito"/>
              </a:rPr>
              <a:t>API</a:t>
            </a:r>
            <a:endParaRPr sz="1100">
              <a:latin typeface="Carlito"/>
              <a:cs typeface="Carlito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955292"/>
            <a:ext cx="5577205" cy="265988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5023103"/>
            <a:ext cx="5451475" cy="2695448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Developed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/>
              <a:t>tested</a:t>
            </a:r>
            <a:r>
              <a:rPr dirty="0" spc="-35"/>
              <a:t> </a:t>
            </a:r>
            <a:r>
              <a:rPr dirty="0"/>
              <a:t>by:</a:t>
            </a:r>
            <a:r>
              <a:rPr dirty="0" spc="-30"/>
              <a:t> </a:t>
            </a:r>
            <a:r>
              <a:rPr dirty="0" spc="-10"/>
              <a:t>Shoaib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436880"/>
            <a:ext cx="4848860" cy="2079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3411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rlito"/>
                <a:cs typeface="Carlito"/>
              </a:rPr>
              <a:t>Day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5 -</a:t>
            </a:r>
            <a:r>
              <a:rPr dirty="0" sz="1100" spc="-20">
                <a:latin typeface="Carlito"/>
                <a:cs typeface="Carlito"/>
              </a:rPr>
              <a:t> Testing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Backend Refinement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-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[Furniture</a:t>
            </a:r>
            <a:r>
              <a:rPr dirty="0" sz="1100" spc="-10">
                <a:latin typeface="Carlito"/>
                <a:cs typeface="Carlito"/>
              </a:rPr>
              <a:t> eCommerce]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940"/>
              </a:spcBef>
            </a:pPr>
            <a:endParaRPr sz="1100">
              <a:latin typeface="Carlito"/>
              <a:cs typeface="Carlito"/>
            </a:endParaRPr>
          </a:p>
          <a:p>
            <a:pPr marL="151765" indent="-139065">
              <a:lnSpc>
                <a:spcPct val="100000"/>
              </a:lnSpc>
              <a:buAutoNum type="arabicPeriod" startAt="2"/>
              <a:tabLst>
                <a:tab pos="151765" algn="l"/>
              </a:tabLst>
            </a:pPr>
            <a:r>
              <a:rPr dirty="0" sz="1100" b="1">
                <a:latin typeface="Carlito"/>
                <a:cs typeface="Carlito"/>
              </a:rPr>
              <a:t>Error</a:t>
            </a:r>
            <a:r>
              <a:rPr dirty="0" sz="1100" spc="-25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Handling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100" b="1">
                <a:latin typeface="Carlito"/>
                <a:cs typeface="Carlito"/>
              </a:rPr>
              <a:t>Error</a:t>
            </a:r>
            <a:r>
              <a:rPr dirty="0" sz="1100" spc="-3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Scenarios</a:t>
            </a:r>
            <a:r>
              <a:rPr dirty="0" sz="1100" spc="-1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and</a:t>
            </a:r>
            <a:r>
              <a:rPr dirty="0" sz="1100" spc="-20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Solutions</a:t>
            </a:r>
            <a:endParaRPr sz="1100">
              <a:latin typeface="Carlito"/>
              <a:cs typeface="Carlito"/>
            </a:endParaRPr>
          </a:p>
          <a:p>
            <a:pPr lvl="1" marL="469265" indent="-227965">
              <a:lnSpc>
                <a:spcPct val="100000"/>
              </a:lnSpc>
              <a:spcBef>
                <a:spcPts val="935"/>
              </a:spcBef>
              <a:buSzPct val="90909"/>
              <a:buFont typeface="Symbol"/>
              <a:buChar char=""/>
              <a:tabLst>
                <a:tab pos="469265" algn="l"/>
              </a:tabLst>
            </a:pPr>
            <a:r>
              <a:rPr dirty="0" sz="1100" b="1">
                <a:latin typeface="Carlito"/>
                <a:cs typeface="Carlito"/>
              </a:rPr>
              <a:t>Network</a:t>
            </a:r>
            <a:r>
              <a:rPr dirty="0" sz="1100" spc="-60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Failures:</a:t>
            </a:r>
            <a:endParaRPr sz="1100">
              <a:latin typeface="Carlito"/>
              <a:cs typeface="Carlito"/>
            </a:endParaRPr>
          </a:p>
          <a:p>
            <a:pPr lvl="2" marL="926465" indent="-228600">
              <a:lnSpc>
                <a:spcPct val="100000"/>
              </a:lnSpc>
              <a:spcBef>
                <a:spcPts val="925"/>
              </a:spcBef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dirty="0" sz="1100">
                <a:latin typeface="Carlito"/>
                <a:cs typeface="Carlito"/>
              </a:rPr>
              <a:t>Implemented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retries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for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API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calls.</a:t>
            </a:r>
            <a:endParaRPr sz="1100">
              <a:latin typeface="Carlito"/>
              <a:cs typeface="Carlito"/>
            </a:endParaRPr>
          </a:p>
          <a:p>
            <a:pPr lvl="2" marL="926465" marR="634365" indent="-228600">
              <a:lnSpc>
                <a:spcPct val="170000"/>
              </a:lnSpc>
              <a:spcBef>
                <a:spcPts val="15"/>
              </a:spcBef>
              <a:buSzPct val="90909"/>
              <a:buFont typeface="Courier New"/>
              <a:buChar char="o"/>
              <a:tabLst>
                <a:tab pos="1383665" algn="l"/>
              </a:tabLst>
            </a:pPr>
            <a:r>
              <a:rPr dirty="0" sz="1100">
                <a:latin typeface="Carlito"/>
                <a:cs typeface="Carlito"/>
              </a:rPr>
              <a:t>Displayed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messages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like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"Network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 spc="-25">
                <a:latin typeface="Carlito"/>
                <a:cs typeface="Carlito"/>
              </a:rPr>
              <a:t>error. </a:t>
            </a:r>
            <a:r>
              <a:rPr dirty="0" sz="1100">
                <a:latin typeface="Carlito"/>
                <a:cs typeface="Carlito"/>
              </a:rPr>
              <a:t>Please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try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again." 	Before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273554" y="4421251"/>
            <a:ext cx="31051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latin typeface="Carlito"/>
                <a:cs typeface="Carlito"/>
              </a:rPr>
              <a:t>After</a:t>
            </a:r>
            <a:endParaRPr sz="1100">
              <a:latin typeface="Carlito"/>
              <a:cs typeface="Carlito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2628900"/>
            <a:ext cx="4519803" cy="169659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8800" y="4726304"/>
            <a:ext cx="4579459" cy="205902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28800" y="6873379"/>
            <a:ext cx="4668520" cy="1994556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Developed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/>
              <a:t>tested</a:t>
            </a:r>
            <a:r>
              <a:rPr dirty="0" spc="-35"/>
              <a:t> </a:t>
            </a:r>
            <a:r>
              <a:rPr dirty="0"/>
              <a:t>by:</a:t>
            </a:r>
            <a:r>
              <a:rPr dirty="0" spc="-30"/>
              <a:t> </a:t>
            </a:r>
            <a:r>
              <a:rPr dirty="0" spc="-10"/>
              <a:t>Shoaib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604" y="436880"/>
            <a:ext cx="4620260" cy="936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551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rlito"/>
                <a:cs typeface="Carlito"/>
              </a:rPr>
              <a:t>Day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5 -</a:t>
            </a:r>
            <a:r>
              <a:rPr dirty="0" sz="1100" spc="-20">
                <a:latin typeface="Carlito"/>
                <a:cs typeface="Carlito"/>
              </a:rPr>
              <a:t> Testing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Backend Refinement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-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[Furniture</a:t>
            </a:r>
            <a:r>
              <a:rPr dirty="0" sz="1100" spc="-10">
                <a:latin typeface="Carlito"/>
                <a:cs typeface="Carlito"/>
              </a:rPr>
              <a:t> eCommerce]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940"/>
              </a:spcBef>
            </a:pPr>
            <a:endParaRPr sz="110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buSzPct val="90909"/>
              <a:buFont typeface="Symbol"/>
              <a:buChar char=""/>
              <a:tabLst>
                <a:tab pos="240665" algn="l"/>
              </a:tabLst>
            </a:pPr>
            <a:r>
              <a:rPr dirty="0" sz="1100" b="1">
                <a:latin typeface="Carlito"/>
                <a:cs typeface="Carlito"/>
              </a:rPr>
              <a:t>Invalid</a:t>
            </a:r>
            <a:r>
              <a:rPr dirty="0" sz="1100" spc="-4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or</a:t>
            </a:r>
            <a:r>
              <a:rPr dirty="0" sz="1100" spc="-3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Missing</a:t>
            </a:r>
            <a:r>
              <a:rPr dirty="0" sz="1100" spc="-35" b="1">
                <a:latin typeface="Carlito"/>
                <a:cs typeface="Carlito"/>
              </a:rPr>
              <a:t> </a:t>
            </a:r>
            <a:r>
              <a:rPr dirty="0" sz="1100" spc="-20" b="1">
                <a:latin typeface="Carlito"/>
                <a:cs typeface="Carlito"/>
              </a:rPr>
              <a:t>Data:</a:t>
            </a:r>
            <a:endParaRPr sz="1100">
              <a:latin typeface="Carlito"/>
              <a:cs typeface="Carlito"/>
            </a:endParaRPr>
          </a:p>
          <a:p>
            <a:pPr lvl="1" marL="697865" indent="-228600">
              <a:lnSpc>
                <a:spcPct val="100000"/>
              </a:lnSpc>
              <a:spcBef>
                <a:spcPts val="925"/>
              </a:spcBef>
              <a:buSzPct val="90909"/>
              <a:buFont typeface="Courier New"/>
              <a:buChar char="o"/>
              <a:tabLst>
                <a:tab pos="697865" algn="l"/>
              </a:tabLst>
            </a:pPr>
            <a:r>
              <a:rPr dirty="0" sz="1100">
                <a:latin typeface="Carlito"/>
                <a:cs typeface="Carlito"/>
              </a:rPr>
              <a:t>Added form</a:t>
            </a:r>
            <a:r>
              <a:rPr dirty="0" sz="1100" spc="-10">
                <a:latin typeface="Carlito"/>
                <a:cs typeface="Carlito"/>
              </a:rPr>
              <a:t> validations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highlight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required</a:t>
            </a:r>
            <a:r>
              <a:rPr dirty="0" sz="110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fields.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587753" y="3142614"/>
            <a:ext cx="401256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SzPct val="90909"/>
              <a:buFont typeface="Courier New"/>
              <a:buChar char="o"/>
              <a:tabLst>
                <a:tab pos="240665" algn="l"/>
              </a:tabLst>
            </a:pPr>
            <a:r>
              <a:rPr dirty="0" sz="1100" spc="-10">
                <a:latin typeface="Carlito"/>
                <a:cs typeface="Carlito"/>
              </a:rPr>
              <a:t>Displayed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error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messages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like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"Please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enter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valid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email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address."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2004" y="5753480"/>
            <a:ext cx="5259705" cy="33369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69265" indent="-227965">
              <a:lnSpc>
                <a:spcPct val="100000"/>
              </a:lnSpc>
              <a:spcBef>
                <a:spcPts val="105"/>
              </a:spcBef>
              <a:buSzPct val="90909"/>
              <a:buFont typeface="Symbol"/>
              <a:buChar char=""/>
              <a:tabLst>
                <a:tab pos="469265" algn="l"/>
              </a:tabLst>
            </a:pPr>
            <a:r>
              <a:rPr dirty="0" sz="1100" b="1">
                <a:latin typeface="Carlito"/>
                <a:cs typeface="Carlito"/>
              </a:rPr>
              <a:t>Unexpected</a:t>
            </a:r>
            <a:r>
              <a:rPr dirty="0" sz="1100" spc="-3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Server</a:t>
            </a:r>
            <a:r>
              <a:rPr dirty="0" sz="1100" spc="-25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Errors:</a:t>
            </a:r>
            <a:endParaRPr sz="1100">
              <a:latin typeface="Carlito"/>
              <a:cs typeface="Carlito"/>
            </a:endParaRPr>
          </a:p>
          <a:p>
            <a:pPr lvl="1" marL="926465" indent="-228600">
              <a:lnSpc>
                <a:spcPct val="100000"/>
              </a:lnSpc>
              <a:spcBef>
                <a:spcPts val="935"/>
              </a:spcBef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dirty="0" sz="1100">
                <a:latin typeface="Carlito"/>
                <a:cs typeface="Carlito"/>
              </a:rPr>
              <a:t>Fallback UI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implemented, </a:t>
            </a:r>
            <a:r>
              <a:rPr dirty="0" sz="1100">
                <a:latin typeface="Carlito"/>
                <a:cs typeface="Carlito"/>
              </a:rPr>
              <a:t>e.g.,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"No</a:t>
            </a:r>
            <a:r>
              <a:rPr dirty="0" sz="1100" spc="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products</a:t>
            </a:r>
            <a:r>
              <a:rPr dirty="0" sz="1100" spc="-10">
                <a:latin typeface="Carlito"/>
                <a:cs typeface="Carlito"/>
              </a:rPr>
              <a:t> available" </a:t>
            </a:r>
            <a:r>
              <a:rPr dirty="0" sz="1100">
                <a:latin typeface="Carlito"/>
                <a:cs typeface="Carlito"/>
              </a:rPr>
              <a:t>when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data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is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missing.</a:t>
            </a:r>
            <a:endParaRPr sz="1100">
              <a:latin typeface="Carlito"/>
              <a:cs typeface="Carlito"/>
            </a:endParaRPr>
          </a:p>
          <a:p>
            <a:pPr marL="12700" marR="3893820">
              <a:lnSpc>
                <a:spcPts val="2260"/>
              </a:lnSpc>
              <a:spcBef>
                <a:spcPts val="215"/>
              </a:spcBef>
            </a:pPr>
            <a:r>
              <a:rPr dirty="0" sz="1100" b="1">
                <a:latin typeface="Carlito"/>
                <a:cs typeface="Carlito"/>
              </a:rPr>
              <a:t>3.</a:t>
            </a:r>
            <a:r>
              <a:rPr dirty="0" sz="1100" spc="20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Performance</a:t>
            </a:r>
            <a:r>
              <a:rPr dirty="0" sz="1100" spc="5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Testing </a:t>
            </a:r>
            <a:r>
              <a:rPr dirty="0" sz="1100" spc="-20" b="1">
                <a:latin typeface="Carlito"/>
                <a:cs typeface="Carlito"/>
              </a:rPr>
              <a:t>Tools</a:t>
            </a:r>
            <a:r>
              <a:rPr dirty="0" sz="1100" spc="-1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and</a:t>
            </a:r>
            <a:r>
              <a:rPr dirty="0" sz="1100" spc="-5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Observations</a:t>
            </a:r>
            <a:endParaRPr sz="1100">
              <a:latin typeface="Carlito"/>
              <a:cs typeface="Carlito"/>
            </a:endParaRPr>
          </a:p>
          <a:p>
            <a:pPr marL="469265" indent="-227965">
              <a:lnSpc>
                <a:spcPct val="100000"/>
              </a:lnSpc>
              <a:spcBef>
                <a:spcPts val="690"/>
              </a:spcBef>
              <a:buSzPct val="90909"/>
              <a:buFont typeface="Symbol"/>
              <a:buChar char=""/>
              <a:tabLst>
                <a:tab pos="469265" algn="l"/>
              </a:tabLst>
            </a:pPr>
            <a:r>
              <a:rPr dirty="0" sz="1100" spc="-20" b="1">
                <a:latin typeface="Carlito"/>
                <a:cs typeface="Carlito"/>
              </a:rPr>
              <a:t>Tools</a:t>
            </a:r>
            <a:r>
              <a:rPr dirty="0" sz="1100" spc="-15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Used:</a:t>
            </a:r>
            <a:endParaRPr sz="1100">
              <a:latin typeface="Carlito"/>
              <a:cs typeface="Carlito"/>
            </a:endParaRPr>
          </a:p>
          <a:p>
            <a:pPr lvl="1" marL="926465" indent="-228600">
              <a:lnSpc>
                <a:spcPct val="100000"/>
              </a:lnSpc>
              <a:spcBef>
                <a:spcPts val="919"/>
              </a:spcBef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dirty="0" sz="1100" spc="-10">
                <a:latin typeface="Carlito"/>
                <a:cs typeface="Carlito"/>
              </a:rPr>
              <a:t>Lighthouse</a:t>
            </a:r>
            <a:endParaRPr sz="1100">
              <a:latin typeface="Carlito"/>
              <a:cs typeface="Carlito"/>
            </a:endParaRPr>
          </a:p>
          <a:p>
            <a:pPr lvl="1" marL="926465" indent="-228600">
              <a:lnSpc>
                <a:spcPct val="100000"/>
              </a:lnSpc>
              <a:spcBef>
                <a:spcPts val="940"/>
              </a:spcBef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dirty="0" sz="1100" spc="-10">
                <a:latin typeface="Carlito"/>
                <a:cs typeface="Carlito"/>
              </a:rPr>
              <a:t>GTmetrix</a:t>
            </a:r>
            <a:endParaRPr sz="1100">
              <a:latin typeface="Carlito"/>
              <a:cs typeface="Carlito"/>
            </a:endParaRPr>
          </a:p>
          <a:p>
            <a:pPr lvl="1" marL="926465" indent="-228600">
              <a:lnSpc>
                <a:spcPct val="100000"/>
              </a:lnSpc>
              <a:spcBef>
                <a:spcPts val="925"/>
              </a:spcBef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dirty="0" sz="1100" spc="-10">
                <a:latin typeface="Carlito"/>
                <a:cs typeface="Carlito"/>
              </a:rPr>
              <a:t>WebPageTest</a:t>
            </a:r>
            <a:endParaRPr sz="1100">
              <a:latin typeface="Carlito"/>
              <a:cs typeface="Carlito"/>
            </a:endParaRPr>
          </a:p>
          <a:p>
            <a:pPr lvl="1" marL="926465" indent="-228600">
              <a:lnSpc>
                <a:spcPct val="100000"/>
              </a:lnSpc>
              <a:spcBef>
                <a:spcPts val="935"/>
              </a:spcBef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dirty="0" sz="1100">
                <a:latin typeface="Carlito"/>
                <a:cs typeface="Carlito"/>
              </a:rPr>
              <a:t>Google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Page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Speed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Insights</a:t>
            </a:r>
            <a:endParaRPr sz="1100">
              <a:latin typeface="Carlito"/>
              <a:cs typeface="Carlito"/>
            </a:endParaRPr>
          </a:p>
          <a:p>
            <a:pPr marL="469265" indent="-227965">
              <a:lnSpc>
                <a:spcPct val="100000"/>
              </a:lnSpc>
              <a:spcBef>
                <a:spcPts val="925"/>
              </a:spcBef>
              <a:buSzPct val="90909"/>
              <a:buFont typeface="Symbol"/>
              <a:buChar char=""/>
              <a:tabLst>
                <a:tab pos="469265" algn="l"/>
              </a:tabLst>
            </a:pPr>
            <a:r>
              <a:rPr dirty="0" sz="1100" spc="-10" b="1">
                <a:latin typeface="Carlito"/>
                <a:cs typeface="Carlito"/>
              </a:rPr>
              <a:t>Optimization</a:t>
            </a:r>
            <a:r>
              <a:rPr dirty="0" sz="1100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Steps:</a:t>
            </a:r>
            <a:endParaRPr sz="1100">
              <a:latin typeface="Carlito"/>
              <a:cs typeface="Carlito"/>
            </a:endParaRPr>
          </a:p>
          <a:p>
            <a:pPr lvl="1" marL="926465" indent="-228600">
              <a:lnSpc>
                <a:spcPct val="100000"/>
              </a:lnSpc>
              <a:spcBef>
                <a:spcPts val="935"/>
              </a:spcBef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dirty="0" sz="1100">
                <a:latin typeface="Carlito"/>
                <a:cs typeface="Carlito"/>
              </a:rPr>
              <a:t>Reduced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image</a:t>
            </a:r>
            <a:r>
              <a:rPr dirty="0" sz="1100" spc="-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sizes</a:t>
            </a:r>
            <a:r>
              <a:rPr dirty="0" sz="1100" spc="-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without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compromising</a:t>
            </a:r>
            <a:r>
              <a:rPr dirty="0" sz="1100" spc="-4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quality.</a:t>
            </a:r>
            <a:endParaRPr sz="1100">
              <a:latin typeface="Carlito"/>
              <a:cs typeface="Carlito"/>
            </a:endParaRPr>
          </a:p>
          <a:p>
            <a:pPr lvl="1" marL="926465" indent="-228600">
              <a:lnSpc>
                <a:spcPct val="100000"/>
              </a:lnSpc>
              <a:spcBef>
                <a:spcPts val="925"/>
              </a:spcBef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dirty="0" sz="1100">
                <a:latin typeface="Carlito"/>
                <a:cs typeface="Carlito"/>
              </a:rPr>
              <a:t>Minimized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JavaScript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CSS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files.</a:t>
            </a:r>
            <a:endParaRPr sz="1100">
              <a:latin typeface="Carlito"/>
              <a:cs typeface="Carlito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1485900"/>
            <a:ext cx="1735454" cy="155295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8800" y="3522461"/>
            <a:ext cx="1839849" cy="2131324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Developed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/>
              <a:t>tested</a:t>
            </a:r>
            <a:r>
              <a:rPr dirty="0" spc="-35"/>
              <a:t> </a:t>
            </a:r>
            <a:r>
              <a:rPr dirty="0"/>
              <a:t>by:</a:t>
            </a:r>
            <a:r>
              <a:rPr dirty="0" spc="-30"/>
              <a:t> </a:t>
            </a:r>
            <a:r>
              <a:rPr dirty="0" spc="-10"/>
              <a:t>Shoaib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Developed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/>
              <a:t>tested</a:t>
            </a:r>
            <a:r>
              <a:rPr dirty="0" spc="-35"/>
              <a:t> </a:t>
            </a:r>
            <a:r>
              <a:rPr dirty="0"/>
              <a:t>by:</a:t>
            </a:r>
            <a:r>
              <a:rPr dirty="0" spc="-30"/>
              <a:t> </a:t>
            </a:r>
            <a:r>
              <a:rPr dirty="0" spc="-10"/>
              <a:t>Shoaib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902004" y="436880"/>
            <a:ext cx="5885180" cy="8548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84455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rlito"/>
                <a:cs typeface="Carlito"/>
              </a:rPr>
              <a:t>Day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5 -</a:t>
            </a:r>
            <a:r>
              <a:rPr dirty="0" sz="1100" spc="-20">
                <a:latin typeface="Carlito"/>
                <a:cs typeface="Carlito"/>
              </a:rPr>
              <a:t> Testing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Backend Refinement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-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[Furniture</a:t>
            </a:r>
            <a:r>
              <a:rPr dirty="0" sz="1100" spc="-10">
                <a:latin typeface="Carlito"/>
                <a:cs typeface="Carlito"/>
              </a:rPr>
              <a:t> eCommerce]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940"/>
              </a:spcBef>
            </a:pPr>
            <a:endParaRPr sz="1100">
              <a:latin typeface="Carlito"/>
              <a:cs typeface="Carlito"/>
            </a:endParaRPr>
          </a:p>
          <a:p>
            <a:pPr marL="926465" indent="-228600">
              <a:lnSpc>
                <a:spcPct val="100000"/>
              </a:lnSpc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dirty="0" sz="1100">
                <a:latin typeface="Carlito"/>
                <a:cs typeface="Carlito"/>
              </a:rPr>
              <a:t>Enabled</a:t>
            </a:r>
            <a:r>
              <a:rPr dirty="0" sz="1100" spc="-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browser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caching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for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static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assets.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100" spc="-10" b="1">
                <a:latin typeface="Carlito"/>
                <a:cs typeface="Carlito"/>
              </a:rPr>
              <a:t>Results</a:t>
            </a:r>
            <a:endParaRPr sz="1100">
              <a:latin typeface="Carlito"/>
              <a:cs typeface="Carlito"/>
            </a:endParaRPr>
          </a:p>
          <a:p>
            <a:pPr marL="469265" indent="-227965">
              <a:lnSpc>
                <a:spcPct val="100000"/>
              </a:lnSpc>
              <a:spcBef>
                <a:spcPts val="935"/>
              </a:spcBef>
              <a:buSzPct val="90909"/>
              <a:buFont typeface="Symbol"/>
              <a:buChar char=""/>
              <a:tabLst>
                <a:tab pos="469265" algn="l"/>
              </a:tabLst>
            </a:pPr>
            <a:r>
              <a:rPr dirty="0" sz="1100">
                <a:latin typeface="Carlito"/>
                <a:cs typeface="Carlito"/>
              </a:rPr>
              <a:t>Improved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overall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page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load</a:t>
            </a:r>
            <a:r>
              <a:rPr dirty="0" sz="1100" spc="-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time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by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 spc="-20">
                <a:latin typeface="Carlito"/>
                <a:cs typeface="Carlito"/>
              </a:rPr>
              <a:t>30%.</a:t>
            </a:r>
            <a:endParaRPr sz="1100">
              <a:latin typeface="Carlito"/>
              <a:cs typeface="Carlito"/>
            </a:endParaRPr>
          </a:p>
          <a:p>
            <a:pPr marL="12700" marR="3786504" indent="139065">
              <a:lnSpc>
                <a:spcPts val="2260"/>
              </a:lnSpc>
              <a:spcBef>
                <a:spcPts val="219"/>
              </a:spcBef>
              <a:buAutoNum type="arabicPeriod" startAt="4"/>
              <a:tabLst>
                <a:tab pos="151765" algn="l"/>
              </a:tabLst>
            </a:pPr>
            <a:r>
              <a:rPr dirty="0" sz="1100" spc="-10" b="1">
                <a:latin typeface="Carlito"/>
                <a:cs typeface="Carlito"/>
              </a:rPr>
              <a:t>Cross-</a:t>
            </a:r>
            <a:r>
              <a:rPr dirty="0" sz="1100" b="1">
                <a:latin typeface="Carlito"/>
                <a:cs typeface="Carlito"/>
              </a:rPr>
              <a:t>Browser</a:t>
            </a:r>
            <a:r>
              <a:rPr dirty="0" sz="1100" spc="-1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and</a:t>
            </a:r>
            <a:r>
              <a:rPr dirty="0" sz="1100" spc="-2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Device</a:t>
            </a:r>
            <a:r>
              <a:rPr dirty="0" sz="1100" spc="-20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Testing </a:t>
            </a:r>
            <a:r>
              <a:rPr dirty="0" sz="1100" spc="-20" b="1">
                <a:latin typeface="Carlito"/>
                <a:cs typeface="Carlito"/>
              </a:rPr>
              <a:t>Testing</a:t>
            </a:r>
            <a:r>
              <a:rPr dirty="0" sz="1100" spc="-5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Process</a:t>
            </a:r>
            <a:endParaRPr sz="1100">
              <a:latin typeface="Carlito"/>
              <a:cs typeface="Carlito"/>
            </a:endParaRPr>
          </a:p>
          <a:p>
            <a:pPr lvl="1" marL="469265" indent="-227965">
              <a:lnSpc>
                <a:spcPct val="100000"/>
              </a:lnSpc>
              <a:spcBef>
                <a:spcPts val="685"/>
              </a:spcBef>
              <a:buSzPct val="90909"/>
              <a:buFont typeface="Symbol"/>
              <a:buChar char=""/>
              <a:tabLst>
                <a:tab pos="469265" algn="l"/>
              </a:tabLst>
            </a:pPr>
            <a:r>
              <a:rPr dirty="0" sz="1100" b="1">
                <a:latin typeface="Carlito"/>
                <a:cs typeface="Carlito"/>
              </a:rPr>
              <a:t>Browsers</a:t>
            </a:r>
            <a:r>
              <a:rPr dirty="0" sz="1100" spc="-55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Tested:</a:t>
            </a:r>
            <a:endParaRPr sz="1100">
              <a:latin typeface="Carlito"/>
              <a:cs typeface="Carlito"/>
            </a:endParaRPr>
          </a:p>
          <a:p>
            <a:pPr lvl="2" marL="926465" indent="-228600">
              <a:lnSpc>
                <a:spcPct val="100000"/>
              </a:lnSpc>
              <a:spcBef>
                <a:spcPts val="935"/>
              </a:spcBef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dirty="0" sz="1100">
                <a:latin typeface="Carlito"/>
                <a:cs typeface="Carlito"/>
              </a:rPr>
              <a:t>Chrome,</a:t>
            </a:r>
            <a:r>
              <a:rPr dirty="0" sz="1100" spc="-4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Firefox,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Safari,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 spc="-20">
                <a:latin typeface="Carlito"/>
                <a:cs typeface="Carlito"/>
              </a:rPr>
              <a:t>Edge</a:t>
            </a:r>
            <a:endParaRPr sz="1100">
              <a:latin typeface="Carlito"/>
              <a:cs typeface="Carlito"/>
            </a:endParaRPr>
          </a:p>
          <a:p>
            <a:pPr lvl="1" marL="469265" indent="-227965">
              <a:lnSpc>
                <a:spcPct val="100000"/>
              </a:lnSpc>
              <a:spcBef>
                <a:spcPts val="925"/>
              </a:spcBef>
              <a:buSzPct val="90909"/>
              <a:buFont typeface="Symbol"/>
              <a:buChar char=""/>
              <a:tabLst>
                <a:tab pos="469265" algn="l"/>
              </a:tabLst>
            </a:pPr>
            <a:r>
              <a:rPr dirty="0" sz="1100" b="1">
                <a:latin typeface="Carlito"/>
                <a:cs typeface="Carlito"/>
              </a:rPr>
              <a:t>Devices</a:t>
            </a:r>
            <a:r>
              <a:rPr dirty="0" sz="1100" spc="-40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Tested:</a:t>
            </a:r>
            <a:endParaRPr sz="1100">
              <a:latin typeface="Carlito"/>
              <a:cs typeface="Carlito"/>
            </a:endParaRPr>
          </a:p>
          <a:p>
            <a:pPr lvl="2" marL="926465" indent="-228600">
              <a:lnSpc>
                <a:spcPct val="100000"/>
              </a:lnSpc>
              <a:spcBef>
                <a:spcPts val="930"/>
              </a:spcBef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dirty="0" sz="1100">
                <a:latin typeface="Carlito"/>
                <a:cs typeface="Carlito"/>
              </a:rPr>
              <a:t>Desktop,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tablet,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mobile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(various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screen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sizes)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100" spc="-10" b="1">
                <a:latin typeface="Carlito"/>
                <a:cs typeface="Carlito"/>
              </a:rPr>
              <a:t>Results</a:t>
            </a:r>
            <a:endParaRPr sz="1100">
              <a:latin typeface="Carlito"/>
              <a:cs typeface="Carlito"/>
            </a:endParaRPr>
          </a:p>
          <a:p>
            <a:pPr lvl="1" marL="469265" indent="-227965">
              <a:lnSpc>
                <a:spcPct val="100000"/>
              </a:lnSpc>
              <a:spcBef>
                <a:spcPts val="925"/>
              </a:spcBef>
              <a:buSzPct val="90909"/>
              <a:buFont typeface="Symbol"/>
              <a:buChar char=""/>
              <a:tabLst>
                <a:tab pos="469265" algn="l"/>
              </a:tabLst>
            </a:pPr>
            <a:r>
              <a:rPr dirty="0" sz="1100" spc="-10">
                <a:latin typeface="Carlito"/>
                <a:cs typeface="Carlito"/>
              </a:rPr>
              <a:t>Verified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consistent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layout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functionality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across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all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platforms.</a:t>
            </a:r>
            <a:endParaRPr sz="11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910"/>
              </a:spcBef>
              <a:buFont typeface="Symbol"/>
              <a:buChar char=""/>
            </a:pPr>
            <a:endParaRPr sz="1100">
              <a:latin typeface="Carlito"/>
              <a:cs typeface="Carlito"/>
            </a:endParaRPr>
          </a:p>
          <a:p>
            <a:pPr marL="12700" marR="4819650" indent="140335">
              <a:lnSpc>
                <a:spcPct val="170000"/>
              </a:lnSpc>
              <a:buAutoNum type="arabicPeriod" startAt="4"/>
              <a:tabLst>
                <a:tab pos="153035" algn="l"/>
              </a:tabLst>
            </a:pPr>
            <a:r>
              <a:rPr dirty="0" sz="1100" spc="-10" b="1">
                <a:latin typeface="Carlito"/>
                <a:cs typeface="Carlito"/>
              </a:rPr>
              <a:t>Security</a:t>
            </a:r>
            <a:r>
              <a:rPr dirty="0" sz="1100" spc="10" b="1">
                <a:latin typeface="Carlito"/>
                <a:cs typeface="Carlito"/>
              </a:rPr>
              <a:t> </a:t>
            </a:r>
            <a:r>
              <a:rPr dirty="0" sz="1100" spc="-25" b="1">
                <a:latin typeface="Carlito"/>
                <a:cs typeface="Carlito"/>
              </a:rPr>
              <a:t>Testing </a:t>
            </a:r>
            <a:r>
              <a:rPr dirty="0" sz="1100" b="1">
                <a:latin typeface="Carlito"/>
                <a:cs typeface="Carlito"/>
              </a:rPr>
              <a:t>Measures</a:t>
            </a:r>
            <a:r>
              <a:rPr dirty="0" sz="1100" spc="-20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Taken</a:t>
            </a:r>
            <a:endParaRPr sz="1100">
              <a:latin typeface="Carlito"/>
              <a:cs typeface="Carlito"/>
            </a:endParaRPr>
          </a:p>
          <a:p>
            <a:pPr lvl="1" marL="469265" indent="-227965">
              <a:lnSpc>
                <a:spcPct val="100000"/>
              </a:lnSpc>
              <a:spcBef>
                <a:spcPts val="935"/>
              </a:spcBef>
              <a:buSzPct val="90909"/>
              <a:buFont typeface="Symbol"/>
              <a:buChar char=""/>
              <a:tabLst>
                <a:tab pos="469265" algn="l"/>
              </a:tabLst>
            </a:pPr>
            <a:r>
              <a:rPr dirty="0" sz="1100" b="1">
                <a:latin typeface="Carlito"/>
                <a:cs typeface="Carlito"/>
              </a:rPr>
              <a:t>Input</a:t>
            </a:r>
            <a:r>
              <a:rPr dirty="0" sz="1100" spc="-20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Validation:</a:t>
            </a:r>
            <a:endParaRPr sz="1100">
              <a:latin typeface="Carlito"/>
              <a:cs typeface="Carlito"/>
            </a:endParaRPr>
          </a:p>
          <a:p>
            <a:pPr lvl="2" marL="926465" indent="-228600">
              <a:lnSpc>
                <a:spcPct val="100000"/>
              </a:lnSpc>
              <a:spcBef>
                <a:spcPts val="930"/>
              </a:spcBef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dirty="0" sz="1100" spc="-10">
                <a:latin typeface="Carlito"/>
                <a:cs typeface="Carlito"/>
              </a:rPr>
              <a:t>Prevented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SQL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injection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by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sanitizing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user</a:t>
            </a:r>
            <a:r>
              <a:rPr dirty="0" sz="1100" spc="-10">
                <a:latin typeface="Carlito"/>
                <a:cs typeface="Carlito"/>
              </a:rPr>
              <a:t> inputs.</a:t>
            </a:r>
            <a:endParaRPr sz="1100">
              <a:latin typeface="Carlito"/>
              <a:cs typeface="Carlito"/>
            </a:endParaRPr>
          </a:p>
          <a:p>
            <a:pPr lvl="1" marL="469265" indent="-227965">
              <a:lnSpc>
                <a:spcPct val="100000"/>
              </a:lnSpc>
              <a:spcBef>
                <a:spcPts val="935"/>
              </a:spcBef>
              <a:buSzPct val="90909"/>
              <a:buFont typeface="Symbol"/>
              <a:buChar char=""/>
              <a:tabLst>
                <a:tab pos="469265" algn="l"/>
              </a:tabLst>
            </a:pPr>
            <a:r>
              <a:rPr dirty="0" sz="1100" b="1">
                <a:latin typeface="Carlito"/>
                <a:cs typeface="Carlito"/>
              </a:rPr>
              <a:t>Secure</a:t>
            </a:r>
            <a:r>
              <a:rPr dirty="0" sz="1100" spc="-40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Communication:</a:t>
            </a:r>
            <a:endParaRPr sz="1100">
              <a:latin typeface="Carlito"/>
              <a:cs typeface="Carlito"/>
            </a:endParaRPr>
          </a:p>
          <a:p>
            <a:pPr lvl="2" marL="926465" marR="5080" indent="-228600">
              <a:lnSpc>
                <a:spcPct val="110000"/>
              </a:lnSpc>
              <a:spcBef>
                <a:spcPts val="790"/>
              </a:spcBef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dirty="0" sz="1100">
                <a:latin typeface="Carlito"/>
                <a:cs typeface="Carlito"/>
              </a:rPr>
              <a:t>No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SSL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implemented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yet,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when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go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for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live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or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deploy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on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 spc="-20">
                <a:latin typeface="Carlito"/>
                <a:cs typeface="Carlito"/>
              </a:rPr>
              <a:t>server,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will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update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SSL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 spc="-25">
                <a:latin typeface="Carlito"/>
                <a:cs typeface="Carlito"/>
              </a:rPr>
              <a:t>to </a:t>
            </a:r>
            <a:r>
              <a:rPr dirty="0" sz="1100">
                <a:latin typeface="Carlito"/>
                <a:cs typeface="Carlito"/>
              </a:rPr>
              <a:t>secure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website.</a:t>
            </a:r>
            <a:endParaRPr sz="1100">
              <a:latin typeface="Carlito"/>
              <a:cs typeface="Carlito"/>
            </a:endParaRPr>
          </a:p>
          <a:p>
            <a:pPr lvl="1" marL="469265" indent="-227965">
              <a:lnSpc>
                <a:spcPct val="100000"/>
              </a:lnSpc>
              <a:spcBef>
                <a:spcPts val="925"/>
              </a:spcBef>
              <a:buSzPct val="90909"/>
              <a:buFont typeface="Symbol"/>
              <a:buChar char=""/>
              <a:tabLst>
                <a:tab pos="469265" algn="l"/>
              </a:tabLst>
            </a:pPr>
            <a:r>
              <a:rPr dirty="0" sz="1100" b="1">
                <a:latin typeface="Carlito"/>
                <a:cs typeface="Carlito"/>
              </a:rPr>
              <a:t>API</a:t>
            </a:r>
            <a:r>
              <a:rPr dirty="0" sz="1100" spc="-2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Key</a:t>
            </a:r>
            <a:r>
              <a:rPr dirty="0" sz="1100" spc="-30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Management:</a:t>
            </a:r>
            <a:endParaRPr sz="1100">
              <a:latin typeface="Carlito"/>
              <a:cs typeface="Carlito"/>
            </a:endParaRPr>
          </a:p>
          <a:p>
            <a:pPr lvl="2" marL="926465" indent="-228600">
              <a:lnSpc>
                <a:spcPct val="100000"/>
              </a:lnSpc>
              <a:spcBef>
                <a:spcPts val="935"/>
              </a:spcBef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dirty="0" sz="1100">
                <a:latin typeface="Carlito"/>
                <a:cs typeface="Carlito"/>
              </a:rPr>
              <a:t>Moved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sensitive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keys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-10">
                <a:latin typeface="Carlito"/>
                <a:cs typeface="Carlito"/>
              </a:rPr>
              <a:t> environment variables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on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server</a:t>
            </a:r>
            <a:r>
              <a:rPr dirty="0" sz="1100" spc="-10">
                <a:latin typeface="Carlito"/>
                <a:cs typeface="Carlito"/>
              </a:rPr>
              <a:t> side.</a:t>
            </a:r>
            <a:endParaRPr sz="1100">
              <a:latin typeface="Carlito"/>
              <a:cs typeface="Carlito"/>
            </a:endParaRPr>
          </a:p>
          <a:p>
            <a:pPr marL="12700" marR="3974465" indent="140335">
              <a:lnSpc>
                <a:spcPts val="2260"/>
              </a:lnSpc>
              <a:spcBef>
                <a:spcPts val="215"/>
              </a:spcBef>
              <a:buAutoNum type="arabicPeriod" startAt="4"/>
              <a:tabLst>
                <a:tab pos="153035" algn="l"/>
              </a:tabLst>
            </a:pPr>
            <a:r>
              <a:rPr dirty="0" sz="1100" b="1">
                <a:latin typeface="Carlito"/>
                <a:cs typeface="Carlito"/>
              </a:rPr>
              <a:t>User </a:t>
            </a:r>
            <a:r>
              <a:rPr dirty="0" sz="1100" spc="-10" b="1">
                <a:latin typeface="Carlito"/>
                <a:cs typeface="Carlito"/>
              </a:rPr>
              <a:t>Acceptance</a:t>
            </a:r>
            <a:r>
              <a:rPr dirty="0" sz="1100" spc="10" b="1">
                <a:latin typeface="Carlito"/>
                <a:cs typeface="Carlito"/>
              </a:rPr>
              <a:t> </a:t>
            </a:r>
            <a:r>
              <a:rPr dirty="0" sz="1100" spc="-20" b="1">
                <a:latin typeface="Carlito"/>
                <a:cs typeface="Carlito"/>
              </a:rPr>
              <a:t>Testing</a:t>
            </a:r>
            <a:r>
              <a:rPr dirty="0" sz="1100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(UAT) </a:t>
            </a:r>
            <a:r>
              <a:rPr dirty="0" sz="1100" b="1">
                <a:latin typeface="Carlito"/>
                <a:cs typeface="Carlito"/>
              </a:rPr>
              <a:t>Scenarios</a:t>
            </a:r>
            <a:r>
              <a:rPr dirty="0" sz="1100" spc="-45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Tested</a:t>
            </a:r>
            <a:endParaRPr sz="1100">
              <a:latin typeface="Carlito"/>
              <a:cs typeface="Carlito"/>
            </a:endParaRPr>
          </a:p>
          <a:p>
            <a:pPr lvl="1" marL="469265" indent="-227965">
              <a:lnSpc>
                <a:spcPct val="100000"/>
              </a:lnSpc>
              <a:spcBef>
                <a:spcPts val="695"/>
              </a:spcBef>
              <a:buSzPct val="90909"/>
              <a:buFont typeface="Symbol"/>
              <a:buChar char=""/>
              <a:tabLst>
                <a:tab pos="469265" algn="l"/>
              </a:tabLst>
            </a:pPr>
            <a:r>
              <a:rPr dirty="0" sz="1100" spc="-10" b="1">
                <a:latin typeface="Carlito"/>
                <a:cs typeface="Carlito"/>
              </a:rPr>
              <a:t>Browsing</a:t>
            </a:r>
            <a:r>
              <a:rPr dirty="0" sz="1100" spc="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and</a:t>
            </a:r>
            <a:r>
              <a:rPr dirty="0" sz="1100" spc="5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Searching:</a:t>
            </a:r>
            <a:endParaRPr sz="1100">
              <a:latin typeface="Carlito"/>
              <a:cs typeface="Carlito"/>
            </a:endParaRPr>
          </a:p>
          <a:p>
            <a:pPr lvl="2" marL="926465" indent="-228600">
              <a:lnSpc>
                <a:spcPct val="100000"/>
              </a:lnSpc>
              <a:spcBef>
                <a:spcPts val="919"/>
              </a:spcBef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dirty="0" sz="1100" spc="-10">
                <a:latin typeface="Carlito"/>
                <a:cs typeface="Carlito"/>
              </a:rPr>
              <a:t>Verified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that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users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can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easily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search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for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view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products.</a:t>
            </a:r>
            <a:endParaRPr sz="1100">
              <a:latin typeface="Carlito"/>
              <a:cs typeface="Carlito"/>
            </a:endParaRPr>
          </a:p>
          <a:p>
            <a:pPr lvl="1" marL="469265" indent="-227965">
              <a:lnSpc>
                <a:spcPct val="100000"/>
              </a:lnSpc>
              <a:spcBef>
                <a:spcPts val="940"/>
              </a:spcBef>
              <a:buSzPct val="90909"/>
              <a:buFont typeface="Symbol"/>
              <a:buChar char=""/>
              <a:tabLst>
                <a:tab pos="469265" algn="l"/>
              </a:tabLst>
            </a:pPr>
            <a:r>
              <a:rPr dirty="0" sz="1100" b="1">
                <a:latin typeface="Carlito"/>
                <a:cs typeface="Carlito"/>
              </a:rPr>
              <a:t>Cart</a:t>
            </a:r>
            <a:r>
              <a:rPr dirty="0" sz="1100" spc="-1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and</a:t>
            </a:r>
            <a:r>
              <a:rPr dirty="0" sz="1100" spc="-15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Checkout:</a:t>
            </a:r>
            <a:endParaRPr sz="1100">
              <a:latin typeface="Carlito"/>
              <a:cs typeface="Carlito"/>
            </a:endParaRPr>
          </a:p>
          <a:p>
            <a:pPr lvl="2" marL="926465" indent="-228600">
              <a:lnSpc>
                <a:spcPct val="100000"/>
              </a:lnSpc>
              <a:spcBef>
                <a:spcPts val="919"/>
              </a:spcBef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dirty="0" sz="1100">
                <a:latin typeface="Carlito"/>
                <a:cs typeface="Carlito"/>
              </a:rPr>
              <a:t>Simulated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adding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products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cart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completing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order.</a:t>
            </a:r>
            <a:endParaRPr sz="1100">
              <a:latin typeface="Carlito"/>
              <a:cs typeface="Carlito"/>
            </a:endParaRPr>
          </a:p>
          <a:p>
            <a:pPr lvl="1" marL="469265" indent="-227965">
              <a:lnSpc>
                <a:spcPct val="100000"/>
              </a:lnSpc>
              <a:spcBef>
                <a:spcPts val="940"/>
              </a:spcBef>
              <a:buSzPct val="90909"/>
              <a:buFont typeface="Symbol"/>
              <a:buChar char=""/>
              <a:tabLst>
                <a:tab pos="469265" algn="l"/>
              </a:tabLst>
            </a:pPr>
            <a:r>
              <a:rPr dirty="0" sz="1100" spc="-10" b="1">
                <a:latin typeface="Carlito"/>
                <a:cs typeface="Carlito"/>
              </a:rPr>
              <a:t>Error-</a:t>
            </a:r>
            <a:r>
              <a:rPr dirty="0" sz="1100" b="1">
                <a:latin typeface="Carlito"/>
                <a:cs typeface="Carlito"/>
              </a:rPr>
              <a:t>Free </a:t>
            </a:r>
            <a:r>
              <a:rPr dirty="0" sz="1100" spc="-10" b="1">
                <a:latin typeface="Carlito"/>
                <a:cs typeface="Carlito"/>
              </a:rPr>
              <a:t>Navigation:</a:t>
            </a:r>
            <a:endParaRPr sz="1100">
              <a:latin typeface="Carlito"/>
              <a:cs typeface="Carlito"/>
            </a:endParaRPr>
          </a:p>
          <a:p>
            <a:pPr lvl="2" marL="926465" indent="-228600">
              <a:lnSpc>
                <a:spcPct val="100000"/>
              </a:lnSpc>
              <a:spcBef>
                <a:spcPts val="919"/>
              </a:spcBef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dirty="0" sz="1100">
                <a:latin typeface="Carlito"/>
                <a:cs typeface="Carlito"/>
              </a:rPr>
              <a:t>Ensured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all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links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buttons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functioned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as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intended.</a:t>
            </a:r>
            <a:endParaRPr sz="1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436880"/>
            <a:ext cx="4848860" cy="3507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3411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rlito"/>
                <a:cs typeface="Carlito"/>
              </a:rPr>
              <a:t>Day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5 -</a:t>
            </a:r>
            <a:r>
              <a:rPr dirty="0" sz="1100" spc="-20">
                <a:latin typeface="Carlito"/>
                <a:cs typeface="Carlito"/>
              </a:rPr>
              <a:t> Testing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Backend Refinement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-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[Furniture</a:t>
            </a:r>
            <a:r>
              <a:rPr dirty="0" sz="1100" spc="-10">
                <a:latin typeface="Carlito"/>
                <a:cs typeface="Carlito"/>
              </a:rPr>
              <a:t> eCommerce]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940"/>
              </a:spcBef>
            </a:pP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100" spc="-10" b="1">
                <a:latin typeface="Carlito"/>
                <a:cs typeface="Carlito"/>
              </a:rPr>
              <a:t>Feedback</a:t>
            </a:r>
            <a:endParaRPr sz="1100">
              <a:latin typeface="Carlito"/>
              <a:cs typeface="Carlito"/>
            </a:endParaRPr>
          </a:p>
          <a:p>
            <a:pPr marL="469265" indent="-227965">
              <a:lnSpc>
                <a:spcPct val="100000"/>
              </a:lnSpc>
              <a:spcBef>
                <a:spcPts val="925"/>
              </a:spcBef>
              <a:buSzPct val="90909"/>
              <a:buFont typeface="Symbol"/>
              <a:buChar char=""/>
              <a:tabLst>
                <a:tab pos="469265" algn="l"/>
              </a:tabLst>
            </a:pPr>
            <a:r>
              <a:rPr dirty="0" sz="1100">
                <a:latin typeface="Carlito"/>
                <a:cs typeface="Carlito"/>
              </a:rPr>
              <a:t>Users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found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0">
                <a:latin typeface="Carlito"/>
                <a:cs typeface="Carlito"/>
              </a:rPr>
              <a:t> application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intuitive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easy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 spc="-20">
                <a:latin typeface="Carlito"/>
                <a:cs typeface="Carlito"/>
              </a:rPr>
              <a:t>use.</a:t>
            </a:r>
            <a:endParaRPr sz="1100">
              <a:latin typeface="Carlito"/>
              <a:cs typeface="Carlito"/>
            </a:endParaRPr>
          </a:p>
          <a:p>
            <a:pPr marL="12700" marR="3271520">
              <a:lnSpc>
                <a:spcPct val="170000"/>
              </a:lnSpc>
              <a:spcBef>
                <a:spcPts val="15"/>
              </a:spcBef>
            </a:pPr>
            <a:r>
              <a:rPr dirty="0" sz="1100" b="1">
                <a:latin typeface="Carlito"/>
                <a:cs typeface="Carlito"/>
              </a:rPr>
              <a:t>7.</a:t>
            </a:r>
            <a:r>
              <a:rPr dirty="0" sz="1100" spc="10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Documentation</a:t>
            </a:r>
            <a:r>
              <a:rPr dirty="0" sz="1100" spc="15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Updates </a:t>
            </a:r>
            <a:r>
              <a:rPr dirty="0" sz="1100" spc="-20" b="1">
                <a:latin typeface="Carlito"/>
                <a:cs typeface="Carlito"/>
              </a:rPr>
              <a:t>Testing</a:t>
            </a:r>
            <a:r>
              <a:rPr dirty="0" sz="1100" spc="-5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Results</a:t>
            </a:r>
            <a:endParaRPr sz="1100">
              <a:latin typeface="Carlito"/>
              <a:cs typeface="Carlito"/>
            </a:endParaRPr>
          </a:p>
          <a:p>
            <a:pPr marL="469265" indent="-227965">
              <a:lnSpc>
                <a:spcPct val="100000"/>
              </a:lnSpc>
              <a:spcBef>
                <a:spcPts val="935"/>
              </a:spcBef>
              <a:buSzPct val="90909"/>
              <a:buFont typeface="Symbol"/>
              <a:buChar char=""/>
              <a:tabLst>
                <a:tab pos="469265" algn="l"/>
              </a:tabLst>
            </a:pPr>
            <a:r>
              <a:rPr dirty="0" sz="1100" b="1">
                <a:latin typeface="Carlito"/>
                <a:cs typeface="Carlito"/>
              </a:rPr>
              <a:t>Issues</a:t>
            </a:r>
            <a:r>
              <a:rPr dirty="0" sz="1100" spc="-15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Found:</a:t>
            </a:r>
            <a:endParaRPr sz="1100">
              <a:latin typeface="Carlito"/>
              <a:cs typeface="Carlito"/>
            </a:endParaRPr>
          </a:p>
          <a:p>
            <a:pPr lvl="1" marL="926465" indent="-228600">
              <a:lnSpc>
                <a:spcPct val="100000"/>
              </a:lnSpc>
              <a:spcBef>
                <a:spcPts val="925"/>
              </a:spcBef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dirty="0" sz="1100">
                <a:latin typeface="Carlito"/>
                <a:cs typeface="Carlito"/>
              </a:rPr>
              <a:t>Slow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loading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product </a:t>
            </a:r>
            <a:r>
              <a:rPr dirty="0" sz="1100" spc="-10">
                <a:latin typeface="Carlito"/>
                <a:cs typeface="Carlito"/>
              </a:rPr>
              <a:t>images.</a:t>
            </a:r>
            <a:endParaRPr sz="1100">
              <a:latin typeface="Carlito"/>
              <a:cs typeface="Carlito"/>
            </a:endParaRPr>
          </a:p>
          <a:p>
            <a:pPr lvl="1" marL="926465" indent="-228600">
              <a:lnSpc>
                <a:spcPct val="100000"/>
              </a:lnSpc>
              <a:spcBef>
                <a:spcPts val="935"/>
              </a:spcBef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dirty="0" sz="1100">
                <a:latin typeface="Carlito"/>
                <a:cs typeface="Carlito"/>
              </a:rPr>
              <a:t>Cart updates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not</a:t>
            </a:r>
            <a:r>
              <a:rPr dirty="0" sz="1100" spc="-10">
                <a:latin typeface="Carlito"/>
                <a:cs typeface="Carlito"/>
              </a:rPr>
              <a:t> reflecting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immediately.</a:t>
            </a:r>
            <a:endParaRPr sz="1100">
              <a:latin typeface="Carlito"/>
              <a:cs typeface="Carlito"/>
            </a:endParaRPr>
          </a:p>
          <a:p>
            <a:pPr marL="469265" indent="-227965">
              <a:lnSpc>
                <a:spcPct val="100000"/>
              </a:lnSpc>
              <a:spcBef>
                <a:spcPts val="925"/>
              </a:spcBef>
              <a:buSzPct val="90909"/>
              <a:buFont typeface="Symbol"/>
              <a:buChar char=""/>
              <a:tabLst>
                <a:tab pos="469265" algn="l"/>
              </a:tabLst>
            </a:pPr>
            <a:r>
              <a:rPr dirty="0" sz="1100" b="1">
                <a:latin typeface="Carlito"/>
                <a:cs typeface="Carlito"/>
              </a:rPr>
              <a:t>Solutions</a:t>
            </a:r>
            <a:r>
              <a:rPr dirty="0" sz="1100" spc="-55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Implemented:</a:t>
            </a:r>
            <a:endParaRPr sz="1100">
              <a:latin typeface="Carlito"/>
              <a:cs typeface="Carlito"/>
            </a:endParaRPr>
          </a:p>
          <a:p>
            <a:pPr lvl="1" marL="926465" indent="-228600">
              <a:lnSpc>
                <a:spcPct val="100000"/>
              </a:lnSpc>
              <a:spcBef>
                <a:spcPts val="925"/>
              </a:spcBef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dirty="0" sz="1100" spc="-10">
                <a:latin typeface="Carlito"/>
                <a:cs typeface="Carlito"/>
              </a:rPr>
              <a:t>Optimized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image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sizes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improved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caching.</a:t>
            </a:r>
            <a:endParaRPr sz="1100">
              <a:latin typeface="Carlito"/>
              <a:cs typeface="Carlito"/>
            </a:endParaRPr>
          </a:p>
          <a:p>
            <a:pPr lvl="1" marL="926465" indent="-228600">
              <a:lnSpc>
                <a:spcPct val="100000"/>
              </a:lnSpc>
              <a:spcBef>
                <a:spcPts val="935"/>
              </a:spcBef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dirty="0" sz="1100">
                <a:latin typeface="Carlito"/>
                <a:cs typeface="Carlito"/>
              </a:rPr>
              <a:t>Fixed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cart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state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management.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100" spc="-20" b="1">
                <a:latin typeface="Carlito"/>
                <a:cs typeface="Carlito"/>
              </a:rPr>
              <a:t>Testing</a:t>
            </a:r>
            <a:r>
              <a:rPr dirty="0" sz="1100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Report:</a:t>
            </a:r>
            <a:endParaRPr sz="1100">
              <a:latin typeface="Carlito"/>
              <a:cs typeface="Carlito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914400" y="5749925"/>
            <a:ext cx="5944870" cy="20955"/>
            <a:chOff x="914400" y="5749925"/>
            <a:chExt cx="5944870" cy="20955"/>
          </a:xfrm>
        </p:grpSpPr>
        <p:sp>
          <p:nvSpPr>
            <p:cNvPr id="4" name="object 4" descr=""/>
            <p:cNvSpPr/>
            <p:nvPr/>
          </p:nvSpPr>
          <p:spPr>
            <a:xfrm>
              <a:off x="914400" y="5749924"/>
              <a:ext cx="5943600" cy="19685"/>
            </a:xfrm>
            <a:custGeom>
              <a:avLst/>
              <a:gdLst/>
              <a:ahLst/>
              <a:cxnLst/>
              <a:rect l="l" t="t" r="r" b="b"/>
              <a:pathLst>
                <a:path w="5943600" h="19685">
                  <a:moveTo>
                    <a:pt x="5943600" y="0"/>
                  </a:moveTo>
                  <a:lnTo>
                    <a:pt x="0" y="0"/>
                  </a:lnTo>
                  <a:lnTo>
                    <a:pt x="0" y="19685"/>
                  </a:lnTo>
                  <a:lnTo>
                    <a:pt x="5943600" y="19685"/>
                  </a:lnTo>
                  <a:lnTo>
                    <a:pt x="5943600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856221" y="5750941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14704" y="5750953"/>
              <a:ext cx="5944870" cy="17145"/>
            </a:xfrm>
            <a:custGeom>
              <a:avLst/>
              <a:gdLst/>
              <a:ahLst/>
              <a:cxnLst/>
              <a:rect l="l" t="t" r="r" b="b"/>
              <a:pathLst>
                <a:path w="5944870" h="17145">
                  <a:moveTo>
                    <a:pt x="3048" y="3035"/>
                  </a:moveTo>
                  <a:lnTo>
                    <a:pt x="0" y="3035"/>
                  </a:lnTo>
                  <a:lnTo>
                    <a:pt x="0" y="16751"/>
                  </a:lnTo>
                  <a:lnTo>
                    <a:pt x="3048" y="16751"/>
                  </a:lnTo>
                  <a:lnTo>
                    <a:pt x="3048" y="3035"/>
                  </a:lnTo>
                  <a:close/>
                </a:path>
                <a:path w="5944870" h="17145">
                  <a:moveTo>
                    <a:pt x="5944552" y="0"/>
                  </a:moveTo>
                  <a:lnTo>
                    <a:pt x="5941517" y="0"/>
                  </a:lnTo>
                  <a:lnTo>
                    <a:pt x="5941517" y="3035"/>
                  </a:lnTo>
                  <a:lnTo>
                    <a:pt x="5944552" y="3035"/>
                  </a:lnTo>
                  <a:lnTo>
                    <a:pt x="5944552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856221" y="5753988"/>
              <a:ext cx="3175" cy="13970"/>
            </a:xfrm>
            <a:custGeom>
              <a:avLst/>
              <a:gdLst/>
              <a:ahLst/>
              <a:cxnLst/>
              <a:rect l="l" t="t" r="r" b="b"/>
              <a:pathLst>
                <a:path w="3175" h="13970">
                  <a:moveTo>
                    <a:pt x="3047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3047" y="13715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14704" y="5767705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14704" y="5767717"/>
              <a:ext cx="5944870" cy="3175"/>
            </a:xfrm>
            <a:custGeom>
              <a:avLst/>
              <a:gdLst/>
              <a:ahLst/>
              <a:cxnLst/>
              <a:rect l="l" t="t" r="r" b="b"/>
              <a:pathLst>
                <a:path w="5944870" h="3175">
                  <a:moveTo>
                    <a:pt x="5941428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3048" y="3035"/>
                  </a:lnTo>
                  <a:lnTo>
                    <a:pt x="5941428" y="3035"/>
                  </a:lnTo>
                  <a:lnTo>
                    <a:pt x="5941428" y="0"/>
                  </a:lnTo>
                  <a:close/>
                </a:path>
                <a:path w="5944870" h="3175">
                  <a:moveTo>
                    <a:pt x="5944552" y="0"/>
                  </a:moveTo>
                  <a:lnTo>
                    <a:pt x="5941517" y="0"/>
                  </a:lnTo>
                  <a:lnTo>
                    <a:pt x="5941517" y="3035"/>
                  </a:lnTo>
                  <a:lnTo>
                    <a:pt x="5944552" y="3035"/>
                  </a:lnTo>
                  <a:lnTo>
                    <a:pt x="5944552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4240403"/>
            <a:ext cx="5943600" cy="988060"/>
          </a:xfrm>
          <a:prstGeom prst="rect">
            <a:avLst/>
          </a:prstGeom>
        </p:spPr>
      </p:pic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Developed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/>
              <a:t>tested</a:t>
            </a:r>
            <a:r>
              <a:rPr dirty="0" spc="-35"/>
              <a:t> </a:t>
            </a:r>
            <a:r>
              <a:rPr dirty="0"/>
              <a:t>by:</a:t>
            </a:r>
            <a:r>
              <a:rPr dirty="0" spc="-30"/>
              <a:t> </a:t>
            </a:r>
            <a:r>
              <a:rPr dirty="0" spc="-10"/>
              <a:t>Shoaib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Muhammad Shoaib</dc:creator>
  <dcterms:created xsi:type="dcterms:W3CDTF">2025-01-21T08:50:50Z</dcterms:created>
  <dcterms:modified xsi:type="dcterms:W3CDTF">2025-01-21T08:50:50Z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2025-01-21T00:00:00Z</vt:filetime>
  </property>
  <property fmtid="{D5CDD505-2E9C-101B-9397-08002B2CF9AE}" pid="3" name="Creator">
    <vt:lpwstr>Microsoft® Word LTSC</vt:lpwstr>
  </property>
  <property fmtid="{D5CDD505-2E9C-101B-9397-08002B2CF9AE}" pid="4" name="LastSaved">
    <vt:filetime>2025-01-21T00:00:00Z</vt:filetime>
  </property>
  <property fmtid="{D5CDD505-2E9C-101B-9397-08002B2CF9AE}" pid="5" name="Producer">
    <vt:lpwstr>3-Heights(TM) PDF Security Shell 4.8.25.2 (http://www.pdf-tools.com)</vt:lpwstr>
  </property>
</Properties>
</file>