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sldIdLst>
    <p:sldId id="530" r:id="rId5"/>
    <p:sldId id="531" r:id="rId6"/>
    <p:sldId id="543" r:id="rId7"/>
    <p:sldId id="546" r:id="rId8"/>
    <p:sldId id="551" r:id="rId9"/>
    <p:sldId id="550" r:id="rId10"/>
    <p:sldId id="553" r:id="rId11"/>
    <p:sldId id="538" r:id="rId12"/>
    <p:sldId id="552" r:id="rId13"/>
    <p:sldId id="539" r:id="rId14"/>
    <p:sldId id="555" r:id="rId15"/>
    <p:sldId id="554" r:id="rId16"/>
    <p:sldId id="54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857"/>
    <a:srgbClr val="8822EE"/>
    <a:srgbClr val="F01688"/>
    <a:srgbClr val="2F21F3"/>
    <a:srgbClr val="FEB52B"/>
    <a:srgbClr val="F01689"/>
    <a:srgbClr val="6F22E3"/>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908AE-57C7-4DB4-8B3C-8D112364E043}" v="92" dt="2023-12-13T05:56:02.770"/>
    <p1510:client id="{A4C86A3E-845D-4FD2-9DC4-940D18529609}" v="13" dt="2023-12-13T23:11:18.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249" autoAdjust="0"/>
  </p:normalViewPr>
  <p:slideViewPr>
    <p:cSldViewPr snapToGrid="0">
      <p:cViewPr>
        <p:scale>
          <a:sx n="66" d="100"/>
          <a:sy n="66" d="100"/>
        </p:scale>
        <p:origin x="12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uber.com/blog/real-time-exactly-once-ad-event-process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D1D5DB"/>
                </a:solidFill>
                <a:effectLst/>
                <a:latin typeface="Söhne"/>
              </a:rPr>
              <a:t>Uber's advertising platform, a critical application of Apache Flink as highlighted in their </a:t>
            </a:r>
            <a:r>
              <a:rPr lang="en-US" sz="1200" b="0" i="0" u="none" strike="noStrike" dirty="0">
                <a:effectLst/>
                <a:latin typeface="Söhne"/>
                <a:hlinkClick r:id="rId3"/>
              </a:rPr>
              <a:t>blog post</a:t>
            </a:r>
            <a:r>
              <a:rPr lang="en-US" sz="1200" b="0" i="0" dirty="0">
                <a:solidFill>
                  <a:srgbClr val="D1D5DB"/>
                </a:solidFill>
                <a:effectLst/>
                <a:latin typeface="Söhne"/>
              </a:rPr>
              <a:t>, demonstrates the framework's prowess in handling real-time, exactly-once ad event processing. Tasked with processing </a:t>
            </a:r>
            <a:r>
              <a:rPr lang="en-US" sz="1200" b="1" i="0" dirty="0">
                <a:solidFill>
                  <a:srgbClr val="D1D5DB"/>
                </a:solidFill>
                <a:effectLst/>
                <a:latin typeface="Söhne"/>
              </a:rPr>
              <a:t>millions of ad events daily, each rich with data on user-ad interactions</a:t>
            </a:r>
            <a:r>
              <a:rPr lang="en-US" sz="1200" b="0" i="0" dirty="0">
                <a:solidFill>
                  <a:srgbClr val="D1D5DB"/>
                </a:solidFill>
                <a:effectLst/>
                <a:latin typeface="Söhne"/>
              </a:rPr>
              <a:t>, Flink ensures each event is processed </a:t>
            </a:r>
            <a:r>
              <a:rPr lang="en-US" sz="1200" b="1" i="0" dirty="0">
                <a:solidFill>
                  <a:srgbClr val="D1D5DB"/>
                </a:solidFill>
                <a:effectLst/>
                <a:latin typeface="Söhne"/>
              </a:rPr>
              <a:t>uniquely</a:t>
            </a:r>
            <a:r>
              <a:rPr lang="en-US" sz="1200" b="0" i="0" dirty="0">
                <a:solidFill>
                  <a:srgbClr val="D1D5DB"/>
                </a:solidFill>
                <a:effectLst/>
                <a:latin typeface="Söhne"/>
              </a:rPr>
              <a:t>, despite challenges like system failures or data duplication. This exact processing is vital for maintaining the </a:t>
            </a:r>
            <a:r>
              <a:rPr lang="en-US" sz="1200" b="1" i="0" dirty="0">
                <a:solidFill>
                  <a:srgbClr val="D1D5DB"/>
                </a:solidFill>
                <a:effectLst/>
                <a:latin typeface="Söhne"/>
              </a:rPr>
              <a:t>integrity</a:t>
            </a:r>
            <a:r>
              <a:rPr lang="en-US" sz="1200" b="0" i="0" dirty="0">
                <a:solidFill>
                  <a:srgbClr val="D1D5DB"/>
                </a:solidFill>
                <a:effectLst/>
                <a:latin typeface="Söhne"/>
              </a:rPr>
              <a:t> of Uber's analytics and billing, enabling real-time optimization of ad performance and enhancing user experience.</a:t>
            </a:r>
            <a:endParaRPr lang="en-US" sz="1200" dirty="0"/>
          </a:p>
          <a:p>
            <a:endParaRPr lang="en-US" dirty="0"/>
          </a:p>
          <a:p>
            <a:r>
              <a:rPr lang="en-US" dirty="0"/>
              <a:t>Ad Events = Actual money paid to Uber </a:t>
            </a:r>
          </a:p>
          <a:p>
            <a:endParaRPr lang="en-US" dirty="0"/>
          </a:p>
          <a:p>
            <a:r>
              <a:rPr lang="en-US" dirty="0"/>
              <a:t>https://www.uber.com/blog/real-time-exactly-once-ad-event-processing/</a:t>
            </a:r>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53074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Immediate and Accurate Data Processing:</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Emphasizing the need for instant, real-time processing of ad events as they occur, coupled with the critical importance of precision in data handling to ensure accuracy in ad targeting, billing, and avoiding errors.</a:t>
            </a:r>
          </a:p>
          <a:p>
            <a:pPr algn="l">
              <a:buFont typeface="+mj-lt"/>
              <a:buAutoNum type="arabicPeriod"/>
            </a:pPr>
            <a:r>
              <a:rPr lang="en-US" b="1" i="0" dirty="0">
                <a:solidFill>
                  <a:srgbClr val="D1D5DB"/>
                </a:solidFill>
                <a:effectLst/>
                <a:latin typeface="Söhne"/>
              </a:rPr>
              <a:t>Revenue Generation and User Engagement: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Highlighting how the accurate and timely processing of ad events is pivotal for Uber's revenue streams, and how real-time processing plays a significant role in enhancing user interaction with ads, leading to improved engagement and customer satisfaction.</a:t>
            </a:r>
          </a:p>
          <a:p>
            <a:pPr algn="l">
              <a:buFont typeface="+mj-lt"/>
              <a:buAutoNum type="arabicPeriod"/>
            </a:pPr>
            <a:r>
              <a:rPr lang="en-US" b="1" i="0" dirty="0">
                <a:solidFill>
                  <a:srgbClr val="D1D5DB"/>
                </a:solidFill>
                <a:effectLst/>
                <a:latin typeface="Söhne"/>
              </a:rPr>
              <a:t>High-Stakes Data Handling and Reliability: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Underlining the critical nature of ad event processing due to its direct financial implications, and stressing the demand for a highly reliable system capable of handling complex, high-volume data streams accurately under dynamic conditions.</a:t>
            </a:r>
          </a:p>
          <a:p>
            <a:pPr algn="l">
              <a:buFont typeface="+mj-lt"/>
              <a:buAutoNum type="arabicPeriod"/>
            </a:pPr>
            <a:r>
              <a:rPr lang="en-US" b="1" i="0" dirty="0">
                <a:solidFill>
                  <a:srgbClr val="D1D5DB"/>
                </a:solidFill>
                <a:effectLst/>
                <a:latin typeface="Söhne"/>
              </a:rPr>
              <a:t>Complexity and Operational Efficiency: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Acknowledging the complexity involved in processing diverse and continuous data streams from millions of users and the challenge this poses in maintaining operational efficiency while managing large-scale, real-time data processing tasks.</a:t>
            </a:r>
          </a:p>
          <a:p>
            <a:pPr algn="l">
              <a:buFont typeface="+mj-lt"/>
              <a:buAutoNum type="arabicPeriod"/>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3183314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Advanced Real-Time Processing Technologies: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Implementing cutting-edge technologies like Apache Flink for immediate and precise processing of ad events, ensuring accuracy in ad targeting and billing, and reducing errors.</a:t>
            </a:r>
          </a:p>
          <a:p>
            <a:pPr algn="l">
              <a:buFont typeface="+mj-lt"/>
              <a:buAutoNum type="arabicPeriod"/>
            </a:pPr>
            <a:r>
              <a:rPr lang="en-US" b="1" i="0" dirty="0">
                <a:solidFill>
                  <a:srgbClr val="D1D5DB"/>
                </a:solidFill>
                <a:effectLst/>
                <a:latin typeface="Söhne"/>
              </a:rPr>
              <a:t>Data-Driven Strategies for Revenue and Engagement: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Utilizing real-time analytics to optimize ad performance, thereby boosting revenue streams and enhancing user engagement through targeted and relevant ad content.</a:t>
            </a:r>
          </a:p>
          <a:p>
            <a:pPr algn="l">
              <a:buFont typeface="+mj-lt"/>
              <a:buAutoNum type="arabicPeriod"/>
            </a:pPr>
            <a:r>
              <a:rPr lang="en-US" b="1" i="0" dirty="0">
                <a:solidFill>
                  <a:srgbClr val="D1D5DB"/>
                </a:solidFill>
                <a:effectLst/>
                <a:latin typeface="Söhne"/>
              </a:rPr>
              <a:t>Robust System Infrastructure for Reliability: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Developing a robust and resilient system infrastructure capable of handling high-stakes data processing, ensuring reliability even under high load and dynamic conditions.</a:t>
            </a:r>
          </a:p>
          <a:p>
            <a:pPr algn="l">
              <a:buFont typeface="+mj-lt"/>
              <a:buAutoNum type="arabicPeriod"/>
            </a:pPr>
            <a:r>
              <a:rPr lang="en-US" b="1" i="0" dirty="0">
                <a:solidFill>
                  <a:srgbClr val="D1D5DB"/>
                </a:solidFill>
                <a:effectLst/>
                <a:latin typeface="Söhne"/>
              </a:rPr>
              <a:t>Efficient Management of Data Complexity: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Employing sophisticated data management techniques to handle the complexity of diverse and continuous data streams, thereby maintaining operational efficiency in large-scale, real-time data processing scenarios.</a:t>
            </a:r>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276579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Exactly-Once Processing:</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Data Engineers:</a:t>
            </a:r>
            <a:r>
              <a:rPr lang="en-US" b="0" i="0" dirty="0">
                <a:solidFill>
                  <a:srgbClr val="D1D5DB"/>
                </a:solidFill>
                <a:effectLst/>
                <a:latin typeface="Söhne"/>
              </a:rPr>
              <a:t> They ensure the robustness of data pipelines. With </a:t>
            </a:r>
            <a:r>
              <a:rPr lang="en-US" b="0" i="0" dirty="0" err="1">
                <a:solidFill>
                  <a:srgbClr val="D1D5DB"/>
                </a:solidFill>
                <a:effectLst/>
                <a:latin typeface="Söhne"/>
              </a:rPr>
              <a:t>Flink's</a:t>
            </a:r>
            <a:r>
              <a:rPr lang="en-US" b="0" i="0" dirty="0">
                <a:solidFill>
                  <a:srgbClr val="D1D5DB"/>
                </a:solidFill>
                <a:effectLst/>
                <a:latin typeface="Söhne"/>
              </a:rPr>
              <a:t> exactly-once processing, data engineers can guarantee the accuracy of data flow, reducing the need for error handling and data correction.</a:t>
            </a:r>
          </a:p>
          <a:p>
            <a:pPr algn="l">
              <a:buFont typeface="+mj-lt"/>
              <a:buAutoNum type="arabicPeriod"/>
            </a:pPr>
            <a:r>
              <a:rPr lang="en-US" b="1" i="0" dirty="0">
                <a:solidFill>
                  <a:srgbClr val="D1D5DB"/>
                </a:solidFill>
                <a:effectLst/>
                <a:latin typeface="Söhne"/>
              </a:rPr>
              <a:t>Critical for Analytics and Billing:</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Financial Analysts:</a:t>
            </a:r>
            <a:r>
              <a:rPr lang="en-US" b="0" i="0" dirty="0">
                <a:solidFill>
                  <a:srgbClr val="D1D5DB"/>
                </a:solidFill>
                <a:effectLst/>
                <a:latin typeface="Söhne"/>
              </a:rPr>
              <a:t> These professionals rely on precise data for billing and revenue analysis. </a:t>
            </a:r>
            <a:r>
              <a:rPr lang="en-US" b="0" i="0" dirty="0" err="1">
                <a:solidFill>
                  <a:srgbClr val="D1D5DB"/>
                </a:solidFill>
                <a:effectLst/>
                <a:latin typeface="Söhne"/>
              </a:rPr>
              <a:t>Flink's</a:t>
            </a:r>
            <a:r>
              <a:rPr lang="en-US" b="0" i="0" dirty="0">
                <a:solidFill>
                  <a:srgbClr val="D1D5DB"/>
                </a:solidFill>
                <a:effectLst/>
                <a:latin typeface="Söhne"/>
              </a:rPr>
              <a:t> accuracy in processing ensures that financial analysts have reliable data for financial reporting and forecasting.</a:t>
            </a:r>
          </a:p>
          <a:p>
            <a:pPr algn="l">
              <a:buFont typeface="+mj-lt"/>
              <a:buAutoNum type="arabicPeriod"/>
            </a:pPr>
            <a:r>
              <a:rPr lang="en-US" b="1" i="0" dirty="0">
                <a:solidFill>
                  <a:srgbClr val="D1D5DB"/>
                </a:solidFill>
                <a:effectLst/>
                <a:latin typeface="Söhne"/>
              </a:rPr>
              <a:t>Handling High-Volume Real-Time Data:</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Marketing Managers:</a:t>
            </a:r>
            <a:r>
              <a:rPr lang="en-US" b="0" i="0" dirty="0">
                <a:solidFill>
                  <a:srgbClr val="D1D5DB"/>
                </a:solidFill>
                <a:effectLst/>
                <a:latin typeface="Söhne"/>
              </a:rPr>
              <a:t> They use real-time data to understand customer behavior and adjust marketing strategies accordingly. </a:t>
            </a:r>
            <a:r>
              <a:rPr lang="en-US" b="0" i="0" dirty="0" err="1">
                <a:solidFill>
                  <a:srgbClr val="D1D5DB"/>
                </a:solidFill>
                <a:effectLst/>
                <a:latin typeface="Söhne"/>
              </a:rPr>
              <a:t>Flink's</a:t>
            </a:r>
            <a:r>
              <a:rPr lang="en-US" b="0" i="0" dirty="0">
                <a:solidFill>
                  <a:srgbClr val="D1D5DB"/>
                </a:solidFill>
                <a:effectLst/>
                <a:latin typeface="Söhne"/>
              </a:rPr>
              <a:t> ability to handle high-volume data allows marketing managers to make timely, data-driven decisions.</a:t>
            </a:r>
          </a:p>
          <a:p>
            <a:pPr algn="l">
              <a:buFont typeface="+mj-lt"/>
              <a:buAutoNum type="arabicPeriod"/>
            </a:pPr>
            <a:r>
              <a:rPr lang="en-US" b="1" i="0" dirty="0">
                <a:solidFill>
                  <a:srgbClr val="D1D5DB"/>
                </a:solidFill>
                <a:effectLst/>
                <a:latin typeface="Söhne"/>
              </a:rPr>
              <a:t>Enhancing System Reliability and Efficiency:</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IT Operations Managers:</a:t>
            </a:r>
            <a:r>
              <a:rPr lang="en-US" b="0" i="0" dirty="0">
                <a:solidFill>
                  <a:srgbClr val="D1D5DB"/>
                </a:solidFill>
                <a:effectLst/>
                <a:latin typeface="Söhne"/>
              </a:rPr>
              <a:t> Responsible for the overall health and efficiency of Uber's tech infrastructure, these managers benefit from </a:t>
            </a:r>
            <a:r>
              <a:rPr lang="en-US" b="0" i="0" dirty="0" err="1">
                <a:solidFill>
                  <a:srgbClr val="D1D5DB"/>
                </a:solidFill>
                <a:effectLst/>
                <a:latin typeface="Söhne"/>
              </a:rPr>
              <a:t>Flink's</a:t>
            </a:r>
            <a:r>
              <a:rPr lang="en-US" b="0" i="0" dirty="0">
                <a:solidFill>
                  <a:srgbClr val="D1D5DB"/>
                </a:solidFill>
                <a:effectLst/>
                <a:latin typeface="Söhne"/>
              </a:rPr>
              <a:t> contribution to system reliability, ensuring smooth operations and minimal downtime.</a:t>
            </a:r>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1818955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Alibaba</a:t>
            </a:r>
            <a:r>
              <a:rPr lang="en-US" b="0" i="0" dirty="0">
                <a:solidFill>
                  <a:srgbClr val="D1D5DB"/>
                </a:solidFill>
                <a:effectLst/>
                <a:latin typeface="Söhne"/>
              </a:rPr>
              <a:t> - E-commerce</a:t>
            </a:r>
          </a:p>
          <a:p>
            <a:pPr algn="l">
              <a:buFont typeface="+mj-lt"/>
              <a:buAutoNum type="arabicPeriod"/>
            </a:pPr>
            <a:r>
              <a:rPr lang="en-US" b="1" i="0" dirty="0">
                <a:solidFill>
                  <a:srgbClr val="D1D5DB"/>
                </a:solidFill>
                <a:effectLst/>
                <a:latin typeface="Söhne"/>
              </a:rPr>
              <a:t>Netflix</a:t>
            </a:r>
            <a:r>
              <a:rPr lang="en-US" b="0" i="0" dirty="0">
                <a:solidFill>
                  <a:srgbClr val="D1D5DB"/>
                </a:solidFill>
                <a:effectLst/>
                <a:latin typeface="Söhne"/>
              </a:rPr>
              <a:t> - Entertainment/Streaming</a:t>
            </a:r>
          </a:p>
          <a:p>
            <a:pPr algn="l">
              <a:buFont typeface="+mj-lt"/>
              <a:buAutoNum type="arabicPeriod"/>
            </a:pPr>
            <a:r>
              <a:rPr lang="en-US" b="1" i="0" dirty="0">
                <a:solidFill>
                  <a:srgbClr val="D1D5DB"/>
                </a:solidFill>
                <a:effectLst/>
                <a:latin typeface="Söhne"/>
              </a:rPr>
              <a:t>Zalando</a:t>
            </a:r>
            <a:r>
              <a:rPr lang="en-US" b="0" i="0" dirty="0">
                <a:solidFill>
                  <a:srgbClr val="D1D5DB"/>
                </a:solidFill>
                <a:effectLst/>
                <a:latin typeface="Söhne"/>
              </a:rPr>
              <a:t> - Online Retail/Fashion</a:t>
            </a:r>
          </a:p>
          <a:p>
            <a:pPr algn="l">
              <a:buFont typeface="+mj-lt"/>
              <a:buAutoNum type="arabicPeriod"/>
            </a:pPr>
            <a:r>
              <a:rPr lang="en-US" b="1" i="0" dirty="0">
                <a:solidFill>
                  <a:srgbClr val="D1D5DB"/>
                </a:solidFill>
                <a:effectLst/>
                <a:latin typeface="Söhne"/>
              </a:rPr>
              <a:t>Capital One</a:t>
            </a:r>
            <a:r>
              <a:rPr lang="en-US" b="0" i="0" dirty="0">
                <a:solidFill>
                  <a:srgbClr val="D1D5DB"/>
                </a:solidFill>
                <a:effectLst/>
                <a:latin typeface="Söhne"/>
              </a:rPr>
              <a:t> - Credit Services</a:t>
            </a:r>
          </a:p>
          <a:p>
            <a:pPr algn="l">
              <a:buFont typeface="+mj-lt"/>
              <a:buAutoNum type="arabicPeriod"/>
            </a:pPr>
            <a:r>
              <a:rPr lang="en-US" b="1" i="0" dirty="0">
                <a:solidFill>
                  <a:srgbClr val="D1D5DB"/>
                </a:solidFill>
                <a:effectLst/>
                <a:latin typeface="Söhne"/>
              </a:rPr>
              <a:t>King (Activision Blizzard)</a:t>
            </a:r>
            <a:r>
              <a:rPr lang="en-US" b="0" i="0" dirty="0">
                <a:solidFill>
                  <a:srgbClr val="D1D5DB"/>
                </a:solidFill>
                <a:effectLst/>
                <a:latin typeface="Söhne"/>
              </a:rPr>
              <a:t> - Gaming</a:t>
            </a:r>
          </a:p>
          <a:p>
            <a:pPr algn="l">
              <a:buFont typeface="+mj-lt"/>
              <a:buAutoNum type="arabicPeriod"/>
            </a:pPr>
            <a:r>
              <a:rPr lang="en-US" b="1" i="0" dirty="0">
                <a:solidFill>
                  <a:srgbClr val="D1D5DB"/>
                </a:solidFill>
                <a:effectLst/>
                <a:latin typeface="Söhne"/>
              </a:rPr>
              <a:t>Pinterest</a:t>
            </a:r>
            <a:r>
              <a:rPr lang="en-US" b="0" i="0" dirty="0">
                <a:solidFill>
                  <a:srgbClr val="D1D5DB"/>
                </a:solidFill>
                <a:effectLst/>
                <a:latin typeface="Söhne"/>
              </a:rPr>
              <a:t> - Social Media/Technology</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185412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Elasticsearch &amp; Apache Flink:</a:t>
            </a:r>
            <a:r>
              <a:rPr lang="en-US" b="0" i="0" dirty="0">
                <a:solidFill>
                  <a:srgbClr val="D1D5DB"/>
                </a:solidFill>
                <a:effectLst/>
                <a:latin typeface="Söhne"/>
              </a:rPr>
              <a:t> </a:t>
            </a:r>
            <a:r>
              <a:rPr lang="en-US" b="0" i="1" dirty="0">
                <a:solidFill>
                  <a:srgbClr val="D1D5DB"/>
                </a:solidFill>
                <a:effectLst/>
                <a:latin typeface="Söhne"/>
              </a:rPr>
              <a:t>Alibaba</a:t>
            </a:r>
            <a:r>
              <a:rPr lang="en-US" b="0" i="0" dirty="0">
                <a:solidFill>
                  <a:srgbClr val="D1D5DB"/>
                </a:solidFill>
                <a:effectLst/>
                <a:latin typeface="Söhne"/>
              </a:rPr>
              <a:t> uses Apache Flink for real-time analytics and processes data before indexing it into Elasticsearch for enhanced search capabilities.</a:t>
            </a:r>
          </a:p>
          <a:p>
            <a:pPr algn="l">
              <a:buFont typeface="+mj-lt"/>
              <a:buAutoNum type="arabicPeriod"/>
            </a:pPr>
            <a:r>
              <a:rPr lang="en-US" b="1" i="0" dirty="0">
                <a:solidFill>
                  <a:srgbClr val="D1D5DB"/>
                </a:solidFill>
                <a:effectLst/>
                <a:latin typeface="Söhne"/>
              </a:rPr>
              <a:t>Athena &amp; Apache Flink:</a:t>
            </a:r>
            <a:r>
              <a:rPr lang="en-US" b="0" i="0" dirty="0">
                <a:solidFill>
                  <a:srgbClr val="D1D5DB"/>
                </a:solidFill>
                <a:effectLst/>
                <a:latin typeface="Söhne"/>
              </a:rPr>
              <a:t> </a:t>
            </a:r>
            <a:r>
              <a:rPr lang="en-US" b="0" i="1" dirty="0">
                <a:solidFill>
                  <a:srgbClr val="D1D5DB"/>
                </a:solidFill>
                <a:effectLst/>
                <a:latin typeface="Söhne"/>
              </a:rPr>
              <a:t>Lyft</a:t>
            </a:r>
            <a:r>
              <a:rPr lang="en-US" b="0" i="0" dirty="0">
                <a:solidFill>
                  <a:srgbClr val="D1D5DB"/>
                </a:solidFill>
                <a:effectLst/>
                <a:latin typeface="Söhne"/>
              </a:rPr>
              <a:t> uses Apache Flink for processing streaming data, which can be queried in Amazon Athena for real-time analytics.</a:t>
            </a:r>
          </a:p>
          <a:p>
            <a:pPr algn="l">
              <a:buFont typeface="+mj-lt"/>
              <a:buAutoNum type="arabicPeriod"/>
            </a:pPr>
            <a:r>
              <a:rPr lang="en-US" b="1" i="0" dirty="0">
                <a:solidFill>
                  <a:srgbClr val="D1D5DB"/>
                </a:solidFill>
                <a:effectLst/>
                <a:latin typeface="Söhne"/>
              </a:rPr>
              <a:t>Neo4j &amp; Apache Flink:</a:t>
            </a:r>
            <a:r>
              <a:rPr lang="en-US" b="0" i="0" dirty="0">
                <a:solidFill>
                  <a:srgbClr val="D1D5DB"/>
                </a:solidFill>
                <a:effectLst/>
                <a:latin typeface="Söhne"/>
              </a:rPr>
              <a:t> </a:t>
            </a:r>
            <a:r>
              <a:rPr lang="en-US" b="0" i="1" dirty="0">
                <a:solidFill>
                  <a:srgbClr val="D1D5DB"/>
                </a:solidFill>
                <a:effectLst/>
                <a:latin typeface="Söhne"/>
              </a:rPr>
              <a:t>eBay</a:t>
            </a:r>
            <a:r>
              <a:rPr lang="en-US" b="0" i="0" dirty="0">
                <a:solidFill>
                  <a:srgbClr val="D1D5DB"/>
                </a:solidFill>
                <a:effectLst/>
                <a:latin typeface="Söhne"/>
              </a:rPr>
              <a:t> might use Apache Flink to process and analyze data streams, feeding into Neo4j for graph-based analysis and insights.</a:t>
            </a:r>
          </a:p>
          <a:p>
            <a:pPr algn="l">
              <a:buFont typeface="+mj-lt"/>
              <a:buAutoNum type="arabicPeriod"/>
            </a:pPr>
            <a:r>
              <a:rPr lang="en-US" b="1" i="0" dirty="0">
                <a:solidFill>
                  <a:srgbClr val="D1D5DB"/>
                </a:solidFill>
                <a:effectLst/>
                <a:latin typeface="Söhne"/>
              </a:rPr>
              <a:t>Splunk &amp; Apache Flink:</a:t>
            </a:r>
            <a:r>
              <a:rPr lang="en-US" b="0" i="0" dirty="0">
                <a:solidFill>
                  <a:srgbClr val="D1D5DB"/>
                </a:solidFill>
                <a:effectLst/>
                <a:latin typeface="Söhne"/>
              </a:rPr>
              <a:t> </a:t>
            </a:r>
            <a:r>
              <a:rPr lang="en-US" b="0" i="1" dirty="0">
                <a:solidFill>
                  <a:srgbClr val="D1D5DB"/>
                </a:solidFill>
                <a:effectLst/>
                <a:latin typeface="Söhne"/>
              </a:rPr>
              <a:t>Uber</a:t>
            </a:r>
            <a:r>
              <a:rPr lang="en-US" b="0" i="0" dirty="0">
                <a:solidFill>
                  <a:srgbClr val="D1D5DB"/>
                </a:solidFill>
                <a:effectLst/>
                <a:latin typeface="Söhne"/>
              </a:rPr>
              <a:t> integrates Apache Flink with Splunk for real-time processing and analysis of large data streams for operational intelligence.</a:t>
            </a:r>
          </a:p>
          <a:p>
            <a:pPr algn="l">
              <a:buFont typeface="+mj-lt"/>
              <a:buAutoNum type="arabicPeriod"/>
            </a:pPr>
            <a:r>
              <a:rPr lang="en-US" b="1" i="0" dirty="0">
                <a:solidFill>
                  <a:srgbClr val="D1D5DB"/>
                </a:solidFill>
                <a:effectLst/>
                <a:latin typeface="Söhne"/>
              </a:rPr>
              <a:t>CouchDB &amp; Apache Flink:</a:t>
            </a:r>
            <a:r>
              <a:rPr lang="en-US" b="0" i="0" dirty="0">
                <a:solidFill>
                  <a:srgbClr val="D1D5DB"/>
                </a:solidFill>
                <a:effectLst/>
                <a:latin typeface="Söhne"/>
              </a:rPr>
              <a:t> </a:t>
            </a:r>
            <a:r>
              <a:rPr lang="en-US" b="0" i="1" dirty="0">
                <a:solidFill>
                  <a:srgbClr val="D1D5DB"/>
                </a:solidFill>
                <a:effectLst/>
                <a:latin typeface="Söhne"/>
              </a:rPr>
              <a:t>Lufthansa</a:t>
            </a:r>
            <a:r>
              <a:rPr lang="en-US" b="0" i="0" dirty="0">
                <a:solidFill>
                  <a:srgbClr val="D1D5DB"/>
                </a:solidFill>
                <a:effectLst/>
                <a:latin typeface="Söhne"/>
              </a:rPr>
              <a:t> could use Apache Flink for real-time data processing, storing results in CouchDB for flexible data management.</a:t>
            </a:r>
          </a:p>
          <a:p>
            <a:pPr algn="l">
              <a:buFont typeface="+mj-lt"/>
              <a:buAutoNum type="arabicPeriod"/>
            </a:pPr>
            <a:r>
              <a:rPr lang="en-US" b="1" i="0" dirty="0">
                <a:solidFill>
                  <a:srgbClr val="D1D5DB"/>
                </a:solidFill>
                <a:effectLst/>
                <a:latin typeface="Söhne"/>
              </a:rPr>
              <a:t>Kubernetes &amp; Apache Flink:</a:t>
            </a:r>
            <a:r>
              <a:rPr lang="en-US" b="0" i="0" dirty="0">
                <a:solidFill>
                  <a:srgbClr val="D1D5DB"/>
                </a:solidFill>
                <a:effectLst/>
                <a:latin typeface="Söhne"/>
              </a:rPr>
              <a:t> </a:t>
            </a:r>
            <a:r>
              <a:rPr lang="en-US" b="0" i="1" dirty="0">
                <a:solidFill>
                  <a:srgbClr val="D1D5DB"/>
                </a:solidFill>
                <a:effectLst/>
                <a:latin typeface="Söhne"/>
              </a:rPr>
              <a:t>Pinterest</a:t>
            </a:r>
            <a:r>
              <a:rPr lang="en-US" b="0" i="0" dirty="0">
                <a:solidFill>
                  <a:srgbClr val="D1D5DB"/>
                </a:solidFill>
                <a:effectLst/>
                <a:latin typeface="Söhne"/>
              </a:rPr>
              <a:t> runs Apache Flink on Kubernetes for scalable and efficient stream processing in their data infrastructure.</a:t>
            </a:r>
          </a:p>
          <a:p>
            <a:pPr algn="l">
              <a:buFont typeface="+mj-lt"/>
              <a:buAutoNum type="arabicPeriod"/>
            </a:pPr>
            <a:r>
              <a:rPr lang="en-US" b="1" i="0" dirty="0">
                <a:solidFill>
                  <a:srgbClr val="D1D5DB"/>
                </a:solidFill>
                <a:effectLst/>
                <a:latin typeface="Söhne"/>
              </a:rPr>
              <a:t>KNIME &amp; Apache Flink:</a:t>
            </a:r>
            <a:r>
              <a:rPr lang="en-US" b="0" i="0" dirty="0">
                <a:solidFill>
                  <a:srgbClr val="D1D5DB"/>
                </a:solidFill>
                <a:effectLst/>
                <a:latin typeface="Söhne"/>
              </a:rPr>
              <a:t> </a:t>
            </a:r>
            <a:r>
              <a:rPr lang="en-US" b="0" i="1" dirty="0">
                <a:solidFill>
                  <a:srgbClr val="D1D5DB"/>
                </a:solidFill>
                <a:effectLst/>
                <a:latin typeface="Söhne"/>
              </a:rPr>
              <a:t>Siemens</a:t>
            </a:r>
            <a:r>
              <a:rPr lang="en-US" b="0" i="0" dirty="0">
                <a:solidFill>
                  <a:srgbClr val="D1D5DB"/>
                </a:solidFill>
                <a:effectLst/>
                <a:latin typeface="Söhne"/>
              </a:rPr>
              <a:t> might use Apache Flink for backend processing, with KNIME for data analytics and visualization tasks.</a:t>
            </a:r>
          </a:p>
          <a:p>
            <a:pPr algn="l">
              <a:buFont typeface="+mj-lt"/>
              <a:buAutoNum type="arabicPeriod"/>
            </a:pPr>
            <a:r>
              <a:rPr lang="en-US" b="1" i="0" dirty="0">
                <a:solidFill>
                  <a:srgbClr val="D1D5DB"/>
                </a:solidFill>
                <a:effectLst/>
                <a:latin typeface="Söhne"/>
              </a:rPr>
              <a:t>Kafka &amp; Apache Flink:</a:t>
            </a:r>
            <a:r>
              <a:rPr lang="en-US" b="0" i="0" dirty="0">
                <a:solidFill>
                  <a:srgbClr val="D1D5DB"/>
                </a:solidFill>
                <a:effectLst/>
                <a:latin typeface="Söhne"/>
              </a:rPr>
              <a:t> </a:t>
            </a:r>
            <a:r>
              <a:rPr lang="en-US" b="0" i="1" dirty="0">
                <a:solidFill>
                  <a:srgbClr val="D1D5DB"/>
                </a:solidFill>
                <a:effectLst/>
                <a:latin typeface="Söhne"/>
              </a:rPr>
              <a:t>Netflix</a:t>
            </a:r>
            <a:r>
              <a:rPr lang="en-US" b="0" i="0" dirty="0">
                <a:solidFill>
                  <a:srgbClr val="D1D5DB"/>
                </a:solidFill>
                <a:effectLst/>
                <a:latin typeface="Söhne"/>
              </a:rPr>
              <a:t> uses Apache Flink in combination with Kafka for real-time stream processing and analytics in their data pipeline.</a:t>
            </a:r>
          </a:p>
          <a:p>
            <a:pPr algn="l">
              <a:buFont typeface="+mj-lt"/>
              <a:buAutoNum type="arabicPeriod"/>
            </a:pPr>
            <a:r>
              <a:rPr lang="en-US" b="1" i="0" dirty="0">
                <a:solidFill>
                  <a:srgbClr val="D1D5DB"/>
                </a:solidFill>
                <a:effectLst/>
                <a:latin typeface="Söhne"/>
              </a:rPr>
              <a:t>MongoDB &amp; Apache Flink:</a:t>
            </a:r>
            <a:r>
              <a:rPr lang="en-US" b="0" i="0" dirty="0">
                <a:solidFill>
                  <a:srgbClr val="D1D5DB"/>
                </a:solidFill>
                <a:effectLst/>
                <a:latin typeface="Söhne"/>
              </a:rPr>
              <a:t> </a:t>
            </a:r>
            <a:r>
              <a:rPr lang="en-US" b="0" i="1" dirty="0">
                <a:solidFill>
                  <a:srgbClr val="D1D5DB"/>
                </a:solidFill>
                <a:effectLst/>
                <a:latin typeface="Söhne"/>
              </a:rPr>
              <a:t>ING</a:t>
            </a:r>
            <a:r>
              <a:rPr lang="en-US" b="0" i="0" dirty="0">
                <a:solidFill>
                  <a:srgbClr val="D1D5DB"/>
                </a:solidFill>
                <a:effectLst/>
                <a:latin typeface="Söhne"/>
              </a:rPr>
              <a:t> could integrate Apache Flink for real-time data processing, storing processed data in MongoDB for flexible access and analysis.</a:t>
            </a:r>
          </a:p>
          <a:p>
            <a:pPr algn="l">
              <a:buFont typeface="+mj-lt"/>
              <a:buAutoNum type="arabicPeriod"/>
            </a:pPr>
            <a:r>
              <a:rPr lang="en-US" b="1" i="0" dirty="0">
                <a:solidFill>
                  <a:srgbClr val="D1D5DB"/>
                </a:solidFill>
                <a:effectLst/>
                <a:latin typeface="Söhne"/>
              </a:rPr>
              <a:t>Apache Flink:</a:t>
            </a:r>
            <a:r>
              <a:rPr lang="en-US" b="0" i="0" dirty="0">
                <a:solidFill>
                  <a:srgbClr val="D1D5DB"/>
                </a:solidFill>
                <a:effectLst/>
                <a:latin typeface="Söhne"/>
              </a:rPr>
              <a:t> </a:t>
            </a:r>
            <a:r>
              <a:rPr lang="en-US" b="0" i="1" dirty="0">
                <a:solidFill>
                  <a:srgbClr val="D1D5DB"/>
                </a:solidFill>
                <a:effectLst/>
                <a:latin typeface="Söhne"/>
              </a:rPr>
              <a:t>King (Activision Blizzard)</a:t>
            </a:r>
            <a:r>
              <a:rPr lang="en-US" b="0" i="0" dirty="0">
                <a:solidFill>
                  <a:srgbClr val="D1D5DB"/>
                </a:solidFill>
                <a:effectLst/>
                <a:latin typeface="Söhne"/>
              </a:rPr>
              <a:t> uses Apache Flink for real-time game data processing and analytics in their gaming platforms.</a:t>
            </a:r>
          </a:p>
          <a:p>
            <a:pPr algn="l">
              <a:buFont typeface="+mj-lt"/>
              <a:buAutoNum type="arabicPeriod"/>
            </a:pPr>
            <a:r>
              <a:rPr lang="en-US" b="1" i="0" dirty="0">
                <a:solidFill>
                  <a:srgbClr val="D1D5DB"/>
                </a:solidFill>
                <a:effectLst/>
                <a:latin typeface="Söhne"/>
              </a:rPr>
              <a:t>Hadoop &amp; Apache Flink:</a:t>
            </a:r>
            <a:r>
              <a:rPr lang="en-US" b="0" i="0" dirty="0">
                <a:solidFill>
                  <a:srgbClr val="D1D5DB"/>
                </a:solidFill>
                <a:effectLst/>
                <a:latin typeface="Söhne"/>
              </a:rPr>
              <a:t> </a:t>
            </a:r>
            <a:r>
              <a:rPr lang="en-US" b="0" i="1" dirty="0">
                <a:solidFill>
                  <a:srgbClr val="D1D5DB"/>
                </a:solidFill>
                <a:effectLst/>
                <a:latin typeface="Söhne"/>
              </a:rPr>
              <a:t>Twitter</a:t>
            </a:r>
            <a:r>
              <a:rPr lang="en-US" b="0" i="0" dirty="0">
                <a:solidFill>
                  <a:srgbClr val="D1D5DB"/>
                </a:solidFill>
                <a:effectLst/>
                <a:latin typeface="Söhne"/>
              </a:rPr>
              <a:t> might use Apache Flink alongside Hadoop for comprehensive data processing, combining real-time stream processing with batch processing capabilities.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59378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uber.com/blog/real-time-exactly-once-ad-event-processing/"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17/06/relationships/model3d" Target="../media/model3d1.glb"/><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microsoft.com/office/2017/06/relationships/model3d" Target="../media/model3d1.glb"/><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microsoft.com/office/2017/06/relationships/model3d" Target="../media/model3d1.glb"/><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microsoft.com/office/2017/06/relationships/model3d" Target="../media/model3d1.glb"/><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7/06/relationships/model3d" Target="../media/model3d1.glb"/><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microsoft.com/office/2017/06/relationships/model3d" Target="../media/model3d1.glb"/></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media/image25.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4.png"/><Relationship Id="rId11" Type="http://schemas.microsoft.com/office/2017/06/relationships/model3d" Target="../media/model3d1.glb"/><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dirty="0"/>
              <a:t>Apache Flink: </a:t>
            </a:r>
            <a:r>
              <a:rPr b="0" dirty="0"/>
              <a:t>Real-Time Analytics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Presentation By : Mahua Nitin Hiray</a:t>
            </a:r>
          </a:p>
          <a:p>
            <a:r>
              <a:rPr lang="en-US" dirty="0"/>
              <a:t>Affiliation: UMass Boston </a:t>
            </a:r>
          </a:p>
          <a:p>
            <a:r>
              <a:rPr lang="en-US" dirty="0"/>
              <a:t>Date : 12/13/2023</a:t>
            </a:r>
            <a:endParaRPr dirty="0"/>
          </a:p>
        </p:txBody>
      </p:sp>
      <mc:AlternateContent xmlns:mc="http://schemas.openxmlformats.org/markup-compatibility/2006">
        <mc:Choice xmlns:am3d="http://schemas.microsoft.com/office/drawing/2017/model3d" Requires="am3d">
          <p:graphicFrame>
            <p:nvGraphicFramePr>
              <p:cNvPr id="4" name="3D Model 3" descr="Squirrel">
                <a:extLst>
                  <a:ext uri="{FF2B5EF4-FFF2-40B4-BE49-F238E27FC236}">
                    <a16:creationId xmlns:a16="http://schemas.microsoft.com/office/drawing/2014/main" id="{A346DB02-C4DB-A2EA-038E-40B154B52ABD}"/>
                  </a:ext>
                </a:extLst>
              </p:cNvPr>
              <p:cNvGraphicFramePr>
                <a:graphicFrameLocks noChangeAspect="1"/>
              </p:cNvGraphicFramePr>
              <p:nvPr>
                <p:extLst>
                  <p:ext uri="{D42A27DB-BD31-4B8C-83A1-F6EECF244321}">
                    <p14:modId xmlns:p14="http://schemas.microsoft.com/office/powerpoint/2010/main" val="3666453611"/>
                  </p:ext>
                </p:extLst>
              </p:nvPr>
            </p:nvGraphicFramePr>
            <p:xfrm>
              <a:off x="10531901" y="5151120"/>
              <a:ext cx="1506557" cy="1706880"/>
            </p:xfrm>
            <a:graphic>
              <a:graphicData uri="http://schemas.microsoft.com/office/drawing/2017/model3d">
                <am3d:model3d r:embed="rId2">
                  <am3d:spPr>
                    <a:xfrm>
                      <a:off x="0" y="0"/>
                      <a:ext cx="1506557" cy="1706880"/>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m3d:postTrans dx="0" dy="0" dz="0"/>
                  </am3d:trans>
                  <am3d:raster rName="Office3DRenderer" rVer="16.0.8326">
                    <am3d:blip r:embed="rId3"/>
                  </am3d:raster>
                  <am3d:objViewport viewportSz="217073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Squirrel">
                <a:extLst>
                  <a:ext uri="{FF2B5EF4-FFF2-40B4-BE49-F238E27FC236}">
                    <a16:creationId xmlns:a16="http://schemas.microsoft.com/office/drawing/2014/main" id="{A346DB02-C4DB-A2EA-038E-40B154B52ABD}"/>
                  </a:ext>
                </a:extLst>
              </p:cNvPr>
              <p:cNvPicPr>
                <a:picLocks noGrp="1" noRot="1" noChangeAspect="1" noMove="1" noResize="1" noEditPoints="1" noAdjustHandles="1" noChangeArrowheads="1" noChangeShapeType="1" noCrop="1"/>
              </p:cNvPicPr>
              <p:nvPr/>
            </p:nvPicPr>
            <p:blipFill>
              <a:blip r:embed="rId3"/>
              <a:stretch>
                <a:fillRect/>
              </a:stretch>
            </p:blipFill>
            <p:spPr>
              <a:xfrm>
                <a:off x="10531901" y="5151120"/>
                <a:ext cx="1506557" cy="1706880"/>
              </a:xfrm>
              <a:prstGeom prst="rect">
                <a:avLst/>
              </a:prstGeom>
            </p:spPr>
          </p:pic>
        </mc:Fallback>
      </mc:AlternateContent>
    </p:spTree>
    <p:extLst>
      <p:ext uri="{BB962C8B-B14F-4D97-AF65-F5344CB8AC3E}">
        <p14:creationId xmlns:p14="http://schemas.microsoft.com/office/powerpoint/2010/main" val="1723491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892" y="149218"/>
            <a:ext cx="6287008" cy="1069848"/>
          </a:xfrm>
        </p:spPr>
        <p:txBody>
          <a:bodyPr/>
          <a:lstStyle/>
          <a:p>
            <a:r>
              <a:rPr lang="en-US" sz="3200" dirty="0"/>
              <a:t>TUTORIAL – </a:t>
            </a:r>
            <a:r>
              <a:rPr lang="en-US" sz="3200" b="0" cap="none" dirty="0"/>
              <a:t>Review</a:t>
            </a:r>
            <a:r>
              <a:rPr lang="en-US" sz="3200" cap="none" dirty="0"/>
              <a:t> </a:t>
            </a:r>
            <a:endParaRPr sz="3200" dirty="0"/>
          </a:p>
        </p:txBody>
      </p:sp>
      <p:sp>
        <p:nvSpPr>
          <p:cNvPr id="3" name="Content Placeholder 2"/>
          <p:cNvSpPr>
            <a:spLocks noGrp="1"/>
          </p:cNvSpPr>
          <p:nvPr>
            <p:ph idx="1"/>
          </p:nvPr>
        </p:nvSpPr>
        <p:spPr>
          <a:xfrm>
            <a:off x="1421892" y="1395050"/>
            <a:ext cx="6198108" cy="4990759"/>
          </a:xfrm>
        </p:spPr>
        <p:txBody>
          <a:bodyPr/>
          <a:lstStyle/>
          <a:p>
            <a:r>
              <a:rPr lang="en-US" sz="1200" b="1" dirty="0">
                <a:latin typeface="Segoe UI "/>
              </a:rPr>
              <a:t>Tutorial as a Foundation: </a:t>
            </a:r>
            <a:r>
              <a:rPr lang="en-US" sz="1200" dirty="0">
                <a:latin typeface="Segoe UI "/>
              </a:rPr>
              <a:t>The tutorial provided a basic understanding and hands-on experience with Apache Flink, focusing on core concepts, AWS setup and Flink Dataflow Model and practical usage. </a:t>
            </a:r>
          </a:p>
          <a:p>
            <a:r>
              <a:rPr lang="en-US" sz="1200" b="1" dirty="0">
                <a:latin typeface="Segoe UI "/>
              </a:rPr>
              <a:t>Depth of Understanding: </a:t>
            </a:r>
            <a:r>
              <a:rPr lang="en-US" sz="1200" dirty="0">
                <a:latin typeface="Segoe UI "/>
              </a:rPr>
              <a:t>The tutorial likely equipped the students with basic to intermediate knowledge of Apache Flink.</a:t>
            </a:r>
          </a:p>
          <a:p>
            <a:r>
              <a:rPr lang="en-US" sz="1200" b="1" dirty="0">
                <a:latin typeface="Segoe UI "/>
              </a:rPr>
              <a:t>Flink  Jobs  : </a:t>
            </a:r>
            <a:r>
              <a:rPr lang="en-US" sz="1200" dirty="0">
                <a:latin typeface="Segoe UI "/>
              </a:rPr>
              <a:t>After the successful setup of our Ubuntu cluster on AWS, which serves as our practical learning environment, students are encouraged to pull data from the designated GitHub repository to proceed with the next phase of our Apache Flink tutorial. We will delve into the architecture of Apache Flink, focusing on two pivotal components:</a:t>
            </a:r>
          </a:p>
          <a:p>
            <a:pPr marL="0" indent="0" algn="l">
              <a:buNone/>
            </a:pPr>
            <a:r>
              <a:rPr lang="en-US" sz="1200" b="1" dirty="0">
                <a:latin typeface="Segoe UI "/>
              </a:rPr>
              <a:t>- Job Manager: </a:t>
            </a:r>
            <a:r>
              <a:rPr lang="en-US" sz="1200" dirty="0">
                <a:latin typeface="Segoe UI "/>
              </a:rPr>
              <a:t>This is the heart of the management layer in Flink, responsible for accepting jobs, allocating resources, coordinating distributed execution, and providing status and performance information.</a:t>
            </a:r>
          </a:p>
          <a:p>
            <a:pPr marL="0" indent="0" algn="l">
              <a:buNone/>
            </a:pPr>
            <a:r>
              <a:rPr lang="en-US" sz="1200" b="1" dirty="0">
                <a:latin typeface="Segoe UI "/>
              </a:rPr>
              <a:t>- Task Manager: </a:t>
            </a:r>
            <a:r>
              <a:rPr lang="en-US" sz="1200" dirty="0">
                <a:latin typeface="Segoe UI "/>
              </a:rPr>
              <a:t>These are the worker nodes that perform the tasks of the data processing job as assigned by the Job Manager. They execute the actual work and are key to understanding </a:t>
            </a:r>
            <a:r>
              <a:rPr lang="en-US" sz="1200" dirty="0" err="1">
                <a:latin typeface="Segoe UI "/>
              </a:rPr>
              <a:t>Flink's</a:t>
            </a:r>
            <a:r>
              <a:rPr lang="en-US" sz="1200" dirty="0">
                <a:latin typeface="Segoe UI "/>
              </a:rPr>
              <a:t> distributed processing capabilities.</a:t>
            </a:r>
          </a:p>
        </p:txBody>
      </p:sp>
      <mc:AlternateContent xmlns:mc="http://schemas.openxmlformats.org/markup-compatibility/2006">
        <mc:Choice xmlns:am3d="http://schemas.microsoft.com/office/drawing/2017/model3d" Requires="am3d">
          <p:graphicFrame>
            <p:nvGraphicFramePr>
              <p:cNvPr id="6" name="3D Model 5" descr="Squirrel">
                <a:extLst>
                  <a:ext uri="{FF2B5EF4-FFF2-40B4-BE49-F238E27FC236}">
                    <a16:creationId xmlns:a16="http://schemas.microsoft.com/office/drawing/2014/main" id="{A7C00A2D-0C58-70AA-DDE5-616B897D7416}"/>
                  </a:ext>
                </a:extLst>
              </p:cNvPr>
              <p:cNvGraphicFramePr>
                <a:graphicFrameLocks noChangeAspect="1"/>
              </p:cNvGraphicFramePr>
              <p:nvPr>
                <p:extLst>
                  <p:ext uri="{D42A27DB-BD31-4B8C-83A1-F6EECF244321}">
                    <p14:modId xmlns:p14="http://schemas.microsoft.com/office/powerpoint/2010/main" val="2066315767"/>
                  </p:ext>
                </p:extLst>
              </p:nvPr>
            </p:nvGraphicFramePr>
            <p:xfrm>
              <a:off x="281456" y="6168038"/>
              <a:ext cx="573924" cy="457686"/>
            </p:xfrm>
            <a:graphic>
              <a:graphicData uri="http://schemas.microsoft.com/office/drawing/2017/model3d">
                <am3d:model3d r:embed="rId2">
                  <am3d:spPr>
                    <a:xfrm>
                      <a:off x="0" y="0"/>
                      <a:ext cx="573924" cy="457686"/>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x="-544967"/>
                    <am3d:postTrans dx="0" dy="0" dz="0"/>
                  </am3d:trans>
                  <am3d:raster rName="Office3DRenderer" rVer="16.0.8326">
                    <am3d:blip r:embed="rId3"/>
                  </am3d:raster>
                  <am3d:objViewport viewportSz="73375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Squirrel">
                <a:extLst>
                  <a:ext uri="{FF2B5EF4-FFF2-40B4-BE49-F238E27FC236}">
                    <a16:creationId xmlns:a16="http://schemas.microsoft.com/office/drawing/2014/main" id="{A7C00A2D-0C58-70AA-DDE5-616B897D7416}"/>
                  </a:ext>
                </a:extLst>
              </p:cNvPr>
              <p:cNvPicPr>
                <a:picLocks noGrp="1" noRot="1" noChangeAspect="1" noMove="1" noResize="1" noEditPoints="1" noAdjustHandles="1" noChangeArrowheads="1" noChangeShapeType="1" noCrop="1"/>
              </p:cNvPicPr>
              <p:nvPr/>
            </p:nvPicPr>
            <p:blipFill>
              <a:blip r:embed="rId3"/>
              <a:stretch>
                <a:fillRect/>
              </a:stretch>
            </p:blipFill>
            <p:spPr>
              <a:xfrm>
                <a:off x="281456" y="6168038"/>
                <a:ext cx="573924" cy="457686"/>
              </a:xfrm>
              <a:prstGeom prst="rect">
                <a:avLst/>
              </a:prstGeom>
            </p:spPr>
          </p:pic>
        </mc:Fallback>
      </mc:AlternateContent>
      <p:pic>
        <p:nvPicPr>
          <p:cNvPr id="7" name="Picture 2">
            <a:extLst>
              <a:ext uri="{FF2B5EF4-FFF2-40B4-BE49-F238E27FC236}">
                <a16:creationId xmlns:a16="http://schemas.microsoft.com/office/drawing/2014/main" id="{59D2A415-1DA0-232F-F8FC-D9600D115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877621" y="2543621"/>
            <a:ext cx="6858001" cy="1770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892" y="149218"/>
            <a:ext cx="7315708" cy="1069848"/>
          </a:xfrm>
        </p:spPr>
        <p:txBody>
          <a:bodyPr/>
          <a:lstStyle/>
          <a:p>
            <a:r>
              <a:rPr lang="en-US" sz="3200" dirty="0"/>
              <a:t>APACHE FLINK - </a:t>
            </a:r>
            <a:r>
              <a:rPr lang="en-US" sz="3200" b="0" cap="none" dirty="0"/>
              <a:t>Architecture</a:t>
            </a:r>
            <a:endParaRPr sz="3200" b="0" dirty="0"/>
          </a:p>
        </p:txBody>
      </p:sp>
      <p:pic>
        <p:nvPicPr>
          <p:cNvPr id="1026" name="Picture 2" descr="What is Apache Flink® in Azure HDInsight on AKS? (Preview) - Azure  HDInsight on AKS | Microsoft Learn">
            <a:extLst>
              <a:ext uri="{FF2B5EF4-FFF2-40B4-BE49-F238E27FC236}">
                <a16:creationId xmlns:a16="http://schemas.microsoft.com/office/drawing/2014/main" id="{E29F5ACD-7B16-0F64-B163-FB11F829A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8870"/>
            <a:ext cx="12192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034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192" y="308864"/>
            <a:ext cx="8878824" cy="1069848"/>
          </a:xfrm>
        </p:spPr>
        <p:txBody>
          <a:bodyPr/>
          <a:lstStyle/>
          <a:p>
            <a:r>
              <a:rPr dirty="0"/>
              <a:t>Conclusion</a:t>
            </a:r>
          </a:p>
        </p:txBody>
      </p:sp>
      <p:sp>
        <p:nvSpPr>
          <p:cNvPr id="3" name="Content Placeholder 2"/>
          <p:cNvSpPr>
            <a:spLocks noGrp="1"/>
          </p:cNvSpPr>
          <p:nvPr>
            <p:ph idx="1"/>
          </p:nvPr>
        </p:nvSpPr>
        <p:spPr>
          <a:xfrm>
            <a:off x="1536192" y="1362456"/>
            <a:ext cx="6299708" cy="4873244"/>
          </a:xfrm>
        </p:spPr>
        <p:txBody>
          <a:bodyPr/>
          <a:lstStyle/>
          <a:p>
            <a:pPr marL="0" indent="0">
              <a:buNone/>
            </a:pPr>
            <a:r>
              <a:rPr lang="en-US" sz="1800" b="0" i="0" dirty="0">
                <a:solidFill>
                  <a:srgbClr val="D1D5DB"/>
                </a:solidFill>
                <a:effectLst/>
                <a:latin typeface="Söhne"/>
              </a:rPr>
              <a:t>Firstly, let us all reflect on the future: </a:t>
            </a:r>
          </a:p>
          <a:p>
            <a:pPr marL="0" indent="0">
              <a:buNone/>
            </a:pPr>
            <a:r>
              <a:rPr lang="en-US" sz="1800" b="1" dirty="0">
                <a:solidFill>
                  <a:srgbClr val="D1D5DB"/>
                </a:solidFill>
                <a:latin typeface="Söhne"/>
              </a:rPr>
              <a:t>Q. 1: In what innovative ways could you leverage Apache </a:t>
            </a:r>
            <a:r>
              <a:rPr lang="en-US" sz="1800" b="1" dirty="0" err="1">
                <a:solidFill>
                  <a:srgbClr val="D1D5DB"/>
                </a:solidFill>
                <a:latin typeface="Söhne"/>
              </a:rPr>
              <a:t>Flink’s</a:t>
            </a:r>
            <a:r>
              <a:rPr lang="en-US" sz="1800" b="1" dirty="0">
                <a:solidFill>
                  <a:srgbClr val="D1D5DB"/>
                </a:solidFill>
                <a:latin typeface="Söhne"/>
              </a:rPr>
              <a:t> real-time data analysis to gain a competitive edge in the marketplace of your chosen industry? </a:t>
            </a:r>
          </a:p>
          <a:p>
            <a:pPr marL="0" indent="0">
              <a:buNone/>
            </a:pPr>
            <a:r>
              <a:rPr lang="en-US" sz="1800" dirty="0">
                <a:solidFill>
                  <a:srgbClr val="D1D5DB"/>
                </a:solidFill>
                <a:latin typeface="Söhne"/>
              </a:rPr>
              <a:t>Secondly, </a:t>
            </a:r>
          </a:p>
          <a:p>
            <a:pPr marL="0" indent="0">
              <a:buNone/>
            </a:pPr>
            <a:r>
              <a:rPr lang="en-US" sz="1800" b="1" dirty="0">
                <a:solidFill>
                  <a:srgbClr val="D1D5DB"/>
                </a:solidFill>
                <a:latin typeface="Söhne"/>
              </a:rPr>
              <a:t>Q. 2: How might the integration of Apache Flink into existing data infrastructure drive new business insights and opportunities for personalized customer experiences? </a:t>
            </a:r>
          </a:p>
          <a:p>
            <a:pPr marL="0" indent="0">
              <a:buNone/>
            </a:pPr>
            <a:r>
              <a:rPr lang="en-US" sz="1600" i="1" dirty="0">
                <a:solidFill>
                  <a:srgbClr val="D1D5DB"/>
                </a:solidFill>
                <a:latin typeface="Söhne"/>
              </a:rPr>
              <a:t>As you venture forth, let these questions fuel your curiosity and guide your application of this robust technology in the ever-evolving domain of data analytics and business strategy.</a:t>
            </a:r>
          </a:p>
          <a:p>
            <a:pPr marL="0" indent="0">
              <a:buNone/>
            </a:pPr>
            <a:endParaRPr sz="1800" dirty="0"/>
          </a:p>
        </p:txBody>
      </p:sp>
      <mc:AlternateContent xmlns:mc="http://schemas.openxmlformats.org/markup-compatibility/2006">
        <mc:Choice xmlns:am3d="http://schemas.microsoft.com/office/drawing/2017/model3d" Requires="am3d">
          <p:graphicFrame>
            <p:nvGraphicFramePr>
              <p:cNvPr id="4" name="3D Model 3" descr="Squirrel">
                <a:extLst>
                  <a:ext uri="{FF2B5EF4-FFF2-40B4-BE49-F238E27FC236}">
                    <a16:creationId xmlns:a16="http://schemas.microsoft.com/office/drawing/2014/main" id="{07448F0E-3FAE-9129-103A-75478DE6D6B8}"/>
                  </a:ext>
                </a:extLst>
              </p:cNvPr>
              <p:cNvGraphicFramePr>
                <a:graphicFrameLocks noChangeAspect="1"/>
              </p:cNvGraphicFramePr>
              <p:nvPr>
                <p:extLst>
                  <p:ext uri="{D42A27DB-BD31-4B8C-83A1-F6EECF244321}">
                    <p14:modId xmlns:p14="http://schemas.microsoft.com/office/powerpoint/2010/main" val="2725647747"/>
                  </p:ext>
                </p:extLst>
              </p:nvPr>
            </p:nvGraphicFramePr>
            <p:xfrm>
              <a:off x="9572200" y="308864"/>
              <a:ext cx="1923114" cy="1680610"/>
            </p:xfrm>
            <a:graphic>
              <a:graphicData uri="http://schemas.microsoft.com/office/drawing/2017/model3d">
                <am3d:model3d r:embed="rId2">
                  <am3d:spPr>
                    <a:xfrm>
                      <a:off x="0" y="0"/>
                      <a:ext cx="1923114" cy="1680610"/>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x="-458741" ay="81411" az="-10923"/>
                    <am3d:postTrans dx="0" dy="0" dz="0"/>
                  </am3d:trans>
                  <am3d:raster rName="Office3DRenderer" rVer="16.0.8326">
                    <am3d:blip r:embed="rId3"/>
                  </am3d:raster>
                  <am3d:objViewport viewportSz="277058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Squirrel">
                <a:extLst>
                  <a:ext uri="{FF2B5EF4-FFF2-40B4-BE49-F238E27FC236}">
                    <a16:creationId xmlns:a16="http://schemas.microsoft.com/office/drawing/2014/main" id="{07448F0E-3FAE-9129-103A-75478DE6D6B8}"/>
                  </a:ext>
                </a:extLst>
              </p:cNvPr>
              <p:cNvPicPr>
                <a:picLocks noGrp="1" noRot="1" noChangeAspect="1" noMove="1" noResize="1" noEditPoints="1" noAdjustHandles="1" noChangeArrowheads="1" noChangeShapeType="1" noCrop="1"/>
              </p:cNvPicPr>
              <p:nvPr/>
            </p:nvPicPr>
            <p:blipFill>
              <a:blip r:embed="rId3"/>
              <a:stretch>
                <a:fillRect/>
              </a:stretch>
            </p:blipFill>
            <p:spPr>
              <a:xfrm>
                <a:off x="9572200" y="308864"/>
                <a:ext cx="1923114" cy="1680610"/>
              </a:xfrm>
              <a:prstGeom prst="rect">
                <a:avLst/>
              </a:prstGeom>
            </p:spPr>
          </p:pic>
        </mc:Fallback>
      </mc:AlternateContent>
    </p:spTree>
    <p:extLst>
      <p:ext uri="{BB962C8B-B14F-4D97-AF65-F5344CB8AC3E}">
        <p14:creationId xmlns:p14="http://schemas.microsoft.com/office/powerpoint/2010/main" val="3415988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descr="Squirrel">
                <a:extLst>
                  <a:ext uri="{FF2B5EF4-FFF2-40B4-BE49-F238E27FC236}">
                    <a16:creationId xmlns:a16="http://schemas.microsoft.com/office/drawing/2014/main" id="{23839965-D84C-4208-02D4-7C8D635E969C}"/>
                  </a:ext>
                </a:extLst>
              </p:cNvPr>
              <p:cNvGraphicFramePr>
                <a:graphicFrameLocks noChangeAspect="1"/>
              </p:cNvGraphicFramePr>
              <p:nvPr>
                <p:extLst>
                  <p:ext uri="{D42A27DB-BD31-4B8C-83A1-F6EECF244321}">
                    <p14:modId xmlns:p14="http://schemas.microsoft.com/office/powerpoint/2010/main" val="3307024508"/>
                  </p:ext>
                </p:extLst>
              </p:nvPr>
            </p:nvGraphicFramePr>
            <p:xfrm>
              <a:off x="9866692" y="-298408"/>
              <a:ext cx="2966712" cy="3727407"/>
            </p:xfrm>
            <a:graphic>
              <a:graphicData uri="http://schemas.microsoft.com/office/drawing/2017/model3d">
                <am3d:model3d r:embed="rId2">
                  <am3d:spPr>
                    <a:xfrm>
                      <a:off x="0" y="0"/>
                      <a:ext cx="2966712" cy="3727407"/>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x="1139167" ay="2686391" az="817203"/>
                    <am3d:postTrans dx="0" dy="0" dz="0"/>
                  </am3d:trans>
                  <am3d:raster rName="Office3DRenderer" rVer="16.0.8326">
                    <am3d:blip r:embed="rId3"/>
                  </am3d:raster>
                  <am3d:objViewport viewportSz="484943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Squirrel">
                <a:extLst>
                  <a:ext uri="{FF2B5EF4-FFF2-40B4-BE49-F238E27FC236}">
                    <a16:creationId xmlns:a16="http://schemas.microsoft.com/office/drawing/2014/main" id="{23839965-D84C-4208-02D4-7C8D635E969C}"/>
                  </a:ext>
                </a:extLst>
              </p:cNvPr>
              <p:cNvPicPr>
                <a:picLocks noGrp="1" noRot="1" noChangeAspect="1" noMove="1" noResize="1" noEditPoints="1" noAdjustHandles="1" noChangeArrowheads="1" noChangeShapeType="1" noCrop="1"/>
              </p:cNvPicPr>
              <p:nvPr/>
            </p:nvPicPr>
            <p:blipFill>
              <a:blip r:embed="rId3"/>
              <a:stretch>
                <a:fillRect/>
              </a:stretch>
            </p:blipFill>
            <p:spPr>
              <a:xfrm>
                <a:off x="9866692" y="-298408"/>
                <a:ext cx="2966712" cy="3727407"/>
              </a:xfrm>
              <a:prstGeom prst="rect">
                <a:avLst/>
              </a:prstGeom>
            </p:spPr>
          </p:pic>
        </mc:Fallback>
      </mc:AlternateContent>
      <p:sp>
        <p:nvSpPr>
          <p:cNvPr id="2" name="Title 1"/>
          <p:cNvSpPr>
            <a:spLocks noGrp="1"/>
          </p:cNvSpPr>
          <p:nvPr>
            <p:ph type="title"/>
          </p:nvPr>
        </p:nvSpPr>
        <p:spPr>
          <a:xfrm>
            <a:off x="1536192" y="292608"/>
            <a:ext cx="8878824" cy="1069848"/>
          </a:xfrm>
        </p:spPr>
        <p:txBody>
          <a:bodyPr/>
          <a:lstStyle/>
          <a:p>
            <a:r>
              <a:rPr dirty="0"/>
              <a:t>Q&amp;A </a:t>
            </a:r>
          </a:p>
        </p:txBody>
      </p:sp>
      <p:sp>
        <p:nvSpPr>
          <p:cNvPr id="3" name="Content Placeholder 2"/>
          <p:cNvSpPr>
            <a:spLocks noGrp="1"/>
          </p:cNvSpPr>
          <p:nvPr>
            <p:ph idx="1"/>
          </p:nvPr>
        </p:nvSpPr>
        <p:spPr>
          <a:xfrm>
            <a:off x="1536192" y="1787651"/>
            <a:ext cx="6060362" cy="3282696"/>
          </a:xfrm>
        </p:spPr>
        <p:txBody>
          <a:bodyPr/>
          <a:lstStyle/>
          <a:p>
            <a:pPr marL="0" indent="0">
              <a:buNone/>
            </a:pPr>
            <a:r>
              <a:rPr lang="en-US" dirty="0"/>
              <a:t>For further questions or collaborations please contact me at : </a:t>
            </a:r>
            <a:br>
              <a:rPr lang="en-US" dirty="0"/>
            </a:br>
            <a:r>
              <a:rPr lang="en-US" b="1" dirty="0"/>
              <a:t>mahuanitin.hiray001@umb.edu </a:t>
            </a:r>
          </a:p>
          <a:p>
            <a:pPr marL="0" indent="0">
              <a:buNone/>
            </a:pPr>
            <a:r>
              <a:rPr lang="en-US" i="1" dirty="0"/>
              <a:t>Or connect with me on LinkedIn by scanning this QR code </a:t>
            </a:r>
          </a:p>
          <a:p>
            <a:pPr marL="0" indent="0">
              <a:buNone/>
            </a:pPr>
            <a:endParaRPr b="1" dirty="0"/>
          </a:p>
        </p:txBody>
      </p:sp>
      <p:pic>
        <p:nvPicPr>
          <p:cNvPr id="5" name="Picture 4" descr="A qr code on a screen&#10;&#10;Description automatically generated">
            <a:extLst>
              <a:ext uri="{FF2B5EF4-FFF2-40B4-BE49-F238E27FC236}">
                <a16:creationId xmlns:a16="http://schemas.microsoft.com/office/drawing/2014/main" id="{ED701563-1298-EC65-5A02-3C01377C091E}"/>
              </a:ext>
            </a:extLst>
          </p:cNvPr>
          <p:cNvPicPr>
            <a:picLocks noChangeAspect="1"/>
          </p:cNvPicPr>
          <p:nvPr/>
        </p:nvPicPr>
        <p:blipFill rotWithShape="1">
          <a:blip r:embed="rId4"/>
          <a:srcRect l="22357" t="38151" r="22600" b="2123"/>
          <a:stretch/>
        </p:blipFill>
        <p:spPr>
          <a:xfrm>
            <a:off x="8531586" y="2338753"/>
            <a:ext cx="2124222" cy="218049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 to Apache Flink</a:t>
            </a:r>
          </a:p>
        </p:txBody>
      </p:sp>
      <p:sp>
        <p:nvSpPr>
          <p:cNvPr id="3" name="Content Placeholder 2"/>
          <p:cNvSpPr>
            <a:spLocks noGrp="1"/>
          </p:cNvSpPr>
          <p:nvPr>
            <p:ph idx="1"/>
          </p:nvPr>
        </p:nvSpPr>
        <p:spPr/>
        <p:txBody>
          <a:bodyPr/>
          <a:lstStyle/>
          <a:p>
            <a:pPr marL="0" indent="0">
              <a:buNone/>
            </a:pPr>
            <a:r>
              <a:rPr lang="en-US" b="0" i="0" dirty="0">
                <a:solidFill>
                  <a:srgbClr val="D1D5DB"/>
                </a:solidFill>
                <a:effectLst/>
                <a:latin typeface="Söhne"/>
              </a:rPr>
              <a:t>Apache Flink is a </a:t>
            </a:r>
            <a:r>
              <a:rPr lang="en-US" b="1" i="0" dirty="0">
                <a:solidFill>
                  <a:srgbClr val="D1D5DB"/>
                </a:solidFill>
                <a:effectLst/>
                <a:latin typeface="Söhne"/>
              </a:rPr>
              <a:t>powerful, open-source</a:t>
            </a:r>
            <a:r>
              <a:rPr lang="en-US" b="0" i="0" dirty="0">
                <a:solidFill>
                  <a:srgbClr val="D1D5DB"/>
                </a:solidFill>
                <a:effectLst/>
                <a:latin typeface="Söhne"/>
              </a:rPr>
              <a:t> stream processing framework designed for handling massive amounts of data in real-time. It's like a highly efficient assembly line that processes data </a:t>
            </a:r>
            <a:r>
              <a:rPr lang="en-US" b="1" i="0" dirty="0">
                <a:solidFill>
                  <a:srgbClr val="D1D5DB"/>
                </a:solidFill>
                <a:effectLst/>
                <a:latin typeface="Söhne"/>
              </a:rPr>
              <a:t>continuously and quickly</a:t>
            </a:r>
            <a:r>
              <a:rPr lang="en-US" b="0" i="0" dirty="0">
                <a:solidFill>
                  <a:srgbClr val="D1D5DB"/>
                </a:solidFill>
                <a:effectLst/>
                <a:latin typeface="Söhne"/>
              </a:rPr>
              <a:t>, making it ideal for scenarios where timely data processing is crucial.</a:t>
            </a:r>
            <a:endParaRPr dirty="0"/>
          </a:p>
        </p:txBody>
      </p:sp>
      <mc:AlternateContent xmlns:mc="http://schemas.openxmlformats.org/markup-compatibility/2006">
        <mc:Choice xmlns:am3d="http://schemas.microsoft.com/office/drawing/2017/model3d" Requires="am3d">
          <p:graphicFrame>
            <p:nvGraphicFramePr>
              <p:cNvPr id="4" name="3D Model 3" descr="Squirrel">
                <a:extLst>
                  <a:ext uri="{FF2B5EF4-FFF2-40B4-BE49-F238E27FC236}">
                    <a16:creationId xmlns:a16="http://schemas.microsoft.com/office/drawing/2014/main" id="{6492985F-F6BB-3806-FF70-BB1677BB2FED}"/>
                  </a:ext>
                </a:extLst>
              </p:cNvPr>
              <p:cNvGraphicFramePr>
                <a:graphicFrameLocks noChangeAspect="1"/>
              </p:cNvGraphicFramePr>
              <p:nvPr>
                <p:extLst>
                  <p:ext uri="{D42A27DB-BD31-4B8C-83A1-F6EECF244321}">
                    <p14:modId xmlns:p14="http://schemas.microsoft.com/office/powerpoint/2010/main" val="2574021019"/>
                  </p:ext>
                </p:extLst>
              </p:nvPr>
            </p:nvGraphicFramePr>
            <p:xfrm>
              <a:off x="7739743" y="2890157"/>
              <a:ext cx="4584956" cy="3919073"/>
            </p:xfrm>
            <a:graphic>
              <a:graphicData uri="http://schemas.microsoft.com/office/drawing/2017/model3d">
                <am3d:model3d r:embed="rId2">
                  <am3d:spPr>
                    <a:xfrm>
                      <a:off x="0" y="0"/>
                      <a:ext cx="4584956" cy="3919073"/>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x="10481027" ay="-356071" az="-10766932"/>
                    <am3d:postTrans dx="0" dy="0" dz="0"/>
                  </am3d:trans>
                  <am3d:raster rName="Office3DRenderer" rVer="16.0.8326">
                    <am3d:blip r:embed="rId3"/>
                  </am3d:raster>
                  <am3d:objViewport viewportSz="621527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Squirrel">
                <a:extLst>
                  <a:ext uri="{FF2B5EF4-FFF2-40B4-BE49-F238E27FC236}">
                    <a16:creationId xmlns:a16="http://schemas.microsoft.com/office/drawing/2014/main" id="{6492985F-F6BB-3806-FF70-BB1677BB2FED}"/>
                  </a:ext>
                </a:extLst>
              </p:cNvPr>
              <p:cNvPicPr>
                <a:picLocks noGrp="1" noRot="1" noChangeAspect="1" noMove="1" noResize="1" noEditPoints="1" noAdjustHandles="1" noChangeArrowheads="1" noChangeShapeType="1" noCrop="1"/>
              </p:cNvPicPr>
              <p:nvPr/>
            </p:nvPicPr>
            <p:blipFill>
              <a:blip r:embed="rId3"/>
              <a:stretch>
                <a:fillRect/>
              </a:stretch>
            </p:blipFill>
            <p:spPr>
              <a:xfrm>
                <a:off x="7739743" y="2890157"/>
                <a:ext cx="4584956" cy="3919073"/>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885" y="722086"/>
            <a:ext cx="7358743" cy="1069848"/>
          </a:xfrm>
        </p:spPr>
        <p:txBody>
          <a:bodyPr/>
          <a:lstStyle/>
          <a:p>
            <a:r>
              <a:rPr lang="en-US" sz="3600" b="1" i="0" dirty="0">
                <a:effectLst/>
                <a:latin typeface="Söhne"/>
              </a:rPr>
              <a:t>Example: </a:t>
            </a:r>
            <a:br>
              <a:rPr lang="en-US" sz="3600" b="1" i="0" dirty="0">
                <a:effectLst/>
                <a:latin typeface="Söhne"/>
              </a:rPr>
            </a:br>
            <a:r>
              <a:rPr lang="en-US" sz="3200" b="0" i="0" cap="none" dirty="0">
                <a:effectLst/>
                <a:latin typeface="Söhne"/>
              </a:rPr>
              <a:t>Uber's use of </a:t>
            </a:r>
            <a:r>
              <a:rPr lang="en-US" sz="3200" b="0" cap="none" dirty="0">
                <a:latin typeface="Söhne"/>
              </a:rPr>
              <a:t>A</a:t>
            </a:r>
            <a:r>
              <a:rPr lang="en-US" sz="3200" b="0" i="0" cap="none" dirty="0">
                <a:effectLst/>
                <a:latin typeface="Söhne"/>
              </a:rPr>
              <a:t>pache Flink</a:t>
            </a:r>
            <a:endParaRPr sz="3600" b="0" dirty="0"/>
          </a:p>
        </p:txBody>
      </p:sp>
      <p:sp>
        <p:nvSpPr>
          <p:cNvPr id="3" name="Content Placeholder 2"/>
          <p:cNvSpPr>
            <a:spLocks noGrp="1"/>
          </p:cNvSpPr>
          <p:nvPr>
            <p:ph idx="1"/>
          </p:nvPr>
        </p:nvSpPr>
        <p:spPr>
          <a:xfrm>
            <a:off x="899885" y="1969080"/>
            <a:ext cx="6415314" cy="3282696"/>
          </a:xfrm>
        </p:spPr>
        <p:txBody>
          <a:bodyPr/>
          <a:lstStyle/>
          <a:p>
            <a:pPr marL="0" indent="0">
              <a:buNone/>
            </a:pPr>
            <a:r>
              <a:rPr lang="en-US" sz="2000" b="1" i="0" dirty="0">
                <a:solidFill>
                  <a:srgbClr val="D1D5DB"/>
                </a:solidFill>
                <a:effectLst/>
                <a:latin typeface="Söhne"/>
              </a:rPr>
              <a:t>Problem Statement </a:t>
            </a:r>
          </a:p>
          <a:p>
            <a:r>
              <a:rPr lang="en-US" sz="1800" b="0" i="0" dirty="0">
                <a:solidFill>
                  <a:srgbClr val="D1D5DB"/>
                </a:solidFill>
                <a:effectLst/>
                <a:latin typeface="Söhne"/>
              </a:rPr>
              <a:t>Uber's advertising platform, a critical application of Apache Flink as highlighted in their </a:t>
            </a:r>
            <a:r>
              <a:rPr lang="en-US" sz="1800" b="0" i="0" u="none" strike="noStrike" dirty="0">
                <a:effectLst/>
                <a:latin typeface="Söhne"/>
                <a:hlinkClick r:id="rId3"/>
              </a:rPr>
              <a:t>blog post</a:t>
            </a:r>
            <a:r>
              <a:rPr lang="en-US" sz="1800" b="0" i="0" dirty="0">
                <a:solidFill>
                  <a:srgbClr val="D1D5DB"/>
                </a:solidFill>
                <a:effectLst/>
                <a:latin typeface="Söhne"/>
              </a:rPr>
              <a:t>, demonstrates processing </a:t>
            </a:r>
            <a:r>
              <a:rPr lang="en-US" sz="1800" b="1" i="0" dirty="0">
                <a:solidFill>
                  <a:srgbClr val="D1D5DB"/>
                </a:solidFill>
                <a:effectLst/>
                <a:latin typeface="Söhne"/>
              </a:rPr>
              <a:t>millions of ad events daily, each rich with data on user-ad interactions</a:t>
            </a:r>
            <a:r>
              <a:rPr lang="en-US" sz="1800" b="0" i="0" dirty="0">
                <a:solidFill>
                  <a:srgbClr val="D1D5DB"/>
                </a:solidFill>
                <a:effectLst/>
                <a:latin typeface="Söhne"/>
              </a:rPr>
              <a:t>, Flink ensures each event is processed </a:t>
            </a:r>
            <a:r>
              <a:rPr lang="en-US" sz="1800" b="1" i="0" dirty="0">
                <a:solidFill>
                  <a:srgbClr val="D1D5DB"/>
                </a:solidFill>
                <a:effectLst/>
                <a:latin typeface="Söhne"/>
              </a:rPr>
              <a:t>uniquely</a:t>
            </a:r>
            <a:r>
              <a:rPr lang="en-US" sz="1800" b="0" i="0" dirty="0">
                <a:solidFill>
                  <a:srgbClr val="D1D5DB"/>
                </a:solidFill>
                <a:effectLst/>
                <a:latin typeface="Söhne"/>
              </a:rPr>
              <a:t>, despite challenges like system failures or data duplication.</a:t>
            </a:r>
          </a:p>
          <a:p>
            <a:r>
              <a:rPr lang="en-US" sz="1800" b="0" i="0" dirty="0">
                <a:solidFill>
                  <a:srgbClr val="D1D5DB"/>
                </a:solidFill>
                <a:effectLst/>
                <a:latin typeface="Söhne"/>
              </a:rPr>
              <a:t>This exact processing is vital for maintaining the </a:t>
            </a:r>
            <a:r>
              <a:rPr lang="en-US" sz="1800" b="1" i="0" dirty="0">
                <a:solidFill>
                  <a:srgbClr val="D1D5DB"/>
                </a:solidFill>
                <a:effectLst/>
                <a:latin typeface="Söhne"/>
              </a:rPr>
              <a:t>integrity</a:t>
            </a:r>
            <a:r>
              <a:rPr lang="en-US" sz="1800" b="0" i="0" dirty="0">
                <a:solidFill>
                  <a:srgbClr val="D1D5DB"/>
                </a:solidFill>
                <a:effectLst/>
                <a:latin typeface="Söhne"/>
              </a:rPr>
              <a:t> of Uber's analytics and billing, enabling real-time optimization of ad performance and enhancing user experience.</a:t>
            </a:r>
            <a:endParaRPr sz="1800" dirty="0"/>
          </a:p>
        </p:txBody>
      </p:sp>
      <p:pic>
        <p:nvPicPr>
          <p:cNvPr id="3074" name="Picture 2" descr="20 Things You Didn't Know About Uber">
            <a:extLst>
              <a:ext uri="{FF2B5EF4-FFF2-40B4-BE49-F238E27FC236}">
                <a16:creationId xmlns:a16="http://schemas.microsoft.com/office/drawing/2014/main" id="{3C72B2C7-90A3-2AE1-2D0B-16D103365F12}"/>
              </a:ext>
            </a:extLst>
          </p:cNvPr>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l="20790" r="38334"/>
          <a:stretch/>
        </p:blipFill>
        <p:spPr bwMode="auto">
          <a:xfrm>
            <a:off x="7590356" y="0"/>
            <a:ext cx="5211244" cy="6872514"/>
          </a:xfrm>
          <a:prstGeom prst="rect">
            <a:avLst/>
          </a:prstGeom>
          <a:extLst>
            <a:ext uri="{909E8E84-426E-40DD-AFC4-6F175D3DCCD1}">
              <a14:hiddenFill xmlns:a14="http://schemas.microsoft.com/office/drawing/2010/main">
                <a:solidFill>
                  <a:srgbClr val="FFFFFF"/>
                </a:solidFill>
              </a14:hiddenFill>
            </a:ext>
          </a:extLst>
        </p:spPr>
      </p:pic>
      <p:pic>
        <p:nvPicPr>
          <p:cNvPr id="16" name="Picture 15" descr="A black background with a black square&#10;&#10;Description automatically generated with medium confidence">
            <a:extLst>
              <a:ext uri="{FF2B5EF4-FFF2-40B4-BE49-F238E27FC236}">
                <a16:creationId xmlns:a16="http://schemas.microsoft.com/office/drawing/2014/main" id="{A5B1E271-4716-17D1-76A4-6BC74945FD11}"/>
              </a:ext>
            </a:extLst>
          </p:cNvPr>
          <p:cNvPicPr>
            <a:picLocks noChangeAspect="1"/>
          </p:cNvPicPr>
          <p:nvPr/>
        </p:nvPicPr>
        <p:blipFill>
          <a:blip r:embed="rId5">
            <a:lum bright="70000" contrast="-70000"/>
          </a:blip>
          <a:stretch>
            <a:fillRect/>
          </a:stretch>
        </p:blipFill>
        <p:spPr>
          <a:xfrm rot="855118">
            <a:off x="9050399" y="3903433"/>
            <a:ext cx="1590702" cy="347958"/>
          </a:xfrm>
          <a:prstGeom prst="rect">
            <a:avLst/>
          </a:prstGeom>
          <a:noFill/>
        </p:spPr>
      </p:pic>
      <mc:AlternateContent xmlns:mc="http://schemas.openxmlformats.org/markup-compatibility/2006">
        <mc:Choice xmlns:am3d="http://schemas.microsoft.com/office/drawing/2017/model3d" Requires="am3d">
          <p:graphicFrame>
            <p:nvGraphicFramePr>
              <p:cNvPr id="19" name="3D Model 18" descr="Squirrel">
                <a:extLst>
                  <a:ext uri="{FF2B5EF4-FFF2-40B4-BE49-F238E27FC236}">
                    <a16:creationId xmlns:a16="http://schemas.microsoft.com/office/drawing/2014/main" id="{C4056EA9-9141-AB70-D18C-0FB65FC3B7C8}"/>
                  </a:ext>
                </a:extLst>
              </p:cNvPr>
              <p:cNvGraphicFramePr>
                <a:graphicFrameLocks noChangeAspect="1"/>
              </p:cNvGraphicFramePr>
              <p:nvPr>
                <p:extLst>
                  <p:ext uri="{D42A27DB-BD31-4B8C-83A1-F6EECF244321}">
                    <p14:modId xmlns:p14="http://schemas.microsoft.com/office/powerpoint/2010/main" val="2575315981"/>
                  </p:ext>
                </p:extLst>
              </p:nvPr>
            </p:nvGraphicFramePr>
            <p:xfrm>
              <a:off x="11371857" y="6271293"/>
              <a:ext cx="712289" cy="586707"/>
            </p:xfrm>
            <a:graphic>
              <a:graphicData uri="http://schemas.microsoft.com/office/drawing/2017/model3d">
                <am3d:model3d r:embed="rId6">
                  <am3d:spPr>
                    <a:xfrm>
                      <a:off x="0" y="0"/>
                      <a:ext cx="712289" cy="586707"/>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m3d:postTrans dx="0" dy="0" dz="0"/>
                  </am3d:trans>
                  <am3d:raster rName="Office3DRenderer" rVer="16.0.8326">
                    <am3d:blip r:embed="rId7"/>
                  </am3d:raster>
                  <am3d:objViewport viewportSz="92600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9" name="3D Model 18" descr="Squirrel">
                <a:extLst>
                  <a:ext uri="{FF2B5EF4-FFF2-40B4-BE49-F238E27FC236}">
                    <a16:creationId xmlns:a16="http://schemas.microsoft.com/office/drawing/2014/main" id="{C4056EA9-9141-AB70-D18C-0FB65FC3B7C8}"/>
                  </a:ext>
                </a:extLst>
              </p:cNvPr>
              <p:cNvPicPr>
                <a:picLocks noGrp="1" noRot="1" noChangeAspect="1" noMove="1" noResize="1" noEditPoints="1" noAdjustHandles="1" noChangeArrowheads="1" noChangeShapeType="1" noCrop="1"/>
              </p:cNvPicPr>
              <p:nvPr/>
            </p:nvPicPr>
            <p:blipFill>
              <a:blip r:embed="rId7"/>
              <a:stretch>
                <a:fillRect/>
              </a:stretch>
            </p:blipFill>
            <p:spPr>
              <a:xfrm>
                <a:off x="11371857" y="6271293"/>
                <a:ext cx="712289" cy="586707"/>
              </a:xfrm>
              <a:prstGeom prst="rect">
                <a:avLst/>
              </a:prstGeom>
            </p:spPr>
          </p:pic>
        </mc:Fallback>
      </mc:AlternateContent>
    </p:spTree>
    <p:extLst>
      <p:ext uri="{BB962C8B-B14F-4D97-AF65-F5344CB8AC3E}">
        <p14:creationId xmlns:p14="http://schemas.microsoft.com/office/powerpoint/2010/main" val="3610765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991" y="1253566"/>
            <a:ext cx="7128837" cy="1069848"/>
          </a:xfrm>
        </p:spPr>
        <p:txBody>
          <a:bodyPr/>
          <a:lstStyle/>
          <a:p>
            <a:r>
              <a:rPr lang="en-US" sz="3600" dirty="0"/>
              <a:t>The Challenge: </a:t>
            </a:r>
            <a:br>
              <a:rPr lang="en-US" sz="3600" dirty="0"/>
            </a:br>
            <a:r>
              <a:rPr lang="en-US" sz="3600" b="0" cap="none" dirty="0"/>
              <a:t>Real-time, accurate processing</a:t>
            </a:r>
            <a:r>
              <a:rPr lang="en-US" sz="3600" dirty="0"/>
              <a:t>(1/3)</a:t>
            </a:r>
            <a:endParaRPr sz="3600" dirty="0"/>
          </a:p>
        </p:txBody>
      </p:sp>
      <p:grpSp>
        <p:nvGrpSpPr>
          <p:cNvPr id="35" name="Group 34">
            <a:extLst>
              <a:ext uri="{FF2B5EF4-FFF2-40B4-BE49-F238E27FC236}">
                <a16:creationId xmlns:a16="http://schemas.microsoft.com/office/drawing/2014/main" id="{B8F5FE6B-756C-73CE-84DD-6DA51351D36A}"/>
              </a:ext>
            </a:extLst>
          </p:cNvPr>
          <p:cNvGrpSpPr/>
          <p:nvPr/>
        </p:nvGrpSpPr>
        <p:grpSpPr>
          <a:xfrm>
            <a:off x="1237354" y="3006629"/>
            <a:ext cx="9115730" cy="2257399"/>
            <a:chOff x="1556667" y="2716343"/>
            <a:chExt cx="9115730" cy="2257399"/>
          </a:xfrm>
        </p:grpSpPr>
        <p:grpSp>
          <p:nvGrpSpPr>
            <p:cNvPr id="27" name="Group 26">
              <a:extLst>
                <a:ext uri="{FF2B5EF4-FFF2-40B4-BE49-F238E27FC236}">
                  <a16:creationId xmlns:a16="http://schemas.microsoft.com/office/drawing/2014/main" id="{8CD2DD18-A084-DD6A-A035-75A80F416BF3}"/>
                </a:ext>
              </a:extLst>
            </p:cNvPr>
            <p:cNvGrpSpPr/>
            <p:nvPr/>
          </p:nvGrpSpPr>
          <p:grpSpPr>
            <a:xfrm>
              <a:off x="1864468" y="2716343"/>
              <a:ext cx="8463064" cy="1287924"/>
              <a:chOff x="1864469" y="2932551"/>
              <a:chExt cx="8463064" cy="1287924"/>
            </a:xfrm>
          </p:grpSpPr>
          <p:grpSp>
            <p:nvGrpSpPr>
              <p:cNvPr id="23" name="Group 22">
                <a:extLst>
                  <a:ext uri="{FF2B5EF4-FFF2-40B4-BE49-F238E27FC236}">
                    <a16:creationId xmlns:a16="http://schemas.microsoft.com/office/drawing/2014/main" id="{716D5E63-51E1-2D2C-22C3-DBD754FEF354}"/>
                  </a:ext>
                </a:extLst>
              </p:cNvPr>
              <p:cNvGrpSpPr/>
              <p:nvPr/>
            </p:nvGrpSpPr>
            <p:grpSpPr>
              <a:xfrm>
                <a:off x="1864469" y="2932551"/>
                <a:ext cx="1268545" cy="1252459"/>
                <a:chOff x="1605284" y="2176540"/>
                <a:chExt cx="1268545" cy="1252459"/>
              </a:xfrm>
            </p:grpSpPr>
            <p:sp>
              <p:nvSpPr>
                <p:cNvPr id="19" name="Flowchart: Connector 18">
                  <a:extLst>
                    <a:ext uri="{FF2B5EF4-FFF2-40B4-BE49-F238E27FC236}">
                      <a16:creationId xmlns:a16="http://schemas.microsoft.com/office/drawing/2014/main" id="{99477AC0-F75A-E216-22EB-666D1923E886}"/>
                    </a:ext>
                  </a:extLst>
                </p:cNvPr>
                <p:cNvSpPr/>
                <p:nvPr/>
              </p:nvSpPr>
              <p:spPr>
                <a:xfrm>
                  <a:off x="1605284" y="2176540"/>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9523C1F8-9069-CBD4-6C3D-92E8AF1E97C2}"/>
                    </a:ext>
                  </a:extLst>
                </p:cNvPr>
                <p:cNvPicPr>
                  <a:picLocks noChangeAspect="1"/>
                </p:cNvPicPr>
                <p:nvPr/>
              </p:nvPicPr>
              <p:blipFill>
                <a:blip r:embed="rId3"/>
                <a:stretch>
                  <a:fillRect/>
                </a:stretch>
              </p:blipFill>
              <p:spPr>
                <a:xfrm>
                  <a:off x="1835321" y="2379740"/>
                  <a:ext cx="806279" cy="806279"/>
                </a:xfrm>
                <a:prstGeom prst="rect">
                  <a:avLst/>
                </a:prstGeom>
              </p:spPr>
            </p:pic>
          </p:grpSp>
          <p:grpSp>
            <p:nvGrpSpPr>
              <p:cNvPr id="25" name="Group 24">
                <a:extLst>
                  <a:ext uri="{FF2B5EF4-FFF2-40B4-BE49-F238E27FC236}">
                    <a16:creationId xmlns:a16="http://schemas.microsoft.com/office/drawing/2014/main" id="{AA853444-DFD8-A6BF-2A95-00387078DF85}"/>
                  </a:ext>
                </a:extLst>
              </p:cNvPr>
              <p:cNvGrpSpPr/>
              <p:nvPr/>
            </p:nvGrpSpPr>
            <p:grpSpPr>
              <a:xfrm>
                <a:off x="4262642" y="2943230"/>
                <a:ext cx="1268545" cy="1252459"/>
                <a:chOff x="4856485" y="3715054"/>
                <a:chExt cx="1268545" cy="1252459"/>
              </a:xfrm>
            </p:grpSpPr>
            <p:sp>
              <p:nvSpPr>
                <p:cNvPr id="22" name="Flowchart: Connector 21">
                  <a:extLst>
                    <a:ext uri="{FF2B5EF4-FFF2-40B4-BE49-F238E27FC236}">
                      <a16:creationId xmlns:a16="http://schemas.microsoft.com/office/drawing/2014/main" id="{F9336FFE-A200-E4F3-E8B7-E71A495E29A4}"/>
                    </a:ext>
                  </a:extLst>
                </p:cNvPr>
                <p:cNvSpPr/>
                <p:nvPr/>
              </p:nvSpPr>
              <p:spPr>
                <a:xfrm>
                  <a:off x="4856485" y="3715054"/>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black background with a black square&#10;&#10;Description automatically generated with medium confidence">
                  <a:extLst>
                    <a:ext uri="{FF2B5EF4-FFF2-40B4-BE49-F238E27FC236}">
                      <a16:creationId xmlns:a16="http://schemas.microsoft.com/office/drawing/2014/main" id="{B857012B-ADC8-A709-44D1-85CAC49A5ACA}"/>
                    </a:ext>
                  </a:extLst>
                </p:cNvPr>
                <p:cNvPicPr>
                  <a:picLocks noChangeAspect="1"/>
                </p:cNvPicPr>
                <p:nvPr/>
              </p:nvPicPr>
              <p:blipFill>
                <a:blip r:embed="rId4"/>
                <a:stretch>
                  <a:fillRect/>
                </a:stretch>
              </p:blipFill>
              <p:spPr>
                <a:xfrm>
                  <a:off x="5129637" y="3984555"/>
                  <a:ext cx="738111" cy="738111"/>
                </a:xfrm>
                <a:prstGeom prst="rect">
                  <a:avLst/>
                </a:prstGeom>
              </p:spPr>
            </p:pic>
          </p:grpSp>
          <p:grpSp>
            <p:nvGrpSpPr>
              <p:cNvPr id="24" name="Group 23">
                <a:extLst>
                  <a:ext uri="{FF2B5EF4-FFF2-40B4-BE49-F238E27FC236}">
                    <a16:creationId xmlns:a16="http://schemas.microsoft.com/office/drawing/2014/main" id="{AA622F31-85BD-B2A2-7FB8-B430B7B2E7E7}"/>
                  </a:ext>
                </a:extLst>
              </p:cNvPr>
              <p:cNvGrpSpPr/>
              <p:nvPr/>
            </p:nvGrpSpPr>
            <p:grpSpPr>
              <a:xfrm>
                <a:off x="6660815" y="2943230"/>
                <a:ext cx="1268545" cy="1252459"/>
                <a:chOff x="3158313" y="2249111"/>
                <a:chExt cx="1268545" cy="1252459"/>
              </a:xfrm>
            </p:grpSpPr>
            <p:sp>
              <p:nvSpPr>
                <p:cNvPr id="20" name="Flowchart: Connector 19">
                  <a:extLst>
                    <a:ext uri="{FF2B5EF4-FFF2-40B4-BE49-F238E27FC236}">
                      <a16:creationId xmlns:a16="http://schemas.microsoft.com/office/drawing/2014/main" id="{F235C49B-2AC0-D5DA-B176-A03C9E9C288A}"/>
                    </a:ext>
                  </a:extLst>
                </p:cNvPr>
                <p:cNvSpPr/>
                <p:nvPr/>
              </p:nvSpPr>
              <p:spPr>
                <a:xfrm>
                  <a:off x="3158313" y="2249111"/>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DD23A276-A664-4FFA-ADE2-490151C53518}"/>
                    </a:ext>
                  </a:extLst>
                </p:cNvPr>
                <p:cNvPicPr>
                  <a:picLocks noChangeAspect="1"/>
                </p:cNvPicPr>
                <p:nvPr/>
              </p:nvPicPr>
              <p:blipFill>
                <a:blip r:embed="rId5"/>
                <a:stretch>
                  <a:fillRect/>
                </a:stretch>
              </p:blipFill>
              <p:spPr>
                <a:xfrm>
                  <a:off x="3385877" y="2445467"/>
                  <a:ext cx="838391" cy="838391"/>
                </a:xfrm>
                <a:prstGeom prst="rect">
                  <a:avLst/>
                </a:prstGeom>
              </p:spPr>
            </p:pic>
          </p:grpSp>
          <p:grpSp>
            <p:nvGrpSpPr>
              <p:cNvPr id="26" name="Group 25">
                <a:extLst>
                  <a:ext uri="{FF2B5EF4-FFF2-40B4-BE49-F238E27FC236}">
                    <a16:creationId xmlns:a16="http://schemas.microsoft.com/office/drawing/2014/main" id="{9EFAD1DA-F496-5F77-883E-9366E6923831}"/>
                  </a:ext>
                </a:extLst>
              </p:cNvPr>
              <p:cNvGrpSpPr/>
              <p:nvPr/>
            </p:nvGrpSpPr>
            <p:grpSpPr>
              <a:xfrm>
                <a:off x="9058988" y="2968016"/>
                <a:ext cx="1268545" cy="1252459"/>
                <a:chOff x="6220828" y="2379740"/>
                <a:chExt cx="1268545" cy="1252459"/>
              </a:xfrm>
            </p:grpSpPr>
            <p:sp>
              <p:nvSpPr>
                <p:cNvPr id="21" name="Flowchart: Connector 20">
                  <a:extLst>
                    <a:ext uri="{FF2B5EF4-FFF2-40B4-BE49-F238E27FC236}">
                      <a16:creationId xmlns:a16="http://schemas.microsoft.com/office/drawing/2014/main" id="{9F944C9F-7B3E-9B2D-1F52-111D883C853F}"/>
                    </a:ext>
                  </a:extLst>
                </p:cNvPr>
                <p:cNvSpPr/>
                <p:nvPr/>
              </p:nvSpPr>
              <p:spPr>
                <a:xfrm>
                  <a:off x="6220828" y="2379740"/>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C8AD8B07-EFEC-44A1-7DF9-19CCD70984E3}"/>
                    </a:ext>
                  </a:extLst>
                </p:cNvPr>
                <p:cNvPicPr>
                  <a:picLocks noChangeAspect="1"/>
                </p:cNvPicPr>
                <p:nvPr/>
              </p:nvPicPr>
              <p:blipFill>
                <a:blip r:embed="rId6"/>
                <a:stretch>
                  <a:fillRect/>
                </a:stretch>
              </p:blipFill>
              <p:spPr>
                <a:xfrm>
                  <a:off x="6434212" y="2565306"/>
                  <a:ext cx="881326" cy="881326"/>
                </a:xfrm>
                <a:prstGeom prst="rect">
                  <a:avLst/>
                </a:prstGeom>
              </p:spPr>
            </p:pic>
          </p:grpSp>
        </p:grpSp>
        <p:sp>
          <p:nvSpPr>
            <p:cNvPr id="28" name="Content Placeholder 2">
              <a:extLst>
                <a:ext uri="{FF2B5EF4-FFF2-40B4-BE49-F238E27FC236}">
                  <a16:creationId xmlns:a16="http://schemas.microsoft.com/office/drawing/2014/main" id="{3858B98C-7DBF-9BC8-7624-C9849BFEE5F7}"/>
                </a:ext>
              </a:extLst>
            </p:cNvPr>
            <p:cNvSpPr txBox="1">
              <a:spLocks/>
            </p:cNvSpPr>
            <p:nvPr/>
          </p:nvSpPr>
          <p:spPr>
            <a:xfrm>
              <a:off x="3946905" y="4534586"/>
              <a:ext cx="1915886"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Courier New" panose="02070309020205020404" pitchFamily="49" charset="0"/>
                <a:buNone/>
              </a:pPr>
              <a:r>
                <a:rPr lang="en-US" sz="1500" b="1" dirty="0">
                  <a:solidFill>
                    <a:srgbClr val="D1D5DB"/>
                  </a:solidFill>
                  <a:latin typeface="Segoe UI Black" panose="020B0A02040204020203" pitchFamily="34" charset="0"/>
                  <a:ea typeface="Segoe UI Black" panose="020B0A02040204020203" pitchFamily="34" charset="0"/>
                </a:rPr>
                <a:t>Revenue Generation and User Engagement</a:t>
              </a:r>
            </a:p>
          </p:txBody>
        </p:sp>
        <p:sp>
          <p:nvSpPr>
            <p:cNvPr id="30" name="Content Placeholder 2">
              <a:extLst>
                <a:ext uri="{FF2B5EF4-FFF2-40B4-BE49-F238E27FC236}">
                  <a16:creationId xmlns:a16="http://schemas.microsoft.com/office/drawing/2014/main" id="{778658DD-5C71-4B32-BDCE-417C5DC5908C}"/>
                </a:ext>
              </a:extLst>
            </p:cNvPr>
            <p:cNvSpPr txBox="1">
              <a:spLocks/>
            </p:cNvSpPr>
            <p:nvPr/>
          </p:nvSpPr>
          <p:spPr>
            <a:xfrm>
              <a:off x="8756511" y="4534586"/>
              <a:ext cx="1915886"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Courier New" panose="02070309020205020404" pitchFamily="49" charset="0"/>
                <a:buNone/>
              </a:pPr>
              <a:r>
                <a:rPr lang="en-US" sz="1500" b="1" dirty="0">
                  <a:solidFill>
                    <a:srgbClr val="D1D5DB"/>
                  </a:solidFill>
                  <a:latin typeface="Segoe UI Black" panose="020B0A02040204020203" pitchFamily="34" charset="0"/>
                  <a:ea typeface="Segoe UI Black" panose="020B0A02040204020203" pitchFamily="34" charset="0"/>
                </a:rPr>
                <a:t>Complexity and Operational Efficiency</a:t>
              </a:r>
            </a:p>
          </p:txBody>
        </p:sp>
        <p:sp>
          <p:nvSpPr>
            <p:cNvPr id="31" name="Content Placeholder 2">
              <a:extLst>
                <a:ext uri="{FF2B5EF4-FFF2-40B4-BE49-F238E27FC236}">
                  <a16:creationId xmlns:a16="http://schemas.microsoft.com/office/drawing/2014/main" id="{E0D784FC-ECC2-C6B4-7CDD-7256C62F4167}"/>
                </a:ext>
              </a:extLst>
            </p:cNvPr>
            <p:cNvSpPr txBox="1">
              <a:spLocks/>
            </p:cNvSpPr>
            <p:nvPr/>
          </p:nvSpPr>
          <p:spPr>
            <a:xfrm>
              <a:off x="6337143" y="4522671"/>
              <a:ext cx="1915886"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500" b="1" dirty="0">
                  <a:solidFill>
                    <a:srgbClr val="D1D5DB"/>
                  </a:solidFill>
                  <a:latin typeface="Segoe UI Black" panose="020B0A02040204020203" pitchFamily="34" charset="0"/>
                  <a:ea typeface="Segoe UI Black" panose="020B0A02040204020203" pitchFamily="34" charset="0"/>
                </a:rPr>
                <a:t>High-stakes data Handling and Reliability</a:t>
              </a:r>
            </a:p>
          </p:txBody>
        </p:sp>
        <p:sp>
          <p:nvSpPr>
            <p:cNvPr id="34" name="Content Placeholder 2">
              <a:extLst>
                <a:ext uri="{FF2B5EF4-FFF2-40B4-BE49-F238E27FC236}">
                  <a16:creationId xmlns:a16="http://schemas.microsoft.com/office/drawing/2014/main" id="{7F7C6B9D-E67B-2544-07EF-87362F2DD013}"/>
                </a:ext>
              </a:extLst>
            </p:cNvPr>
            <p:cNvSpPr txBox="1">
              <a:spLocks/>
            </p:cNvSpPr>
            <p:nvPr/>
          </p:nvSpPr>
          <p:spPr>
            <a:xfrm>
              <a:off x="1556667" y="4512683"/>
              <a:ext cx="1915886"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500" b="1" dirty="0">
                  <a:solidFill>
                    <a:srgbClr val="D1D5DB"/>
                  </a:solidFill>
                  <a:latin typeface="Segoe UI Black" panose="020B0A02040204020203" pitchFamily="34" charset="0"/>
                  <a:ea typeface="Segoe UI Black" panose="020B0A02040204020203" pitchFamily="34" charset="0"/>
                </a:rPr>
                <a:t>Immediate and Accurate Data Processing</a:t>
              </a:r>
            </a:p>
          </p:txBody>
        </p:sp>
      </p:grpSp>
      <mc:AlternateContent xmlns:mc="http://schemas.openxmlformats.org/markup-compatibility/2006">
        <mc:Choice xmlns:am3d="http://schemas.microsoft.com/office/drawing/2017/model3d" Requires="am3d">
          <p:graphicFrame>
            <p:nvGraphicFramePr>
              <p:cNvPr id="41" name="3D Model 40" descr="Squirrel">
                <a:extLst>
                  <a:ext uri="{FF2B5EF4-FFF2-40B4-BE49-F238E27FC236}">
                    <a16:creationId xmlns:a16="http://schemas.microsoft.com/office/drawing/2014/main" id="{84D45559-24C9-3813-9558-0DB70B1FFE35}"/>
                  </a:ext>
                </a:extLst>
              </p:cNvPr>
              <p:cNvGraphicFramePr>
                <a:graphicFrameLocks noChangeAspect="1"/>
              </p:cNvGraphicFramePr>
              <p:nvPr>
                <p:extLst>
                  <p:ext uri="{D42A27DB-BD31-4B8C-83A1-F6EECF244321}">
                    <p14:modId xmlns:p14="http://schemas.microsoft.com/office/powerpoint/2010/main" val="1084502593"/>
                  </p:ext>
                </p:extLst>
              </p:nvPr>
            </p:nvGraphicFramePr>
            <p:xfrm rot="16200000">
              <a:off x="11404901" y="3718986"/>
              <a:ext cx="722360" cy="570562"/>
            </p:xfrm>
            <a:graphic>
              <a:graphicData uri="http://schemas.microsoft.com/office/drawing/2017/model3d">
                <am3d:model3d r:embed="rId7">
                  <am3d:spPr>
                    <a:xfrm rot="16200000">
                      <a:off x="0" y="0"/>
                      <a:ext cx="722360" cy="570562"/>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x="-544967"/>
                    <am3d:postTrans dx="0" dy="0" dz="0"/>
                  </am3d:trans>
                  <am3d:raster rName="Office3DRenderer" rVer="16.0.8326">
                    <am3d:blip r:embed="rId8"/>
                  </am3d:raster>
                  <am3d:objViewport viewportSz="95377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1" name="3D Model 40" descr="Squirrel">
                <a:extLst>
                  <a:ext uri="{FF2B5EF4-FFF2-40B4-BE49-F238E27FC236}">
                    <a16:creationId xmlns:a16="http://schemas.microsoft.com/office/drawing/2014/main" id="{84D45559-24C9-3813-9558-0DB70B1FFE35}"/>
                  </a:ext>
                </a:extLst>
              </p:cNvPr>
              <p:cNvPicPr>
                <a:picLocks noGrp="1" noRot="1" noChangeAspect="1" noMove="1" noResize="1" noEditPoints="1" noAdjustHandles="1" noChangeArrowheads="1" noChangeShapeType="1" noCrop="1"/>
              </p:cNvPicPr>
              <p:nvPr/>
            </p:nvPicPr>
            <p:blipFill>
              <a:blip r:embed="rId8"/>
              <a:stretch>
                <a:fillRect/>
              </a:stretch>
            </p:blipFill>
            <p:spPr>
              <a:xfrm rot="16200000">
                <a:off x="11404901" y="3718986"/>
                <a:ext cx="722360" cy="570562"/>
              </a:xfrm>
              <a:prstGeom prst="rect">
                <a:avLst/>
              </a:prstGeom>
            </p:spPr>
          </p:pic>
        </mc:Fallback>
      </mc:AlternateContent>
      <p:pic>
        <p:nvPicPr>
          <p:cNvPr id="42" name="Picture 41" descr="A black background with a black square&#10;&#10;Description automatically generated with medium confidence">
            <a:extLst>
              <a:ext uri="{FF2B5EF4-FFF2-40B4-BE49-F238E27FC236}">
                <a16:creationId xmlns:a16="http://schemas.microsoft.com/office/drawing/2014/main" id="{0663F5CB-683C-EEBB-D710-E00710087DF3}"/>
              </a:ext>
            </a:extLst>
          </p:cNvPr>
          <p:cNvPicPr>
            <a:picLocks noChangeAspect="1"/>
          </p:cNvPicPr>
          <p:nvPr/>
        </p:nvPicPr>
        <p:blipFill>
          <a:blip r:embed="rId9">
            <a:lum bright="70000" contrast="-70000"/>
          </a:blip>
          <a:stretch>
            <a:fillRect/>
          </a:stretch>
        </p:blipFill>
        <p:spPr>
          <a:xfrm rot="16200000">
            <a:off x="11151976" y="5781997"/>
            <a:ext cx="1382296" cy="259964"/>
          </a:xfrm>
          <a:prstGeom prst="rect">
            <a:avLst/>
          </a:prstGeom>
          <a:noFill/>
        </p:spPr>
      </p:pic>
      <p:sp>
        <p:nvSpPr>
          <p:cNvPr id="43" name="TextBox 42">
            <a:extLst>
              <a:ext uri="{FF2B5EF4-FFF2-40B4-BE49-F238E27FC236}">
                <a16:creationId xmlns:a16="http://schemas.microsoft.com/office/drawing/2014/main" id="{7AC70AFA-348B-3E65-B0B1-7799E427408C}"/>
              </a:ext>
            </a:extLst>
          </p:cNvPr>
          <p:cNvSpPr txBox="1">
            <a:spLocks/>
          </p:cNvSpPr>
          <p:nvPr/>
        </p:nvSpPr>
        <p:spPr>
          <a:xfrm rot="16200000">
            <a:off x="11545768" y="4471385"/>
            <a:ext cx="440624" cy="523220"/>
          </a:xfrm>
          <a:prstGeom prst="rect">
            <a:avLst/>
          </a:prstGeom>
          <a:noFill/>
        </p:spPr>
        <p:txBody>
          <a:bodyPr wrap="square">
            <a:spAutoFit/>
          </a:bodyPr>
          <a:lstStyle/>
          <a:p>
            <a:r>
              <a:rPr lang="en-US" sz="2800" dirty="0">
                <a:solidFill>
                  <a:schemeClr val="bg1"/>
                </a:solidFill>
                <a:latin typeface="Segoe UI "/>
                <a:ea typeface="Segoe UI Black" panose="020B0A02040204020203" pitchFamily="34" charset="0"/>
              </a:rPr>
              <a:t>x</a:t>
            </a:r>
            <a:endParaRPr lang="en-US" sz="4400" dirty="0">
              <a:solidFill>
                <a:schemeClr val="bg1"/>
              </a:solidFill>
              <a:latin typeface="Segoe UI "/>
              <a:ea typeface="Segoe UI Black" panose="020B0A02040204020203" pitchFamily="34" charset="0"/>
            </a:endParaRPr>
          </a:p>
        </p:txBody>
      </p:sp>
    </p:spTree>
    <p:extLst>
      <p:ext uri="{BB962C8B-B14F-4D97-AF65-F5344CB8AC3E}">
        <p14:creationId xmlns:p14="http://schemas.microsoft.com/office/powerpoint/2010/main" val="190371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475" y="1267107"/>
            <a:ext cx="7128837" cy="1069848"/>
          </a:xfrm>
        </p:spPr>
        <p:txBody>
          <a:bodyPr/>
          <a:lstStyle/>
          <a:p>
            <a:r>
              <a:rPr lang="en-US" sz="3600" dirty="0"/>
              <a:t>The SOLUTIONS: </a:t>
            </a:r>
            <a:br>
              <a:rPr lang="en-US" sz="3600" dirty="0"/>
            </a:br>
            <a:r>
              <a:rPr lang="en-US" sz="3600" b="0" cap="none" dirty="0"/>
              <a:t>Real-time, accurate processing</a:t>
            </a:r>
            <a:r>
              <a:rPr lang="en-US" sz="3600" dirty="0"/>
              <a:t>(2/3)</a:t>
            </a:r>
            <a:endParaRPr sz="3600" dirty="0"/>
          </a:p>
        </p:txBody>
      </p:sp>
      <p:grpSp>
        <p:nvGrpSpPr>
          <p:cNvPr id="35" name="Group 34">
            <a:extLst>
              <a:ext uri="{FF2B5EF4-FFF2-40B4-BE49-F238E27FC236}">
                <a16:creationId xmlns:a16="http://schemas.microsoft.com/office/drawing/2014/main" id="{B8F5FE6B-756C-73CE-84DD-6DA51351D36A}"/>
              </a:ext>
            </a:extLst>
          </p:cNvPr>
          <p:cNvGrpSpPr/>
          <p:nvPr/>
        </p:nvGrpSpPr>
        <p:grpSpPr>
          <a:xfrm>
            <a:off x="1237356" y="3006629"/>
            <a:ext cx="9115730" cy="2584264"/>
            <a:chOff x="1556667" y="2716343"/>
            <a:chExt cx="9115730" cy="2584264"/>
          </a:xfrm>
        </p:grpSpPr>
        <p:grpSp>
          <p:nvGrpSpPr>
            <p:cNvPr id="27" name="Group 26">
              <a:extLst>
                <a:ext uri="{FF2B5EF4-FFF2-40B4-BE49-F238E27FC236}">
                  <a16:creationId xmlns:a16="http://schemas.microsoft.com/office/drawing/2014/main" id="{8CD2DD18-A084-DD6A-A035-75A80F416BF3}"/>
                </a:ext>
              </a:extLst>
            </p:cNvPr>
            <p:cNvGrpSpPr/>
            <p:nvPr/>
          </p:nvGrpSpPr>
          <p:grpSpPr>
            <a:xfrm>
              <a:off x="1864468" y="2716343"/>
              <a:ext cx="8463064" cy="1287924"/>
              <a:chOff x="1864469" y="2932551"/>
              <a:chExt cx="8463064" cy="1287924"/>
            </a:xfrm>
          </p:grpSpPr>
          <p:grpSp>
            <p:nvGrpSpPr>
              <p:cNvPr id="23" name="Group 22">
                <a:extLst>
                  <a:ext uri="{FF2B5EF4-FFF2-40B4-BE49-F238E27FC236}">
                    <a16:creationId xmlns:a16="http://schemas.microsoft.com/office/drawing/2014/main" id="{716D5E63-51E1-2D2C-22C3-DBD754FEF354}"/>
                  </a:ext>
                </a:extLst>
              </p:cNvPr>
              <p:cNvGrpSpPr/>
              <p:nvPr/>
            </p:nvGrpSpPr>
            <p:grpSpPr>
              <a:xfrm>
                <a:off x="1864469" y="2932551"/>
                <a:ext cx="1268545" cy="1252459"/>
                <a:chOff x="1605284" y="2176540"/>
                <a:chExt cx="1268545" cy="1252459"/>
              </a:xfrm>
            </p:grpSpPr>
            <p:sp>
              <p:nvSpPr>
                <p:cNvPr id="19" name="Flowchart: Connector 18">
                  <a:extLst>
                    <a:ext uri="{FF2B5EF4-FFF2-40B4-BE49-F238E27FC236}">
                      <a16:creationId xmlns:a16="http://schemas.microsoft.com/office/drawing/2014/main" id="{99477AC0-F75A-E216-22EB-666D1923E886}"/>
                    </a:ext>
                  </a:extLst>
                </p:cNvPr>
                <p:cNvSpPr/>
                <p:nvPr/>
              </p:nvSpPr>
              <p:spPr>
                <a:xfrm>
                  <a:off x="1605284" y="2176540"/>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9523C1F8-9069-CBD4-6C3D-92E8AF1E97C2}"/>
                    </a:ext>
                  </a:extLst>
                </p:cNvPr>
                <p:cNvPicPr>
                  <a:picLocks noChangeAspect="1"/>
                </p:cNvPicPr>
                <p:nvPr/>
              </p:nvPicPr>
              <p:blipFill>
                <a:blip r:embed="rId3"/>
                <a:stretch>
                  <a:fillRect/>
                </a:stretch>
              </p:blipFill>
              <p:spPr>
                <a:xfrm>
                  <a:off x="1835321" y="2379740"/>
                  <a:ext cx="806279" cy="806279"/>
                </a:xfrm>
                <a:prstGeom prst="rect">
                  <a:avLst/>
                </a:prstGeom>
              </p:spPr>
            </p:pic>
          </p:grpSp>
          <p:grpSp>
            <p:nvGrpSpPr>
              <p:cNvPr id="25" name="Group 24">
                <a:extLst>
                  <a:ext uri="{FF2B5EF4-FFF2-40B4-BE49-F238E27FC236}">
                    <a16:creationId xmlns:a16="http://schemas.microsoft.com/office/drawing/2014/main" id="{AA853444-DFD8-A6BF-2A95-00387078DF85}"/>
                  </a:ext>
                </a:extLst>
              </p:cNvPr>
              <p:cNvGrpSpPr/>
              <p:nvPr/>
            </p:nvGrpSpPr>
            <p:grpSpPr>
              <a:xfrm>
                <a:off x="4262642" y="2943230"/>
                <a:ext cx="1268545" cy="1252459"/>
                <a:chOff x="4856485" y="3715054"/>
                <a:chExt cx="1268545" cy="1252459"/>
              </a:xfrm>
            </p:grpSpPr>
            <p:sp>
              <p:nvSpPr>
                <p:cNvPr id="22" name="Flowchart: Connector 21">
                  <a:extLst>
                    <a:ext uri="{FF2B5EF4-FFF2-40B4-BE49-F238E27FC236}">
                      <a16:creationId xmlns:a16="http://schemas.microsoft.com/office/drawing/2014/main" id="{F9336FFE-A200-E4F3-E8B7-E71A495E29A4}"/>
                    </a:ext>
                  </a:extLst>
                </p:cNvPr>
                <p:cNvSpPr/>
                <p:nvPr/>
              </p:nvSpPr>
              <p:spPr>
                <a:xfrm>
                  <a:off x="4856485" y="3715054"/>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black background with a black square&#10;&#10;Description automatically generated with medium confidence">
                  <a:extLst>
                    <a:ext uri="{FF2B5EF4-FFF2-40B4-BE49-F238E27FC236}">
                      <a16:creationId xmlns:a16="http://schemas.microsoft.com/office/drawing/2014/main" id="{B857012B-ADC8-A709-44D1-85CAC49A5ACA}"/>
                    </a:ext>
                  </a:extLst>
                </p:cNvPr>
                <p:cNvPicPr>
                  <a:picLocks noChangeAspect="1"/>
                </p:cNvPicPr>
                <p:nvPr/>
              </p:nvPicPr>
              <p:blipFill>
                <a:blip r:embed="rId4"/>
                <a:stretch>
                  <a:fillRect/>
                </a:stretch>
              </p:blipFill>
              <p:spPr>
                <a:xfrm>
                  <a:off x="5129637" y="3984555"/>
                  <a:ext cx="738111" cy="738111"/>
                </a:xfrm>
                <a:prstGeom prst="rect">
                  <a:avLst/>
                </a:prstGeom>
              </p:spPr>
            </p:pic>
          </p:grpSp>
          <p:grpSp>
            <p:nvGrpSpPr>
              <p:cNvPr id="24" name="Group 23">
                <a:extLst>
                  <a:ext uri="{FF2B5EF4-FFF2-40B4-BE49-F238E27FC236}">
                    <a16:creationId xmlns:a16="http://schemas.microsoft.com/office/drawing/2014/main" id="{AA622F31-85BD-B2A2-7FB8-B430B7B2E7E7}"/>
                  </a:ext>
                </a:extLst>
              </p:cNvPr>
              <p:cNvGrpSpPr/>
              <p:nvPr/>
            </p:nvGrpSpPr>
            <p:grpSpPr>
              <a:xfrm>
                <a:off x="6660815" y="2943230"/>
                <a:ext cx="1268545" cy="1252459"/>
                <a:chOff x="3158313" y="2249111"/>
                <a:chExt cx="1268545" cy="1252459"/>
              </a:xfrm>
            </p:grpSpPr>
            <p:sp>
              <p:nvSpPr>
                <p:cNvPr id="20" name="Flowchart: Connector 19">
                  <a:extLst>
                    <a:ext uri="{FF2B5EF4-FFF2-40B4-BE49-F238E27FC236}">
                      <a16:creationId xmlns:a16="http://schemas.microsoft.com/office/drawing/2014/main" id="{F235C49B-2AC0-D5DA-B176-A03C9E9C288A}"/>
                    </a:ext>
                  </a:extLst>
                </p:cNvPr>
                <p:cNvSpPr/>
                <p:nvPr/>
              </p:nvSpPr>
              <p:spPr>
                <a:xfrm>
                  <a:off x="3158313" y="2249111"/>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DD23A276-A664-4FFA-ADE2-490151C53518}"/>
                    </a:ext>
                  </a:extLst>
                </p:cNvPr>
                <p:cNvPicPr>
                  <a:picLocks noChangeAspect="1"/>
                </p:cNvPicPr>
                <p:nvPr/>
              </p:nvPicPr>
              <p:blipFill>
                <a:blip r:embed="rId5"/>
                <a:stretch>
                  <a:fillRect/>
                </a:stretch>
              </p:blipFill>
              <p:spPr>
                <a:xfrm>
                  <a:off x="3385877" y="2445467"/>
                  <a:ext cx="838391" cy="838391"/>
                </a:xfrm>
                <a:prstGeom prst="rect">
                  <a:avLst/>
                </a:prstGeom>
              </p:spPr>
            </p:pic>
          </p:grpSp>
          <p:grpSp>
            <p:nvGrpSpPr>
              <p:cNvPr id="26" name="Group 25">
                <a:extLst>
                  <a:ext uri="{FF2B5EF4-FFF2-40B4-BE49-F238E27FC236}">
                    <a16:creationId xmlns:a16="http://schemas.microsoft.com/office/drawing/2014/main" id="{9EFAD1DA-F496-5F77-883E-9366E6923831}"/>
                  </a:ext>
                </a:extLst>
              </p:cNvPr>
              <p:cNvGrpSpPr/>
              <p:nvPr/>
            </p:nvGrpSpPr>
            <p:grpSpPr>
              <a:xfrm>
                <a:off x="9058988" y="2968016"/>
                <a:ext cx="1268545" cy="1252459"/>
                <a:chOff x="6220828" y="2379740"/>
                <a:chExt cx="1268545" cy="1252459"/>
              </a:xfrm>
            </p:grpSpPr>
            <p:sp>
              <p:nvSpPr>
                <p:cNvPr id="21" name="Flowchart: Connector 20">
                  <a:extLst>
                    <a:ext uri="{FF2B5EF4-FFF2-40B4-BE49-F238E27FC236}">
                      <a16:creationId xmlns:a16="http://schemas.microsoft.com/office/drawing/2014/main" id="{9F944C9F-7B3E-9B2D-1F52-111D883C853F}"/>
                    </a:ext>
                  </a:extLst>
                </p:cNvPr>
                <p:cNvSpPr/>
                <p:nvPr/>
              </p:nvSpPr>
              <p:spPr>
                <a:xfrm>
                  <a:off x="6220828" y="2379740"/>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C8AD8B07-EFEC-44A1-7DF9-19CCD70984E3}"/>
                    </a:ext>
                  </a:extLst>
                </p:cNvPr>
                <p:cNvPicPr>
                  <a:picLocks noChangeAspect="1"/>
                </p:cNvPicPr>
                <p:nvPr/>
              </p:nvPicPr>
              <p:blipFill>
                <a:blip r:embed="rId6"/>
                <a:stretch>
                  <a:fillRect/>
                </a:stretch>
              </p:blipFill>
              <p:spPr>
                <a:xfrm>
                  <a:off x="6434212" y="2565306"/>
                  <a:ext cx="881326" cy="881326"/>
                </a:xfrm>
                <a:prstGeom prst="rect">
                  <a:avLst/>
                </a:prstGeom>
              </p:spPr>
            </p:pic>
          </p:grpSp>
        </p:grpSp>
        <p:sp>
          <p:nvSpPr>
            <p:cNvPr id="28" name="Content Placeholder 2">
              <a:extLst>
                <a:ext uri="{FF2B5EF4-FFF2-40B4-BE49-F238E27FC236}">
                  <a16:creationId xmlns:a16="http://schemas.microsoft.com/office/drawing/2014/main" id="{3858B98C-7DBF-9BC8-7624-C9849BFEE5F7}"/>
                </a:ext>
              </a:extLst>
            </p:cNvPr>
            <p:cNvSpPr txBox="1">
              <a:spLocks/>
            </p:cNvSpPr>
            <p:nvPr/>
          </p:nvSpPr>
          <p:spPr>
            <a:xfrm>
              <a:off x="3946905" y="4534586"/>
              <a:ext cx="1915886"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Courier New" panose="02070309020205020404" pitchFamily="49" charset="0"/>
                <a:buNone/>
              </a:pPr>
              <a:r>
                <a:rPr lang="en-US" sz="1500" b="1" dirty="0">
                  <a:solidFill>
                    <a:srgbClr val="D1D5DB"/>
                  </a:solidFill>
                  <a:latin typeface="Segoe UI Black" panose="020B0A02040204020203" pitchFamily="34" charset="0"/>
                  <a:ea typeface="Segoe UI Black" panose="020B0A02040204020203" pitchFamily="34" charset="0"/>
                </a:rPr>
                <a:t>In-Built Real-time Analytics</a:t>
              </a:r>
            </a:p>
          </p:txBody>
        </p:sp>
        <p:sp>
          <p:nvSpPr>
            <p:cNvPr id="30" name="Content Placeholder 2">
              <a:extLst>
                <a:ext uri="{FF2B5EF4-FFF2-40B4-BE49-F238E27FC236}">
                  <a16:creationId xmlns:a16="http://schemas.microsoft.com/office/drawing/2014/main" id="{778658DD-5C71-4B32-BDCE-417C5DC5908C}"/>
                </a:ext>
              </a:extLst>
            </p:cNvPr>
            <p:cNvSpPr txBox="1">
              <a:spLocks/>
            </p:cNvSpPr>
            <p:nvPr/>
          </p:nvSpPr>
          <p:spPr>
            <a:xfrm>
              <a:off x="8756511" y="4534586"/>
              <a:ext cx="1915886"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Courier New" panose="02070309020205020404" pitchFamily="49" charset="0"/>
                <a:buNone/>
              </a:pPr>
              <a:r>
                <a:rPr lang="en-US" sz="1500" b="1" dirty="0">
                  <a:solidFill>
                    <a:srgbClr val="D1D5DB"/>
                  </a:solidFill>
                  <a:latin typeface="Segoe UI Black" panose="020B0A02040204020203" pitchFamily="34" charset="0"/>
                  <a:ea typeface="Segoe UI Black" panose="020B0A02040204020203" pitchFamily="34" charset="0"/>
                </a:rPr>
                <a:t>Efficient Management of Data Complexity</a:t>
              </a:r>
            </a:p>
          </p:txBody>
        </p:sp>
        <p:sp>
          <p:nvSpPr>
            <p:cNvPr id="31" name="Content Placeholder 2">
              <a:extLst>
                <a:ext uri="{FF2B5EF4-FFF2-40B4-BE49-F238E27FC236}">
                  <a16:creationId xmlns:a16="http://schemas.microsoft.com/office/drawing/2014/main" id="{E0D784FC-ECC2-C6B4-7CDD-7256C62F4167}"/>
                </a:ext>
              </a:extLst>
            </p:cNvPr>
            <p:cNvSpPr txBox="1">
              <a:spLocks/>
            </p:cNvSpPr>
            <p:nvPr/>
          </p:nvSpPr>
          <p:spPr>
            <a:xfrm>
              <a:off x="6337143" y="4522671"/>
              <a:ext cx="1915886"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500" b="1" dirty="0">
                  <a:solidFill>
                    <a:srgbClr val="D1D5DB"/>
                  </a:solidFill>
                  <a:latin typeface="Segoe UI Black" panose="020B0A02040204020203" pitchFamily="34" charset="0"/>
                  <a:ea typeface="Segoe UI Black" panose="020B0A02040204020203" pitchFamily="34" charset="0"/>
                </a:rPr>
                <a:t>Architecture made for heavy loads</a:t>
              </a:r>
            </a:p>
          </p:txBody>
        </p:sp>
        <p:sp>
          <p:nvSpPr>
            <p:cNvPr id="34" name="Content Placeholder 2">
              <a:extLst>
                <a:ext uri="{FF2B5EF4-FFF2-40B4-BE49-F238E27FC236}">
                  <a16:creationId xmlns:a16="http://schemas.microsoft.com/office/drawing/2014/main" id="{7F7C6B9D-E67B-2544-07EF-87362F2DD013}"/>
                </a:ext>
              </a:extLst>
            </p:cNvPr>
            <p:cNvSpPr txBox="1">
              <a:spLocks/>
            </p:cNvSpPr>
            <p:nvPr/>
          </p:nvSpPr>
          <p:spPr>
            <a:xfrm>
              <a:off x="1556667" y="4512683"/>
              <a:ext cx="1915886" cy="787924"/>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500" b="1" dirty="0">
                  <a:solidFill>
                    <a:srgbClr val="D1D5DB"/>
                  </a:solidFill>
                  <a:latin typeface="Segoe UI Black" panose="020B0A02040204020203" pitchFamily="34" charset="0"/>
                  <a:ea typeface="Segoe UI Black" panose="020B0A02040204020203" pitchFamily="34" charset="0"/>
                </a:rPr>
                <a:t>Advanced Real-Time Processing workflow</a:t>
              </a:r>
            </a:p>
          </p:txBody>
        </p:sp>
      </p:grpSp>
      <mc:AlternateContent xmlns:mc="http://schemas.openxmlformats.org/markup-compatibility/2006">
        <mc:Choice xmlns:am3d="http://schemas.microsoft.com/office/drawing/2017/model3d" Requires="am3d">
          <p:graphicFrame>
            <p:nvGraphicFramePr>
              <p:cNvPr id="7" name="3D Model 6" descr="Squirrel">
                <a:extLst>
                  <a:ext uri="{FF2B5EF4-FFF2-40B4-BE49-F238E27FC236}">
                    <a16:creationId xmlns:a16="http://schemas.microsoft.com/office/drawing/2014/main" id="{41681B11-4361-521A-2F00-0802546D62D1}"/>
                  </a:ext>
                </a:extLst>
              </p:cNvPr>
              <p:cNvGraphicFramePr>
                <a:graphicFrameLocks noChangeAspect="1"/>
              </p:cNvGraphicFramePr>
              <p:nvPr>
                <p:extLst>
                  <p:ext uri="{D42A27DB-BD31-4B8C-83A1-F6EECF244321}">
                    <p14:modId xmlns:p14="http://schemas.microsoft.com/office/powerpoint/2010/main" val="2835916167"/>
                  </p:ext>
                </p:extLst>
              </p:nvPr>
            </p:nvGraphicFramePr>
            <p:xfrm rot="16200000">
              <a:off x="11404901" y="2368489"/>
              <a:ext cx="722360" cy="570562"/>
            </p:xfrm>
            <a:graphic>
              <a:graphicData uri="http://schemas.microsoft.com/office/drawing/2017/model3d">
                <am3d:model3d r:embed="rId7">
                  <am3d:spPr>
                    <a:xfrm rot="16200000">
                      <a:off x="0" y="0"/>
                      <a:ext cx="722360" cy="570562"/>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x="-544967"/>
                    <am3d:postTrans dx="0" dy="0" dz="0"/>
                  </am3d:trans>
                  <am3d:raster rName="Office3DRenderer" rVer="16.0.8326">
                    <am3d:blip r:embed="rId8"/>
                  </am3d:raster>
                  <am3d:objViewport viewportSz="95377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Squirrel">
                <a:extLst>
                  <a:ext uri="{FF2B5EF4-FFF2-40B4-BE49-F238E27FC236}">
                    <a16:creationId xmlns:a16="http://schemas.microsoft.com/office/drawing/2014/main" id="{41681B11-4361-521A-2F00-0802546D62D1}"/>
                  </a:ext>
                </a:extLst>
              </p:cNvPr>
              <p:cNvPicPr>
                <a:picLocks noGrp="1" noRot="1" noChangeAspect="1" noMove="1" noResize="1" noEditPoints="1" noAdjustHandles="1" noChangeArrowheads="1" noChangeShapeType="1" noCrop="1"/>
              </p:cNvPicPr>
              <p:nvPr/>
            </p:nvPicPr>
            <p:blipFill>
              <a:blip r:embed="rId8"/>
              <a:stretch>
                <a:fillRect/>
              </a:stretch>
            </p:blipFill>
            <p:spPr>
              <a:xfrm rot="16200000">
                <a:off x="11404901" y="2368489"/>
                <a:ext cx="722360" cy="570562"/>
              </a:xfrm>
              <a:prstGeom prst="rect">
                <a:avLst/>
              </a:prstGeom>
            </p:spPr>
          </p:pic>
        </mc:Fallback>
      </mc:AlternateContent>
      <p:pic>
        <p:nvPicPr>
          <p:cNvPr id="8" name="Picture 7" descr="A black background with a black square&#10;&#10;Description automatically generated with medium confidence">
            <a:extLst>
              <a:ext uri="{FF2B5EF4-FFF2-40B4-BE49-F238E27FC236}">
                <a16:creationId xmlns:a16="http://schemas.microsoft.com/office/drawing/2014/main" id="{6E696DDA-9E60-ACCF-07C8-4AB51F35AFA8}"/>
              </a:ext>
            </a:extLst>
          </p:cNvPr>
          <p:cNvPicPr>
            <a:picLocks noChangeAspect="1"/>
          </p:cNvPicPr>
          <p:nvPr/>
        </p:nvPicPr>
        <p:blipFill>
          <a:blip r:embed="rId9">
            <a:lum bright="70000" contrast="-70000"/>
          </a:blip>
          <a:stretch>
            <a:fillRect/>
          </a:stretch>
        </p:blipFill>
        <p:spPr>
          <a:xfrm rot="16200000">
            <a:off x="11151976" y="4431500"/>
            <a:ext cx="1382296" cy="259964"/>
          </a:xfrm>
          <a:prstGeom prst="rect">
            <a:avLst/>
          </a:prstGeom>
          <a:noFill/>
        </p:spPr>
      </p:pic>
      <p:sp>
        <p:nvSpPr>
          <p:cNvPr id="9" name="TextBox 8">
            <a:extLst>
              <a:ext uri="{FF2B5EF4-FFF2-40B4-BE49-F238E27FC236}">
                <a16:creationId xmlns:a16="http://schemas.microsoft.com/office/drawing/2014/main" id="{ADCCAF96-3897-779F-0B1C-C76BCFA4A44A}"/>
              </a:ext>
            </a:extLst>
          </p:cNvPr>
          <p:cNvSpPr txBox="1">
            <a:spLocks/>
          </p:cNvSpPr>
          <p:nvPr/>
        </p:nvSpPr>
        <p:spPr>
          <a:xfrm rot="16200000">
            <a:off x="11545768" y="3120888"/>
            <a:ext cx="440624" cy="523220"/>
          </a:xfrm>
          <a:prstGeom prst="rect">
            <a:avLst/>
          </a:prstGeom>
          <a:noFill/>
        </p:spPr>
        <p:txBody>
          <a:bodyPr wrap="square">
            <a:spAutoFit/>
          </a:bodyPr>
          <a:lstStyle/>
          <a:p>
            <a:r>
              <a:rPr lang="en-US" sz="2800" dirty="0">
                <a:solidFill>
                  <a:schemeClr val="bg1"/>
                </a:solidFill>
                <a:latin typeface="Segoe UI "/>
                <a:ea typeface="Segoe UI Black" panose="020B0A02040204020203" pitchFamily="34" charset="0"/>
              </a:rPr>
              <a:t>x</a:t>
            </a:r>
            <a:endParaRPr lang="en-US" sz="4400" dirty="0">
              <a:solidFill>
                <a:schemeClr val="bg1"/>
              </a:solidFill>
              <a:latin typeface="Segoe UI "/>
              <a:ea typeface="Segoe UI Black" panose="020B0A02040204020203" pitchFamily="34" charset="0"/>
            </a:endParaRPr>
          </a:p>
        </p:txBody>
      </p:sp>
    </p:spTree>
    <p:extLst>
      <p:ext uri="{BB962C8B-B14F-4D97-AF65-F5344CB8AC3E}">
        <p14:creationId xmlns:p14="http://schemas.microsoft.com/office/powerpoint/2010/main" val="886258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108" y="1263974"/>
            <a:ext cx="7390094" cy="1069848"/>
          </a:xfrm>
        </p:spPr>
        <p:txBody>
          <a:bodyPr/>
          <a:lstStyle/>
          <a:p>
            <a:r>
              <a:rPr lang="en-US" sz="3600" dirty="0"/>
              <a:t>THE Role: </a:t>
            </a:r>
            <a:br>
              <a:rPr lang="en-US" sz="3600" dirty="0"/>
            </a:br>
            <a:r>
              <a:rPr lang="en-US" sz="3600" b="0" cap="none" dirty="0"/>
              <a:t>Apache Flink in Uber's system </a:t>
            </a:r>
            <a:r>
              <a:rPr lang="en-US" sz="3600" dirty="0"/>
              <a:t>(3/3)</a:t>
            </a:r>
            <a:endParaRPr sz="3600" dirty="0"/>
          </a:p>
        </p:txBody>
      </p:sp>
      <p:grpSp>
        <p:nvGrpSpPr>
          <p:cNvPr id="51" name="Group 50">
            <a:extLst>
              <a:ext uri="{FF2B5EF4-FFF2-40B4-BE49-F238E27FC236}">
                <a16:creationId xmlns:a16="http://schemas.microsoft.com/office/drawing/2014/main" id="{B680B9E8-3310-1DEB-6BDA-6023A335A7E5}"/>
              </a:ext>
            </a:extLst>
          </p:cNvPr>
          <p:cNvGrpSpPr/>
          <p:nvPr/>
        </p:nvGrpSpPr>
        <p:grpSpPr>
          <a:xfrm>
            <a:off x="1158825" y="2716339"/>
            <a:ext cx="9586666" cy="3582864"/>
            <a:chOff x="1556667" y="3122743"/>
            <a:chExt cx="9586666" cy="3582864"/>
          </a:xfrm>
        </p:grpSpPr>
        <p:grpSp>
          <p:nvGrpSpPr>
            <p:cNvPr id="16" name="Group 15">
              <a:extLst>
                <a:ext uri="{FF2B5EF4-FFF2-40B4-BE49-F238E27FC236}">
                  <a16:creationId xmlns:a16="http://schemas.microsoft.com/office/drawing/2014/main" id="{CC3E7974-0A58-25DB-552B-8F467E5D08A1}"/>
                </a:ext>
              </a:extLst>
            </p:cNvPr>
            <p:cNvGrpSpPr/>
            <p:nvPr/>
          </p:nvGrpSpPr>
          <p:grpSpPr>
            <a:xfrm>
              <a:off x="1556667" y="3122743"/>
              <a:ext cx="9586666" cy="3582864"/>
              <a:chOff x="1556667" y="2716343"/>
              <a:chExt cx="9586666" cy="3582864"/>
            </a:xfrm>
          </p:grpSpPr>
          <p:grpSp>
            <p:nvGrpSpPr>
              <p:cNvPr id="17" name="Group 16">
                <a:extLst>
                  <a:ext uri="{FF2B5EF4-FFF2-40B4-BE49-F238E27FC236}">
                    <a16:creationId xmlns:a16="http://schemas.microsoft.com/office/drawing/2014/main" id="{D7D64922-4900-BB14-1253-BE4FF0D93CF8}"/>
                  </a:ext>
                </a:extLst>
              </p:cNvPr>
              <p:cNvGrpSpPr/>
              <p:nvPr/>
            </p:nvGrpSpPr>
            <p:grpSpPr>
              <a:xfrm>
                <a:off x="1864468" y="2716343"/>
                <a:ext cx="8463064" cy="1287924"/>
                <a:chOff x="1864469" y="2932551"/>
                <a:chExt cx="8463064" cy="1287924"/>
              </a:xfrm>
            </p:grpSpPr>
            <p:sp>
              <p:nvSpPr>
                <p:cNvPr id="32" name="Flowchart: Connector 31">
                  <a:extLst>
                    <a:ext uri="{FF2B5EF4-FFF2-40B4-BE49-F238E27FC236}">
                      <a16:creationId xmlns:a16="http://schemas.microsoft.com/office/drawing/2014/main" id="{89BBB195-4210-1F6B-ACFE-72142D3F33C4}"/>
                    </a:ext>
                  </a:extLst>
                </p:cNvPr>
                <p:cNvSpPr/>
                <p:nvPr/>
              </p:nvSpPr>
              <p:spPr>
                <a:xfrm>
                  <a:off x="1864469" y="2932551"/>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081A6D1E-2355-7415-22D7-3B653C8DA398}"/>
                    </a:ext>
                  </a:extLst>
                </p:cNvPr>
                <p:cNvSpPr/>
                <p:nvPr/>
              </p:nvSpPr>
              <p:spPr>
                <a:xfrm>
                  <a:off x="4262642" y="2943230"/>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629A78A6-DAD9-1D40-CA4B-BDE544DFE182}"/>
                    </a:ext>
                  </a:extLst>
                </p:cNvPr>
                <p:cNvSpPr/>
                <p:nvPr/>
              </p:nvSpPr>
              <p:spPr>
                <a:xfrm>
                  <a:off x="6660815" y="2943230"/>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27E692E0-DBD1-BB0E-84E3-F1171E9650FA}"/>
                    </a:ext>
                  </a:extLst>
                </p:cNvPr>
                <p:cNvSpPr/>
                <p:nvPr/>
              </p:nvSpPr>
              <p:spPr>
                <a:xfrm>
                  <a:off x="9058988" y="2968016"/>
                  <a:ext cx="1268545" cy="1252459"/>
                </a:xfrm>
                <a:prstGeom prst="flowChartConnector">
                  <a:avLst/>
                </a:prstGeom>
                <a:solidFill>
                  <a:schemeClr val="bg1"/>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C75D54F3-4245-8029-B95B-49320C144157}"/>
                  </a:ext>
                </a:extLst>
              </p:cNvPr>
              <p:cNvSpPr txBox="1">
                <a:spLocks/>
              </p:cNvSpPr>
              <p:nvPr/>
            </p:nvSpPr>
            <p:spPr>
              <a:xfrm>
                <a:off x="3946905" y="4345902"/>
                <a:ext cx="1915886"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Courier New" panose="02070309020205020404" pitchFamily="49" charset="0"/>
                  <a:buNone/>
                </a:pPr>
                <a:r>
                  <a:rPr lang="en-US" sz="1500" b="1" dirty="0">
                    <a:solidFill>
                      <a:srgbClr val="D1D5DB"/>
                    </a:solidFill>
                    <a:latin typeface="Segoe UI Black" panose="020B0A02040204020203" pitchFamily="34" charset="0"/>
                    <a:ea typeface="Segoe UI Black" panose="020B0A02040204020203" pitchFamily="34" charset="0"/>
                  </a:rPr>
                  <a:t>Financial Analysts</a:t>
                </a:r>
              </a:p>
            </p:txBody>
          </p:sp>
          <p:sp>
            <p:nvSpPr>
              <p:cNvPr id="19" name="Content Placeholder 2">
                <a:extLst>
                  <a:ext uri="{FF2B5EF4-FFF2-40B4-BE49-F238E27FC236}">
                    <a16:creationId xmlns:a16="http://schemas.microsoft.com/office/drawing/2014/main" id="{27EB4B0E-85FE-9176-23B9-B5252A04C5AD}"/>
                  </a:ext>
                </a:extLst>
              </p:cNvPr>
              <p:cNvSpPr txBox="1">
                <a:spLocks/>
              </p:cNvSpPr>
              <p:nvPr/>
            </p:nvSpPr>
            <p:spPr>
              <a:xfrm>
                <a:off x="8519886" y="4345902"/>
                <a:ext cx="2623447"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Courier New" panose="02070309020205020404" pitchFamily="49" charset="0"/>
                  <a:buNone/>
                </a:pPr>
                <a:r>
                  <a:rPr lang="en-US" sz="1500" b="1" dirty="0">
                    <a:solidFill>
                      <a:srgbClr val="D1D5DB"/>
                    </a:solidFill>
                    <a:latin typeface="Segoe UI Black" panose="020B0A02040204020203" pitchFamily="34" charset="0"/>
                    <a:ea typeface="Segoe UI Black" panose="020B0A02040204020203" pitchFamily="34" charset="0"/>
                  </a:rPr>
                  <a:t>IT Operations Managers </a:t>
                </a:r>
              </a:p>
            </p:txBody>
          </p:sp>
          <p:sp>
            <p:nvSpPr>
              <p:cNvPr id="20" name="Content Placeholder 2">
                <a:extLst>
                  <a:ext uri="{FF2B5EF4-FFF2-40B4-BE49-F238E27FC236}">
                    <a16:creationId xmlns:a16="http://schemas.microsoft.com/office/drawing/2014/main" id="{C27BC4D6-3D37-B759-7307-021754FCF1B6}"/>
                  </a:ext>
                </a:extLst>
              </p:cNvPr>
              <p:cNvSpPr txBox="1">
                <a:spLocks/>
              </p:cNvSpPr>
              <p:nvPr/>
            </p:nvSpPr>
            <p:spPr>
              <a:xfrm>
                <a:off x="6096000" y="4333987"/>
                <a:ext cx="2423886"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500" b="1" dirty="0">
                    <a:solidFill>
                      <a:srgbClr val="D1D5DB"/>
                    </a:solidFill>
                    <a:latin typeface="Segoe UI Black" panose="020B0A02040204020203" pitchFamily="34" charset="0"/>
                    <a:ea typeface="Segoe UI Black" panose="020B0A02040204020203" pitchFamily="34" charset="0"/>
                  </a:rPr>
                  <a:t>Marketing Managers </a:t>
                </a:r>
              </a:p>
            </p:txBody>
          </p:sp>
          <p:sp>
            <p:nvSpPr>
              <p:cNvPr id="21" name="Content Placeholder 2">
                <a:extLst>
                  <a:ext uri="{FF2B5EF4-FFF2-40B4-BE49-F238E27FC236}">
                    <a16:creationId xmlns:a16="http://schemas.microsoft.com/office/drawing/2014/main" id="{C58D426E-D061-DDD9-341D-57BC057BD7B7}"/>
                  </a:ext>
                </a:extLst>
              </p:cNvPr>
              <p:cNvSpPr txBox="1">
                <a:spLocks/>
              </p:cNvSpPr>
              <p:nvPr/>
            </p:nvSpPr>
            <p:spPr>
              <a:xfrm>
                <a:off x="1556667" y="4323999"/>
                <a:ext cx="1915886" cy="43915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500" b="1" dirty="0">
                    <a:solidFill>
                      <a:srgbClr val="D1D5DB"/>
                    </a:solidFill>
                    <a:latin typeface="Segoe UI Black" panose="020B0A02040204020203" pitchFamily="34" charset="0"/>
                    <a:ea typeface="Segoe UI Black" panose="020B0A02040204020203" pitchFamily="34" charset="0"/>
                  </a:rPr>
                  <a:t>Data Engineers</a:t>
                </a:r>
              </a:p>
            </p:txBody>
          </p:sp>
          <p:sp>
            <p:nvSpPr>
              <p:cNvPr id="47" name="Content Placeholder 2">
                <a:extLst>
                  <a:ext uri="{FF2B5EF4-FFF2-40B4-BE49-F238E27FC236}">
                    <a16:creationId xmlns:a16="http://schemas.microsoft.com/office/drawing/2014/main" id="{929CA990-0124-2FCF-9412-B4F8F3439003}"/>
                  </a:ext>
                </a:extLst>
              </p:cNvPr>
              <p:cNvSpPr txBox="1">
                <a:spLocks/>
              </p:cNvSpPr>
              <p:nvPr/>
            </p:nvSpPr>
            <p:spPr>
              <a:xfrm>
                <a:off x="1556667" y="4763155"/>
                <a:ext cx="1915886" cy="1536052"/>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400" b="0" i="0" dirty="0" err="1">
                    <a:solidFill>
                      <a:srgbClr val="D1D5DB"/>
                    </a:solidFill>
                    <a:effectLst/>
                    <a:latin typeface="Söhne"/>
                  </a:rPr>
                  <a:t>Flink's</a:t>
                </a:r>
                <a:r>
                  <a:rPr lang="en-US" sz="1400" b="0" i="0" dirty="0">
                    <a:solidFill>
                      <a:srgbClr val="D1D5DB"/>
                    </a:solidFill>
                    <a:effectLst/>
                    <a:latin typeface="Söhne"/>
                  </a:rPr>
                  <a:t> exactly-once processing, data engineers can guarantee the accuracy of data flow, reducing the need for error handling and data correction.</a:t>
                </a:r>
                <a:endParaRPr lang="en-US" sz="1400" dirty="0">
                  <a:solidFill>
                    <a:srgbClr val="D1D5DB"/>
                  </a:solidFill>
                  <a:latin typeface="Segoe UI Black" panose="020B0A02040204020203" pitchFamily="34" charset="0"/>
                  <a:ea typeface="Segoe UI Black" panose="020B0A02040204020203" pitchFamily="34" charset="0"/>
                </a:endParaRPr>
              </a:p>
            </p:txBody>
          </p:sp>
          <p:sp>
            <p:nvSpPr>
              <p:cNvPr id="48" name="Content Placeholder 2">
                <a:extLst>
                  <a:ext uri="{FF2B5EF4-FFF2-40B4-BE49-F238E27FC236}">
                    <a16:creationId xmlns:a16="http://schemas.microsoft.com/office/drawing/2014/main" id="{8AE0BBD0-01BE-A7F4-6814-08685AD7881E}"/>
                  </a:ext>
                </a:extLst>
              </p:cNvPr>
              <p:cNvSpPr txBox="1">
                <a:spLocks/>
              </p:cNvSpPr>
              <p:nvPr/>
            </p:nvSpPr>
            <p:spPr>
              <a:xfrm>
                <a:off x="3955578" y="4785058"/>
                <a:ext cx="1915886" cy="1069848"/>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400" b="0" i="0" dirty="0" err="1">
                    <a:solidFill>
                      <a:srgbClr val="D1D5DB"/>
                    </a:solidFill>
                    <a:effectLst/>
                    <a:latin typeface="Söhne"/>
                  </a:rPr>
                  <a:t>Flink's</a:t>
                </a:r>
                <a:r>
                  <a:rPr lang="en-US" sz="1400" b="0" i="0" dirty="0">
                    <a:solidFill>
                      <a:srgbClr val="D1D5DB"/>
                    </a:solidFill>
                    <a:effectLst/>
                    <a:latin typeface="Söhne"/>
                  </a:rPr>
                  <a:t> accuracy in processing ensures that financial analysts have reliable data for financial reporting and forecasting.</a:t>
                </a:r>
                <a:endParaRPr lang="en-US" sz="1400" dirty="0">
                  <a:solidFill>
                    <a:srgbClr val="D1D5DB"/>
                  </a:solidFill>
                  <a:latin typeface="Segoe UI Black" panose="020B0A02040204020203" pitchFamily="34" charset="0"/>
                  <a:ea typeface="Segoe UI Black" panose="020B0A02040204020203" pitchFamily="34" charset="0"/>
                </a:endParaRPr>
              </a:p>
            </p:txBody>
          </p:sp>
          <p:sp>
            <p:nvSpPr>
              <p:cNvPr id="49" name="Content Placeholder 2">
                <a:extLst>
                  <a:ext uri="{FF2B5EF4-FFF2-40B4-BE49-F238E27FC236}">
                    <a16:creationId xmlns:a16="http://schemas.microsoft.com/office/drawing/2014/main" id="{BC208F6B-711E-8E87-99B6-C5F16C283588}"/>
                  </a:ext>
                </a:extLst>
              </p:cNvPr>
              <p:cNvSpPr txBox="1">
                <a:spLocks/>
              </p:cNvSpPr>
              <p:nvPr/>
            </p:nvSpPr>
            <p:spPr>
              <a:xfrm>
                <a:off x="6337143" y="4785058"/>
                <a:ext cx="1915886" cy="890035"/>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400" b="0" i="0" dirty="0" err="1">
                    <a:solidFill>
                      <a:srgbClr val="D1D5DB"/>
                    </a:solidFill>
                    <a:effectLst/>
                    <a:latin typeface="Söhne"/>
                  </a:rPr>
                  <a:t>Flink's</a:t>
                </a:r>
                <a:r>
                  <a:rPr lang="en-US" sz="1400" b="0" i="0" dirty="0">
                    <a:solidFill>
                      <a:srgbClr val="D1D5DB"/>
                    </a:solidFill>
                    <a:effectLst/>
                    <a:latin typeface="Söhne"/>
                  </a:rPr>
                  <a:t> ability to handle high-volume data allows marketing managers to make timely, data-driven decisions.</a:t>
                </a:r>
                <a:endParaRPr lang="en-US" sz="1400" dirty="0">
                  <a:solidFill>
                    <a:srgbClr val="D1D5DB"/>
                  </a:solidFill>
                  <a:latin typeface="Segoe UI Black" panose="020B0A02040204020203" pitchFamily="34" charset="0"/>
                  <a:ea typeface="Segoe UI Black" panose="020B0A02040204020203" pitchFamily="34" charset="0"/>
                </a:endParaRPr>
              </a:p>
            </p:txBody>
          </p:sp>
          <p:sp>
            <p:nvSpPr>
              <p:cNvPr id="50" name="Content Placeholder 2">
                <a:extLst>
                  <a:ext uri="{FF2B5EF4-FFF2-40B4-BE49-F238E27FC236}">
                    <a16:creationId xmlns:a16="http://schemas.microsoft.com/office/drawing/2014/main" id="{B3957432-4CF6-E722-A822-3277C11228FF}"/>
                  </a:ext>
                </a:extLst>
              </p:cNvPr>
              <p:cNvSpPr txBox="1">
                <a:spLocks/>
              </p:cNvSpPr>
              <p:nvPr/>
            </p:nvSpPr>
            <p:spPr>
              <a:xfrm>
                <a:off x="8528559" y="4785058"/>
                <a:ext cx="2614774" cy="1382297"/>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500" b="0" i="0" dirty="0">
                    <a:solidFill>
                      <a:srgbClr val="D1D5DB"/>
                    </a:solidFill>
                    <a:effectLst/>
                    <a:latin typeface="Söhne"/>
                  </a:rPr>
                  <a:t>Responsible for the overall health and efficiency of Uber's tech infrastructure, these managers benefit from </a:t>
                </a:r>
                <a:r>
                  <a:rPr lang="en-US" sz="1500" b="0" i="0" dirty="0" err="1">
                    <a:solidFill>
                      <a:srgbClr val="D1D5DB"/>
                    </a:solidFill>
                    <a:effectLst/>
                    <a:latin typeface="Söhne"/>
                  </a:rPr>
                  <a:t>Flink's</a:t>
                </a:r>
                <a:r>
                  <a:rPr lang="en-US" sz="1500" b="0" i="0" dirty="0">
                    <a:solidFill>
                      <a:srgbClr val="D1D5DB"/>
                    </a:solidFill>
                    <a:effectLst/>
                    <a:latin typeface="Söhne"/>
                  </a:rPr>
                  <a:t> contribution to system reliability, ensuring smooth operations and minimal downtime.</a:t>
                </a:r>
                <a:endParaRPr lang="en-US" sz="1500" dirty="0">
                  <a:solidFill>
                    <a:srgbClr val="D1D5DB"/>
                  </a:solidFill>
                  <a:latin typeface="Segoe UI Black" panose="020B0A02040204020203" pitchFamily="34" charset="0"/>
                  <a:ea typeface="Segoe UI Black" panose="020B0A02040204020203" pitchFamily="34" charset="0"/>
                </a:endParaRPr>
              </a:p>
            </p:txBody>
          </p:sp>
        </p:grpSp>
        <p:grpSp>
          <p:nvGrpSpPr>
            <p:cNvPr id="36" name="Group 35">
              <a:extLst>
                <a:ext uri="{FF2B5EF4-FFF2-40B4-BE49-F238E27FC236}">
                  <a16:creationId xmlns:a16="http://schemas.microsoft.com/office/drawing/2014/main" id="{31D28D4D-99E4-14BE-5472-64D9CBF68AD0}"/>
                </a:ext>
              </a:extLst>
            </p:cNvPr>
            <p:cNvGrpSpPr/>
            <p:nvPr/>
          </p:nvGrpSpPr>
          <p:grpSpPr>
            <a:xfrm>
              <a:off x="2053411" y="3269840"/>
              <a:ext cx="8085178" cy="916623"/>
              <a:chOff x="2067331" y="3326569"/>
              <a:chExt cx="8085178" cy="916623"/>
            </a:xfrm>
          </p:grpSpPr>
          <p:pic>
            <p:nvPicPr>
              <p:cNvPr id="7" name="Picture 6" descr="A black background with a black square&#10;&#10;Description automatically generated with medium confidence">
                <a:extLst>
                  <a:ext uri="{FF2B5EF4-FFF2-40B4-BE49-F238E27FC236}">
                    <a16:creationId xmlns:a16="http://schemas.microsoft.com/office/drawing/2014/main" id="{2AA59BAD-A887-E150-958D-5DB4E3D9852D}"/>
                  </a:ext>
                </a:extLst>
              </p:cNvPr>
              <p:cNvPicPr>
                <a:picLocks noChangeAspect="1"/>
              </p:cNvPicPr>
              <p:nvPr/>
            </p:nvPicPr>
            <p:blipFill>
              <a:blip r:embed="rId3"/>
              <a:stretch>
                <a:fillRect/>
              </a:stretch>
            </p:blipFill>
            <p:spPr>
              <a:xfrm>
                <a:off x="2067331" y="3355597"/>
                <a:ext cx="858007" cy="858007"/>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1F7D218B-42EF-2927-1238-BAAED437D8DD}"/>
                  </a:ext>
                </a:extLst>
              </p:cNvPr>
              <p:cNvPicPr>
                <a:picLocks noChangeAspect="1"/>
              </p:cNvPicPr>
              <p:nvPr/>
            </p:nvPicPr>
            <p:blipFill>
              <a:blip r:embed="rId4"/>
              <a:stretch>
                <a:fillRect/>
              </a:stretch>
            </p:blipFill>
            <p:spPr>
              <a:xfrm>
                <a:off x="4486550" y="3355598"/>
                <a:ext cx="760596" cy="760596"/>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92CA6F15-7FEA-0471-6590-24BCAA6DA27F}"/>
                  </a:ext>
                </a:extLst>
              </p:cNvPr>
              <p:cNvPicPr>
                <a:picLocks noChangeAspect="1"/>
              </p:cNvPicPr>
              <p:nvPr/>
            </p:nvPicPr>
            <p:blipFill>
              <a:blip r:embed="rId5"/>
              <a:stretch>
                <a:fillRect/>
              </a:stretch>
            </p:blipFill>
            <p:spPr>
              <a:xfrm>
                <a:off x="6863033" y="3326569"/>
                <a:ext cx="916623" cy="916623"/>
              </a:xfrm>
              <a:prstGeom prst="rect">
                <a:avLst/>
              </a:prstGeom>
            </p:spPr>
          </p:pic>
          <p:pic>
            <p:nvPicPr>
              <p:cNvPr id="15" name="Picture 14" descr="A black background with a black square&#10;&#10;Description automatically generated with medium confidence">
                <a:extLst>
                  <a:ext uri="{FF2B5EF4-FFF2-40B4-BE49-F238E27FC236}">
                    <a16:creationId xmlns:a16="http://schemas.microsoft.com/office/drawing/2014/main" id="{E873B5D0-E7FA-285D-36E5-25A7145890C6}"/>
                  </a:ext>
                </a:extLst>
              </p:cNvPr>
              <p:cNvPicPr>
                <a:picLocks noChangeAspect="1"/>
              </p:cNvPicPr>
              <p:nvPr/>
            </p:nvPicPr>
            <p:blipFill>
              <a:blip r:embed="rId6"/>
              <a:stretch>
                <a:fillRect/>
              </a:stretch>
            </p:blipFill>
            <p:spPr>
              <a:xfrm>
                <a:off x="9350172" y="3374489"/>
                <a:ext cx="802337" cy="802337"/>
              </a:xfrm>
              <a:prstGeom prst="rect">
                <a:avLst/>
              </a:prstGeom>
            </p:spPr>
          </p:pic>
        </p:grpSp>
      </p:grpSp>
      <mc:AlternateContent xmlns:mc="http://schemas.openxmlformats.org/markup-compatibility/2006">
        <mc:Choice xmlns:am3d="http://schemas.microsoft.com/office/drawing/2017/model3d" Requires="am3d">
          <p:graphicFrame>
            <p:nvGraphicFramePr>
              <p:cNvPr id="3" name="3D Model 2" descr="Squirrel">
                <a:extLst>
                  <a:ext uri="{FF2B5EF4-FFF2-40B4-BE49-F238E27FC236}">
                    <a16:creationId xmlns:a16="http://schemas.microsoft.com/office/drawing/2014/main" id="{DD65F167-8DE7-FAC8-DD90-7E0669674C35}"/>
                  </a:ext>
                </a:extLst>
              </p:cNvPr>
              <p:cNvGraphicFramePr>
                <a:graphicFrameLocks noChangeAspect="1"/>
              </p:cNvGraphicFramePr>
              <p:nvPr>
                <p:extLst>
                  <p:ext uri="{D42A27DB-BD31-4B8C-83A1-F6EECF244321}">
                    <p14:modId xmlns:p14="http://schemas.microsoft.com/office/powerpoint/2010/main" val="2164559308"/>
                  </p:ext>
                </p:extLst>
              </p:nvPr>
            </p:nvGraphicFramePr>
            <p:xfrm rot="16200000">
              <a:off x="11404901" y="384938"/>
              <a:ext cx="722360" cy="570562"/>
            </p:xfrm>
            <a:graphic>
              <a:graphicData uri="http://schemas.microsoft.com/office/drawing/2017/model3d">
                <am3d:model3d r:embed="rId7">
                  <am3d:spPr>
                    <a:xfrm rot="16200000">
                      <a:off x="0" y="0"/>
                      <a:ext cx="722360" cy="570562"/>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x="-544967"/>
                    <am3d:postTrans dx="0" dy="0" dz="0"/>
                  </am3d:trans>
                  <am3d:raster rName="Office3DRenderer" rVer="16.0.8326">
                    <am3d:blip r:embed="rId8"/>
                  </am3d:raster>
                  <am3d:objViewport viewportSz="95377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Squirrel">
                <a:extLst>
                  <a:ext uri="{FF2B5EF4-FFF2-40B4-BE49-F238E27FC236}">
                    <a16:creationId xmlns:a16="http://schemas.microsoft.com/office/drawing/2014/main" id="{DD65F167-8DE7-FAC8-DD90-7E0669674C35}"/>
                  </a:ext>
                </a:extLst>
              </p:cNvPr>
              <p:cNvPicPr>
                <a:picLocks noGrp="1" noRot="1" noChangeAspect="1" noMove="1" noResize="1" noEditPoints="1" noAdjustHandles="1" noChangeArrowheads="1" noChangeShapeType="1" noCrop="1"/>
              </p:cNvPicPr>
              <p:nvPr/>
            </p:nvPicPr>
            <p:blipFill>
              <a:blip r:embed="rId8"/>
              <a:stretch>
                <a:fillRect/>
              </a:stretch>
            </p:blipFill>
            <p:spPr>
              <a:xfrm rot="16200000">
                <a:off x="11404901" y="384938"/>
                <a:ext cx="722360" cy="570562"/>
              </a:xfrm>
              <a:prstGeom prst="rect">
                <a:avLst/>
              </a:prstGeom>
            </p:spPr>
          </p:pic>
        </mc:Fallback>
      </mc:AlternateContent>
      <p:pic>
        <p:nvPicPr>
          <p:cNvPr id="5" name="Picture 4" descr="A black background with a black square&#10;&#10;Description automatically generated with medium confidence">
            <a:extLst>
              <a:ext uri="{FF2B5EF4-FFF2-40B4-BE49-F238E27FC236}">
                <a16:creationId xmlns:a16="http://schemas.microsoft.com/office/drawing/2014/main" id="{C3395832-69B0-D119-57B7-DF23B8240CC5}"/>
              </a:ext>
            </a:extLst>
          </p:cNvPr>
          <p:cNvPicPr>
            <a:picLocks noChangeAspect="1"/>
          </p:cNvPicPr>
          <p:nvPr/>
        </p:nvPicPr>
        <p:blipFill>
          <a:blip r:embed="rId9">
            <a:lum bright="70000" contrast="-70000"/>
          </a:blip>
          <a:stretch>
            <a:fillRect/>
          </a:stretch>
        </p:blipFill>
        <p:spPr>
          <a:xfrm rot="16200000">
            <a:off x="11151976" y="2447949"/>
            <a:ext cx="1382296" cy="259964"/>
          </a:xfrm>
          <a:prstGeom prst="rect">
            <a:avLst/>
          </a:prstGeom>
          <a:noFill/>
        </p:spPr>
      </p:pic>
      <p:sp>
        <p:nvSpPr>
          <p:cNvPr id="10" name="TextBox 9">
            <a:extLst>
              <a:ext uri="{FF2B5EF4-FFF2-40B4-BE49-F238E27FC236}">
                <a16:creationId xmlns:a16="http://schemas.microsoft.com/office/drawing/2014/main" id="{2C2B8CF6-BE13-8B6A-8F3C-DCC6A479F70B}"/>
              </a:ext>
            </a:extLst>
          </p:cNvPr>
          <p:cNvSpPr txBox="1">
            <a:spLocks/>
          </p:cNvSpPr>
          <p:nvPr/>
        </p:nvSpPr>
        <p:spPr>
          <a:xfrm rot="16200000">
            <a:off x="11545768" y="1137337"/>
            <a:ext cx="440624" cy="523220"/>
          </a:xfrm>
          <a:prstGeom prst="rect">
            <a:avLst/>
          </a:prstGeom>
          <a:noFill/>
        </p:spPr>
        <p:txBody>
          <a:bodyPr wrap="square">
            <a:spAutoFit/>
          </a:bodyPr>
          <a:lstStyle/>
          <a:p>
            <a:r>
              <a:rPr lang="en-US" sz="2800" dirty="0">
                <a:solidFill>
                  <a:schemeClr val="bg1"/>
                </a:solidFill>
                <a:latin typeface="Segoe UI "/>
                <a:ea typeface="Segoe UI Black" panose="020B0A02040204020203" pitchFamily="34" charset="0"/>
              </a:rPr>
              <a:t>x</a:t>
            </a:r>
            <a:endParaRPr lang="en-US" sz="4400" dirty="0">
              <a:solidFill>
                <a:schemeClr val="bg1"/>
              </a:solidFill>
              <a:latin typeface="Segoe UI "/>
              <a:ea typeface="Segoe UI Black" panose="020B0A02040204020203" pitchFamily="34" charset="0"/>
            </a:endParaRPr>
          </a:p>
        </p:txBody>
      </p:sp>
    </p:spTree>
    <p:extLst>
      <p:ext uri="{BB962C8B-B14F-4D97-AF65-F5344CB8AC3E}">
        <p14:creationId xmlns:p14="http://schemas.microsoft.com/office/powerpoint/2010/main" val="1074306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EF72-C42E-1DD4-07B8-06114A3B058A}"/>
              </a:ext>
            </a:extLst>
          </p:cNvPr>
          <p:cNvSpPr>
            <a:spLocks noGrp="1"/>
          </p:cNvSpPr>
          <p:nvPr>
            <p:ph type="title"/>
          </p:nvPr>
        </p:nvSpPr>
        <p:spPr>
          <a:xfrm>
            <a:off x="1656588" y="289560"/>
            <a:ext cx="8878824" cy="1069848"/>
          </a:xfrm>
        </p:spPr>
        <p:txBody>
          <a:bodyPr/>
          <a:lstStyle/>
          <a:p>
            <a:r>
              <a:rPr lang="en-US" dirty="0"/>
              <a:t>Takeaway – </a:t>
            </a:r>
            <a:r>
              <a:rPr lang="en-US" sz="3200" cap="none" dirty="0"/>
              <a:t>From the case study </a:t>
            </a:r>
            <a:endParaRPr lang="en-US" dirty="0"/>
          </a:p>
        </p:txBody>
      </p:sp>
      <p:sp>
        <p:nvSpPr>
          <p:cNvPr id="3" name="Text Placeholder 2">
            <a:extLst>
              <a:ext uri="{FF2B5EF4-FFF2-40B4-BE49-F238E27FC236}">
                <a16:creationId xmlns:a16="http://schemas.microsoft.com/office/drawing/2014/main" id="{AE154BC4-C5A5-FA60-C85E-58A6EBB73FA9}"/>
              </a:ext>
            </a:extLst>
          </p:cNvPr>
          <p:cNvSpPr>
            <a:spLocks noGrp="1"/>
          </p:cNvSpPr>
          <p:nvPr>
            <p:ph type="body" idx="1"/>
          </p:nvPr>
        </p:nvSpPr>
        <p:spPr>
          <a:xfrm>
            <a:off x="1656588" y="1944624"/>
            <a:ext cx="3621024" cy="493776"/>
          </a:xfrm>
        </p:spPr>
        <p:txBody>
          <a:bodyPr/>
          <a:lstStyle/>
          <a:p>
            <a:r>
              <a:rPr lang="en-US" dirty="0"/>
              <a:t>MERITS </a:t>
            </a:r>
          </a:p>
        </p:txBody>
      </p:sp>
      <p:sp>
        <p:nvSpPr>
          <p:cNvPr id="4" name="Content Placeholder 3">
            <a:extLst>
              <a:ext uri="{FF2B5EF4-FFF2-40B4-BE49-F238E27FC236}">
                <a16:creationId xmlns:a16="http://schemas.microsoft.com/office/drawing/2014/main" id="{BD8A3BE2-4026-B30A-2D17-ABFEDE1BDF0F}"/>
              </a:ext>
            </a:extLst>
          </p:cNvPr>
          <p:cNvSpPr>
            <a:spLocks noGrp="1"/>
          </p:cNvSpPr>
          <p:nvPr>
            <p:ph sz="half" idx="2"/>
          </p:nvPr>
        </p:nvSpPr>
        <p:spPr>
          <a:xfrm>
            <a:off x="1656588" y="2502408"/>
            <a:ext cx="3621024" cy="2578608"/>
          </a:xfrm>
        </p:spPr>
        <p:txBody>
          <a:bodyPr/>
          <a:lstStyle/>
          <a:p>
            <a:pPr marL="0" indent="0" algn="just">
              <a:buNone/>
            </a:pPr>
            <a:r>
              <a:rPr lang="en-US" sz="1400" b="0" i="0" dirty="0">
                <a:solidFill>
                  <a:srgbClr val="D1D5DB"/>
                </a:solidFill>
                <a:effectLst/>
                <a:latin typeface="Söhne"/>
              </a:rPr>
              <a:t>Uber's integration of </a:t>
            </a:r>
            <a:r>
              <a:rPr lang="en-US" sz="1400" b="1" i="0" dirty="0">
                <a:effectLst/>
                <a:latin typeface="Söhne"/>
              </a:rPr>
              <a:t>Apache Flink</a:t>
            </a:r>
            <a:r>
              <a:rPr lang="en-US" sz="1400" b="0" i="0" dirty="0">
                <a:solidFill>
                  <a:srgbClr val="D1D5DB"/>
                </a:solidFill>
                <a:effectLst/>
                <a:latin typeface="Söhne"/>
              </a:rPr>
              <a:t> has significantly </a:t>
            </a:r>
            <a:r>
              <a:rPr lang="en-US" sz="1400" b="1" i="0" dirty="0">
                <a:effectLst/>
                <a:latin typeface="Söhne"/>
              </a:rPr>
              <a:t>enhanced customer experience</a:t>
            </a:r>
            <a:r>
              <a:rPr lang="en-US" sz="1400" b="0" i="0" dirty="0">
                <a:solidFill>
                  <a:srgbClr val="D1D5DB"/>
                </a:solidFill>
                <a:effectLst/>
                <a:latin typeface="Söhne"/>
              </a:rPr>
              <a:t> and </a:t>
            </a:r>
            <a:r>
              <a:rPr lang="en-US" sz="1400" b="1" i="0" dirty="0">
                <a:effectLst/>
                <a:latin typeface="Söhne"/>
              </a:rPr>
              <a:t>workforce efficiency</a:t>
            </a:r>
            <a:r>
              <a:rPr lang="en-US" sz="1400" b="0" i="0" dirty="0">
                <a:solidFill>
                  <a:srgbClr val="D1D5DB"/>
                </a:solidFill>
                <a:effectLst/>
                <a:latin typeface="Söhne"/>
              </a:rPr>
              <a:t>. </a:t>
            </a:r>
            <a:r>
              <a:rPr lang="en-US" sz="1400" b="0" i="0" dirty="0" err="1">
                <a:solidFill>
                  <a:srgbClr val="D1D5DB"/>
                </a:solidFill>
                <a:effectLst/>
                <a:latin typeface="Söhne"/>
              </a:rPr>
              <a:t>Flink's</a:t>
            </a:r>
            <a:r>
              <a:rPr lang="en-US" sz="1400" b="0" i="0" dirty="0">
                <a:solidFill>
                  <a:srgbClr val="D1D5DB"/>
                </a:solidFill>
                <a:effectLst/>
                <a:latin typeface="Söhne"/>
              </a:rPr>
              <a:t> real-time processing capabilities have improved </a:t>
            </a:r>
            <a:r>
              <a:rPr lang="en-US" sz="1400" b="1" i="0" dirty="0">
                <a:effectLst/>
                <a:latin typeface="Söhne"/>
              </a:rPr>
              <a:t>customer connectivity</a:t>
            </a:r>
            <a:r>
              <a:rPr lang="en-US" sz="1400" b="0" i="0" dirty="0">
                <a:solidFill>
                  <a:srgbClr val="D1D5DB"/>
                </a:solidFill>
                <a:effectLst/>
                <a:latin typeface="Söhne"/>
              </a:rPr>
              <a:t>, offering timely and accurate services. This technology fosters an </a:t>
            </a:r>
            <a:r>
              <a:rPr lang="en-US" sz="1400" b="1" i="0" dirty="0">
                <a:effectLst/>
                <a:latin typeface="Söhne"/>
              </a:rPr>
              <a:t>innovative environment</a:t>
            </a:r>
            <a:r>
              <a:rPr lang="en-US" sz="1400" b="0" i="0" dirty="0">
                <a:solidFill>
                  <a:srgbClr val="D1D5DB"/>
                </a:solidFill>
                <a:effectLst/>
                <a:latin typeface="Söhne"/>
              </a:rPr>
              <a:t>, where data-driven insights lead to creative solutions. Additionally, the </a:t>
            </a:r>
            <a:r>
              <a:rPr lang="en-US" sz="1400" b="1" i="0" dirty="0">
                <a:effectLst/>
                <a:latin typeface="Söhne"/>
              </a:rPr>
              <a:t>accuracy and reliability</a:t>
            </a:r>
            <a:r>
              <a:rPr lang="en-US" sz="1400" b="0" i="0" dirty="0">
                <a:solidFill>
                  <a:srgbClr val="D1D5DB"/>
                </a:solidFill>
                <a:effectLst/>
                <a:latin typeface="Söhne"/>
              </a:rPr>
              <a:t> of data processing have strengthened </a:t>
            </a:r>
            <a:r>
              <a:rPr lang="en-US" sz="1400" b="1" i="0" dirty="0">
                <a:effectLst/>
                <a:latin typeface="Söhne"/>
              </a:rPr>
              <a:t>user trust</a:t>
            </a:r>
            <a:r>
              <a:rPr lang="en-US" sz="1400" b="0" i="0" dirty="0">
                <a:solidFill>
                  <a:srgbClr val="D1D5DB"/>
                </a:solidFill>
                <a:effectLst/>
                <a:latin typeface="Söhne"/>
              </a:rPr>
              <a:t>, reflecting Uber's commitment to quality and transparency. Overall, Flink has enriched the human aspects of </a:t>
            </a:r>
            <a:r>
              <a:rPr lang="en-US" sz="1400" b="1" i="0" dirty="0">
                <a:effectLst/>
                <a:latin typeface="Söhne"/>
              </a:rPr>
              <a:t>customer interaction</a:t>
            </a:r>
            <a:r>
              <a:rPr lang="en-US" sz="1400" b="0" i="0" dirty="0">
                <a:solidFill>
                  <a:srgbClr val="D1D5DB"/>
                </a:solidFill>
                <a:effectLst/>
                <a:latin typeface="Söhne"/>
              </a:rPr>
              <a:t> and </a:t>
            </a:r>
            <a:r>
              <a:rPr lang="en-US" sz="1400" b="1" i="0" dirty="0">
                <a:effectLst/>
                <a:latin typeface="Söhne"/>
              </a:rPr>
              <a:t>employee empowerment</a:t>
            </a:r>
            <a:r>
              <a:rPr lang="en-US" sz="1400" b="0" i="0" dirty="0">
                <a:solidFill>
                  <a:srgbClr val="D1D5DB"/>
                </a:solidFill>
                <a:effectLst/>
                <a:latin typeface="Söhne"/>
              </a:rPr>
              <a:t>.</a:t>
            </a:r>
            <a:endParaRPr lang="en-US" sz="1400" dirty="0"/>
          </a:p>
        </p:txBody>
      </p:sp>
      <p:sp>
        <p:nvSpPr>
          <p:cNvPr id="5" name="Text Placeholder 4">
            <a:extLst>
              <a:ext uri="{FF2B5EF4-FFF2-40B4-BE49-F238E27FC236}">
                <a16:creationId xmlns:a16="http://schemas.microsoft.com/office/drawing/2014/main" id="{4DAF5C88-FFAB-9C31-8995-24CC94176240}"/>
              </a:ext>
            </a:extLst>
          </p:cNvPr>
          <p:cNvSpPr>
            <a:spLocks noGrp="1"/>
          </p:cNvSpPr>
          <p:nvPr>
            <p:ph type="body" sz="quarter" idx="3"/>
          </p:nvPr>
        </p:nvSpPr>
        <p:spPr>
          <a:xfrm>
            <a:off x="5930647" y="1895348"/>
            <a:ext cx="3621024" cy="493776"/>
          </a:xfrm>
        </p:spPr>
        <p:txBody>
          <a:bodyPr/>
          <a:lstStyle/>
          <a:p>
            <a:r>
              <a:rPr lang="en-US" dirty="0"/>
              <a:t>DEMERITS</a:t>
            </a:r>
          </a:p>
        </p:txBody>
      </p:sp>
      <p:sp>
        <p:nvSpPr>
          <p:cNvPr id="6" name="Content Placeholder 5">
            <a:extLst>
              <a:ext uri="{FF2B5EF4-FFF2-40B4-BE49-F238E27FC236}">
                <a16:creationId xmlns:a16="http://schemas.microsoft.com/office/drawing/2014/main" id="{2C1F90A9-240A-5A0A-43DE-7CFBC116EF91}"/>
              </a:ext>
            </a:extLst>
          </p:cNvPr>
          <p:cNvSpPr>
            <a:spLocks noGrp="1"/>
          </p:cNvSpPr>
          <p:nvPr>
            <p:ph sz="quarter" idx="4"/>
          </p:nvPr>
        </p:nvSpPr>
        <p:spPr>
          <a:xfrm>
            <a:off x="5930646" y="2453132"/>
            <a:ext cx="3821811" cy="2578608"/>
          </a:xfrm>
        </p:spPr>
        <p:txBody>
          <a:bodyPr/>
          <a:lstStyle/>
          <a:p>
            <a:pPr marL="0" indent="0" algn="just">
              <a:buNone/>
            </a:pPr>
            <a:r>
              <a:rPr lang="en-US" sz="1400" b="0" i="0" dirty="0">
                <a:solidFill>
                  <a:srgbClr val="D1D5DB"/>
                </a:solidFill>
                <a:effectLst/>
                <a:latin typeface="Söhne"/>
              </a:rPr>
              <a:t>Conversely, implementing Apache Flink at Uber has introduced certain human-centric challenges. The </a:t>
            </a:r>
            <a:r>
              <a:rPr lang="en-US" sz="1400" b="1" i="0" dirty="0">
                <a:effectLst/>
                <a:latin typeface="Söhne"/>
              </a:rPr>
              <a:t>complexity</a:t>
            </a:r>
            <a:r>
              <a:rPr lang="en-US" sz="1400" b="0" i="0" dirty="0">
                <a:solidFill>
                  <a:srgbClr val="D1D5DB"/>
                </a:solidFill>
                <a:effectLst/>
                <a:latin typeface="Söhne"/>
              </a:rPr>
              <a:t> of managing this advanced system demands a </a:t>
            </a:r>
            <a:r>
              <a:rPr lang="en-US" sz="1400" b="1" i="0" dirty="0">
                <a:effectLst/>
                <a:latin typeface="Söhne"/>
              </a:rPr>
              <a:t>steep learning curve</a:t>
            </a:r>
            <a:r>
              <a:rPr lang="en-US" sz="1400" b="0" i="0" dirty="0">
                <a:solidFill>
                  <a:srgbClr val="D1D5DB"/>
                </a:solidFill>
                <a:effectLst/>
                <a:latin typeface="Söhne"/>
              </a:rPr>
              <a:t> and specialized skills from the workforce. This complexity leads to significant </a:t>
            </a:r>
            <a:r>
              <a:rPr lang="en-US" sz="1400" b="1" i="0" dirty="0">
                <a:effectLst/>
                <a:latin typeface="Söhne"/>
              </a:rPr>
              <a:t>human effort</a:t>
            </a:r>
            <a:r>
              <a:rPr lang="en-US" sz="1400" b="0" i="0" dirty="0">
                <a:solidFill>
                  <a:srgbClr val="D1D5DB"/>
                </a:solidFill>
                <a:effectLst/>
                <a:latin typeface="Söhne"/>
              </a:rPr>
              <a:t> in system </a:t>
            </a:r>
            <a:r>
              <a:rPr lang="en-US" sz="1400" b="1" i="0" dirty="0">
                <a:effectLst/>
                <a:latin typeface="Söhne"/>
              </a:rPr>
              <a:t>maintenance and monitoring</a:t>
            </a:r>
            <a:r>
              <a:rPr lang="en-US" sz="1400" b="0" i="0" dirty="0">
                <a:solidFill>
                  <a:srgbClr val="D1D5DB"/>
                </a:solidFill>
                <a:effectLst/>
                <a:latin typeface="Söhne"/>
              </a:rPr>
              <a:t>, which can be resource-intensive. The </a:t>
            </a:r>
            <a:r>
              <a:rPr lang="en-US" sz="1400" b="1" i="0" dirty="0">
                <a:effectLst/>
                <a:latin typeface="Söhne"/>
              </a:rPr>
              <a:t>integration</a:t>
            </a:r>
            <a:r>
              <a:rPr lang="en-US" sz="1400" b="0" i="0" dirty="0">
                <a:solidFill>
                  <a:srgbClr val="D1D5DB"/>
                </a:solidFill>
                <a:effectLst/>
                <a:latin typeface="Söhne"/>
              </a:rPr>
              <a:t> of Flink with existing systems requires considerable technical effort for </a:t>
            </a:r>
            <a:r>
              <a:rPr lang="en-US" sz="1400" b="1" i="0" dirty="0">
                <a:effectLst/>
                <a:latin typeface="Söhne"/>
              </a:rPr>
              <a:t>seamless operation</a:t>
            </a:r>
            <a:r>
              <a:rPr lang="en-US" sz="1400" b="0" i="0" dirty="0">
                <a:solidFill>
                  <a:srgbClr val="D1D5DB"/>
                </a:solidFill>
                <a:effectLst/>
                <a:latin typeface="Söhne"/>
              </a:rPr>
              <a:t>. Moreover, the need for </a:t>
            </a:r>
            <a:r>
              <a:rPr lang="en-US" sz="1400" b="1" i="0" dirty="0">
                <a:effectLst/>
                <a:latin typeface="Söhne"/>
              </a:rPr>
              <a:t>continuous monitoring</a:t>
            </a:r>
            <a:r>
              <a:rPr lang="en-US" sz="1400" b="0" i="0" dirty="0">
                <a:solidFill>
                  <a:srgbClr val="D1D5DB"/>
                </a:solidFill>
                <a:effectLst/>
                <a:latin typeface="Söhne"/>
              </a:rPr>
              <a:t> at scale can strain human resources, highlighting the balance between technological efficiency and </a:t>
            </a:r>
            <a:r>
              <a:rPr lang="en-US" sz="1400" b="1" i="0" dirty="0">
                <a:effectLst/>
                <a:latin typeface="Söhne"/>
              </a:rPr>
              <a:t>workforce well-being</a:t>
            </a:r>
            <a:r>
              <a:rPr lang="en-US" sz="1400" b="0" i="0" dirty="0">
                <a:solidFill>
                  <a:srgbClr val="D1D5DB"/>
                </a:solidFill>
                <a:effectLst/>
                <a:latin typeface="Söhne"/>
              </a:rPr>
              <a:t>. These challenges underscore the human costs involved in optimizing a sophisticated system like Flink at Uber.</a:t>
            </a:r>
            <a:endParaRPr lang="en-US" sz="1400" dirty="0">
              <a:solidFill>
                <a:srgbClr val="D1D5DB"/>
              </a:solidFill>
              <a:latin typeface="Söhne"/>
            </a:endParaRPr>
          </a:p>
        </p:txBody>
      </p:sp>
      <mc:AlternateContent xmlns:mc="http://schemas.openxmlformats.org/markup-compatibility/2006">
        <mc:Choice xmlns:am3d="http://schemas.microsoft.com/office/drawing/2017/model3d" Requires="am3d">
          <p:graphicFrame>
            <p:nvGraphicFramePr>
              <p:cNvPr id="10" name="3D Model 9" descr="Squirrel">
                <a:extLst>
                  <a:ext uri="{FF2B5EF4-FFF2-40B4-BE49-F238E27FC236}">
                    <a16:creationId xmlns:a16="http://schemas.microsoft.com/office/drawing/2014/main" id="{2B9621AC-6149-97DB-9968-4EB6299CFA18}"/>
                  </a:ext>
                </a:extLst>
              </p:cNvPr>
              <p:cNvGraphicFramePr>
                <a:graphicFrameLocks noChangeAspect="1"/>
              </p:cNvGraphicFramePr>
              <p:nvPr>
                <p:extLst>
                  <p:ext uri="{D42A27DB-BD31-4B8C-83A1-F6EECF244321}">
                    <p14:modId xmlns:p14="http://schemas.microsoft.com/office/powerpoint/2010/main" val="509797711"/>
                  </p:ext>
                </p:extLst>
              </p:nvPr>
            </p:nvGraphicFramePr>
            <p:xfrm>
              <a:off x="11306453" y="6084979"/>
              <a:ext cx="746021" cy="594927"/>
            </p:xfrm>
            <a:graphic>
              <a:graphicData uri="http://schemas.microsoft.com/office/drawing/2017/model3d">
                <am3d:model3d r:embed="rId2">
                  <am3d:spPr>
                    <a:xfrm>
                      <a:off x="0" y="0"/>
                      <a:ext cx="746021" cy="594927"/>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x="-544967"/>
                    <am3d:postTrans dx="0" dy="0" dz="0"/>
                  </am3d:trans>
                  <am3d:raster rName="Office3DRenderer" rVer="16.0.8326">
                    <am3d:blip r:embed="rId3"/>
                  </am3d:raster>
                  <am3d:objViewport viewportSz="95377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descr="Squirrel">
                <a:extLst>
                  <a:ext uri="{FF2B5EF4-FFF2-40B4-BE49-F238E27FC236}">
                    <a16:creationId xmlns:a16="http://schemas.microsoft.com/office/drawing/2014/main" id="{2B9621AC-6149-97DB-9968-4EB6299CFA18}"/>
                  </a:ext>
                </a:extLst>
              </p:cNvPr>
              <p:cNvPicPr>
                <a:picLocks noGrp="1" noRot="1" noChangeAspect="1" noMove="1" noResize="1" noEditPoints="1" noAdjustHandles="1" noChangeArrowheads="1" noChangeShapeType="1" noCrop="1"/>
              </p:cNvPicPr>
              <p:nvPr/>
            </p:nvPicPr>
            <p:blipFill>
              <a:blip r:embed="rId3"/>
              <a:stretch>
                <a:fillRect/>
              </a:stretch>
            </p:blipFill>
            <p:spPr>
              <a:xfrm>
                <a:off x="11306453" y="6084979"/>
                <a:ext cx="746021" cy="594927"/>
              </a:xfrm>
              <a:prstGeom prst="rect">
                <a:avLst/>
              </a:prstGeom>
            </p:spPr>
          </p:pic>
        </mc:Fallback>
      </mc:AlternateContent>
      <p:pic>
        <p:nvPicPr>
          <p:cNvPr id="11" name="Picture 10" descr="A black background with a black square&#10;&#10;Description automatically generated with medium confidence">
            <a:extLst>
              <a:ext uri="{FF2B5EF4-FFF2-40B4-BE49-F238E27FC236}">
                <a16:creationId xmlns:a16="http://schemas.microsoft.com/office/drawing/2014/main" id="{F9A779D1-014F-96CF-02C6-7C4A6AAF4B77}"/>
              </a:ext>
            </a:extLst>
          </p:cNvPr>
          <p:cNvPicPr>
            <a:picLocks noChangeAspect="1"/>
          </p:cNvPicPr>
          <p:nvPr/>
        </p:nvPicPr>
        <p:blipFill>
          <a:blip r:embed="rId4">
            <a:lum bright="70000" contrast="-70000"/>
          </a:blip>
          <a:stretch>
            <a:fillRect/>
          </a:stretch>
        </p:blipFill>
        <p:spPr>
          <a:xfrm>
            <a:off x="9551671" y="6456973"/>
            <a:ext cx="1185391" cy="222933"/>
          </a:xfrm>
          <a:prstGeom prst="rect">
            <a:avLst/>
          </a:prstGeom>
          <a:noFill/>
        </p:spPr>
      </p:pic>
      <p:sp>
        <p:nvSpPr>
          <p:cNvPr id="12" name="TextBox 11">
            <a:extLst>
              <a:ext uri="{FF2B5EF4-FFF2-40B4-BE49-F238E27FC236}">
                <a16:creationId xmlns:a16="http://schemas.microsoft.com/office/drawing/2014/main" id="{B824A58C-25A6-440F-455C-3EE296777AA9}"/>
              </a:ext>
            </a:extLst>
          </p:cNvPr>
          <p:cNvSpPr txBox="1">
            <a:spLocks/>
          </p:cNvSpPr>
          <p:nvPr/>
        </p:nvSpPr>
        <p:spPr>
          <a:xfrm>
            <a:off x="10884586" y="6278693"/>
            <a:ext cx="440624" cy="523220"/>
          </a:xfrm>
          <a:prstGeom prst="rect">
            <a:avLst/>
          </a:prstGeom>
          <a:noFill/>
        </p:spPr>
        <p:txBody>
          <a:bodyPr wrap="square">
            <a:spAutoFit/>
          </a:bodyPr>
          <a:lstStyle/>
          <a:p>
            <a:r>
              <a:rPr lang="en-US" sz="2800" dirty="0">
                <a:solidFill>
                  <a:schemeClr val="bg1"/>
                </a:solidFill>
                <a:latin typeface="Segoe UI "/>
                <a:ea typeface="Segoe UI Black" panose="020B0A02040204020203" pitchFamily="34" charset="0"/>
              </a:rPr>
              <a:t>x</a:t>
            </a:r>
            <a:endParaRPr lang="en-US" sz="4400" dirty="0">
              <a:solidFill>
                <a:schemeClr val="bg1"/>
              </a:solidFill>
              <a:latin typeface="Segoe UI "/>
              <a:ea typeface="Segoe UI Black" panose="020B0A02040204020203" pitchFamily="34" charset="0"/>
            </a:endParaRPr>
          </a:p>
        </p:txBody>
      </p:sp>
    </p:spTree>
    <p:extLst>
      <p:ext uri="{BB962C8B-B14F-4D97-AF65-F5344CB8AC3E}">
        <p14:creationId xmlns:p14="http://schemas.microsoft.com/office/powerpoint/2010/main" val="2768294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9ABECD-C589-E546-3617-D776DB0F0ADB}"/>
              </a:ext>
            </a:extLst>
          </p:cNvPr>
          <p:cNvSpPr>
            <a:spLocks/>
          </p:cNvSpPr>
          <p:nvPr/>
        </p:nvSpPr>
        <p:spPr>
          <a:xfrm>
            <a:off x="8418286" y="0"/>
            <a:ext cx="2365828"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title"/>
          </p:nvPr>
        </p:nvSpPr>
        <p:spPr>
          <a:xfrm>
            <a:off x="1407886" y="856145"/>
            <a:ext cx="4318357" cy="1069848"/>
          </a:xfrm>
        </p:spPr>
        <p:txBody>
          <a:bodyPr/>
          <a:lstStyle/>
          <a:p>
            <a:r>
              <a:rPr lang="en-US" dirty="0"/>
              <a:t>Flink in the Industry</a:t>
            </a:r>
          </a:p>
        </p:txBody>
      </p:sp>
      <p:sp>
        <p:nvSpPr>
          <p:cNvPr id="3" name="Content Placeholder 2"/>
          <p:cNvSpPr>
            <a:spLocks noGrp="1"/>
          </p:cNvSpPr>
          <p:nvPr>
            <p:ph idx="1"/>
          </p:nvPr>
        </p:nvSpPr>
        <p:spPr>
          <a:xfrm>
            <a:off x="1407886" y="2241249"/>
            <a:ext cx="5120648" cy="3782974"/>
          </a:xfrm>
        </p:spPr>
        <p:txBody>
          <a:bodyPr/>
          <a:lstStyle/>
          <a:p>
            <a:pPr algn="l">
              <a:buFont typeface="+mj-lt"/>
              <a:buAutoNum type="arabicPeriod"/>
            </a:pPr>
            <a:r>
              <a:rPr lang="en-US" sz="2000" b="1" i="0" dirty="0">
                <a:solidFill>
                  <a:srgbClr val="D1D5DB"/>
                </a:solidFill>
                <a:effectLst/>
                <a:latin typeface="Söhne"/>
              </a:rPr>
              <a:t>Alibaba</a:t>
            </a:r>
            <a:r>
              <a:rPr lang="en-US" sz="2000" b="0" i="0" dirty="0">
                <a:solidFill>
                  <a:srgbClr val="D1D5DB"/>
                </a:solidFill>
                <a:effectLst/>
                <a:latin typeface="Söhne"/>
              </a:rPr>
              <a:t> - E-commerce</a:t>
            </a:r>
          </a:p>
          <a:p>
            <a:pPr algn="l">
              <a:buFont typeface="+mj-lt"/>
              <a:buAutoNum type="arabicPeriod"/>
            </a:pPr>
            <a:r>
              <a:rPr lang="en-US" sz="2000" b="1" i="0" dirty="0">
                <a:solidFill>
                  <a:srgbClr val="D1D5DB"/>
                </a:solidFill>
                <a:effectLst/>
                <a:latin typeface="Söhne"/>
              </a:rPr>
              <a:t>Netflix</a:t>
            </a:r>
            <a:r>
              <a:rPr lang="en-US" sz="2000" b="0" i="0" dirty="0">
                <a:solidFill>
                  <a:srgbClr val="D1D5DB"/>
                </a:solidFill>
                <a:effectLst/>
                <a:latin typeface="Söhne"/>
              </a:rPr>
              <a:t> - Entertainment/Streaming</a:t>
            </a:r>
          </a:p>
          <a:p>
            <a:pPr algn="l">
              <a:buFont typeface="+mj-lt"/>
              <a:buAutoNum type="arabicPeriod"/>
            </a:pPr>
            <a:r>
              <a:rPr lang="en-US" sz="2000" b="1" i="0" dirty="0">
                <a:solidFill>
                  <a:srgbClr val="D1D5DB"/>
                </a:solidFill>
                <a:effectLst/>
                <a:latin typeface="Söhne"/>
              </a:rPr>
              <a:t>Zalando</a:t>
            </a:r>
            <a:r>
              <a:rPr lang="en-US" sz="2000" b="0" i="0" dirty="0">
                <a:solidFill>
                  <a:srgbClr val="D1D5DB"/>
                </a:solidFill>
                <a:effectLst/>
                <a:latin typeface="Söhne"/>
              </a:rPr>
              <a:t> - Online Retail/Fashion</a:t>
            </a:r>
          </a:p>
          <a:p>
            <a:pPr algn="l">
              <a:buFont typeface="+mj-lt"/>
              <a:buAutoNum type="arabicPeriod"/>
            </a:pPr>
            <a:r>
              <a:rPr lang="en-US" sz="2000" b="1" i="0" dirty="0">
                <a:solidFill>
                  <a:srgbClr val="D1D5DB"/>
                </a:solidFill>
                <a:effectLst/>
                <a:latin typeface="Söhne"/>
              </a:rPr>
              <a:t>Capital One</a:t>
            </a:r>
            <a:r>
              <a:rPr lang="en-US" sz="2000" b="0" i="0" dirty="0">
                <a:solidFill>
                  <a:srgbClr val="D1D5DB"/>
                </a:solidFill>
                <a:effectLst/>
                <a:latin typeface="Söhne"/>
              </a:rPr>
              <a:t> - Credit Services</a:t>
            </a:r>
          </a:p>
          <a:p>
            <a:pPr algn="l">
              <a:buFont typeface="+mj-lt"/>
              <a:buAutoNum type="arabicPeriod"/>
            </a:pPr>
            <a:r>
              <a:rPr lang="en-US" sz="2000" b="1" i="0" dirty="0">
                <a:solidFill>
                  <a:srgbClr val="D1D5DB"/>
                </a:solidFill>
                <a:effectLst/>
                <a:latin typeface="Söhne"/>
              </a:rPr>
              <a:t>King (Activision Blizzard)</a:t>
            </a:r>
            <a:r>
              <a:rPr lang="en-US" sz="2000" b="0" i="0" dirty="0">
                <a:solidFill>
                  <a:srgbClr val="D1D5DB"/>
                </a:solidFill>
                <a:effectLst/>
                <a:latin typeface="Söhne"/>
              </a:rPr>
              <a:t> - Gaming</a:t>
            </a:r>
          </a:p>
          <a:p>
            <a:pPr algn="l">
              <a:buFont typeface="+mj-lt"/>
              <a:buAutoNum type="arabicPeriod"/>
            </a:pPr>
            <a:r>
              <a:rPr lang="en-US" sz="2000" b="1" i="0" dirty="0">
                <a:solidFill>
                  <a:srgbClr val="D1D5DB"/>
                </a:solidFill>
                <a:effectLst/>
                <a:latin typeface="Söhne"/>
              </a:rPr>
              <a:t>Pinterest</a:t>
            </a:r>
            <a:r>
              <a:rPr lang="en-US" sz="2000" b="0" i="0" dirty="0">
                <a:solidFill>
                  <a:srgbClr val="D1D5DB"/>
                </a:solidFill>
                <a:effectLst/>
                <a:latin typeface="Söhne"/>
              </a:rPr>
              <a:t> - Social Media/Technology</a:t>
            </a:r>
          </a:p>
          <a:p>
            <a:endParaRPr lang="en-US" sz="2000" dirty="0"/>
          </a:p>
          <a:p>
            <a:pPr marL="0" indent="0" algn="l">
              <a:buNone/>
            </a:pPr>
            <a:endParaRPr lang="en-US" sz="2000" b="0" i="0" dirty="0">
              <a:solidFill>
                <a:srgbClr val="D1D5DB"/>
              </a:solidFill>
              <a:effectLst/>
              <a:latin typeface="Söhne"/>
            </a:endParaRPr>
          </a:p>
        </p:txBody>
      </p:sp>
      <p:grpSp>
        <p:nvGrpSpPr>
          <p:cNvPr id="5" name="Group 4">
            <a:extLst>
              <a:ext uri="{FF2B5EF4-FFF2-40B4-BE49-F238E27FC236}">
                <a16:creationId xmlns:a16="http://schemas.microsoft.com/office/drawing/2014/main" id="{0BCB3AC5-1618-78AB-3CF1-39714BAC22EF}"/>
              </a:ext>
            </a:extLst>
          </p:cNvPr>
          <p:cNvGrpSpPr/>
          <p:nvPr/>
        </p:nvGrpSpPr>
        <p:grpSpPr>
          <a:xfrm>
            <a:off x="8554386" y="449297"/>
            <a:ext cx="2093627" cy="6582859"/>
            <a:chOff x="8572219" y="420268"/>
            <a:chExt cx="2093627" cy="6582859"/>
          </a:xfrm>
        </p:grpSpPr>
        <p:pic>
          <p:nvPicPr>
            <p:cNvPr id="4098" name="Picture 2" descr="News and Media Resources - Alibaba Group">
              <a:extLst>
                <a:ext uri="{FF2B5EF4-FFF2-40B4-BE49-F238E27FC236}">
                  <a16:creationId xmlns:a16="http://schemas.microsoft.com/office/drawing/2014/main" id="{54FB53D0-B1D5-0A6B-0F7C-FD539AA36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172" y="420268"/>
              <a:ext cx="1480457" cy="55902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bout Netflix - Company Assets">
              <a:extLst>
                <a:ext uri="{FF2B5EF4-FFF2-40B4-BE49-F238E27FC236}">
                  <a16:creationId xmlns:a16="http://schemas.microsoft.com/office/drawing/2014/main" id="{D533BE2F-9E57-8293-7362-4DD2558A2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8491" y="1399562"/>
              <a:ext cx="1733228" cy="103993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340865B-C45C-64D3-C3BA-4D01F57AD0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8491" y="2723558"/>
              <a:ext cx="1680093" cy="34690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Download Pinterest Logo in SVG Vector or PNG File Format - Logo.wine">
              <a:extLst>
                <a:ext uri="{FF2B5EF4-FFF2-40B4-BE49-F238E27FC236}">
                  <a16:creationId xmlns:a16="http://schemas.microsoft.com/office/drawing/2014/main" id="{AFAEB0C3-7946-D025-C3B6-041281B5BD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219" y="5609913"/>
              <a:ext cx="2093627" cy="139321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apital One Logo and symbol, meaning, history, PNG, brand">
              <a:extLst>
                <a:ext uri="{FF2B5EF4-FFF2-40B4-BE49-F238E27FC236}">
                  <a16:creationId xmlns:a16="http://schemas.microsoft.com/office/drawing/2014/main" id="{0C40628D-A37F-E9FC-9A9A-F925DAB646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41165" y="3472542"/>
              <a:ext cx="1750554" cy="98031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King, developers of Candy Crush, working on a new Call of Duty mobile game  - Charlie INTEL">
              <a:extLst>
                <a:ext uri="{FF2B5EF4-FFF2-40B4-BE49-F238E27FC236}">
                  <a16:creationId xmlns:a16="http://schemas.microsoft.com/office/drawing/2014/main" id="{6861C8A0-3599-0EFA-6367-09CB7D463B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0172" y="4693369"/>
              <a:ext cx="1680092" cy="940852"/>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am3d="http://schemas.microsoft.com/office/drawing/2017/model3d" Requires="am3d">
          <p:graphicFrame>
            <p:nvGraphicFramePr>
              <p:cNvPr id="6" name="3D Model 5" descr="Squirrel">
                <a:extLst>
                  <a:ext uri="{FF2B5EF4-FFF2-40B4-BE49-F238E27FC236}">
                    <a16:creationId xmlns:a16="http://schemas.microsoft.com/office/drawing/2014/main" id="{6CB0DC47-8BC7-0073-64AF-BBC7FCA77FF7}"/>
                  </a:ext>
                </a:extLst>
              </p:cNvPr>
              <p:cNvGraphicFramePr>
                <a:graphicFrameLocks noChangeAspect="1"/>
              </p:cNvGraphicFramePr>
              <p:nvPr>
                <p:extLst>
                  <p:ext uri="{D42A27DB-BD31-4B8C-83A1-F6EECF244321}">
                    <p14:modId xmlns:p14="http://schemas.microsoft.com/office/powerpoint/2010/main" val="1057948707"/>
                  </p:ext>
                </p:extLst>
              </p:nvPr>
            </p:nvGraphicFramePr>
            <p:xfrm>
              <a:off x="281456" y="220454"/>
              <a:ext cx="573924" cy="457686"/>
            </p:xfrm>
            <a:graphic>
              <a:graphicData uri="http://schemas.microsoft.com/office/drawing/2017/model3d">
                <am3d:model3d r:embed="rId9">
                  <am3d:spPr>
                    <a:xfrm>
                      <a:off x="0" y="0"/>
                      <a:ext cx="573924" cy="457686"/>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x="-544967"/>
                    <am3d:postTrans dx="0" dy="0" dz="0"/>
                  </am3d:trans>
                  <am3d:raster rName="Office3DRenderer" rVer="16.0.8326">
                    <am3d:blip r:embed="rId10"/>
                  </am3d:raster>
                  <am3d:objViewport viewportSz="73375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Squirrel">
                <a:extLst>
                  <a:ext uri="{FF2B5EF4-FFF2-40B4-BE49-F238E27FC236}">
                    <a16:creationId xmlns:a16="http://schemas.microsoft.com/office/drawing/2014/main" id="{6CB0DC47-8BC7-0073-64AF-BBC7FCA77FF7}"/>
                  </a:ext>
                </a:extLst>
              </p:cNvPr>
              <p:cNvPicPr>
                <a:picLocks noGrp="1" noRot="1" noChangeAspect="1" noMove="1" noResize="1" noEditPoints="1" noAdjustHandles="1" noChangeArrowheads="1" noChangeShapeType="1" noCrop="1"/>
              </p:cNvPicPr>
              <p:nvPr/>
            </p:nvPicPr>
            <p:blipFill>
              <a:blip r:embed="rId10"/>
              <a:stretch>
                <a:fillRect/>
              </a:stretch>
            </p:blipFill>
            <p:spPr>
              <a:xfrm>
                <a:off x="281456" y="220454"/>
                <a:ext cx="573924" cy="457686"/>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8725-5920-9978-36F3-EB5DF1097D44}"/>
              </a:ext>
            </a:extLst>
          </p:cNvPr>
          <p:cNvSpPr>
            <a:spLocks noGrp="1"/>
          </p:cNvSpPr>
          <p:nvPr>
            <p:ph type="title"/>
          </p:nvPr>
        </p:nvSpPr>
        <p:spPr/>
        <p:txBody>
          <a:bodyPr/>
          <a:lstStyle/>
          <a:p>
            <a:r>
              <a:rPr lang="en-US" dirty="0"/>
              <a:t>APACHE FLINK+ YOUR BIG DATA TECHNOLOGY</a:t>
            </a:r>
          </a:p>
        </p:txBody>
      </p:sp>
      <p:sp>
        <p:nvSpPr>
          <p:cNvPr id="5" name="Text Placeholder 4">
            <a:extLst>
              <a:ext uri="{FF2B5EF4-FFF2-40B4-BE49-F238E27FC236}">
                <a16:creationId xmlns:a16="http://schemas.microsoft.com/office/drawing/2014/main" id="{C98EF4AD-6E95-515F-B6EC-CC72C3F006AF}"/>
              </a:ext>
            </a:extLst>
          </p:cNvPr>
          <p:cNvSpPr>
            <a:spLocks noGrp="1"/>
          </p:cNvSpPr>
          <p:nvPr>
            <p:ph type="body" sz="quarter" idx="12"/>
          </p:nvPr>
        </p:nvSpPr>
        <p:spPr/>
        <p:txBody>
          <a:bodyPr/>
          <a:lstStyle/>
          <a:p>
            <a:r>
              <a:rPr lang="en-US" b="1" i="0" dirty="0">
                <a:solidFill>
                  <a:srgbClr val="D1D5DB"/>
                </a:solidFill>
                <a:effectLst/>
                <a:latin typeface="Söhne"/>
              </a:rPr>
              <a:t>Elasticsearch</a:t>
            </a:r>
            <a:endParaRPr lang="en-US" dirty="0"/>
          </a:p>
        </p:txBody>
      </p:sp>
      <p:sp>
        <p:nvSpPr>
          <p:cNvPr id="6" name="Text Placeholder 5">
            <a:extLst>
              <a:ext uri="{FF2B5EF4-FFF2-40B4-BE49-F238E27FC236}">
                <a16:creationId xmlns:a16="http://schemas.microsoft.com/office/drawing/2014/main" id="{89D05AE5-3EF6-6959-47C1-D3F6A08ACCBD}"/>
              </a:ext>
            </a:extLst>
          </p:cNvPr>
          <p:cNvSpPr>
            <a:spLocks noGrp="1"/>
          </p:cNvSpPr>
          <p:nvPr>
            <p:ph type="body" sz="quarter" idx="13"/>
          </p:nvPr>
        </p:nvSpPr>
        <p:spPr>
          <a:xfrm>
            <a:off x="1176854" y="3580050"/>
            <a:ext cx="2435026" cy="298188"/>
          </a:xfrm>
        </p:spPr>
        <p:txBody>
          <a:bodyPr/>
          <a:lstStyle/>
          <a:p>
            <a:r>
              <a:rPr lang="en-US" sz="1000" b="0" i="0" dirty="0">
                <a:solidFill>
                  <a:srgbClr val="D1D5DB"/>
                </a:solidFill>
                <a:effectLst/>
                <a:latin typeface="Söhne"/>
              </a:rPr>
              <a:t>Apache Flink for real-time analytics and Elasticsearch for enhanced search capabilities.</a:t>
            </a:r>
          </a:p>
          <a:p>
            <a:endParaRPr lang="en-US" sz="1000" dirty="0"/>
          </a:p>
        </p:txBody>
      </p:sp>
      <p:sp>
        <p:nvSpPr>
          <p:cNvPr id="7" name="Text Placeholder 6">
            <a:extLst>
              <a:ext uri="{FF2B5EF4-FFF2-40B4-BE49-F238E27FC236}">
                <a16:creationId xmlns:a16="http://schemas.microsoft.com/office/drawing/2014/main" id="{94AA3E66-4B75-A199-4091-4BB5571EFAFF}"/>
              </a:ext>
            </a:extLst>
          </p:cNvPr>
          <p:cNvSpPr>
            <a:spLocks noGrp="1"/>
          </p:cNvSpPr>
          <p:nvPr>
            <p:ph type="body" sz="quarter" idx="14"/>
          </p:nvPr>
        </p:nvSpPr>
        <p:spPr/>
        <p:txBody>
          <a:bodyPr/>
          <a:lstStyle/>
          <a:p>
            <a:r>
              <a:rPr lang="en-US" b="1" i="0" dirty="0">
                <a:solidFill>
                  <a:srgbClr val="D1D5DB"/>
                </a:solidFill>
                <a:effectLst/>
                <a:latin typeface="Söhne"/>
              </a:rPr>
              <a:t>Azure Databricks</a:t>
            </a:r>
            <a:endParaRPr lang="en-US" dirty="0"/>
          </a:p>
        </p:txBody>
      </p:sp>
      <p:sp>
        <p:nvSpPr>
          <p:cNvPr id="8" name="Text Placeholder 7">
            <a:extLst>
              <a:ext uri="{FF2B5EF4-FFF2-40B4-BE49-F238E27FC236}">
                <a16:creationId xmlns:a16="http://schemas.microsoft.com/office/drawing/2014/main" id="{0C639BD9-06F7-2093-138D-0BC6D2E561D3}"/>
              </a:ext>
            </a:extLst>
          </p:cNvPr>
          <p:cNvSpPr>
            <a:spLocks noGrp="1"/>
          </p:cNvSpPr>
          <p:nvPr>
            <p:ph type="body" sz="quarter" idx="15"/>
          </p:nvPr>
        </p:nvSpPr>
        <p:spPr>
          <a:xfrm>
            <a:off x="3611880" y="3440120"/>
            <a:ext cx="2613522" cy="419531"/>
          </a:xfrm>
        </p:spPr>
        <p:txBody>
          <a:bodyPr/>
          <a:lstStyle/>
          <a:p>
            <a:r>
              <a:rPr lang="en-US" sz="1000" dirty="0">
                <a:solidFill>
                  <a:srgbClr val="D1D5DB"/>
                </a:solidFill>
                <a:latin typeface="Söhne"/>
              </a:rPr>
              <a:t>Flink for real-time analysis of connected car data, integrated with Azure Databricks for advanced vehicle insights</a:t>
            </a:r>
            <a:endParaRPr lang="en-US" sz="1000" dirty="0"/>
          </a:p>
        </p:txBody>
      </p:sp>
      <p:sp>
        <p:nvSpPr>
          <p:cNvPr id="9" name="Text Placeholder 8">
            <a:extLst>
              <a:ext uri="{FF2B5EF4-FFF2-40B4-BE49-F238E27FC236}">
                <a16:creationId xmlns:a16="http://schemas.microsoft.com/office/drawing/2014/main" id="{9161050F-5F89-C664-62B0-B061B8144086}"/>
              </a:ext>
            </a:extLst>
          </p:cNvPr>
          <p:cNvSpPr>
            <a:spLocks noGrp="1"/>
          </p:cNvSpPr>
          <p:nvPr>
            <p:ph type="body" sz="quarter" idx="16"/>
          </p:nvPr>
        </p:nvSpPr>
        <p:spPr/>
        <p:txBody>
          <a:bodyPr/>
          <a:lstStyle/>
          <a:p>
            <a:r>
              <a:rPr lang="en-US" b="1" i="0" dirty="0">
                <a:solidFill>
                  <a:srgbClr val="D1D5DB"/>
                </a:solidFill>
                <a:effectLst/>
                <a:latin typeface="Söhne"/>
              </a:rPr>
              <a:t>Snowflake</a:t>
            </a:r>
            <a:endParaRPr lang="en-US" dirty="0"/>
          </a:p>
        </p:txBody>
      </p:sp>
      <p:sp>
        <p:nvSpPr>
          <p:cNvPr id="10" name="Text Placeholder 9">
            <a:extLst>
              <a:ext uri="{FF2B5EF4-FFF2-40B4-BE49-F238E27FC236}">
                <a16:creationId xmlns:a16="http://schemas.microsoft.com/office/drawing/2014/main" id="{8EB815F2-0486-6001-5CDB-86D2FCACF4FC}"/>
              </a:ext>
            </a:extLst>
          </p:cNvPr>
          <p:cNvSpPr>
            <a:spLocks noGrp="1"/>
          </p:cNvSpPr>
          <p:nvPr>
            <p:ph type="body" sz="quarter" idx="17"/>
          </p:nvPr>
        </p:nvSpPr>
        <p:spPr>
          <a:xfrm>
            <a:off x="6225402" y="3416706"/>
            <a:ext cx="2286000" cy="465319"/>
          </a:xfrm>
        </p:spPr>
        <p:txBody>
          <a:bodyPr/>
          <a:lstStyle/>
          <a:p>
            <a:r>
              <a:rPr lang="en-US" sz="1000" b="0" i="0" dirty="0">
                <a:solidFill>
                  <a:srgbClr val="D1D5DB"/>
                </a:solidFill>
                <a:effectLst/>
                <a:latin typeface="Söhne"/>
              </a:rPr>
              <a:t>Flink detects anomalies in real-time network traffic, with Snowflake managing the historical analysis data.</a:t>
            </a:r>
            <a:endParaRPr lang="en-US" sz="800" dirty="0"/>
          </a:p>
        </p:txBody>
      </p:sp>
      <p:sp>
        <p:nvSpPr>
          <p:cNvPr id="11" name="Text Placeholder 10">
            <a:extLst>
              <a:ext uri="{FF2B5EF4-FFF2-40B4-BE49-F238E27FC236}">
                <a16:creationId xmlns:a16="http://schemas.microsoft.com/office/drawing/2014/main" id="{DFBE708E-2631-301C-A782-3F0E47DB08AB}"/>
              </a:ext>
            </a:extLst>
          </p:cNvPr>
          <p:cNvSpPr>
            <a:spLocks noGrp="1"/>
          </p:cNvSpPr>
          <p:nvPr>
            <p:ph type="body" sz="quarter" idx="18"/>
          </p:nvPr>
        </p:nvSpPr>
        <p:spPr/>
        <p:txBody>
          <a:bodyPr/>
          <a:lstStyle/>
          <a:p>
            <a:r>
              <a:rPr lang="en-US" dirty="0"/>
              <a:t>Grafana</a:t>
            </a:r>
          </a:p>
        </p:txBody>
      </p:sp>
      <p:sp>
        <p:nvSpPr>
          <p:cNvPr id="12" name="Text Placeholder 11">
            <a:extLst>
              <a:ext uri="{FF2B5EF4-FFF2-40B4-BE49-F238E27FC236}">
                <a16:creationId xmlns:a16="http://schemas.microsoft.com/office/drawing/2014/main" id="{CFCDCA87-7C1E-4B5B-8F8B-1E47AEB98B44}"/>
              </a:ext>
            </a:extLst>
          </p:cNvPr>
          <p:cNvSpPr>
            <a:spLocks noGrp="1"/>
          </p:cNvSpPr>
          <p:nvPr>
            <p:ph type="body" sz="quarter" idx="19"/>
          </p:nvPr>
        </p:nvSpPr>
        <p:spPr>
          <a:xfrm>
            <a:off x="8749676" y="3461619"/>
            <a:ext cx="2286000" cy="425974"/>
          </a:xfrm>
        </p:spPr>
        <p:txBody>
          <a:bodyPr/>
          <a:lstStyle/>
          <a:p>
            <a:pPr algn="l"/>
            <a:r>
              <a:rPr lang="en-US" sz="1000" b="0" i="0" dirty="0">
                <a:solidFill>
                  <a:srgbClr val="D1D5DB"/>
                </a:solidFill>
                <a:effectLst/>
                <a:latin typeface="Söhne"/>
              </a:rPr>
              <a:t>Flink monitors and analyzes sensor data, &amp; Grafana enhances operational visualization and decision-making.</a:t>
            </a:r>
            <a:endParaRPr lang="en-US" sz="800" b="0" i="0" dirty="0">
              <a:solidFill>
                <a:srgbClr val="D1D5DB"/>
              </a:solidFill>
              <a:effectLst/>
              <a:latin typeface="Söhne"/>
            </a:endParaRPr>
          </a:p>
        </p:txBody>
      </p:sp>
      <p:sp>
        <p:nvSpPr>
          <p:cNvPr id="14" name="Picture Placeholder 13">
            <a:extLst>
              <a:ext uri="{FF2B5EF4-FFF2-40B4-BE49-F238E27FC236}">
                <a16:creationId xmlns:a16="http://schemas.microsoft.com/office/drawing/2014/main" id="{F896B2D9-7497-BE3E-87F9-D5EBB1B63884}"/>
              </a:ext>
            </a:extLst>
          </p:cNvPr>
          <p:cNvSpPr>
            <a:spLocks noGrp="1"/>
          </p:cNvSpPr>
          <p:nvPr>
            <p:ph type="pic" sz="quarter" idx="21"/>
          </p:nvPr>
        </p:nvSpPr>
        <p:spPr/>
        <p:txBody>
          <a:bodyPr/>
          <a:lstStyle/>
          <a:p>
            <a:endParaRPr lang="en-US"/>
          </a:p>
        </p:txBody>
      </p:sp>
      <p:sp>
        <p:nvSpPr>
          <p:cNvPr id="15" name="Picture Placeholder 14">
            <a:extLst>
              <a:ext uri="{FF2B5EF4-FFF2-40B4-BE49-F238E27FC236}">
                <a16:creationId xmlns:a16="http://schemas.microsoft.com/office/drawing/2014/main" id="{F72D5103-8026-365E-330C-65ACC9746B01}"/>
              </a:ext>
            </a:extLst>
          </p:cNvPr>
          <p:cNvSpPr>
            <a:spLocks noGrp="1"/>
          </p:cNvSpPr>
          <p:nvPr>
            <p:ph type="pic" sz="quarter" idx="22"/>
          </p:nvPr>
        </p:nvSpPr>
        <p:spPr/>
        <p:txBody>
          <a:bodyPr/>
          <a:lstStyle/>
          <a:p>
            <a:endParaRPr lang="en-US"/>
          </a:p>
        </p:txBody>
      </p:sp>
      <p:sp>
        <p:nvSpPr>
          <p:cNvPr id="16" name="Picture Placeholder 15">
            <a:extLst>
              <a:ext uri="{FF2B5EF4-FFF2-40B4-BE49-F238E27FC236}">
                <a16:creationId xmlns:a16="http://schemas.microsoft.com/office/drawing/2014/main" id="{001B336B-FC87-80AD-D193-1BDE3F7558F7}"/>
              </a:ext>
            </a:extLst>
          </p:cNvPr>
          <p:cNvSpPr>
            <a:spLocks noGrp="1"/>
          </p:cNvSpPr>
          <p:nvPr>
            <p:ph type="pic" sz="quarter" idx="23"/>
          </p:nvPr>
        </p:nvSpPr>
        <p:spPr/>
        <p:txBody>
          <a:bodyPr/>
          <a:lstStyle/>
          <a:p>
            <a:endParaRPr lang="en-US"/>
          </a:p>
        </p:txBody>
      </p:sp>
      <p:sp>
        <p:nvSpPr>
          <p:cNvPr id="17" name="Picture Placeholder 16">
            <a:extLst>
              <a:ext uri="{FF2B5EF4-FFF2-40B4-BE49-F238E27FC236}">
                <a16:creationId xmlns:a16="http://schemas.microsoft.com/office/drawing/2014/main" id="{56E60917-09E7-CCAE-BEB9-6FB0655C2228}"/>
              </a:ext>
            </a:extLst>
          </p:cNvPr>
          <p:cNvSpPr>
            <a:spLocks noGrp="1"/>
          </p:cNvSpPr>
          <p:nvPr>
            <p:ph type="pic" sz="quarter" idx="24"/>
          </p:nvPr>
        </p:nvSpPr>
        <p:spPr/>
        <p:txBody>
          <a:bodyPr/>
          <a:lstStyle/>
          <a:p>
            <a:endParaRPr lang="en-US"/>
          </a:p>
        </p:txBody>
      </p:sp>
      <p:sp>
        <p:nvSpPr>
          <p:cNvPr id="18" name="Picture Placeholder 17">
            <a:extLst>
              <a:ext uri="{FF2B5EF4-FFF2-40B4-BE49-F238E27FC236}">
                <a16:creationId xmlns:a16="http://schemas.microsoft.com/office/drawing/2014/main" id="{97D947C9-C7C0-97BD-34BC-D81010957E11}"/>
              </a:ext>
            </a:extLst>
          </p:cNvPr>
          <p:cNvSpPr>
            <a:spLocks noGrp="1"/>
          </p:cNvSpPr>
          <p:nvPr>
            <p:ph type="pic" sz="quarter" idx="25"/>
          </p:nvPr>
        </p:nvSpPr>
        <p:spPr/>
        <p:txBody>
          <a:bodyPr/>
          <a:lstStyle/>
          <a:p>
            <a:endParaRPr lang="en-US"/>
          </a:p>
        </p:txBody>
      </p:sp>
      <p:sp>
        <p:nvSpPr>
          <p:cNvPr id="19" name="Picture Placeholder 18">
            <a:extLst>
              <a:ext uri="{FF2B5EF4-FFF2-40B4-BE49-F238E27FC236}">
                <a16:creationId xmlns:a16="http://schemas.microsoft.com/office/drawing/2014/main" id="{AC68D377-A89F-74F3-974D-A4F272CFCD50}"/>
              </a:ext>
            </a:extLst>
          </p:cNvPr>
          <p:cNvSpPr>
            <a:spLocks noGrp="1"/>
          </p:cNvSpPr>
          <p:nvPr>
            <p:ph type="pic" sz="quarter" idx="26"/>
          </p:nvPr>
        </p:nvSpPr>
        <p:spPr/>
        <p:txBody>
          <a:bodyPr/>
          <a:lstStyle/>
          <a:p>
            <a:endParaRPr lang="en-US"/>
          </a:p>
        </p:txBody>
      </p:sp>
      <p:sp>
        <p:nvSpPr>
          <p:cNvPr id="20" name="Picture Placeholder 19">
            <a:extLst>
              <a:ext uri="{FF2B5EF4-FFF2-40B4-BE49-F238E27FC236}">
                <a16:creationId xmlns:a16="http://schemas.microsoft.com/office/drawing/2014/main" id="{C0C6CD37-AB0B-6ED5-4D56-A72D191BC3F0}"/>
              </a:ext>
            </a:extLst>
          </p:cNvPr>
          <p:cNvSpPr>
            <a:spLocks noGrp="1"/>
          </p:cNvSpPr>
          <p:nvPr>
            <p:ph type="pic" sz="quarter" idx="27"/>
          </p:nvPr>
        </p:nvSpPr>
        <p:spPr/>
        <p:txBody>
          <a:bodyPr/>
          <a:lstStyle/>
          <a:p>
            <a:endParaRPr lang="en-US"/>
          </a:p>
        </p:txBody>
      </p:sp>
      <p:sp>
        <p:nvSpPr>
          <p:cNvPr id="21" name="Text Placeholder 20">
            <a:extLst>
              <a:ext uri="{FF2B5EF4-FFF2-40B4-BE49-F238E27FC236}">
                <a16:creationId xmlns:a16="http://schemas.microsoft.com/office/drawing/2014/main" id="{3C5F0759-5F82-1E86-671C-1B937D5E7C9B}"/>
              </a:ext>
            </a:extLst>
          </p:cNvPr>
          <p:cNvSpPr>
            <a:spLocks noGrp="1"/>
          </p:cNvSpPr>
          <p:nvPr>
            <p:ph type="body" sz="quarter" idx="28"/>
          </p:nvPr>
        </p:nvSpPr>
        <p:spPr>
          <a:xfrm>
            <a:off x="1176854" y="5529580"/>
            <a:ext cx="2286000" cy="182880"/>
          </a:xfrm>
        </p:spPr>
        <p:txBody>
          <a:bodyPr/>
          <a:lstStyle/>
          <a:p>
            <a:r>
              <a:rPr lang="en-US" dirty="0" err="1"/>
              <a:t>SparkMLlib</a:t>
            </a:r>
            <a:endParaRPr lang="en-US" dirty="0"/>
          </a:p>
        </p:txBody>
      </p:sp>
      <p:sp>
        <p:nvSpPr>
          <p:cNvPr id="22" name="Text Placeholder 21">
            <a:extLst>
              <a:ext uri="{FF2B5EF4-FFF2-40B4-BE49-F238E27FC236}">
                <a16:creationId xmlns:a16="http://schemas.microsoft.com/office/drawing/2014/main" id="{01F527CD-062F-FA36-BE66-629C6A7123F3}"/>
              </a:ext>
            </a:extLst>
          </p:cNvPr>
          <p:cNvSpPr>
            <a:spLocks noGrp="1"/>
          </p:cNvSpPr>
          <p:nvPr>
            <p:ph type="body" sz="quarter" idx="29"/>
          </p:nvPr>
        </p:nvSpPr>
        <p:spPr>
          <a:xfrm>
            <a:off x="1251367" y="5886444"/>
            <a:ext cx="2286000" cy="477666"/>
          </a:xfrm>
        </p:spPr>
        <p:txBody>
          <a:bodyPr/>
          <a:lstStyle/>
          <a:p>
            <a:r>
              <a:rPr lang="en-US" sz="1000" b="0" i="0" dirty="0">
                <a:solidFill>
                  <a:srgbClr val="D1D5DB"/>
                </a:solidFill>
                <a:effectLst/>
                <a:latin typeface="Söhne"/>
              </a:rPr>
              <a:t>Flink analyzes real-time user data for personalized travel suggestions, integrated with Spark </a:t>
            </a:r>
            <a:r>
              <a:rPr lang="en-US" sz="1000" b="0" i="0" dirty="0" err="1">
                <a:solidFill>
                  <a:srgbClr val="D1D5DB"/>
                </a:solidFill>
                <a:effectLst/>
                <a:latin typeface="Söhne"/>
              </a:rPr>
              <a:t>MLlib</a:t>
            </a:r>
            <a:r>
              <a:rPr lang="en-US" sz="1000" b="0" i="0" dirty="0">
                <a:solidFill>
                  <a:srgbClr val="D1D5DB"/>
                </a:solidFill>
                <a:effectLst/>
                <a:latin typeface="Söhne"/>
              </a:rPr>
              <a:t> for enhanced recommendation delivery.</a:t>
            </a:r>
            <a:endParaRPr lang="en-US" sz="800" b="0" i="0" dirty="0">
              <a:solidFill>
                <a:srgbClr val="D1D5DB"/>
              </a:solidFill>
              <a:effectLst/>
              <a:latin typeface="Söhne"/>
            </a:endParaRPr>
          </a:p>
        </p:txBody>
      </p:sp>
      <p:sp>
        <p:nvSpPr>
          <p:cNvPr id="23" name="Text Placeholder 22">
            <a:extLst>
              <a:ext uri="{FF2B5EF4-FFF2-40B4-BE49-F238E27FC236}">
                <a16:creationId xmlns:a16="http://schemas.microsoft.com/office/drawing/2014/main" id="{0BFAFF39-BE29-F390-122A-526CFA8AE5F4}"/>
              </a:ext>
            </a:extLst>
          </p:cNvPr>
          <p:cNvSpPr>
            <a:spLocks noGrp="1"/>
          </p:cNvSpPr>
          <p:nvPr>
            <p:ph type="body" sz="quarter" idx="30"/>
          </p:nvPr>
        </p:nvSpPr>
        <p:spPr>
          <a:xfrm>
            <a:off x="3701128" y="5529580"/>
            <a:ext cx="2286000" cy="182880"/>
          </a:xfrm>
        </p:spPr>
        <p:txBody>
          <a:bodyPr/>
          <a:lstStyle/>
          <a:p>
            <a:r>
              <a:rPr lang="en-US" dirty="0" err="1"/>
              <a:t>BigQuery</a:t>
            </a:r>
            <a:endParaRPr lang="en-US" dirty="0"/>
          </a:p>
        </p:txBody>
      </p:sp>
      <p:sp>
        <p:nvSpPr>
          <p:cNvPr id="24" name="Text Placeholder 23">
            <a:extLst>
              <a:ext uri="{FF2B5EF4-FFF2-40B4-BE49-F238E27FC236}">
                <a16:creationId xmlns:a16="http://schemas.microsoft.com/office/drawing/2014/main" id="{FE91BD76-4580-78DD-300C-F7C7B7158DCB}"/>
              </a:ext>
            </a:extLst>
          </p:cNvPr>
          <p:cNvSpPr>
            <a:spLocks noGrp="1"/>
          </p:cNvSpPr>
          <p:nvPr>
            <p:ph type="body" sz="quarter" idx="31"/>
          </p:nvPr>
        </p:nvSpPr>
        <p:spPr>
          <a:xfrm>
            <a:off x="3701128" y="5975676"/>
            <a:ext cx="2394872" cy="477665"/>
          </a:xfrm>
        </p:spPr>
        <p:txBody>
          <a:bodyPr/>
          <a:lstStyle/>
          <a:p>
            <a:r>
              <a:rPr lang="en-US" sz="1100" b="0" i="0" dirty="0">
                <a:solidFill>
                  <a:srgbClr val="D1D5DB"/>
                </a:solidFill>
                <a:effectLst/>
                <a:latin typeface="Söhne"/>
              </a:rPr>
              <a:t>Flink aids in anti-money laundering by analyzing customer transactions in real-time, with </a:t>
            </a:r>
            <a:r>
              <a:rPr lang="en-US" sz="1100" b="0" i="0" dirty="0" err="1">
                <a:solidFill>
                  <a:srgbClr val="D1D5DB"/>
                </a:solidFill>
                <a:effectLst/>
                <a:latin typeface="Söhne"/>
              </a:rPr>
              <a:t>BigQuery</a:t>
            </a:r>
            <a:r>
              <a:rPr lang="en-US" sz="1100" b="0" i="0" dirty="0">
                <a:solidFill>
                  <a:srgbClr val="D1D5DB"/>
                </a:solidFill>
                <a:effectLst/>
                <a:latin typeface="Söhne"/>
              </a:rPr>
              <a:t> handling compliance reporting and data analysis</a:t>
            </a:r>
            <a:endParaRPr lang="en-US" sz="1000" dirty="0"/>
          </a:p>
        </p:txBody>
      </p:sp>
      <p:sp>
        <p:nvSpPr>
          <p:cNvPr id="25" name="Text Placeholder 24">
            <a:extLst>
              <a:ext uri="{FF2B5EF4-FFF2-40B4-BE49-F238E27FC236}">
                <a16:creationId xmlns:a16="http://schemas.microsoft.com/office/drawing/2014/main" id="{CE496441-7AE0-BDEB-67BD-806FD680FB19}"/>
              </a:ext>
            </a:extLst>
          </p:cNvPr>
          <p:cNvSpPr>
            <a:spLocks noGrp="1"/>
          </p:cNvSpPr>
          <p:nvPr>
            <p:ph type="body" sz="quarter" idx="32"/>
          </p:nvPr>
        </p:nvSpPr>
        <p:spPr>
          <a:xfrm>
            <a:off x="6225402" y="5529580"/>
            <a:ext cx="2286000" cy="182880"/>
          </a:xfrm>
        </p:spPr>
        <p:txBody>
          <a:bodyPr/>
          <a:lstStyle/>
          <a:p>
            <a:r>
              <a:rPr lang="en-US" dirty="0"/>
              <a:t>Kubernetes</a:t>
            </a:r>
          </a:p>
        </p:txBody>
      </p:sp>
      <p:sp>
        <p:nvSpPr>
          <p:cNvPr id="26" name="Text Placeholder 25">
            <a:extLst>
              <a:ext uri="{FF2B5EF4-FFF2-40B4-BE49-F238E27FC236}">
                <a16:creationId xmlns:a16="http://schemas.microsoft.com/office/drawing/2014/main" id="{F3C31CE7-78B7-58CA-0405-B58991989B8A}"/>
              </a:ext>
            </a:extLst>
          </p:cNvPr>
          <p:cNvSpPr>
            <a:spLocks noGrp="1"/>
          </p:cNvSpPr>
          <p:nvPr>
            <p:ph type="body" sz="quarter" idx="33"/>
          </p:nvPr>
        </p:nvSpPr>
        <p:spPr>
          <a:xfrm>
            <a:off x="6225402" y="5837864"/>
            <a:ext cx="2286000" cy="265176"/>
          </a:xfrm>
        </p:spPr>
        <p:txBody>
          <a:bodyPr/>
          <a:lstStyle/>
          <a:p>
            <a:r>
              <a:rPr lang="en-US" sz="1000" dirty="0">
                <a:solidFill>
                  <a:srgbClr val="D1D5DB"/>
                </a:solidFill>
                <a:latin typeface="Söhne"/>
              </a:rPr>
              <a:t>S</a:t>
            </a:r>
            <a:r>
              <a:rPr lang="en-US" sz="1000" b="0" i="0" dirty="0">
                <a:solidFill>
                  <a:srgbClr val="D1D5DB"/>
                </a:solidFill>
                <a:effectLst/>
                <a:latin typeface="Söhne"/>
              </a:rPr>
              <a:t>calable and efficient stream processing in their data infrastructure</a:t>
            </a:r>
            <a:endParaRPr lang="en-US" sz="1000" dirty="0"/>
          </a:p>
        </p:txBody>
      </p:sp>
      <p:sp>
        <p:nvSpPr>
          <p:cNvPr id="27" name="Text Placeholder 26">
            <a:extLst>
              <a:ext uri="{FF2B5EF4-FFF2-40B4-BE49-F238E27FC236}">
                <a16:creationId xmlns:a16="http://schemas.microsoft.com/office/drawing/2014/main" id="{CA430755-9A81-20E9-6B14-7119F6C6EFAC}"/>
              </a:ext>
            </a:extLst>
          </p:cNvPr>
          <p:cNvSpPr>
            <a:spLocks noGrp="1"/>
          </p:cNvSpPr>
          <p:nvPr>
            <p:ph type="body" sz="quarter" idx="34"/>
          </p:nvPr>
        </p:nvSpPr>
        <p:spPr>
          <a:xfrm>
            <a:off x="8749676" y="5529580"/>
            <a:ext cx="2286000" cy="182880"/>
          </a:xfrm>
        </p:spPr>
        <p:txBody>
          <a:bodyPr/>
          <a:lstStyle/>
          <a:p>
            <a:r>
              <a:rPr lang="en-US" dirty="0">
                <a:solidFill>
                  <a:srgbClr val="D1D5DB"/>
                </a:solidFill>
                <a:latin typeface="Söhne"/>
              </a:rPr>
              <a:t>Kafka</a:t>
            </a:r>
            <a:endParaRPr lang="en-US" dirty="0"/>
          </a:p>
        </p:txBody>
      </p:sp>
      <p:sp>
        <p:nvSpPr>
          <p:cNvPr id="28" name="Text Placeholder 27">
            <a:extLst>
              <a:ext uri="{FF2B5EF4-FFF2-40B4-BE49-F238E27FC236}">
                <a16:creationId xmlns:a16="http://schemas.microsoft.com/office/drawing/2014/main" id="{40B9A16C-4DDF-C032-EF0D-8BFDB57A6D94}"/>
              </a:ext>
            </a:extLst>
          </p:cNvPr>
          <p:cNvSpPr>
            <a:spLocks noGrp="1"/>
          </p:cNvSpPr>
          <p:nvPr>
            <p:ph type="body" sz="quarter" idx="35"/>
          </p:nvPr>
        </p:nvSpPr>
        <p:spPr>
          <a:xfrm>
            <a:off x="8749676" y="5837863"/>
            <a:ext cx="2286000" cy="402989"/>
          </a:xfrm>
        </p:spPr>
        <p:txBody>
          <a:bodyPr/>
          <a:lstStyle/>
          <a:p>
            <a:r>
              <a:rPr lang="en-US" sz="1000" b="0" i="0" dirty="0">
                <a:solidFill>
                  <a:srgbClr val="D1D5DB"/>
                </a:solidFill>
                <a:effectLst/>
                <a:latin typeface="Söhne"/>
              </a:rPr>
              <a:t>Flink in combination with Kafka for real-time stream processing and analytics in their data pipeline.</a:t>
            </a:r>
          </a:p>
        </p:txBody>
      </p:sp>
      <p:sp>
        <p:nvSpPr>
          <p:cNvPr id="40" name="Rectangle 39">
            <a:extLst>
              <a:ext uri="{FF2B5EF4-FFF2-40B4-BE49-F238E27FC236}">
                <a16:creationId xmlns:a16="http://schemas.microsoft.com/office/drawing/2014/main" id="{BDE966E5-C9D3-DB7B-764D-52E2DDB31B5D}"/>
              </a:ext>
            </a:extLst>
          </p:cNvPr>
          <p:cNvSpPr>
            <a:spLocks noGrp="1" noRot="1" noMove="1" noResize="1" noEditPoints="1" noAdjustHandles="1" noChangeArrowheads="1" noChangeShapeType="1"/>
          </p:cNvSpPr>
          <p:nvPr/>
        </p:nvSpPr>
        <p:spPr>
          <a:xfrm>
            <a:off x="1176854" y="3967843"/>
            <a:ext cx="9858822" cy="141797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166D8503-5DA7-FAD9-99D8-7923CB891ADD}"/>
              </a:ext>
            </a:extLst>
          </p:cNvPr>
          <p:cNvGrpSpPr/>
          <p:nvPr/>
        </p:nvGrpSpPr>
        <p:grpSpPr>
          <a:xfrm>
            <a:off x="1176855" y="1851834"/>
            <a:ext cx="9858822" cy="1284558"/>
            <a:chOff x="1176855" y="1851834"/>
            <a:chExt cx="9858822" cy="1284558"/>
          </a:xfrm>
        </p:grpSpPr>
        <p:sp>
          <p:nvSpPr>
            <p:cNvPr id="30" name="Rectangle 29">
              <a:extLst>
                <a:ext uri="{FF2B5EF4-FFF2-40B4-BE49-F238E27FC236}">
                  <a16:creationId xmlns:a16="http://schemas.microsoft.com/office/drawing/2014/main" id="{5ADB8881-365C-278D-F42B-828E7C376918}"/>
                </a:ext>
              </a:extLst>
            </p:cNvPr>
            <p:cNvSpPr>
              <a:spLocks/>
            </p:cNvSpPr>
            <p:nvPr/>
          </p:nvSpPr>
          <p:spPr>
            <a:xfrm>
              <a:off x="1176855" y="1851834"/>
              <a:ext cx="9858822" cy="12845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4" name="Picture 2" descr="News and Media Resources - Alibaba Group">
              <a:extLst>
                <a:ext uri="{FF2B5EF4-FFF2-40B4-BE49-F238E27FC236}">
                  <a16:creationId xmlns:a16="http://schemas.microsoft.com/office/drawing/2014/main" id="{A800EED6-4FC7-2F2E-EF45-CD46F0A6B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588" y="2110822"/>
              <a:ext cx="1480457" cy="559027"/>
            </a:xfrm>
            <a:prstGeom prst="rect">
              <a:avLst/>
            </a:prstGeom>
            <a:noFill/>
            <a:extLst>
              <a:ext uri="{909E8E84-426E-40DD-AFC4-6F175D3DCCD1}">
                <a14:hiddenFill xmlns:a14="http://schemas.microsoft.com/office/drawing/2010/main">
                  <a:solidFill>
                    <a:srgbClr val="FFFFFF"/>
                  </a:solidFill>
                </a14:hiddenFill>
              </a:ext>
            </a:extLst>
          </p:spPr>
        </p:pic>
      </p:grpSp>
      <p:pic>
        <p:nvPicPr>
          <p:cNvPr id="41" name="Picture 8" descr="Download Pinterest Logo in SVG Vector or PNG File Format - Logo.wine">
            <a:extLst>
              <a:ext uri="{FF2B5EF4-FFF2-40B4-BE49-F238E27FC236}">
                <a16:creationId xmlns:a16="http://schemas.microsoft.com/office/drawing/2014/main" id="{1C0039BB-E168-5640-BCDB-0AD17AEF53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805" b="25627"/>
          <a:stretch/>
        </p:blipFill>
        <p:spPr bwMode="auto">
          <a:xfrm>
            <a:off x="6404318" y="4343573"/>
            <a:ext cx="1956346" cy="632287"/>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4C2F2FB5-09A2-1756-84B2-06B0ABCEFF2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b="-10898"/>
          <a:stretch/>
        </p:blipFill>
        <p:spPr bwMode="auto">
          <a:xfrm>
            <a:off x="4318348" y="2060233"/>
            <a:ext cx="788916" cy="823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re Logos">
            <a:extLst>
              <a:ext uri="{FF2B5EF4-FFF2-40B4-BE49-F238E27FC236}">
                <a16:creationId xmlns:a16="http://schemas.microsoft.com/office/drawing/2014/main" id="{93171500-CC3B-6834-0A95-B12E922BA6D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7357"/>
          <a:stretch/>
        </p:blipFill>
        <p:spPr bwMode="auto">
          <a:xfrm>
            <a:off x="6378126" y="2027328"/>
            <a:ext cx="1937097" cy="8964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eutsche Bahn - Wikipedia">
            <a:extLst>
              <a:ext uri="{FF2B5EF4-FFF2-40B4-BE49-F238E27FC236}">
                <a16:creationId xmlns:a16="http://schemas.microsoft.com/office/drawing/2014/main" id="{07F67D5A-9AE0-82FA-D64D-F7341A5CEC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0698" y="2084098"/>
            <a:ext cx="980107" cy="6875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bout Netflix - Company Assets">
            <a:extLst>
              <a:ext uri="{FF2B5EF4-FFF2-40B4-BE49-F238E27FC236}">
                <a16:creationId xmlns:a16="http://schemas.microsoft.com/office/drawing/2014/main" id="{0C4F1ADA-ED81-E2A4-33C5-1ADDD75CF9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9620" y="4202502"/>
            <a:ext cx="1442261" cy="8653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9F7BC71-6200-88AE-DF70-805BE2DF51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0539" y="4468471"/>
            <a:ext cx="1662056" cy="4452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5E97847-3DA4-D33A-BF26-A2F24EFD36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4449" y="4468471"/>
            <a:ext cx="1523032" cy="4440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m3d="http://schemas.microsoft.com/office/drawing/2017/model3d" Requires="am3d">
          <p:graphicFrame>
            <p:nvGraphicFramePr>
              <p:cNvPr id="29" name="3D Model 28" descr="Squirrel">
                <a:extLst>
                  <a:ext uri="{FF2B5EF4-FFF2-40B4-BE49-F238E27FC236}">
                    <a16:creationId xmlns:a16="http://schemas.microsoft.com/office/drawing/2014/main" id="{E20F1508-937F-1B06-EABB-89426EF464AB}"/>
                  </a:ext>
                </a:extLst>
              </p:cNvPr>
              <p:cNvGraphicFramePr>
                <a:graphicFrameLocks noChangeAspect="1"/>
              </p:cNvGraphicFramePr>
              <p:nvPr>
                <p:extLst>
                  <p:ext uri="{D42A27DB-BD31-4B8C-83A1-F6EECF244321}">
                    <p14:modId xmlns:p14="http://schemas.microsoft.com/office/powerpoint/2010/main" val="331702161"/>
                  </p:ext>
                </p:extLst>
              </p:nvPr>
            </p:nvGraphicFramePr>
            <p:xfrm>
              <a:off x="281456" y="3163581"/>
              <a:ext cx="573924" cy="457686"/>
            </p:xfrm>
            <a:graphic>
              <a:graphicData uri="http://schemas.microsoft.com/office/drawing/2017/model3d">
                <am3d:model3d r:embed="rId11">
                  <am3d:spPr>
                    <a:xfrm>
                      <a:off x="0" y="0"/>
                      <a:ext cx="573924" cy="457686"/>
                    </a:xfrm>
                    <a:prstGeom prst="rect">
                      <a:avLst/>
                    </a:prstGeom>
                  </am3d:spPr>
                  <am3d:camera>
                    <am3d:pos x="0" y="0" z="64084565"/>
                    <am3d:up dx="0" dy="36000000" dz="0"/>
                    <am3d:lookAt x="0" y="0" z="0"/>
                    <am3d:perspective fov="2700000"/>
                  </am3d:camera>
                  <am3d:trans>
                    <am3d:meterPerModelUnit n="45779454" d="1000000"/>
                    <am3d:preTrans dx="3365465" dy="0" dz="0"/>
                    <am3d:scale>
                      <am3d:sx n="1000000" d="1000000"/>
                      <am3d:sy n="1000000" d="1000000"/>
                      <am3d:sz n="1000000" d="1000000"/>
                    </am3d:scale>
                    <am3d:rot ax="-544967"/>
                    <am3d:postTrans dx="0" dy="0" dz="0"/>
                  </am3d:trans>
                  <am3d:raster rName="Office3DRenderer" rVer="16.0.8326">
                    <am3d:blip r:embed="rId12"/>
                  </am3d:raster>
                  <am3d:objViewport viewportSz="73375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9" name="3D Model 28" descr="Squirrel">
                <a:extLst>
                  <a:ext uri="{FF2B5EF4-FFF2-40B4-BE49-F238E27FC236}">
                    <a16:creationId xmlns:a16="http://schemas.microsoft.com/office/drawing/2014/main" id="{E20F1508-937F-1B06-EABB-89426EF464AB}"/>
                  </a:ext>
                </a:extLst>
              </p:cNvPr>
              <p:cNvPicPr>
                <a:picLocks noGrp="1" noRot="1" noChangeAspect="1" noMove="1" noResize="1" noEditPoints="1" noAdjustHandles="1" noChangeArrowheads="1" noChangeShapeType="1" noCrop="1"/>
              </p:cNvPicPr>
              <p:nvPr/>
            </p:nvPicPr>
            <p:blipFill>
              <a:blip r:embed="rId12"/>
              <a:stretch>
                <a:fillRect/>
              </a:stretch>
            </p:blipFill>
            <p:spPr>
              <a:xfrm>
                <a:off x="281456" y="3163581"/>
                <a:ext cx="573924" cy="457686"/>
              </a:xfrm>
              <a:prstGeom prst="rect">
                <a:avLst/>
              </a:prstGeom>
            </p:spPr>
          </p:pic>
        </mc:Fallback>
      </mc:AlternateContent>
    </p:spTree>
    <p:extLst>
      <p:ext uri="{BB962C8B-B14F-4D97-AF65-F5344CB8AC3E}">
        <p14:creationId xmlns:p14="http://schemas.microsoft.com/office/powerpoint/2010/main" val="2720703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1885</Words>
  <Application>Microsoft Office PowerPoint</Application>
  <PresentationFormat>Widescreen</PresentationFormat>
  <Paragraphs>130</Paragraphs>
  <Slides>13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Courier New</vt:lpstr>
      <vt:lpstr>Segoe UI </vt:lpstr>
      <vt:lpstr>Segoe UI Black</vt:lpstr>
      <vt:lpstr>Segoe UI Light</vt:lpstr>
      <vt:lpstr>Söhne</vt:lpstr>
      <vt:lpstr>Tw Cen MT</vt:lpstr>
      <vt:lpstr>Office Theme</vt:lpstr>
      <vt:lpstr>Apache Flink: Real-Time Analytics</vt:lpstr>
      <vt:lpstr>Introduction to Apache Flink</vt:lpstr>
      <vt:lpstr>Example:  Uber's use of Apache Flink</vt:lpstr>
      <vt:lpstr>The Challenge:  Real-time, accurate processing(1/3)</vt:lpstr>
      <vt:lpstr>The SOLUTIONS:  Real-time, accurate processing(2/3)</vt:lpstr>
      <vt:lpstr>THE Role:  Apache Flink in Uber's system (3/3)</vt:lpstr>
      <vt:lpstr>Takeaway – From the case study </vt:lpstr>
      <vt:lpstr>Flink in the Industry</vt:lpstr>
      <vt:lpstr>APACHE FLINK+ YOUR BIG DATA TECHNOLOGY</vt:lpstr>
      <vt:lpstr>TUTORIAL – Review </vt:lpstr>
      <vt:lpstr>APACHE FLINK - Architecture</vt:lpstr>
      <vt:lpstr>Conclusion</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
  <cp:lastModifiedBy/>
  <cp:revision>2</cp:revision>
  <dcterms:created xsi:type="dcterms:W3CDTF">2022-10-27T00:37:19Z</dcterms:created>
  <dcterms:modified xsi:type="dcterms:W3CDTF">2023-12-14T03:32:03Z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