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</p:sldMasterIdLst>
  <p:notesMasterIdLst>
    <p:notesMasterId r:id="rId13"/>
  </p:notesMasterIdLst>
  <p:sldIdLst>
    <p:sldId id="256" r:id="rId2"/>
    <p:sldId id="257" r:id="rId3"/>
    <p:sldId id="265" r:id="rId4"/>
    <p:sldId id="260" r:id="rId5"/>
    <p:sldId id="261" r:id="rId6"/>
    <p:sldId id="264" r:id="rId7"/>
    <p:sldId id="263" r:id="rId8"/>
    <p:sldId id="266" r:id="rId9"/>
    <p:sldId id="262" r:id="rId10"/>
    <p:sldId id="267" r:id="rId11"/>
    <p:sldId id="268" r:id="rId1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ABABAB"/>
    <a:srgbClr val="FFFFFF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HOUEKPETODJI 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227AF-5DD4-4D45-8DD9-7D5D976F5A25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27AF-5DD4-4D45-8DD9-7D5D976F5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27AF-5DD4-4D45-8DD9-7D5D976F5A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27AF-5DD4-4D45-8DD9-7D5D976F5A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9F7D-D870-401F-8942-355ACD675F3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949-95B9-4F83-BC4A-17FDE3ACD63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DC1C-641A-43BA-8B61-D799743AF0A5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lnSpc>
                <a:spcPct val="100000"/>
              </a:lnSpc>
              <a:defRPr sz="11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32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5053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A8B8-E05C-4273-95EC-41344955A4DB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402A-B025-43B8-960C-19393996DCB9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AF96-8A7B-4D4E-9A69-6DD528C34AE1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303B-0179-4711-997C-B9BB7B74BCDB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C89-9EA7-4D5E-8080-DBA9404B6F40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1486-419E-442E-9526-5858C7041C34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8BA3-BC67-4FEC-A7EC-A761517BC751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509D-58A4-49C0-9036-FC4FEE763E2D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F191-2473-405E-9BE2-70A7F957F151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HOUEKPETODJI Honoré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ST:"/>
          <p:cNvSpPr txBox="1">
            <a:spLocks noGrp="1"/>
          </p:cNvSpPr>
          <p:nvPr>
            <p:ph type="title"/>
          </p:nvPr>
        </p:nvSpPr>
        <p:spPr>
          <a:xfrm>
            <a:off x="1847088" y="2291528"/>
            <a:ext cx="18381288" cy="2281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42937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800" dirty="0" smtClean="0"/>
              <a:t>CST:</a:t>
            </a:r>
            <a:r>
              <a:rPr lang="fr-FR" sz="4800" dirty="0"/>
              <a:t> Analyse multi-facettes et opérationnelle pour la transformation des systèmes d’information</a:t>
            </a:r>
            <a:r>
              <a:rPr sz="4800" dirty="0" smtClean="0"/>
              <a:t>  </a:t>
            </a:r>
            <a:endParaRPr sz="4800" dirty="0"/>
          </a:p>
        </p:txBody>
      </p:sp>
      <p:sp>
        <p:nvSpPr>
          <p:cNvPr id="161" name="HOUEKPETODJI M.Honoré…"/>
          <p:cNvSpPr txBox="1">
            <a:spLocks noGrp="1"/>
          </p:cNvSpPr>
          <p:nvPr>
            <p:ph type="body" sz="quarter" idx="1"/>
          </p:nvPr>
        </p:nvSpPr>
        <p:spPr>
          <a:xfrm>
            <a:off x="7415502" y="4914850"/>
            <a:ext cx="7331368" cy="2828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200"/>
            </a:pPr>
            <a:r>
              <a:t>HOUEKPETODJI M.Honoré</a:t>
            </a:r>
          </a:p>
          <a:p>
            <a:pPr>
              <a:defRPr sz="4200" u="sng"/>
            </a:pPr>
            <a:r>
              <a:t>honore.houekpetodji@inria.fr</a:t>
            </a:r>
          </a:p>
          <a:p>
            <a:pPr>
              <a:defRPr sz="4200"/>
            </a:pPr>
            <a:r>
              <a:t> Ph.D (CIFRE avec CIM)</a:t>
            </a:r>
          </a:p>
          <a:p>
            <a:pPr>
              <a:defRPr sz="4200"/>
            </a:pPr>
            <a:r>
              <a:t>Université de Lille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1776" y="13073062"/>
            <a:ext cx="310923" cy="477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2" name="Stephane Ducasse…"/>
          <p:cNvSpPr txBox="1"/>
          <p:nvPr/>
        </p:nvSpPr>
        <p:spPr>
          <a:xfrm>
            <a:off x="3505471" y="9592118"/>
            <a:ext cx="9016474" cy="2673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Stephane Ducasse</a:t>
            </a:r>
          </a:p>
          <a:p>
            <a:pPr algn="ctr" defTabSz="821531">
              <a:lnSpc>
                <a:spcPct val="100000"/>
              </a:lnSpc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RMOD INRIA</a:t>
            </a:r>
          </a:p>
          <a:p>
            <a:pPr algn="ctr" defTabSz="821531">
              <a:lnSpc>
                <a:spcPct val="100000"/>
              </a:lnSpc>
              <a:spcBef>
                <a:spcPts val="0"/>
              </a:spcBef>
              <a:defRPr sz="4200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stephane.ducasse@inria.fr </a:t>
            </a:r>
          </a:p>
        </p:txBody>
      </p:sp>
      <p:sp>
        <p:nvSpPr>
          <p:cNvPr id="163" name="sous la supervision de:"/>
          <p:cNvSpPr txBox="1"/>
          <p:nvPr/>
        </p:nvSpPr>
        <p:spPr>
          <a:xfrm>
            <a:off x="3111035" y="8380173"/>
            <a:ext cx="472018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800" dirty="0"/>
              <a:t>sous la supervision de:</a:t>
            </a:r>
          </a:p>
        </p:txBody>
      </p:sp>
      <p:sp>
        <p:nvSpPr>
          <p:cNvPr id="164" name="Nicolas Anquetil…"/>
          <p:cNvSpPr txBox="1"/>
          <p:nvPr/>
        </p:nvSpPr>
        <p:spPr>
          <a:xfrm>
            <a:off x="12232753" y="9770712"/>
            <a:ext cx="9016474" cy="2673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Nicolas Anquetil</a:t>
            </a:r>
          </a:p>
          <a:p>
            <a:pPr algn="ctr" defTabSz="821531">
              <a:lnSpc>
                <a:spcPct val="100000"/>
              </a:lnSpc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RMOD INRIA</a:t>
            </a:r>
          </a:p>
          <a:p>
            <a:pPr algn="ctr" defTabSz="821531">
              <a:lnSpc>
                <a:spcPct val="100000"/>
              </a:lnSpc>
              <a:spcBef>
                <a:spcPts val="0"/>
              </a:spcBef>
              <a:defRPr sz="4200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nicolas.Anquetil@inria.fr  </a:t>
            </a:r>
          </a:p>
        </p:txBody>
      </p:sp>
      <p:pic>
        <p:nvPicPr>
          <p:cNvPr id="165" name="ul.png" descr="u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034" y="36143"/>
            <a:ext cx="3011258" cy="1447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rmod.png" descr="rm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2742" y="53578"/>
            <a:ext cx="2293024" cy="2293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logo-cim.jpg" descr="logo-ci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1750" y="53578"/>
            <a:ext cx="1841005" cy="1841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logo-inria.png" descr="logo-inria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69167" y="341379"/>
            <a:ext cx="2743646" cy="83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err="1" smtClean="0"/>
              <a:t>Izy</a:t>
            </a:r>
            <a:r>
              <a:rPr lang="fr-FR" dirty="0" smtClean="0"/>
              <a:t> </a:t>
            </a:r>
            <a:r>
              <a:rPr lang="fr-FR" dirty="0" err="1" smtClean="0"/>
              <a:t>Protect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Pas de système de gestion de version</a:t>
            </a:r>
          </a:p>
          <a:p>
            <a:endParaRPr lang="fr-FR" noProof="0" dirty="0" smtClean="0"/>
          </a:p>
          <a:p>
            <a:r>
              <a:rPr lang="fr-FR" noProof="0" dirty="0" smtClean="0"/>
              <a:t>&gt; 3,000,000 lignes de code</a:t>
            </a:r>
          </a:p>
          <a:p>
            <a:pPr marL="0" indent="0">
              <a:buNone/>
            </a:pPr>
            <a:endParaRPr lang="fr-FR" noProof="0" dirty="0" smtClean="0"/>
          </a:p>
          <a:p>
            <a:r>
              <a:rPr lang="fr-FR" noProof="0" dirty="0" smtClean="0"/>
              <a:t>Difficile à maintenir:  “Travailler devient de plus en plus compliquer. On fait juste ce qu’on peut pour livrer au client.” </a:t>
            </a:r>
          </a:p>
          <a:p>
            <a:pPr marL="0" indent="0">
              <a:buNone/>
            </a:pPr>
            <a:endParaRPr lang="fr-FR" noProof="0" dirty="0" smtClean="0"/>
          </a:p>
          <a:p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rgbClr val="ABABAB"/>
                  </a:solidFill>
                </a:rPr>
                <a:t>Contexte</a:t>
              </a:r>
              <a:r>
                <a:rPr lang="en-US" sz="3600" dirty="0" smtClean="0">
                  <a:solidFill>
                    <a:srgbClr val="ABABAB"/>
                  </a:solidFill>
                </a:rPr>
                <a:t> de la </a:t>
              </a:r>
              <a:r>
                <a:rPr lang="fr-FR" sz="3600" dirty="0" smtClean="0">
                  <a:solidFill>
                    <a:srgbClr val="ABABAB"/>
                  </a:solidFill>
                </a:rPr>
                <a:t>thèse</a:t>
              </a:r>
              <a:endParaRPr lang="fr-FR" sz="3600" dirty="0">
                <a:solidFill>
                  <a:srgbClr val="ABABAB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  <a:solidFill>
              <a:srgbClr val="18171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Etat de l’art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866" y="3271840"/>
            <a:ext cx="4004518" cy="43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err="1" smtClean="0"/>
              <a:t>Powerbuilder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version Juillet 1992 </a:t>
            </a:r>
            <a:endParaRPr lang="en-US" dirty="0"/>
          </a:p>
          <a:p>
            <a:endParaRPr lang="fr-FR" dirty="0" smtClean="0"/>
          </a:p>
          <a:p>
            <a:r>
              <a:rPr lang="fr-FR" dirty="0" smtClean="0"/>
              <a:t>N’est pas complètement orienté objet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DataWindow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hériter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Support  de système de contrôle de version à partir de la version 2017</a:t>
            </a:r>
          </a:p>
          <a:p>
            <a:pPr lvl="1"/>
            <a:r>
              <a:rPr lang="fr-FR" smtClean="0"/>
              <a:t>Non stable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rgbClr val="ABABAB"/>
                  </a:solidFill>
                </a:rPr>
                <a:t>Contexte</a:t>
              </a:r>
              <a:r>
                <a:rPr lang="en-US" sz="3600" dirty="0" smtClean="0">
                  <a:solidFill>
                    <a:srgbClr val="ABABAB"/>
                  </a:solidFill>
                </a:rPr>
                <a:t> de la </a:t>
              </a:r>
              <a:r>
                <a:rPr lang="fr-FR" sz="3600" dirty="0" smtClean="0">
                  <a:solidFill>
                    <a:srgbClr val="ABABAB"/>
                  </a:solidFill>
                </a:rPr>
                <a:t>thèse</a:t>
              </a:r>
              <a:endParaRPr lang="fr-FR" sz="3600" dirty="0">
                <a:solidFill>
                  <a:srgbClr val="ABABAB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  <a:solidFill>
              <a:srgbClr val="18171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Etat de l’art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9630" y="1939896"/>
            <a:ext cx="736663" cy="736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3495" y="4860982"/>
            <a:ext cx="3790950" cy="37909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120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05506" y="-110110"/>
            <a:ext cx="19787616" cy="1629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8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Plan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2"/>
          </p:nvPr>
        </p:nvSpPr>
        <p:spPr>
          <a:xfrm>
            <a:off x="12799314" y="12059920"/>
            <a:ext cx="388621" cy="429261"/>
          </a:xfrm>
        </p:spPr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7635240" y="2196853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Contexte</a:t>
            </a:r>
            <a:r>
              <a:rPr lang="en-US" sz="6600" dirty="0" smtClean="0"/>
              <a:t> de la </a:t>
            </a:r>
            <a:r>
              <a:rPr lang="fr-FR" sz="6600" dirty="0" smtClean="0"/>
              <a:t>thèse</a:t>
            </a:r>
            <a:endParaRPr lang="fr-FR" sz="6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35240" y="3558093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Etat de l’art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635240" y="489789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Analyse des fiches navettes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7635240" y="625913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Route vers le DEVOPS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635240" y="898161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Travaux futurs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635240" y="10321417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Formations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7635240" y="7620375"/>
            <a:ext cx="1085392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Outils d’aide à la rétro-ingénierie</a:t>
            </a:r>
          </a:p>
        </p:txBody>
      </p:sp>
    </p:spTree>
    <p:extLst>
      <p:ext uri="{BB962C8B-B14F-4D97-AF65-F5344CB8AC3E}">
        <p14:creationId xmlns:p14="http://schemas.microsoft.com/office/powerpoint/2010/main" val="4168948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05506" y="-110110"/>
            <a:ext cx="19787616" cy="1629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8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Plan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2"/>
          </p:nvPr>
        </p:nvSpPr>
        <p:spPr>
          <a:xfrm>
            <a:off x="12799314" y="12059920"/>
            <a:ext cx="388621" cy="429261"/>
          </a:xfrm>
        </p:spPr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7635240" y="2196853"/>
            <a:ext cx="10716768" cy="1060704"/>
          </a:xfrm>
          <a:prstGeom prst="roundRect">
            <a:avLst/>
          </a:prstGeom>
          <a:solidFill>
            <a:srgbClr val="181717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Contexte</a:t>
            </a:r>
            <a:r>
              <a:rPr lang="en-US" sz="6600" dirty="0" smtClean="0">
                <a:solidFill>
                  <a:schemeClr val="bg1"/>
                </a:solidFill>
              </a:rPr>
              <a:t> de la </a:t>
            </a:r>
            <a:r>
              <a:rPr lang="fr-FR" sz="6600" dirty="0" smtClean="0">
                <a:solidFill>
                  <a:schemeClr val="bg1"/>
                </a:solidFill>
              </a:rPr>
              <a:t>thèse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635240" y="3558093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Etat de l’art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635240" y="489789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Analyse des fiches navettes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7635240" y="625913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Route vers le DEVOPS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635240" y="898161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Travaux futurs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635240" y="10321417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Formations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7635240" y="7620375"/>
            <a:ext cx="1085392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Outils d’aide à la rétro-ingénierie</a:t>
            </a:r>
          </a:p>
        </p:txBody>
      </p:sp>
    </p:spTree>
    <p:extLst>
      <p:ext uri="{BB962C8B-B14F-4D97-AF65-F5344CB8AC3E}">
        <p14:creationId xmlns:p14="http://schemas.microsoft.com/office/powerpoint/2010/main" val="4237559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SA - CIM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676400" y="3651250"/>
            <a:ext cx="13923264" cy="8702676"/>
          </a:xfrm>
        </p:spPr>
        <p:txBody>
          <a:bodyPr/>
          <a:lstStyle/>
          <a:p>
            <a:r>
              <a:rPr lang="fr-FR" noProof="0" dirty="0" smtClean="0"/>
              <a:t> 30 ans </a:t>
            </a:r>
          </a:p>
          <a:p>
            <a:endParaRPr lang="fr-FR" dirty="0" smtClean="0"/>
          </a:p>
          <a:p>
            <a:r>
              <a:rPr lang="fr-FR" dirty="0" smtClean="0"/>
              <a:t>E</a:t>
            </a:r>
            <a:r>
              <a:rPr lang="fr-FR" noProof="0" dirty="0" err="1" smtClean="0"/>
              <a:t>diteur</a:t>
            </a:r>
            <a:r>
              <a:rPr lang="fr-FR" noProof="0" dirty="0" smtClean="0"/>
              <a:t> de solutions en santé et prévoyance</a:t>
            </a:r>
          </a:p>
          <a:p>
            <a:endParaRPr lang="fr-FR" dirty="0"/>
          </a:p>
          <a:p>
            <a:r>
              <a:rPr lang="en-US" dirty="0" err="1" smtClean="0"/>
              <a:t>Progiciel</a:t>
            </a:r>
            <a:r>
              <a:rPr lang="en-US" dirty="0" smtClean="0"/>
              <a:t> </a:t>
            </a:r>
            <a:r>
              <a:rPr lang="en-US" dirty="0" err="1" smtClean="0"/>
              <a:t>Izy</a:t>
            </a:r>
            <a:r>
              <a:rPr lang="en-US" dirty="0" smtClean="0"/>
              <a:t> </a:t>
            </a:r>
            <a:r>
              <a:rPr lang="en-US" dirty="0"/>
              <a:t>Links</a:t>
            </a:r>
            <a:endParaRPr lang="fr-FR" noProof="0" dirty="0" smtClean="0"/>
          </a:p>
          <a:p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Contexte</a:t>
              </a:r>
              <a:r>
                <a:rPr lang="en-US" sz="3600" dirty="0" smtClean="0">
                  <a:solidFill>
                    <a:schemeClr val="bg1"/>
                  </a:solidFill>
                </a:rPr>
                <a:t> de la </a:t>
              </a:r>
              <a:r>
                <a:rPr lang="fr-FR" sz="3600" dirty="0" smtClean="0">
                  <a:solidFill>
                    <a:schemeClr val="bg1"/>
                  </a:solidFill>
                </a:rPr>
                <a:t>thèse</a:t>
              </a:r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Etat de l’art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85" y="3381377"/>
            <a:ext cx="5467830" cy="5492240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endCxn id="16" idx="2"/>
          </p:cNvCxnSpPr>
          <p:nvPr/>
        </p:nvCxnSpPr>
        <p:spPr>
          <a:xfrm flipH="1" flipV="1">
            <a:off x="20459700" y="8873617"/>
            <a:ext cx="527839" cy="1234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8" y="10227648"/>
            <a:ext cx="2595481" cy="28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err="1" smtClean="0"/>
              <a:t>Izy</a:t>
            </a:r>
            <a:r>
              <a:rPr lang="fr-FR" dirty="0" smtClean="0"/>
              <a:t> </a:t>
            </a:r>
            <a:r>
              <a:rPr lang="fr-FR" dirty="0" err="1" smtClean="0"/>
              <a:t>Protect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ieux </a:t>
            </a:r>
            <a:r>
              <a:rPr lang="fr-FR" dirty="0" smtClean="0"/>
              <a:t>langage</a:t>
            </a:r>
            <a:r>
              <a:rPr lang="en-US" dirty="0" smtClean="0"/>
              <a:t>: </a:t>
            </a:r>
            <a:r>
              <a:rPr lang="en-US" dirty="0" err="1" smtClean="0"/>
              <a:t>Powerbuilder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fr-FR" dirty="0" smtClean="0"/>
              <a:t>vieillissant</a:t>
            </a:r>
          </a:p>
          <a:p>
            <a:endParaRPr lang="fr-FR" dirty="0" smtClean="0"/>
          </a:p>
          <a:p>
            <a:r>
              <a:rPr lang="fr-FR" dirty="0" smtClean="0"/>
              <a:t> Perte </a:t>
            </a:r>
            <a:r>
              <a:rPr lang="fr-FR" dirty="0"/>
              <a:t>de </a:t>
            </a:r>
            <a:r>
              <a:rPr lang="fr-FR" dirty="0" smtClean="0"/>
              <a:t>savoir</a:t>
            </a:r>
          </a:p>
          <a:p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hangements </a:t>
            </a:r>
            <a:r>
              <a:rPr lang="fr-FR" dirty="0"/>
              <a:t>à haut </a:t>
            </a:r>
            <a:r>
              <a:rPr lang="fr-FR" dirty="0" smtClean="0"/>
              <a:t>risque</a:t>
            </a:r>
          </a:p>
          <a:p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447" y="5904606"/>
            <a:ext cx="4651153" cy="5107575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Contexte</a:t>
              </a:r>
              <a:r>
                <a:rPr lang="en-US" sz="3600" dirty="0" smtClean="0">
                  <a:solidFill>
                    <a:schemeClr val="bg1"/>
                  </a:solidFill>
                </a:rPr>
                <a:t> de la </a:t>
              </a:r>
              <a:r>
                <a:rPr lang="fr-FR" sz="3600" dirty="0" smtClean="0">
                  <a:solidFill>
                    <a:schemeClr val="bg1"/>
                  </a:solidFill>
                </a:rPr>
                <a:t>thèse</a:t>
              </a:r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Etat de l’art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2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9368" y="4686493"/>
            <a:ext cx="978167" cy="9781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4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smtClean="0"/>
              <a:t>Que faire?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Ré-ingénierie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Migration du métier de            vers C# </a:t>
            </a:r>
            <a:endParaRPr lang="en-US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e 13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Contexte</a:t>
              </a:r>
              <a:r>
                <a:rPr lang="en-US" sz="3600" dirty="0" smtClean="0">
                  <a:solidFill>
                    <a:schemeClr val="bg1"/>
                  </a:solidFill>
                </a:rPr>
                <a:t> de la </a:t>
              </a:r>
              <a:r>
                <a:rPr lang="fr-FR" sz="3600" dirty="0" smtClean="0">
                  <a:solidFill>
                    <a:schemeClr val="bg1"/>
                  </a:solidFill>
                </a:rPr>
                <a:t>thèse</a:t>
              </a:r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Etat de l’art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" name="Image 5" descr="Question mark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430" y="2533650"/>
            <a:ext cx="6210300" cy="62103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520" y="5173022"/>
            <a:ext cx="1718585" cy="1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3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smtClean="0"/>
              <a:t>Objectif de la thèse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marL="0" indent="0">
              <a:buNone/>
            </a:pPr>
            <a:r>
              <a:rPr lang="fr-FR" sz="7200" dirty="0" smtClean="0"/>
              <a:t>Proposer  des mécanismes d’aide pour une réingénierie des systèmes d’information</a:t>
            </a:r>
            <a:endParaRPr lang="en-US" sz="7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e 13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Contexte</a:t>
              </a:r>
              <a:r>
                <a:rPr lang="en-US" sz="3600" dirty="0" smtClean="0">
                  <a:solidFill>
                    <a:schemeClr val="bg1"/>
                  </a:solidFill>
                </a:rPr>
                <a:t> de la </a:t>
              </a:r>
              <a:r>
                <a:rPr lang="fr-FR" sz="3600" dirty="0" smtClean="0">
                  <a:solidFill>
                    <a:schemeClr val="bg1"/>
                  </a:solidFill>
                </a:rPr>
                <a:t>thèse</a:t>
              </a:r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Etat de l’art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86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05506" y="-110110"/>
            <a:ext cx="19787616" cy="1629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8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Plan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2"/>
          </p:nvPr>
        </p:nvSpPr>
        <p:spPr>
          <a:xfrm>
            <a:off x="12799314" y="12059920"/>
            <a:ext cx="388621" cy="429261"/>
          </a:xfrm>
        </p:spPr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7635240" y="2196853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Contexte</a:t>
            </a:r>
            <a:r>
              <a:rPr lang="en-US" sz="6600" dirty="0" smtClean="0"/>
              <a:t> de la </a:t>
            </a:r>
            <a:r>
              <a:rPr lang="fr-FR" sz="6600" dirty="0" smtClean="0"/>
              <a:t>thèse</a:t>
            </a:r>
            <a:endParaRPr lang="fr-FR" sz="6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35240" y="3558093"/>
            <a:ext cx="10716768" cy="1060704"/>
          </a:xfrm>
          <a:prstGeom prst="roundRect">
            <a:avLst/>
          </a:prstGeom>
          <a:solidFill>
            <a:srgbClr val="181717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Etat de l’art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635240" y="489789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Analyse des fiches navettes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7635240" y="625913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Route vers le DEVOPS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635240" y="8981615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Travaux futurs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635240" y="10321417"/>
            <a:ext cx="1071676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Formations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7635240" y="7620375"/>
            <a:ext cx="10853928" cy="10607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dirty="0" smtClean="0"/>
              <a:t>Outils d’aide à la rétro-ingénierie</a:t>
            </a:r>
          </a:p>
        </p:txBody>
      </p:sp>
    </p:spTree>
    <p:extLst>
      <p:ext uri="{BB962C8B-B14F-4D97-AF65-F5344CB8AC3E}">
        <p14:creationId xmlns:p14="http://schemas.microsoft.com/office/powerpoint/2010/main" val="229433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76400" y="982665"/>
            <a:ext cx="21031200" cy="2651126"/>
          </a:xfrm>
        </p:spPr>
        <p:txBody>
          <a:bodyPr/>
          <a:lstStyle/>
          <a:p>
            <a:pPr algn="ctr"/>
            <a:r>
              <a:rPr lang="fr-FR" dirty="0" err="1" smtClean="0"/>
              <a:t>Izy</a:t>
            </a:r>
            <a:r>
              <a:rPr lang="fr-FR" dirty="0" smtClean="0"/>
              <a:t> </a:t>
            </a:r>
            <a:r>
              <a:rPr lang="fr-FR" dirty="0" err="1" smtClean="0"/>
              <a:t>Protect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Plus de 17 ans</a:t>
            </a:r>
          </a:p>
          <a:p>
            <a:pPr marL="0" indent="0">
              <a:buNone/>
            </a:pPr>
            <a:endParaRPr lang="fr-FR" noProof="0" dirty="0" smtClean="0"/>
          </a:p>
          <a:p>
            <a:r>
              <a:rPr lang="fr-FR" noProof="0" dirty="0" smtClean="0"/>
              <a:t>Ecrit en </a:t>
            </a:r>
            <a:r>
              <a:rPr lang="fr-FR" noProof="0" dirty="0" err="1" smtClean="0"/>
              <a:t>PowerBuilder</a:t>
            </a:r>
            <a:r>
              <a:rPr lang="fr-FR" noProof="0" dirty="0" smtClean="0"/>
              <a:t>  </a:t>
            </a:r>
          </a:p>
          <a:p>
            <a:endParaRPr lang="fr-FR" noProof="0" dirty="0" smtClean="0"/>
          </a:p>
          <a:p>
            <a:r>
              <a:rPr lang="fr-FR" noProof="0" dirty="0" smtClean="0"/>
              <a:t>117 packages </a:t>
            </a:r>
            <a:r>
              <a:rPr lang="fr-FR" noProof="0" dirty="0" err="1" smtClean="0"/>
              <a:t>Powerbuilder</a:t>
            </a:r>
            <a:r>
              <a:rPr lang="fr-FR" noProof="0" dirty="0" smtClean="0"/>
              <a:t> </a:t>
            </a:r>
          </a:p>
          <a:p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23995063" y="12700000"/>
            <a:ext cx="388937" cy="428625"/>
          </a:xfrm>
        </p:spPr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72822" y="137771"/>
            <a:ext cx="23291850" cy="1184959"/>
            <a:chOff x="226518" y="352283"/>
            <a:chExt cx="23291850" cy="118495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26518" y="352283"/>
              <a:ext cx="2825869" cy="11675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rgbClr val="ABABAB"/>
                  </a:solidFill>
                </a:rPr>
                <a:t>Contexte</a:t>
              </a:r>
              <a:r>
                <a:rPr lang="en-US" sz="3600" dirty="0" smtClean="0">
                  <a:solidFill>
                    <a:srgbClr val="ABABAB"/>
                  </a:solidFill>
                </a:rPr>
                <a:t> de la </a:t>
              </a:r>
              <a:r>
                <a:rPr lang="fr-FR" sz="3600" dirty="0" smtClean="0">
                  <a:solidFill>
                    <a:srgbClr val="ABABAB"/>
                  </a:solidFill>
                </a:rPr>
                <a:t>thèse</a:t>
              </a:r>
              <a:endParaRPr lang="fr-FR" sz="3600" dirty="0">
                <a:solidFill>
                  <a:srgbClr val="ABABAB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245076" y="369742"/>
              <a:ext cx="2686999" cy="1167500"/>
            </a:xfrm>
            <a:prstGeom prst="roundRect">
              <a:avLst/>
            </a:prstGeom>
            <a:solidFill>
              <a:srgbClr val="18171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/>
                  </a:solidFill>
                </a:rPr>
                <a:t>Etat de l’art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124765" y="352283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Analyse des fiches navettes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0018776" y="361012"/>
              <a:ext cx="3666744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Route vers le DEVOPS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3912787" y="352283"/>
              <a:ext cx="3994404" cy="1184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Outils d’aide à la rétro-ingénierie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8134458" y="352283"/>
              <a:ext cx="2818073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Travaux futurs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1108547" y="352283"/>
              <a:ext cx="2409821" cy="11675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Formations</a:t>
              </a:r>
              <a:endParaRPr lang="fr-FR" sz="4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866" y="3271840"/>
            <a:ext cx="4004518" cy="4397485"/>
          </a:xfrm>
          <a:prstGeom prst="rect">
            <a:avLst/>
          </a:prstGeom>
        </p:spPr>
      </p:pic>
      <p:pic>
        <p:nvPicPr>
          <p:cNvPr id="1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7750" y="5813482"/>
            <a:ext cx="736663" cy="736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1961" y="7669325"/>
            <a:ext cx="736663" cy="7366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854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426</Words>
  <Application>Microsoft Office PowerPoint</Application>
  <PresentationFormat>Personnalisé</PresentationFormat>
  <Paragraphs>142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Canela Bold</vt:lpstr>
      <vt:lpstr>Canela Text Regular</vt:lpstr>
      <vt:lpstr>Helvetica</vt:lpstr>
      <vt:lpstr>Helvetica Neue</vt:lpstr>
      <vt:lpstr>Helvetica Neue Medium</vt:lpstr>
      <vt:lpstr>Helvetica Neue Thin</vt:lpstr>
      <vt:lpstr>Thème Office</vt:lpstr>
      <vt:lpstr>CST: Analyse multi-facettes et opérationnelle pour la transformation des systèmes d’information  </vt:lpstr>
      <vt:lpstr>Présentation PowerPoint</vt:lpstr>
      <vt:lpstr>Présentation PowerPoint</vt:lpstr>
      <vt:lpstr>SA - CIM</vt:lpstr>
      <vt:lpstr>Izy Protect</vt:lpstr>
      <vt:lpstr>Que faire?</vt:lpstr>
      <vt:lpstr>Objectif de la thèse</vt:lpstr>
      <vt:lpstr>Présentation PowerPoint</vt:lpstr>
      <vt:lpstr>Izy Protect</vt:lpstr>
      <vt:lpstr>Izy Protect</vt:lpstr>
      <vt:lpstr>Powerbuilder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Analyse multi-facettes et opérationnelle pour la transformation des systèmes d’information  </dc:title>
  <cp:lastModifiedBy>Mahugnon Honoré Houekpetodji</cp:lastModifiedBy>
  <cp:revision>26</cp:revision>
  <dcterms:modified xsi:type="dcterms:W3CDTF">2020-06-17T15:20:03Z</dcterms:modified>
</cp:coreProperties>
</file>