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ptos Narrow" panose="020B0004020202020204" pitchFamily="34" charset="0"/>
      <p:regular r:id="rId14"/>
      <p:bold r:id="rId15"/>
      <p:italic r:id="rId16"/>
      <p:boldItalic r:id="rId17"/>
    </p:embeddedFont>
    <p:embeddedFont>
      <p:font typeface="Clear Sans Regular Bold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1C8C6-03BD-4801-A443-5FF2F7723349}" v="7" dt="2024-10-02T12:07:5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 autoAdjust="0"/>
    <p:restoredTop sz="95097" autoAdjust="0"/>
  </p:normalViewPr>
  <p:slideViewPr>
    <p:cSldViewPr>
      <p:cViewPr varScale="1">
        <p:scale>
          <a:sx n="53" d="100"/>
          <a:sy n="53" d="100"/>
        </p:scale>
        <p:origin x="3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um Khan" userId="0723fef21a4c8c36" providerId="LiveId" clId="{E301C8C6-03BD-4801-A443-5FF2F7723349}"/>
    <pc:docChg chg="modSld">
      <pc:chgData name="mahum Khan" userId="0723fef21a4c8c36" providerId="LiveId" clId="{E301C8C6-03BD-4801-A443-5FF2F7723349}" dt="2024-10-02T12:07:53.471" v="166"/>
      <pc:docMkLst>
        <pc:docMk/>
      </pc:docMkLst>
      <pc:sldChg chg="addSp delSp modSp mod modTransition modAnim">
        <pc:chgData name="mahum Khan" userId="0723fef21a4c8c36" providerId="LiveId" clId="{E301C8C6-03BD-4801-A443-5FF2F7723349}" dt="2024-10-02T12:07:53.471" v="166"/>
        <pc:sldMkLst>
          <pc:docMk/>
          <pc:sldMk cId="0" sldId="256"/>
        </pc:sldMkLst>
        <pc:picChg chg="add del mod">
          <ac:chgData name="mahum Khan" userId="0723fef21a4c8c36" providerId="LiveId" clId="{E301C8C6-03BD-4801-A443-5FF2F7723349}" dt="2024-10-02T12:01:08.748" v="162"/>
          <ac:picMkLst>
            <pc:docMk/>
            <pc:sldMk cId="0" sldId="256"/>
            <ac:picMk id="29" creationId="{538CBB56-BF73-4C17-9178-B07CFB139E44}"/>
          </ac:picMkLst>
        </pc:picChg>
        <pc:picChg chg="add del mod ord">
          <ac:chgData name="mahum Khan" userId="0723fef21a4c8c36" providerId="LiveId" clId="{E301C8C6-03BD-4801-A443-5FF2F7723349}" dt="2024-10-02T12:01:18.055" v="163"/>
          <ac:picMkLst>
            <pc:docMk/>
            <pc:sldMk cId="0" sldId="256"/>
            <ac:picMk id="30" creationId="{6236D880-8635-A721-E21B-A3DFD9CF97BA}"/>
          </ac:picMkLst>
        </pc:picChg>
        <pc:picChg chg="add del mod">
          <ac:chgData name="mahum Khan" userId="0723fef21a4c8c36" providerId="LiveId" clId="{E301C8C6-03BD-4801-A443-5FF2F7723349}" dt="2024-10-02T12:01:35.332" v="165"/>
          <ac:picMkLst>
            <pc:docMk/>
            <pc:sldMk cId="0" sldId="256"/>
            <ac:picMk id="31" creationId="{24ECF43F-25FB-2551-EF55-FCC9F19BD2FA}"/>
          </ac:picMkLst>
        </pc:picChg>
        <pc:picChg chg="add del mod ord">
          <ac:chgData name="mahum Khan" userId="0723fef21a4c8c36" providerId="LiveId" clId="{E301C8C6-03BD-4801-A443-5FF2F7723349}" dt="2024-10-02T12:07:53.471" v="166"/>
          <ac:picMkLst>
            <pc:docMk/>
            <pc:sldMk cId="0" sldId="256"/>
            <ac:picMk id="33" creationId="{CBF3E01D-4EED-DD99-2BE5-C651408D8835}"/>
          </ac:picMkLst>
        </pc:picChg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56"/>
            <ac:picMk id="34" creationId="{39E570F3-70EE-BA1E-A27B-500F868CB90E}"/>
          </ac:picMkLst>
        </pc:picChg>
      </pc:sldChg>
      <pc:sldChg chg="addSp delSp modSp mod modTransition modAnim">
        <pc:chgData name="mahum Khan" userId="0723fef21a4c8c36" providerId="LiveId" clId="{E301C8C6-03BD-4801-A443-5FF2F7723349}" dt="2024-10-02T12:07:53.471" v="166"/>
        <pc:sldMkLst>
          <pc:docMk/>
          <pc:sldMk cId="0" sldId="257"/>
        </pc:sldMkLst>
        <pc:picChg chg="add del mod">
          <ac:chgData name="mahum Khan" userId="0723fef21a4c8c36" providerId="LiveId" clId="{E301C8C6-03BD-4801-A443-5FF2F7723349}" dt="2024-10-02T12:01:08.748" v="162"/>
          <ac:picMkLst>
            <pc:docMk/>
            <pc:sldMk cId="0" sldId="257"/>
            <ac:picMk id="24" creationId="{8E548787-3E79-1F90-B2AE-7888AA67084F}"/>
          </ac:picMkLst>
        </pc:picChg>
        <pc:picChg chg="add del mod ord">
          <ac:chgData name="mahum Khan" userId="0723fef21a4c8c36" providerId="LiveId" clId="{E301C8C6-03BD-4801-A443-5FF2F7723349}" dt="2024-10-02T12:07:53.471" v="166"/>
          <ac:picMkLst>
            <pc:docMk/>
            <pc:sldMk cId="0" sldId="257"/>
            <ac:picMk id="25" creationId="{7A3E83DA-9D4A-202F-79A0-00AD32B4D19E}"/>
          </ac:picMkLst>
        </pc:picChg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57"/>
            <ac:picMk id="26" creationId="{22271595-F3E6-2E23-38E5-B4836B1CE7CA}"/>
          </ac:picMkLst>
        </pc:picChg>
      </pc:sldChg>
      <pc:sldChg chg="addSp delSp modSp mod modTransition modAnim">
        <pc:chgData name="mahum Khan" userId="0723fef21a4c8c36" providerId="LiveId" clId="{E301C8C6-03BD-4801-A443-5FF2F7723349}" dt="2024-10-02T12:07:53.471" v="166"/>
        <pc:sldMkLst>
          <pc:docMk/>
          <pc:sldMk cId="0" sldId="258"/>
        </pc:sldMkLst>
        <pc:picChg chg="add del mod">
          <ac:chgData name="mahum Khan" userId="0723fef21a4c8c36" providerId="LiveId" clId="{E301C8C6-03BD-4801-A443-5FF2F7723349}" dt="2024-10-02T12:01:08.748" v="162"/>
          <ac:picMkLst>
            <pc:docMk/>
            <pc:sldMk cId="0" sldId="258"/>
            <ac:picMk id="35" creationId="{F26E85ED-CDEF-A1DB-8FE4-642EC48EBE9C}"/>
          </ac:picMkLst>
        </pc:picChg>
        <pc:picChg chg="add del mod ord">
          <ac:chgData name="mahum Khan" userId="0723fef21a4c8c36" providerId="LiveId" clId="{E301C8C6-03BD-4801-A443-5FF2F7723349}" dt="2024-10-02T12:07:53.471" v="166"/>
          <ac:picMkLst>
            <pc:docMk/>
            <pc:sldMk cId="0" sldId="258"/>
            <ac:picMk id="36" creationId="{179BFD1D-DF4E-EF44-6B17-14A69CC0C374}"/>
          </ac:picMkLst>
        </pc:picChg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58"/>
            <ac:picMk id="37" creationId="{760B1769-FC58-941E-1E5D-AAC488DC26AE}"/>
          </ac:picMkLst>
        </pc:picChg>
      </pc:sldChg>
      <pc:sldChg chg="addSp delSp modSp mod modTransition modAnim">
        <pc:chgData name="mahum Khan" userId="0723fef21a4c8c36" providerId="LiveId" clId="{E301C8C6-03BD-4801-A443-5FF2F7723349}" dt="2024-10-02T12:07:53.471" v="166"/>
        <pc:sldMkLst>
          <pc:docMk/>
          <pc:sldMk cId="0" sldId="259"/>
        </pc:sldMkLst>
        <pc:picChg chg="add del mod">
          <ac:chgData name="mahum Khan" userId="0723fef21a4c8c36" providerId="LiveId" clId="{E301C8C6-03BD-4801-A443-5FF2F7723349}" dt="2024-10-02T12:01:08.748" v="162"/>
          <ac:picMkLst>
            <pc:docMk/>
            <pc:sldMk cId="0" sldId="259"/>
            <ac:picMk id="23" creationId="{E59B1077-F615-82EF-4798-4EFCA3EC1CF4}"/>
          </ac:picMkLst>
        </pc:picChg>
        <pc:picChg chg="add del mod ord">
          <ac:chgData name="mahum Khan" userId="0723fef21a4c8c36" providerId="LiveId" clId="{E301C8C6-03BD-4801-A443-5FF2F7723349}" dt="2024-10-02T12:07:53.471" v="166"/>
          <ac:picMkLst>
            <pc:docMk/>
            <pc:sldMk cId="0" sldId="259"/>
            <ac:picMk id="24" creationId="{F85EB02C-96A5-F83D-41DA-EF60D98A6286}"/>
          </ac:picMkLst>
        </pc:picChg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59"/>
            <ac:picMk id="25" creationId="{D3652F53-F40F-C39D-D88E-8A1A03CAB16E}"/>
          </ac:picMkLst>
        </pc:picChg>
      </pc:sldChg>
      <pc:sldChg chg="addSp delSp modSp mod modTransition modAnim">
        <pc:chgData name="mahum Khan" userId="0723fef21a4c8c36" providerId="LiveId" clId="{E301C8C6-03BD-4801-A443-5FF2F7723349}" dt="2024-10-02T12:07:53.471" v="166"/>
        <pc:sldMkLst>
          <pc:docMk/>
          <pc:sldMk cId="0" sldId="260"/>
        </pc:sldMkLst>
        <pc:picChg chg="add del mod">
          <ac:chgData name="mahum Khan" userId="0723fef21a4c8c36" providerId="LiveId" clId="{E301C8C6-03BD-4801-A443-5FF2F7723349}" dt="2024-10-02T12:01:08.748" v="162"/>
          <ac:picMkLst>
            <pc:docMk/>
            <pc:sldMk cId="0" sldId="260"/>
            <ac:picMk id="36" creationId="{5F8F0054-540E-56D3-1B28-440676E7209A}"/>
          </ac:picMkLst>
        </pc:picChg>
        <pc:picChg chg="add del mod ord">
          <ac:chgData name="mahum Khan" userId="0723fef21a4c8c36" providerId="LiveId" clId="{E301C8C6-03BD-4801-A443-5FF2F7723349}" dt="2024-10-02T12:07:53.471" v="166"/>
          <ac:picMkLst>
            <pc:docMk/>
            <pc:sldMk cId="0" sldId="260"/>
            <ac:picMk id="37" creationId="{AFE7AB16-8236-AA9A-27BD-44E3A9EBE55F}"/>
          </ac:picMkLst>
        </pc:picChg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60"/>
            <ac:picMk id="38" creationId="{4651190F-663A-37E2-1931-48A07F4E2AED}"/>
          </ac:picMkLst>
        </pc:picChg>
      </pc:sldChg>
      <pc:sldChg chg="addSp delSp modSp mod modTransition modAnim">
        <pc:chgData name="mahum Khan" userId="0723fef21a4c8c36" providerId="LiveId" clId="{E301C8C6-03BD-4801-A443-5FF2F7723349}" dt="2024-10-02T12:07:53.471" v="166"/>
        <pc:sldMkLst>
          <pc:docMk/>
          <pc:sldMk cId="0" sldId="261"/>
        </pc:sldMkLst>
        <pc:picChg chg="add del mod">
          <ac:chgData name="mahum Khan" userId="0723fef21a4c8c36" providerId="LiveId" clId="{E301C8C6-03BD-4801-A443-5FF2F7723349}" dt="2024-10-02T12:01:08.748" v="162"/>
          <ac:picMkLst>
            <pc:docMk/>
            <pc:sldMk cId="0" sldId="261"/>
            <ac:picMk id="45" creationId="{1F2D7345-C6A0-C580-5E8C-A2288B676946}"/>
          </ac:picMkLst>
        </pc:picChg>
        <pc:picChg chg="add del mod ord">
          <ac:chgData name="mahum Khan" userId="0723fef21a4c8c36" providerId="LiveId" clId="{E301C8C6-03BD-4801-A443-5FF2F7723349}" dt="2024-10-02T12:07:53.471" v="166"/>
          <ac:picMkLst>
            <pc:docMk/>
            <pc:sldMk cId="0" sldId="261"/>
            <ac:picMk id="47" creationId="{35FD45FA-FDD7-7214-2BA8-68CBA5C9BE01}"/>
          </ac:picMkLst>
        </pc:picChg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61"/>
            <ac:picMk id="48" creationId="{597C7FCD-7DC0-FE39-84E8-96A540E7CAE4}"/>
          </ac:picMkLst>
        </pc:picChg>
      </pc:sldChg>
      <pc:sldChg chg="addSp delSp modSp mod modTransition modAnim">
        <pc:chgData name="mahum Khan" userId="0723fef21a4c8c36" providerId="LiveId" clId="{E301C8C6-03BD-4801-A443-5FF2F7723349}" dt="2024-10-02T12:07:53.471" v="166"/>
        <pc:sldMkLst>
          <pc:docMk/>
          <pc:sldMk cId="0" sldId="262"/>
        </pc:sldMkLst>
        <pc:spChg chg="mod">
          <ac:chgData name="mahum Khan" userId="0723fef21a4c8c36" providerId="LiveId" clId="{E301C8C6-03BD-4801-A443-5FF2F7723349}" dt="2024-09-29T04:59:47.483" v="150" actId="1076"/>
          <ac:spMkLst>
            <pc:docMk/>
            <pc:sldMk cId="0" sldId="262"/>
            <ac:spMk id="17" creationId="{73907BF1-AF47-2858-A283-ECD5998DFDC9}"/>
          </ac:spMkLst>
        </pc:spChg>
        <pc:picChg chg="add del mod">
          <ac:chgData name="mahum Khan" userId="0723fef21a4c8c36" providerId="LiveId" clId="{E301C8C6-03BD-4801-A443-5FF2F7723349}" dt="2024-10-02T11:59:46.194" v="153"/>
          <ac:picMkLst>
            <pc:docMk/>
            <pc:sldMk cId="0" sldId="262"/>
            <ac:picMk id="19" creationId="{FA8910A1-8131-02A0-3D40-D6F4C223BAEE}"/>
          </ac:picMkLst>
        </pc:picChg>
        <pc:picChg chg="add del mod ord">
          <ac:chgData name="mahum Khan" userId="0723fef21a4c8c36" providerId="LiveId" clId="{E301C8C6-03BD-4801-A443-5FF2F7723349}" dt="2024-10-02T12:00:48.834" v="154"/>
          <ac:picMkLst>
            <pc:docMk/>
            <pc:sldMk cId="0" sldId="262"/>
            <ac:picMk id="24" creationId="{B542F96F-8215-74E9-C3F9-CB60A22CC6EA}"/>
          </ac:picMkLst>
        </pc:picChg>
        <pc:picChg chg="add del mod">
          <ac:chgData name="mahum Khan" userId="0723fef21a4c8c36" providerId="LiveId" clId="{E301C8C6-03BD-4801-A443-5FF2F7723349}" dt="2024-10-02T12:01:08.748" v="162"/>
          <ac:picMkLst>
            <pc:docMk/>
            <pc:sldMk cId="0" sldId="262"/>
            <ac:picMk id="25" creationId="{40D5DEE1-AF58-8872-A90A-A5BB905C1CB4}"/>
          </ac:picMkLst>
        </pc:picChg>
        <pc:picChg chg="add del mod ord">
          <ac:chgData name="mahum Khan" userId="0723fef21a4c8c36" providerId="LiveId" clId="{E301C8C6-03BD-4801-A443-5FF2F7723349}" dt="2024-10-02T12:07:53.471" v="166"/>
          <ac:picMkLst>
            <pc:docMk/>
            <pc:sldMk cId="0" sldId="262"/>
            <ac:picMk id="29" creationId="{2644D82D-2639-90A1-5E99-7BB59DA84837}"/>
          </ac:picMkLst>
        </pc:picChg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62"/>
            <ac:picMk id="30" creationId="{E93516D0-4975-3D5C-BBFB-F44BA927AFC7}"/>
          </ac:picMkLst>
        </pc:picChg>
      </pc:sldChg>
      <pc:sldChg chg="addSp modSp modTransition">
        <pc:chgData name="mahum Khan" userId="0723fef21a4c8c36" providerId="LiveId" clId="{E301C8C6-03BD-4801-A443-5FF2F7723349}" dt="2024-10-02T12:07:53.471" v="166"/>
        <pc:sldMkLst>
          <pc:docMk/>
          <pc:sldMk cId="0" sldId="263"/>
        </pc:sldMkLst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63"/>
            <ac:picMk id="32" creationId="{F5B952FA-4A4A-C143-B8F9-FDA2320602DA}"/>
          </ac:picMkLst>
        </pc:picChg>
      </pc:sldChg>
      <pc:sldChg chg="addSp modSp modTransition">
        <pc:chgData name="mahum Khan" userId="0723fef21a4c8c36" providerId="LiveId" clId="{E301C8C6-03BD-4801-A443-5FF2F7723349}" dt="2024-10-02T12:07:53.471" v="166"/>
        <pc:sldMkLst>
          <pc:docMk/>
          <pc:sldMk cId="0" sldId="265"/>
        </pc:sldMkLst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0" sldId="265"/>
            <ac:picMk id="19" creationId="{0981D17D-3D8A-5238-A2AB-B3DB53578BD9}"/>
          </ac:picMkLst>
        </pc:picChg>
      </pc:sldChg>
      <pc:sldChg chg="modTransition">
        <pc:chgData name="mahum Khan" userId="0723fef21a4c8c36" providerId="LiveId" clId="{E301C8C6-03BD-4801-A443-5FF2F7723349}" dt="2024-10-02T12:01:35.332" v="165"/>
        <pc:sldMkLst>
          <pc:docMk/>
          <pc:sldMk cId="0" sldId="266"/>
        </pc:sldMkLst>
      </pc:sldChg>
      <pc:sldChg chg="addSp modSp modTransition">
        <pc:chgData name="mahum Khan" userId="0723fef21a4c8c36" providerId="LiveId" clId="{E301C8C6-03BD-4801-A443-5FF2F7723349}" dt="2024-10-02T12:07:53.471" v="166"/>
        <pc:sldMkLst>
          <pc:docMk/>
          <pc:sldMk cId="2453851658" sldId="267"/>
        </pc:sldMkLst>
        <pc:picChg chg="add mod">
          <ac:chgData name="mahum Khan" userId="0723fef21a4c8c36" providerId="LiveId" clId="{E301C8C6-03BD-4801-A443-5FF2F7723349}" dt="2024-10-02T12:07:53.471" v="166"/>
          <ac:picMkLst>
            <pc:docMk/>
            <pc:sldMk cId="2453851658" sldId="267"/>
            <ac:picMk id="31" creationId="{AE312A6B-0292-8A61-265D-2D01B913674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23fef21a4c8c36/Desktop/Accenture%20internship/dataset/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23fef21a4c8c36/Desktop/Accenture%20internship/dataset/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23fef21a4c8c36/Desktop/Accenture%20internship/dataset/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0723fef21a4c8c36/Desktop/Accenture%20internship/dataset/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Monthwise</a:t>
            </a:r>
            <a:r>
              <a:rPr lang="en-US" baseline="0"/>
              <a:t> Count of post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with most posts'!$F$1</c:f>
              <c:strCache>
                <c:ptCount val="1"/>
                <c:pt idx="0">
                  <c:v>Count of Content ID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'Month with most posts'!$E$2:$E$13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'Month with most posts'!$F$2:$F$13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C7-42A1-9063-1A1AF0F5D13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432696048"/>
        <c:axId val="1432695088"/>
      </c:barChart>
      <c:catAx>
        <c:axId val="14326960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  <a:r>
                  <a:rPr lang="en-IN" baseline="0"/>
                  <a:t> number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695088"/>
        <c:crosses val="autoZero"/>
        <c:auto val="1"/>
        <c:lblAlgn val="ctr"/>
        <c:lblOffset val="100"/>
        <c:noMultiLvlLbl val="0"/>
      </c:catAx>
      <c:valAx>
        <c:axId val="14326950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Post</a:t>
                </a:r>
                <a:r>
                  <a:rPr lang="en-IN" baseline="0"/>
                  <a:t>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69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/>
              <a:t>Count of Reaction For</a:t>
            </a:r>
            <a:r>
              <a:rPr lang="en-US" sz="1600" baseline="0"/>
              <a:t> Top 5 Categories</a:t>
            </a:r>
            <a:r>
              <a:rPr lang="en-US" sz="16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 of reaction'!$B$1</c:f>
              <c:strCache>
                <c:ptCount val="1"/>
                <c:pt idx="0">
                  <c:v>Count of Reaction 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of reaction'!$A$2:$A$14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'Count of reaction'!$B$2:$B$14</c:f>
              <c:numCache>
                <c:formatCode>General</c:formatCode>
                <c:ptCount val="5"/>
                <c:pt idx="0">
                  <c:v>1897</c:v>
                </c:pt>
                <c:pt idx="1">
                  <c:v>1699</c:v>
                </c:pt>
                <c:pt idx="2">
                  <c:v>1717</c:v>
                </c:pt>
                <c:pt idx="3">
                  <c:v>1796</c:v>
                </c:pt>
                <c:pt idx="4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A-4AD8-861C-09A4E98C238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31741840"/>
        <c:axId val="1385770447"/>
      </c:barChart>
      <c:catAx>
        <c:axId val="1431741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Top</a:t>
                </a:r>
                <a:r>
                  <a:rPr lang="en-IN" baseline="0"/>
                  <a:t> 5 Categories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770447"/>
        <c:crosses val="autoZero"/>
        <c:auto val="1"/>
        <c:lblAlgn val="ctr"/>
        <c:lblOffset val="100"/>
        <c:noMultiLvlLbl val="0"/>
      </c:catAx>
      <c:valAx>
        <c:axId val="138577044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Reaction</a:t>
                </a:r>
                <a:r>
                  <a:rPr lang="en-IN" baseline="0"/>
                  <a:t>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3174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Top 5 Categories as per popularity score</a:t>
            </a:r>
          </a:p>
        </c:rich>
      </c:tx>
      <c:layout>
        <c:manualLayout>
          <c:xMode val="edge"/>
          <c:yMode val="edge"/>
          <c:x val="6.3794994426542712E-2"/>
          <c:y val="3.7565093875442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Total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42-413D-90AB-3E1ADE16543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42-413D-90AB-3E1ADE16543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42-413D-90AB-3E1ADE16543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42-413D-90AB-3E1ADE16543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42-413D-90AB-3E1ADE1654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42-413D-90AB-3E1ADE16543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'[DATASET.xlsx]Unique categories'!$A$2:$A$17</cx:f>
        <cx:lvl ptCount="16">
          <cx:pt idx="0">Animals</cx:pt>
          <cx:pt idx="1">science</cx:pt>
          <cx:pt idx="2">healthy eating</cx:pt>
          <cx:pt idx="3">technology</cx:pt>
          <cx:pt idx="4">food</cx:pt>
          <cx:pt idx="5">culture</cx:pt>
          <cx:pt idx="6">travel</cx:pt>
          <cx:pt idx="7">cooking</cx:pt>
          <cx:pt idx="8">soccer</cx:pt>
          <cx:pt idx="9">education</cx:pt>
          <cx:pt idx="10">fitness</cx:pt>
          <cx:pt idx="11">Studying</cx:pt>
          <cx:pt idx="12">dogs</cx:pt>
          <cx:pt idx="13">tennis</cx:pt>
          <cx:pt idx="14">veganism</cx:pt>
          <cx:pt idx="15">public speaking</cx:pt>
        </cx:lvl>
      </cx:strDim>
      <cx:numDim type="size">
        <cx:f>'[DATASET.xlsx]Unique categories'!$B$2:$B$17</cx:f>
        <cx:lvl ptCount="16" formatCode="General">
          <cx:pt idx="0">74965</cx:pt>
          <cx:pt idx="1">71168</cx:pt>
          <cx:pt idx="2">69339</cx:pt>
          <cx:pt idx="3">68738</cx:pt>
          <cx:pt idx="4">66676</cx:pt>
          <cx:pt idx="5">66579</cx:pt>
          <cx:pt idx="6">64880</cx:pt>
          <cx:pt idx="7">64756</cx:pt>
          <cx:pt idx="8">57783</cx:pt>
          <cx:pt idx="9">57436</cx:pt>
          <cx:pt idx="10">55323</cx:pt>
          <cx:pt idx="11">54269</cx:pt>
          <cx:pt idx="12">52511</cx:pt>
          <cx:pt idx="13">50339</cx:pt>
          <cx:pt idx="14">49619</cx:pt>
          <cx:pt idx="15">49264</cx:pt>
        </cx:lvl>
      </cx:numDim>
    </cx:data>
  </cx:chartData>
  <cx:chart>
    <cx:title pos="t" align="ctr" overlay="0">
      <cx:tx>
        <cx:txData>
          <cx:v>16 Unique Categories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16 Unique Categories</a:t>
          </a:r>
        </a:p>
      </cx:txPr>
    </cx:title>
    <cx:plotArea>
      <cx:plotAreaRegion>
        <cx:series layoutId="sunburst" uniqueId="{99C87CE3-9F26-4A29-BE83-8175253091D3}">
          <cx:tx>
            <cx:txData>
              <cx:f>'[DATASET.xlsx]Unique categories'!$B$1</cx:f>
              <cx:v>Total Score</cx:v>
            </cx:txData>
          </cx:tx>
          <cx:dataLabels pos="ctr">
            <cx:visibility seriesName="0" categoryName="1" value="0"/>
            <cx:separator>, </cx:separator>
          </cx:dataLabels>
          <cx:dataId val="0"/>
        </cx:series>
      </cx:plotAreaRegion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43572" y="4110640"/>
            <a:ext cx="548299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Project Recap For </a:t>
            </a:r>
            <a:r>
              <a:rPr lang="en-US" sz="4000" spc="-105" dirty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Social</a:t>
            </a:r>
            <a:r>
              <a:rPr lang="en-US" sz="4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Graphik Regular" panose="020B0503030202060203"/>
                <a:cs typeface="Times New Roman" panose="02020603050405020304" pitchFamily="18" charset="0"/>
              </a:rPr>
              <a:t>Buzz</a:t>
            </a:r>
            <a:r>
              <a:rPr lang="en-US" sz="40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69"/>
    </mc:Choice>
    <mc:Fallback xmlns="">
      <p:transition spd="slow" advTm="228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9D26F-257C-AAB1-9B78-52B68795A747}"/>
              </a:ext>
            </a:extLst>
          </p:cNvPr>
          <p:cNvSpPr txBox="1"/>
          <p:nvPr/>
        </p:nvSpPr>
        <p:spPr>
          <a:xfrm rot="10800000" flipV="1">
            <a:off x="11125199" y="1506167"/>
            <a:ext cx="670560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</a:t>
            </a:r>
            <a:r>
              <a:rPr lang="en-US" sz="2800" b="1" dirty="0"/>
              <a:t>Animal</a:t>
            </a:r>
            <a:r>
              <a:rPr lang="en-US" sz="2800" dirty="0"/>
              <a:t> category is a major driver of user engagement, suggesting potential for increased content production in this area.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The peak activity in </a:t>
            </a:r>
            <a:r>
              <a:rPr lang="en-US" sz="2800" b="1" dirty="0"/>
              <a:t>May</a:t>
            </a:r>
            <a:r>
              <a:rPr lang="en-US" sz="2800" dirty="0"/>
              <a:t> highlights heightened user interaction, which could be leveraged for targeted marketing or content strategies in future campaigns.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46"/>
    </mc:Choice>
    <mc:Fallback xmlns="">
      <p:transition spd="slow" advTm="422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6067122"/>
            <a:chOff x="0" y="0"/>
            <a:chExt cx="11564591" cy="808949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791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16"/>
    </mc:Choice>
    <mc:Fallback xmlns="">
      <p:transition spd="slow" advTm="234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715001" y="2005584"/>
            <a:ext cx="10574178" cy="637174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7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Social Buzz</a:t>
            </a:r>
          </a:p>
          <a:p>
            <a:pPr lvl="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Social media &amp; content creation</a:t>
            </a:r>
          </a:p>
          <a:p>
            <a:pPr lvl="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months</a:t>
            </a:r>
          </a:p>
          <a:p>
            <a:pPr lvl="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Background: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emphasizes content by keeping all users anonymous, only tracking user reactions to every piece of content.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60"/>
    </mc:Choice>
    <mc:Fallback xmlns="">
      <p:transition spd="slow" advTm="448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Over the past 5 years, the Company has reached over 500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million active users each month. Every day 10,000 pieces of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Highly unstructured data is generated.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Key Issues:-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1. Difficulty in managing and maintaining all the complex data.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2. Scaling complexity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  <a:p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Problem statement:-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their content categories that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highlights the top 5 categories with the largest aggregate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population.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/>
              <a:t>                                                   </a:t>
            </a:r>
          </a:p>
          <a:p>
            <a:r>
              <a:rPr lang="en-AU" sz="2000" dirty="0"/>
              <a:t>                      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74"/>
    </mc:Choice>
    <mc:Fallback xmlns="">
      <p:transition spd="slow" advTm="321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F48D09-76A6-B97B-5FC7-23C70762D5D1}"/>
              </a:ext>
            </a:extLst>
          </p:cNvPr>
          <p:cNvSpPr txBox="1"/>
          <p:nvPr/>
        </p:nvSpPr>
        <p:spPr>
          <a:xfrm>
            <a:off x="14150513" y="7421293"/>
            <a:ext cx="4154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Myself</a:t>
            </a:r>
          </a:p>
          <a:p>
            <a:r>
              <a:rPr lang="en-US" sz="2400" dirty="0"/>
              <a:t>Data Analyst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85FDF5-9DC7-E02C-5262-D65ABC280296}"/>
              </a:ext>
            </a:extLst>
          </p:cNvPr>
          <p:cNvSpPr txBox="1"/>
          <p:nvPr/>
        </p:nvSpPr>
        <p:spPr>
          <a:xfrm>
            <a:off x="14133407" y="1606569"/>
            <a:ext cx="4154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Andrew Fleming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Chief Technology Architect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FDD1C-6E6F-82F8-4AC8-72BE86B800B6}"/>
              </a:ext>
            </a:extLst>
          </p:cNvPr>
          <p:cNvSpPr txBox="1"/>
          <p:nvPr/>
        </p:nvSpPr>
        <p:spPr>
          <a:xfrm>
            <a:off x="14285807" y="4583701"/>
            <a:ext cx="4154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Rompton</a:t>
            </a:r>
          </a:p>
          <a:p>
            <a:r>
              <a:rPr lang="en-US" sz="2400" dirty="0"/>
              <a:t>Senior Principal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7"/>
    </mc:Choice>
    <mc:Fallback xmlns="">
      <p:transition spd="slow" advTm="293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9B8029-5563-E5F9-0229-B968FB53EDC8}"/>
              </a:ext>
            </a:extLst>
          </p:cNvPr>
          <p:cNvSpPr txBox="1"/>
          <p:nvPr/>
        </p:nvSpPr>
        <p:spPr>
          <a:xfrm>
            <a:off x="3896974" y="1323779"/>
            <a:ext cx="29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Understanding Brief</a:t>
            </a:r>
            <a:endParaRPr lang="en-IN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BB8FF0-98D4-DAB6-663D-AD77A0D25C92}"/>
              </a:ext>
            </a:extLst>
          </p:cNvPr>
          <p:cNvSpPr txBox="1"/>
          <p:nvPr/>
        </p:nvSpPr>
        <p:spPr>
          <a:xfrm>
            <a:off x="5758303" y="3112310"/>
            <a:ext cx="29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Cleaning</a:t>
            </a:r>
            <a:endParaRPr lang="en-IN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41C136-3C9D-4CB2-C35F-F97CD1A2EAAC}"/>
              </a:ext>
            </a:extLst>
          </p:cNvPr>
          <p:cNvSpPr txBox="1"/>
          <p:nvPr/>
        </p:nvSpPr>
        <p:spPr>
          <a:xfrm>
            <a:off x="7510051" y="4759512"/>
            <a:ext cx="29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Modeling</a:t>
            </a:r>
            <a:endParaRPr lang="en-IN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75F57-6AA6-0E73-9DAD-934E32742FCF}"/>
              </a:ext>
            </a:extLst>
          </p:cNvPr>
          <p:cNvSpPr txBox="1"/>
          <p:nvPr/>
        </p:nvSpPr>
        <p:spPr>
          <a:xfrm>
            <a:off x="9261799" y="6406714"/>
            <a:ext cx="29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Analysis</a:t>
            </a:r>
            <a:endParaRPr lang="en-IN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B9F7C1-67DD-57C8-5837-42C8D5852C4E}"/>
              </a:ext>
            </a:extLst>
          </p:cNvPr>
          <p:cNvSpPr txBox="1"/>
          <p:nvPr/>
        </p:nvSpPr>
        <p:spPr>
          <a:xfrm>
            <a:off x="11179806" y="8053916"/>
            <a:ext cx="293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Sharing Insights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83"/>
    </mc:Choice>
    <mc:Fallback xmlns="">
      <p:transition spd="slow" advTm="472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8309BB-67FD-9A3B-5D9E-744FE54D6621}"/>
              </a:ext>
            </a:extLst>
          </p:cNvPr>
          <p:cNvSpPr txBox="1"/>
          <p:nvPr/>
        </p:nvSpPr>
        <p:spPr>
          <a:xfrm>
            <a:off x="3346764" y="6617036"/>
            <a:ext cx="32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  <a:endParaRPr lang="en-IN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43F0E-0E9A-392E-87A9-844DBA9EB703}"/>
              </a:ext>
            </a:extLst>
          </p:cNvPr>
          <p:cNvSpPr txBox="1"/>
          <p:nvPr/>
        </p:nvSpPr>
        <p:spPr>
          <a:xfrm>
            <a:off x="8557200" y="6617036"/>
            <a:ext cx="32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  <a:endParaRPr lang="en-IN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5001A-138D-9402-A754-231704A8B465}"/>
              </a:ext>
            </a:extLst>
          </p:cNvPr>
          <p:cNvSpPr txBox="1"/>
          <p:nvPr/>
        </p:nvSpPr>
        <p:spPr>
          <a:xfrm>
            <a:off x="13992621" y="6617036"/>
            <a:ext cx="32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</a:t>
            </a:r>
            <a:endParaRPr lang="en-IN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07BF1-AF47-2858-A283-ECD5998DFDC9}"/>
              </a:ext>
            </a:extLst>
          </p:cNvPr>
          <p:cNvSpPr txBox="1"/>
          <p:nvPr/>
        </p:nvSpPr>
        <p:spPr>
          <a:xfrm>
            <a:off x="1315955" y="4087740"/>
            <a:ext cx="49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16</a:t>
            </a:r>
            <a:r>
              <a:rPr lang="en-US" sz="2800" dirty="0"/>
              <a:t> </a:t>
            </a:r>
            <a:r>
              <a:rPr lang="en-US" sz="2800" b="1" dirty="0"/>
              <a:t>Unique Categories </a:t>
            </a:r>
            <a:r>
              <a:rPr lang="en-US" sz="2800" dirty="0"/>
              <a:t>among which the top 5 categories have the highest Popularity scores.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6EB186-E539-BA8D-4D05-2CD6C662B738}"/>
              </a:ext>
            </a:extLst>
          </p:cNvPr>
          <p:cNvSpPr txBox="1"/>
          <p:nvPr/>
        </p:nvSpPr>
        <p:spPr>
          <a:xfrm>
            <a:off x="6896100" y="4087741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Animal category received </a:t>
            </a:r>
            <a:r>
              <a:rPr lang="en-US" sz="2800" b="1" dirty="0"/>
              <a:t>1,897 reactions</a:t>
            </a:r>
            <a:r>
              <a:rPr lang="en-US" sz="2800" dirty="0"/>
              <a:t>, representing </a:t>
            </a:r>
            <a:r>
              <a:rPr lang="en-US" sz="2800" b="1" dirty="0"/>
              <a:t>21%</a:t>
            </a:r>
            <a:r>
              <a:rPr lang="en-US" sz="2800" dirty="0"/>
              <a:t> of total interaction</a:t>
            </a:r>
            <a:endParaRPr lang="en-IN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919A4-FCD7-505F-C861-582E0A0E4782}"/>
              </a:ext>
            </a:extLst>
          </p:cNvPr>
          <p:cNvSpPr txBox="1"/>
          <p:nvPr/>
        </p:nvSpPr>
        <p:spPr>
          <a:xfrm>
            <a:off x="11983813" y="4087741"/>
            <a:ext cx="5787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May </a:t>
            </a:r>
            <a:r>
              <a:rPr lang="en-US" sz="2800" dirty="0"/>
              <a:t>month has had the highest volume of posts i.e. </a:t>
            </a:r>
            <a:r>
              <a:rPr lang="en-US" sz="2800" b="1" dirty="0"/>
              <a:t>2138</a:t>
            </a:r>
            <a:r>
              <a:rPr lang="en-US" sz="2800" dirty="0"/>
              <a:t>, indicating increased user activity or content generation during this period.</a:t>
            </a:r>
            <a:endParaRPr lang="en-I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44"/>
    </mc:Choice>
    <mc:Fallback xmlns="">
      <p:transition spd="slow" advTm="651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29DF71E-4C51-8DBE-57DB-2FFB41BBA3F0}"/>
              </a:ext>
            </a:extLst>
          </p:cNvPr>
          <p:cNvSpPr txBox="1"/>
          <p:nvPr/>
        </p:nvSpPr>
        <p:spPr>
          <a:xfrm>
            <a:off x="2824654" y="1654168"/>
            <a:ext cx="32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 charts</a:t>
            </a:r>
            <a:endParaRPr lang="en-IN" b="1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ADA5E16-A496-8433-4448-764CBA8B2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953312"/>
              </p:ext>
            </p:extLst>
          </p:nvPr>
        </p:nvGraphicFramePr>
        <p:xfrm>
          <a:off x="2862646" y="2355610"/>
          <a:ext cx="7195754" cy="461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546E348-2DB6-5732-E3AC-AE97EC632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94571"/>
              </p:ext>
            </p:extLst>
          </p:nvPr>
        </p:nvGraphicFramePr>
        <p:xfrm>
          <a:off x="11173549" y="2344180"/>
          <a:ext cx="6352451" cy="462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1"/>
    </mc:Choice>
    <mc:Fallback xmlns="">
      <p:transition spd="slow" advTm="2337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54E992-4D57-8275-074A-0A0E14C093CE}"/>
              </a:ext>
            </a:extLst>
          </p:cNvPr>
          <p:cNvSpPr txBox="1"/>
          <p:nvPr/>
        </p:nvSpPr>
        <p:spPr>
          <a:xfrm>
            <a:off x="2824654" y="1654168"/>
            <a:ext cx="32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 charts</a:t>
            </a:r>
            <a:endParaRPr lang="en-IN" b="1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D1B5ACD-04E3-E1AA-F1A2-0E6BC5CDE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454666"/>
              </p:ext>
            </p:extLst>
          </p:nvPr>
        </p:nvGraphicFramePr>
        <p:xfrm>
          <a:off x="2824654" y="2252110"/>
          <a:ext cx="6471746" cy="4491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C77F96BD-702D-1C21-6F82-F9EA3F07A2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66538861"/>
                  </p:ext>
                </p:extLst>
              </p:nvPr>
            </p:nvGraphicFramePr>
            <p:xfrm>
              <a:off x="10367092" y="2252110"/>
              <a:ext cx="6148154" cy="44915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C77F96BD-702D-1C21-6F82-F9EA3F07A2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7092" y="2252110"/>
                <a:ext cx="6148154" cy="44915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1"/>
    </mc:Choice>
    <mc:Fallback xmlns="">
      <p:transition spd="slow" advTm="1992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342</Words>
  <Application>Microsoft Office PowerPoint</Application>
  <PresentationFormat>Custom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Aptos Narrow</vt:lpstr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mahum Khan</cp:lastModifiedBy>
  <cp:revision>11</cp:revision>
  <dcterms:created xsi:type="dcterms:W3CDTF">2006-08-16T00:00:00Z</dcterms:created>
  <dcterms:modified xsi:type="dcterms:W3CDTF">2024-11-18T04:36:13Z</dcterms:modified>
  <dc:identifier>DAEhDyfaYKE</dc:identifier>
</cp:coreProperties>
</file>