
<file path=[Content_Types].xml><?xml version="1.0" encoding="utf-8"?>
<Types xmlns="http://schemas.openxmlformats.org/package/2006/content-types">
  <Default Extension="com_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81" autoAdjust="0"/>
    <p:restoredTop sz="95278" autoAdjust="0"/>
  </p:normalViewPr>
  <p:slideViewPr>
    <p:cSldViewPr snapToGrid="0">
      <p:cViewPr>
        <p:scale>
          <a:sx n="75" d="100"/>
          <a:sy n="75" d="100"/>
        </p:scale>
        <p:origin x="1445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ICFAMMT 2022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3BE2E-8B01-4895-80DC-5EF6242845E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C8B68-60F3-43F9-80E7-16021C159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17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ICFAMMT 2022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EC124-985A-45F0-A50D-354A682DD6B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3723D-B9F7-42FA-86B4-BF902A867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89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FB20-C3AC-4006-8CCB-505C4FBBB994}" type="datetime1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9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687-7AB6-41E5-B2D7-D5CD0CCB531B}" type="datetime1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8030-2C6D-4EF8-8504-84C323DE8B67}" type="datetime1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04C4-2891-4D45-BCAF-9C9E62E6D0B6}" type="datetime1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5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425D-2A36-4D90-9B14-9E0119EADCD2}" type="datetime1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9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CE53-F6D9-40C6-A24B-CD7DF7BD5DA5}" type="datetime1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7187-CCE7-4E00-BA7B-98D8217B04D3}" type="datetime1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7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43B-D682-4567-A3FF-736B2576B67A}" type="datetime1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5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B27D-6B61-4228-BF07-5B90901EF776}" type="datetime1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8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A1BA-B089-409A-9C94-6994090966C2}" type="datetime1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7B1E-0557-47F1-946D-99EBFC79884C}" type="datetime1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1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1719-1E0B-4531-83EF-226495DE8E84}" type="datetime1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81B3-47D7-4486-BE9B-A04905FD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com_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45419" y="3044005"/>
            <a:ext cx="8300499" cy="21929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rgbClr val="002060"/>
                </a:solidFill>
                <a:latin typeface="Garamond" panose="02020404030301010803" pitchFamily="18" charset="0"/>
              </a:rPr>
              <a:t>CMT3 Paper ID</a:t>
            </a:r>
            <a:r>
              <a:rPr lang="en-IN" sz="3000" b="1" u="sng" dirty="0">
                <a:solidFill>
                  <a:srgbClr val="002060"/>
                </a:solidFill>
                <a:latin typeface="Garamond" panose="02020404030301010803" pitchFamily="18" charset="0"/>
              </a:rPr>
              <a:t>:_156___ </a:t>
            </a:r>
          </a:p>
          <a:p>
            <a:r>
              <a:rPr lang="en-IN" sz="3000" b="1" dirty="0">
                <a:solidFill>
                  <a:srgbClr val="002060"/>
                </a:solidFill>
                <a:latin typeface="Garamond" panose="02020404030301010803" pitchFamily="18" charset="0"/>
              </a:rPr>
              <a:t>Manuscript Title: </a:t>
            </a:r>
            <a:r>
              <a:rPr lang="en-IN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Gearbox Fault Detection Based on Statistical Learning</a:t>
            </a:r>
          </a:p>
          <a:p>
            <a:endParaRPr lang="en-IN" sz="1800" b="1" u="sng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Mahum Fareed Khan, Shantanu Lohar, Jaehyun Jun, Harsh S. Dhiman, Jayshree Pande, Anindita Roy</a:t>
            </a:r>
          </a:p>
          <a:p>
            <a:endParaRPr lang="en-US" sz="2400" b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0060" y="5377009"/>
            <a:ext cx="3718390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58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Presented by: Mahum Fareed Khan </a:t>
            </a:r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921F6F97-A709-E9D3-113E-FEC513F0B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2" b="62625"/>
          <a:stretch/>
        </p:blipFill>
        <p:spPr bwMode="auto">
          <a:xfrm>
            <a:off x="9078276" y="9525"/>
            <a:ext cx="3103245" cy="713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2DEEF-398D-7E08-E7A2-0009A56530C1}"/>
              </a:ext>
            </a:extLst>
          </p:cNvPr>
          <p:cNvSpPr txBox="1"/>
          <p:nvPr/>
        </p:nvSpPr>
        <p:spPr>
          <a:xfrm>
            <a:off x="1704632" y="845907"/>
            <a:ext cx="8982074" cy="20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International Conference</a:t>
            </a:r>
            <a:endParaRPr lang="en-US" kern="1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latin typeface="Bell MT" panose="02020503060305020303" pitchFamily="18" charset="0"/>
                <a:cs typeface="Mangal" panose="02040503050203030202" pitchFamily="18" charset="0"/>
              </a:rPr>
              <a:t>on</a:t>
            </a:r>
          </a:p>
          <a:p>
            <a:pPr algn="ctr">
              <a:lnSpc>
                <a:spcPct val="107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Arial Black" panose="020B0A04020102020204" pitchFamily="34" charset="0"/>
                <a:cs typeface="Mangal" panose="02040503050203030202" pitchFamily="18" charset="0"/>
              </a:rPr>
              <a:t>Futuristic Advances in Mechatronics Engineering for Aerospace and Defence (ICFAMEAD 2024)</a:t>
            </a:r>
          </a:p>
          <a:p>
            <a:pPr algn="ctr">
              <a:lnSpc>
                <a:spcPct val="107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4-5 Oct 2024</a:t>
            </a:r>
            <a:endParaRPr lang="en-US" sz="2400" kern="100" dirty="0">
              <a:latin typeface="Arial Black" panose="020B0A040201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93FEE-50B4-440B-9E72-B204EE3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" y="26634"/>
            <a:ext cx="4321824" cy="6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8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CC740-4FB3-6F71-AB58-2BDEC2E9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CFEEE63-EE3C-1C34-945B-E0BE726D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2461486"/>
            <a:ext cx="3429000" cy="2393418"/>
          </a:xfrm>
        </p:spPr>
        <p:txBody>
          <a:bodyPr anchor="t">
            <a:normAutofit/>
          </a:bodyPr>
          <a:lstStyle/>
          <a:p>
            <a:endParaRPr lang="en-IN" sz="2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Results depict t</a:t>
            </a:r>
            <a:r>
              <a:rPr lang="en-IN" sz="2200" kern="100" dirty="0">
                <a:ea typeface="Aptos" panose="020B0004020202020204" pitchFamily="34" charset="0"/>
                <a:cs typeface="Times New Roman" panose="02020603050405020304" pitchFamily="18" charset="0"/>
              </a:rPr>
              <a:t>hat a</a:t>
            </a:r>
            <a:r>
              <a:rPr lang="en-IN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mong the models, </a:t>
            </a:r>
            <a:r>
              <a:rPr lang="en-IN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stands out with the highest accuracy of </a:t>
            </a:r>
            <a:r>
              <a:rPr lang="en-IN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0.86</a:t>
            </a:r>
            <a:r>
              <a:rPr lang="en-IN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demonstrating its superior overall performance.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387309A-2F89-4272-F2D1-2D80D708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263997"/>
            <a:ext cx="6903720" cy="23300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2ABA-674B-9A8B-AE3A-4A9DA2B3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D604C4-2891-4D45-BCAF-9C9E62E6D0B6}" type="datetime1">
              <a:rPr lang="en-IN" smtClean="0"/>
              <a:pPr>
                <a:spcAft>
                  <a:spcPts val="600"/>
                </a:spcAft>
              </a:pPr>
              <a:t>04-10-2024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C4462-2F24-C9AC-D695-257BC237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C381B3-47D7-4486-BE9B-A04905FD37F4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D3C70-93F7-7F9D-F7DC-AE5F8AB9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3EBE-5AE0-599C-1F84-688C80B8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i="0" dirty="0">
                <a:effectLst/>
              </a:rPr>
              <a:t>Applied Binary Classification Models on SCADA data.</a:t>
            </a:r>
          </a:p>
          <a:p>
            <a:r>
              <a:rPr lang="en-US" sz="2200" i="0" dirty="0">
                <a:effectLst/>
              </a:rPr>
              <a:t>Achieved the highest accuracy </a:t>
            </a:r>
            <a:r>
              <a:rPr lang="en-US" sz="2200" dirty="0"/>
              <a:t>of </a:t>
            </a:r>
            <a:r>
              <a:rPr lang="en-US" sz="2200" b="1" dirty="0"/>
              <a:t>86%</a:t>
            </a:r>
            <a:r>
              <a:rPr lang="en-US" sz="2200" dirty="0"/>
              <a:t> with </a:t>
            </a:r>
            <a:r>
              <a:rPr lang="en-US" sz="2200" b="1" dirty="0"/>
              <a:t>Random Forest Model.</a:t>
            </a:r>
          </a:p>
          <a:p>
            <a:r>
              <a:rPr lang="en-US" sz="2200" i="0" dirty="0">
                <a:effectLst/>
              </a:rPr>
              <a:t>Improved Fault </a:t>
            </a:r>
            <a:r>
              <a:rPr lang="en-US" sz="2200" dirty="0"/>
              <a:t>detection </a:t>
            </a:r>
            <a:r>
              <a:rPr lang="en-US" sz="2200" b="1" dirty="0"/>
              <a:t>via Adaptive thresholding</a:t>
            </a:r>
            <a:endParaRPr lang="en-US" sz="2200" b="1" i="0" dirty="0">
              <a:effectLst/>
            </a:endParaRPr>
          </a:p>
        </p:txBody>
      </p:sp>
      <p:pic>
        <p:nvPicPr>
          <p:cNvPr id="6" name="Picture 5" descr="A wind turbine on a hill&#10;&#10;Description automatically generated">
            <a:extLst>
              <a:ext uri="{FF2B5EF4-FFF2-40B4-BE49-F238E27FC236}">
                <a16:creationId xmlns:a16="http://schemas.microsoft.com/office/drawing/2014/main" id="{374355A8-2CF5-1F51-67DC-E0A831B31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>
          <a:xfrm>
            <a:off x="6099048" y="783096"/>
            <a:ext cx="5458968" cy="5291807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CBF0-055E-39D2-20FA-9D40604E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D604C4-2891-4D45-BCAF-9C9E62E6D0B6}" type="datetime1">
              <a:rPr lang="en-IN" smtClean="0"/>
              <a:pPr>
                <a:spcAft>
                  <a:spcPts val="600"/>
                </a:spcAft>
              </a:pPr>
              <a:t>04-10-2024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293A-66BA-2FC8-890A-64C2F012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C381B3-47D7-4486-BE9B-A04905FD37F4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6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E0886-ADCB-A23F-E36A-ED1B6BA7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DD69-E399-71F9-D733-8E7B3A99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21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339425D-2A36-4D90-9B14-9E0119EADCD2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10/4/2024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4019-08DB-A51F-56AA-23F07B99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59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9C381B3-47D7-4486-BE9B-A04905FD37F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0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422B4-4DB0-428C-9ABD-F6711DB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1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E0AE-F4D9-460B-B8DA-368AA832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</a:t>
            </a:r>
            <a:r>
              <a:rPr lang="en-US" sz="2200" dirty="0">
                <a:cs typeface="Times New Roman" panose="02020603050405020304" pitchFamily="18" charset="0"/>
              </a:rPr>
              <a:t>Objective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D1B5-5F1B-49C8-9A47-D7B5C156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D604C4-2891-4D45-BCAF-9C9E62E6D0B6}" type="datetime1">
              <a:rPr lang="en-IN" smtClean="0"/>
              <a:pPr>
                <a:spcAft>
                  <a:spcPts val="600"/>
                </a:spcAft>
              </a:pPr>
              <a:t>04-10-2024</a:t>
            </a:fld>
            <a:endParaRPr lang="en-IN"/>
          </a:p>
        </p:txBody>
      </p:sp>
      <p:pic>
        <p:nvPicPr>
          <p:cNvPr id="6" name="Picture 5" descr="Diagram of a wind turbine&#10;&#10;Description automatically generated">
            <a:extLst>
              <a:ext uri="{FF2B5EF4-FFF2-40B4-BE49-F238E27FC236}">
                <a16:creationId xmlns:a16="http://schemas.microsoft.com/office/drawing/2014/main" id="{2C26FFCB-18C0-C5DE-F358-3FEB9FE40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r="246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864F0-E336-485F-B896-73CBC2B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C381B3-47D7-4486-BE9B-A04905FD37F4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1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01EC8-C4C2-D26A-71A5-CB3CBE97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BB99-9304-A6DA-7CB1-5AC31742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cs typeface="Times New Roman" panose="02020603050405020304" pitchFamily="18" charset="0"/>
              </a:rPr>
              <a:t>In recent years, the energy landscape has been shifting towards more sustainable and renewable power sources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r>
              <a:rPr lang="en-US" sz="2000" b="0" i="0" dirty="0">
                <a:effectLst/>
                <a:cs typeface="Times New Roman" panose="02020603050405020304" pitchFamily="18" charset="0"/>
              </a:rPr>
              <a:t>Wind energy plays a significant role in this transition.</a:t>
            </a:r>
          </a:p>
          <a:p>
            <a:r>
              <a:rPr lang="en-US" sz="2000" b="0" i="0" dirty="0">
                <a:effectLst/>
                <a:cs typeface="Times New Roman" panose="02020603050405020304" pitchFamily="18" charset="0"/>
              </a:rPr>
              <a:t>Wind turbines are vital components of this shift as they harness the wind's kinetic energy to generate electricity.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cs typeface="Times New Roman" panose="02020603050405020304" pitchFamily="18" charset="0"/>
              </a:rPr>
              <a:t>The gearbox, a crucial component that converts low-speed rotor rotation into high-speed rotation for the generator.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Failures in the gearbox can result in costly downtime and repair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Therefore, effective maintenance strategies, such as </a:t>
            </a:r>
            <a:r>
              <a:rPr lang="en-US" sz="2000" b="1" i="0" dirty="0">
                <a:effectLst/>
                <a:cs typeface="Times New Roman" panose="02020603050405020304" pitchFamily="18" charset="0"/>
              </a:rPr>
              <a:t>predictive maintenance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, are essential for the wind energy industry to maximize efficiency and sustainability.</a:t>
            </a:r>
          </a:p>
          <a:p>
            <a:endParaRPr lang="en-IN" sz="2000" dirty="0"/>
          </a:p>
        </p:txBody>
      </p:sp>
      <p:pic>
        <p:nvPicPr>
          <p:cNvPr id="7" name="Picture 6" descr="Wind turbines against blue sky">
            <a:extLst>
              <a:ext uri="{FF2B5EF4-FFF2-40B4-BE49-F238E27FC236}">
                <a16:creationId xmlns:a16="http://schemas.microsoft.com/office/drawing/2014/main" id="{7B409B33-4ED9-E845-C957-8539C257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46" r="1233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33EA-03E5-7C2F-9A9E-68370FB3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D604C4-2891-4D45-BCAF-9C9E62E6D0B6}" type="datetime1">
              <a:rPr lang="en-IN"/>
              <a:pPr>
                <a:spcAft>
                  <a:spcPts val="600"/>
                </a:spcAft>
              </a:pPr>
              <a:t>04-10-2024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2063D-D31E-8687-4ECD-BBB71E8F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C381B3-47D7-4486-BE9B-A04905FD37F4}" type="slidenum">
              <a:rPr lang="en-IN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6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5626E-BA1B-F48C-CCC7-6B74B37C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</a:t>
            </a:r>
            <a:endParaRPr lang="en-IN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2C39-E717-BA16-0A8D-850343BA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The Primary aim of our project is to enhance the reliability and efficiency of wind turbine operations by implementing advanced predictive maintenance techniques.</a:t>
            </a:r>
            <a:endParaRPr lang="en-IN" sz="2200" dirty="0">
              <a:cs typeface="Times New Roman" panose="02020603050405020304" pitchFamily="18" charset="0"/>
            </a:endParaRPr>
          </a:p>
          <a:p>
            <a:r>
              <a:rPr lang="en-IN" sz="2200" dirty="0">
                <a:cs typeface="Times New Roman" panose="02020603050405020304" pitchFamily="18" charset="0"/>
              </a:rPr>
              <a:t>Objective:- </a:t>
            </a:r>
          </a:p>
          <a:p>
            <a:pPr marL="0" indent="0">
              <a:buNone/>
            </a:pPr>
            <a:r>
              <a:rPr lang="en-IN" sz="2200" b="1" dirty="0"/>
              <a:t>1. Data Acquisition</a:t>
            </a:r>
            <a:r>
              <a:rPr lang="en-IN" sz="2200" dirty="0"/>
              <a:t>: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We utilized SCADA(Supervisory Control and Data Acquisition) data from Penmanshill wind farm.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2. </a:t>
            </a:r>
            <a:r>
              <a:rPr lang="en-IN" sz="2200" b="1" dirty="0"/>
              <a:t>Data Preprocessing</a:t>
            </a:r>
            <a:r>
              <a:rPr lang="en-IN" sz="2200" dirty="0"/>
              <a:t>: </a:t>
            </a:r>
          </a:p>
          <a:p>
            <a:r>
              <a:rPr lang="en-IN" sz="2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Cleaned and pre-processed the collected data to ensure quality and accuracy.</a:t>
            </a:r>
          </a:p>
          <a:p>
            <a:r>
              <a:rPr lang="en-IN" sz="2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Performed feature engineering to extract relevant features that may indicate faults or predict RUL.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CDDC-CBB5-C5FE-5461-8809057E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D604C4-2891-4D45-BCAF-9C9E62E6D0B6}" type="datetime1">
              <a:rPr lang="en-IN" smtClean="0"/>
              <a:pPr>
                <a:spcAft>
                  <a:spcPts val="600"/>
                </a:spcAft>
              </a:pPr>
              <a:t>04-10-2024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600EB-8341-731D-5DF4-B6F3C9AF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C381B3-47D7-4486-BE9B-A04905FD37F4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0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F475C-6FB9-F85F-FBF0-753CF5C3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</a:t>
            </a:r>
            <a:endParaRPr lang="en-IN" sz="41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FE67-8698-9C83-C134-F7287F30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200" b="1" dirty="0"/>
              <a:t>Fault Diagnosis</a:t>
            </a:r>
            <a:r>
              <a:rPr lang="en-IN" sz="2200" dirty="0"/>
              <a:t>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cs typeface="Times New Roman" panose="02020603050405020304" pitchFamily="18" charset="0"/>
              </a:rPr>
              <a:t>Implemented</a:t>
            </a:r>
            <a:r>
              <a:rPr lang="en-IN" sz="2200" b="1" dirty="0">
                <a:cs typeface="Times New Roman" panose="02020603050405020304" pitchFamily="18" charset="0"/>
              </a:rPr>
              <a:t> Univariate Adaptive threshold Technique </a:t>
            </a:r>
            <a:r>
              <a:rPr lang="en-IN" sz="2200" dirty="0">
                <a:cs typeface="Times New Roman" panose="02020603050405020304" pitchFamily="18" charset="0"/>
              </a:rPr>
              <a:t>to identify faults and generate class labels using front-bearing temperature as a key indicator.</a:t>
            </a:r>
          </a:p>
          <a:p>
            <a:endParaRPr lang="en-IN" sz="2200" b="1" dirty="0"/>
          </a:p>
          <a:p>
            <a:pPr marL="0" indent="0">
              <a:buNone/>
            </a:pPr>
            <a:r>
              <a:rPr lang="en-IN" sz="2200" b="1" dirty="0"/>
              <a:t>4. Remaining Useful Life Prediction</a:t>
            </a:r>
            <a:r>
              <a:rPr lang="en-IN" sz="2200" dirty="0"/>
              <a:t>: </a:t>
            </a:r>
          </a:p>
          <a:p>
            <a:r>
              <a:rPr lang="en-IN" sz="2200" dirty="0">
                <a:cs typeface="Times New Roman" panose="02020603050405020304" pitchFamily="18" charset="0"/>
              </a:rPr>
              <a:t>Tested various Machine learning algorithms to predict </a:t>
            </a:r>
            <a:r>
              <a:rPr lang="en-IN" sz="2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RUL of the gearbox based on operational conditions and historical data.</a:t>
            </a:r>
          </a:p>
          <a:p>
            <a:r>
              <a:rPr lang="en-IN" sz="22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Validate the predictive models using appropriate evaluation metrics.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10B7E-4F81-3033-5A2A-C17DA5E7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D604C4-2891-4D45-BCAF-9C9E62E6D0B6}" type="datetime1">
              <a:rPr lang="en-IN" smtClean="0"/>
              <a:pPr>
                <a:spcAft>
                  <a:spcPts val="600"/>
                </a:spcAft>
              </a:pPr>
              <a:t>04-10-2024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CB55A-C603-9F04-962B-6D4ED2FF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C381B3-47D7-4486-BE9B-A04905FD37F4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EE2D-D372-0208-083F-EA094385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C976F-F290-D113-FF69-349D1920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The </a:t>
            </a:r>
            <a:r>
              <a:rPr lang="en-US" sz="2200" b="1" kern="1200" dirty="0">
                <a:latin typeface="+mn-lt"/>
                <a:ea typeface="+mn-ea"/>
                <a:cs typeface="+mn-cs"/>
              </a:rPr>
              <a:t>Univariate Adaptive Threshold 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technique used for anomaly detection.</a:t>
            </a:r>
          </a:p>
        </p:txBody>
      </p:sp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04C24E01-40BA-E68D-2BC1-8AB8382C8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02" y="344739"/>
            <a:ext cx="4908881" cy="61941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3F0A-88E3-0BF2-6CA3-09F035BE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12D604C4-2891-4D45-BCAF-9C9E62E6D0B6}" type="datetime1">
              <a:rPr lang="en-US" smtClean="0"/>
              <a:pPr defTabSz="914400">
                <a:spcAft>
                  <a:spcPts val="600"/>
                </a:spcAft>
              </a:pPr>
              <a:t>10/4/2024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CA2E0-D789-E95E-EE2C-820318E3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99C381B3-47D7-4486-BE9B-A04905FD37F4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2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781F8-0BA9-7723-F546-1AC0C040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endParaRPr lang="en-IN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4B96-EC53-DF8B-3F8B-1D4BFA7D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b="1" dirty="0"/>
              <a:t>Pearson correlation </a:t>
            </a:r>
            <a:r>
              <a:rPr lang="en-US" sz="2200" dirty="0"/>
              <a:t>technique was employed to identify the most relevant features from the dataset.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B8ABE45-EE07-2C37-E610-532A67E8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89367"/>
            <a:ext cx="6903720" cy="32792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BC42-3065-7DD3-0B0C-EF262081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D604C4-2891-4D45-BCAF-9C9E62E6D0B6}" type="datetime1">
              <a:rPr lang="en-IN" smtClean="0"/>
              <a:pPr>
                <a:spcAft>
                  <a:spcPts val="600"/>
                </a:spcAft>
              </a:pPr>
              <a:t>04-10-2024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BAB42-9FAF-39AB-663F-66965F3E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C381B3-47D7-4486-BE9B-A04905FD37F4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7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A956-CCB8-4493-3D6D-17CE84FD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6CE4-BB8A-B6A9-A15B-D6E227D5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Figure shows the </a:t>
            </a:r>
            <a:r>
              <a:rPr lang="en-US" sz="2200" b="1" dirty="0"/>
              <a:t>Count plot </a:t>
            </a:r>
            <a:r>
              <a:rPr lang="en-US" sz="2200" dirty="0"/>
              <a:t>for healthy vs. non-healthy instances.</a:t>
            </a:r>
          </a:p>
        </p:txBody>
      </p:sp>
      <p:pic>
        <p:nvPicPr>
          <p:cNvPr id="7" name="Picture 6" descr="A blue and orange rectangular bars&#10;&#10;Description automatically generated">
            <a:extLst>
              <a:ext uri="{FF2B5EF4-FFF2-40B4-BE49-F238E27FC236}">
                <a16:creationId xmlns:a16="http://schemas.microsoft.com/office/drawing/2014/main" id="{7B872B8D-C231-370D-4EC0-7BE214A0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54329"/>
            <a:ext cx="6903720" cy="43493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2A5A-0E11-04EE-A5E6-0DCC25A8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D604C4-2891-4D45-BCAF-9C9E62E6D0B6}" type="datetime1">
              <a:rPr lang="en-IN" smtClean="0"/>
              <a:pPr>
                <a:spcAft>
                  <a:spcPts val="600"/>
                </a:spcAft>
              </a:pPr>
              <a:t>04-10-2024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C5DFD-76FF-2338-81D9-AA04ADC9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C381B3-47D7-4486-BE9B-A04905FD37F4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5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7254F-3AB6-2030-CA62-EABBCCF3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1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nalysis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98E9D4-82DD-9DD6-69AB-B26218BF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Figure shows the </a:t>
            </a:r>
            <a:r>
              <a:rPr lang="en-US" sz="2200" b="1" kern="1200" dirty="0">
                <a:latin typeface="+mn-lt"/>
                <a:ea typeface="+mn-ea"/>
                <a:cs typeface="+mn-cs"/>
              </a:rPr>
              <a:t>Scatter Plot 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for active power in kW versus wind speed in m/sec.</a:t>
            </a:r>
          </a:p>
        </p:txBody>
      </p:sp>
      <p:pic>
        <p:nvPicPr>
          <p:cNvPr id="7" name="Content Placeholder 6" descr="A graph of a wind speed&#10;&#10;Description automatically generated">
            <a:extLst>
              <a:ext uri="{FF2B5EF4-FFF2-40B4-BE49-F238E27FC236}">
                <a16:creationId xmlns:a16="http://schemas.microsoft.com/office/drawing/2014/main" id="{44AABE5B-3039-22CB-A8A8-FF38AA2AD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18811"/>
            <a:ext cx="6903720" cy="30203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781B-4BA0-1249-EC5C-49BB8670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12D604C4-2891-4D45-BCAF-9C9E62E6D0B6}" type="datetime1">
              <a:rPr lang="en-US" smtClean="0"/>
              <a:pPr defTabSz="914400">
                <a:spcAft>
                  <a:spcPts val="600"/>
                </a:spcAft>
              </a:pPr>
              <a:t>10/4/2024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683AC-78DB-FE2D-596C-93E0BE25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99C381B3-47D7-4486-BE9B-A04905FD37F4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3BC6CC-DBD1-4EB7-904C-E34631C58D7D}">
  <we:reference id="wa104380278" version="1.0.0.6" store="en-US" storeType="OMEX"/>
  <we:alternateReferences>
    <we:reference id="wa104380278" version="1.0.0.6" store="wa10438027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634</TotalTime>
  <Words>467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Arial Black</vt:lpstr>
      <vt:lpstr>Arial Rounded MT Bold</vt:lpstr>
      <vt:lpstr>Bell MT</vt:lpstr>
      <vt:lpstr>Calibri</vt:lpstr>
      <vt:lpstr>Calibri Light</vt:lpstr>
      <vt:lpstr>Garamond</vt:lpstr>
      <vt:lpstr>Times New Roman</vt:lpstr>
      <vt:lpstr>Office 2013 - 2022 Theme</vt:lpstr>
      <vt:lpstr>PowerPoint Presentation</vt:lpstr>
      <vt:lpstr>Agenda</vt:lpstr>
      <vt:lpstr>Introduction</vt:lpstr>
      <vt:lpstr>Aim and Objective</vt:lpstr>
      <vt:lpstr>Aim and Objective</vt:lpstr>
      <vt:lpstr>Methodology</vt:lpstr>
      <vt:lpstr>Feature Selection </vt:lpstr>
      <vt:lpstr>Exploratory Data Analysis</vt:lpstr>
      <vt:lpstr>Exploratory Data Analysis </vt:lpstr>
      <vt:lpstr>Results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mahum Khan</cp:lastModifiedBy>
  <cp:revision>25</cp:revision>
  <dcterms:created xsi:type="dcterms:W3CDTF">2022-01-10T09:02:50Z</dcterms:created>
  <dcterms:modified xsi:type="dcterms:W3CDTF">2024-10-04T09:02:53Z</dcterms:modified>
</cp:coreProperties>
</file>