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PT Sans Narrow"/>
      <p:regular r:id="rId38"/>
      <p:bold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TSansNarrow-bold.fntdata"/><Relationship Id="rId16" Type="http://schemas.openxmlformats.org/officeDocument/2006/relationships/slide" Target="slides/slide11.xml"/><Relationship Id="rId38" Type="http://schemas.openxmlformats.org/officeDocument/2006/relationships/font" Target="fonts/PTSansNarrow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305102a9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305102a9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305102a9b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305102a9b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05102a9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305102a9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305102a9b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305102a9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305102a9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305102a9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305102a9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305102a9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4e1a5580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4e1a5580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2d5c4e78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2d5c4e78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4e1a5580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4e1a5580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4e1a5580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4e1a5580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305102a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305102a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4e1a5580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4e1a5580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4e1a5580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4e1a5580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4e1a5580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4e1a5580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4e1a5580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4e1a558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4e1a5580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4e1a5580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4e1a5580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4e1a5580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4e1a5580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4e1a5580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4e1a5580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4e1a5580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4e1a5580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4e1a5580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4e1a5580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c4e1a5580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305102a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305102a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4e1a5580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4e1a5580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c4e1a5580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c4e1a5580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4e1a5580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4e1a5580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2d5c4e78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2d5c4e78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305102a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305102a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305102a9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305102a9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305102a9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305102a9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305102a9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305102a9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305102a9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305102a9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4" name="Google Shape;14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" name="Google Shape;16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7" name="Google Shape;17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40850" y="98725"/>
            <a:ext cx="828700" cy="828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hyperlink" Target="https://www.python.org/downloads/" TargetMode="External"/><Relationship Id="rId5" Type="http://schemas.openxmlformats.org/officeDocument/2006/relationships/hyperlink" Target="https://www.python.org/shell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virgool.io/@reza.sh.7798/%D9%88%D8%B6%D8%B9%DB%8C%D8%AA-%D8%B2%D8%A8%D8%A7%D9%86-%D9%87%D8%A7%DB%8C-%D8%A8%D8%B1%D9%86%D8%A7%D9%85%D9%87-%D9%86%D9%88%DB%8C%D8%B3%DB%8C-%D8%AF%D8%B1-%D8%A7%DB%8C%D8%B1%D8%A7%D9%86-xe3pu2jpcl4d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دوره‌ی پایتون- جنگو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50"/>
              <a:t>بوت‌کمپ ۵۱</a:t>
            </a:r>
            <a:endParaRPr sz="265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مدرس: میمنت جلیلیان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مربی: سارا قانعی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Started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Install Python</a:t>
            </a:r>
            <a:r>
              <a:rPr lang="en-GB"/>
              <a:t> (</a:t>
            </a:r>
            <a:r>
              <a:rPr lang="en-GB" sz="1400" u="sng">
                <a:solidFill>
                  <a:schemeClr val="hlink"/>
                </a:solidFill>
                <a:hlinkClick r:id="rId4"/>
              </a:rPr>
              <a:t>https://www.python.org/downloads/</a:t>
            </a:r>
            <a:r>
              <a:rPr lang="en-GB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Somewhere to write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IDE (Pycharm, Visual Studio, Spyder,Jupyter Notebook,...)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Notepad, Notepad++, Sublime,...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Online Python shells (</a:t>
            </a:r>
            <a:r>
              <a:rPr lang="en-GB" sz="1200" u="sng">
                <a:solidFill>
                  <a:schemeClr val="hlink"/>
                </a:solidFill>
                <a:hlinkClick r:id="rId5"/>
              </a:rPr>
              <a:t>https://www.python.org/shell/</a:t>
            </a:r>
            <a:r>
              <a:rPr lang="en-GB"/>
              <a:t>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fundamentals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 Whitespace is significant in Python. Where other languages may use {} or (), Python uses indentation to denote code blocks.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 Comments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 Single-line comments denoted by #.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 Multi-line comments begin and end with three “s.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 Typically, multi-line comments are meant for documentation.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 Comments should express information that cannot be expressed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 in code – do not restate code.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900" y="1885950"/>
            <a:ext cx="3276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typing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Python is a strongly, dynamically typed language.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Strong Typing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 Obviously, Python isn’t performing static type checking, but it does prevent mixing operations between mismatched types.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 Explicit conversions are required in order to mix types.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 Example: 2 + “four”  not going to fly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Dynamic Typing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 All type checking is done at runtime.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 No need to declare a variable or give it a type before use.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types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499" y="1266324"/>
            <a:ext cx="6834850" cy="32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Numeric types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Numeric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 int: equivalent to C’s long int in 2.x but unlimited in 3.x.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 float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 complex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2128250"/>
            <a:ext cx="38385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type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Accessing </a:t>
            </a:r>
            <a:r>
              <a:rPr lang="en-GB"/>
              <a:t>elements[]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.append()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len()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.upper()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.lower()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 rotWithShape="1">
          <a:blip r:embed="rId3">
            <a:alphaModFix/>
          </a:blip>
          <a:srcRect b="0" l="0" r="6594" t="0"/>
          <a:stretch/>
        </p:blipFill>
        <p:spPr>
          <a:xfrm>
            <a:off x="3327900" y="807050"/>
            <a:ext cx="4826625" cy="40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Operations in Strings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upper()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lower()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capitalize()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count(s)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find(s)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rfind(s)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index(s)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strip(), lstrip(), rstrip()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replace(a, b)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expandtabs()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split()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join()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center(), ljust(), rjust()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type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list slicing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append()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extend()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pop()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insert()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 rotWithShape="1">
          <a:blip r:embed="rId3">
            <a:alphaModFix/>
          </a:blip>
          <a:srcRect b="2229" l="0" r="0" t="0"/>
          <a:stretch/>
        </p:blipFill>
        <p:spPr>
          <a:xfrm>
            <a:off x="3902850" y="803225"/>
            <a:ext cx="4314749" cy="413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Operations</a:t>
            </a:r>
            <a:r>
              <a:rPr lang="en-GB"/>
              <a:t> in Lists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append()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insert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index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count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sort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reverse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remove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pop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extend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Indexing		e.g., L[i]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Slicing		e.g., L[1:5]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Concatenation	e.g., L + 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Repetition		e.g., L * 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Membership test	e.g., ‘a’ in 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Length		e.g., len(L)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Everything is an Object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everything is an object: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integer,function,...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every object has: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identity: </a:t>
            </a:r>
            <a:r>
              <a:rPr lang="en-GB" sz="1200"/>
              <a:t>never changes once it has been created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try these: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id()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x == 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x is 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3">
            <a:alphaModFix/>
          </a:blip>
          <a:srcRect b="0" l="0" r="0" t="27959"/>
          <a:stretch/>
        </p:blipFill>
        <p:spPr>
          <a:xfrm>
            <a:off x="6093525" y="1434325"/>
            <a:ext cx="2572150" cy="15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5225" y="3071463"/>
            <a:ext cx="12287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2025" y="2511400"/>
            <a:ext cx="2852449" cy="17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Python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 Development started in the 1980’s by Guido van Rossum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Now it's widely spread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Free, Open Source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Easy to learn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Interpreted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high level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General purpose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 Cross-platform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 Large standard library and active community</a:t>
            </a:r>
            <a:endParaRPr sz="16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562" y="2710600"/>
            <a:ext cx="1567825" cy="12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4588" y="1677475"/>
            <a:ext cx="2381750" cy="103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Mutable vs. Immutable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Mutable: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/>
              <a:t>Value can be changed after creation</a:t>
            </a:r>
            <a:endParaRPr sz="1300"/>
          </a:p>
        </p:txBody>
      </p:sp>
      <p:sp>
        <p:nvSpPr>
          <p:cNvPr id="201" name="Google Shape;201;p32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Immutable: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/>
              <a:t>Value c</a:t>
            </a:r>
            <a:r>
              <a:rPr lang="en-GB" sz="1300"/>
              <a:t>an NOT be changed after creation</a:t>
            </a:r>
            <a:endParaRPr sz="1300"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800" y="2276750"/>
            <a:ext cx="5008400" cy="23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uple type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like lists, but immutable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500" y="845675"/>
            <a:ext cx="4264500" cy="414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Boolean type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</a:t>
            </a:r>
            <a:r>
              <a:rPr i="1" lang="en-GB"/>
              <a:t>True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/>
              <a:t>				</a:t>
            </a:r>
            <a:r>
              <a:rPr i="1" lang="en-GB" sz="1200"/>
              <a:t>or</a:t>
            </a:r>
            <a:endParaRPr i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/>
              <a:t>				False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That's the question!</a:t>
            </a: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538" y="1382688"/>
            <a:ext cx="311467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398" y="1382702"/>
            <a:ext cx="157162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 type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 rotWithShape="1">
          <a:blip r:embed="rId3">
            <a:alphaModFix/>
          </a:blip>
          <a:srcRect b="2799" l="0" r="2714" t="0"/>
          <a:stretch/>
        </p:blipFill>
        <p:spPr>
          <a:xfrm>
            <a:off x="3780625" y="847738"/>
            <a:ext cx="4454524" cy="413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Dictionary type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6"/>
          <p:cNvPicPr preferRelativeResize="0"/>
          <p:nvPr/>
        </p:nvPicPr>
        <p:blipFill rotWithShape="1">
          <a:blip r:embed="rId3">
            <a:alphaModFix/>
          </a:blip>
          <a:srcRect b="3418" l="0" r="8282" t="0"/>
          <a:stretch/>
        </p:blipFill>
        <p:spPr>
          <a:xfrm>
            <a:off x="3241675" y="753250"/>
            <a:ext cx="4966600" cy="42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 in Dictionaries</a:t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keys()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values()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items()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has_key(key)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clear()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copy()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get(key[,x])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setdefault(key[,x])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update(D)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popitem()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 flow tools</a:t>
            </a:r>
            <a:endParaRPr/>
          </a:p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conditions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If/elif/else</a:t>
            </a:r>
            <a:endParaRPr/>
          </a:p>
        </p:txBody>
      </p:sp>
      <p:sp>
        <p:nvSpPr>
          <p:cNvPr id="244" name="Google Shape;244;p38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Iterations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for loops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while loops</a:t>
            </a:r>
            <a:endParaRPr/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00" y="2449825"/>
            <a:ext cx="1928600" cy="205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2190" y="2298850"/>
            <a:ext cx="2686460" cy="2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9237" y="2418963"/>
            <a:ext cx="2624325" cy="211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If/elif/else</a:t>
            </a:r>
            <a:endParaRPr/>
          </a:p>
        </p:txBody>
      </p:sp>
      <p:sp>
        <p:nvSpPr>
          <p:cNvPr id="253" name="Google Shape;253;p39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if</a:t>
            </a:r>
            <a:r>
              <a:rPr i="1" lang="en-GB" sz="1200"/>
              <a:t> expression: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200"/>
              <a:t>    statements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/>
              <a:t>elif</a:t>
            </a:r>
            <a:r>
              <a:rPr i="1" lang="en-GB" sz="1200"/>
              <a:t> expression: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200"/>
              <a:t>    statements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/>
              <a:t>else</a:t>
            </a:r>
            <a:r>
              <a:rPr i="1" lang="en-GB" sz="1200"/>
              <a:t>: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200"/>
              <a:t>    statements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pic>
        <p:nvPicPr>
          <p:cNvPr id="254" name="Google Shape;2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700" y="1152425"/>
            <a:ext cx="28956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While</a:t>
            </a:r>
            <a:endParaRPr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while </a:t>
            </a:r>
            <a:r>
              <a:rPr i="1" lang="en-GB" sz="1700"/>
              <a:t>expression</a:t>
            </a:r>
            <a:r>
              <a:rPr b="1" lang="en-GB" sz="1700"/>
              <a:t>: 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/>
              <a:t>	</a:t>
            </a:r>
            <a:r>
              <a:rPr i="1" lang="en-GB" sz="1700"/>
              <a:t>statements</a:t>
            </a:r>
            <a:endParaRPr i="1" sz="1700"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statements: one or more lines of Python code.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conditional expression: may be any expression, where any non-zero value is true.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The loop iterates while the expression is true.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575" y="1152425"/>
            <a:ext cx="247650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</a:t>
            </a:r>
            <a:endParaRPr/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for </a:t>
            </a:r>
            <a:r>
              <a:rPr i="1" lang="en-GB" sz="1200"/>
              <a:t>var</a:t>
            </a:r>
            <a:r>
              <a:rPr b="1" lang="en-GB" sz="1200"/>
              <a:t> in </a:t>
            </a:r>
            <a:r>
              <a:rPr i="1" lang="en-GB" sz="1200"/>
              <a:t>sequence</a:t>
            </a:r>
            <a:r>
              <a:rPr b="1" lang="en-GB" sz="1200"/>
              <a:t>: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/>
              <a:t>    </a:t>
            </a:r>
            <a:r>
              <a:rPr i="1" lang="en-GB" sz="1200"/>
              <a:t>statements</a:t>
            </a:r>
            <a:endParaRPr i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-304800" lvl="0" marL="269999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If a sequence contains an expression list, it is evaluated first. Then, the first item in the sequence is assigned to the iterating variable var.</a:t>
            </a:r>
            <a:endParaRPr sz="1200"/>
          </a:p>
          <a:p>
            <a:pPr indent="-304800" lvl="0" marL="26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For loops may be nested with other control flow tools such as while loops and if statements.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000" y="1266325"/>
            <a:ext cx="290512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in Market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Average Salary in Iran based on Jobinja Website</a:t>
            </a:r>
            <a:endParaRPr sz="110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575" y="510775"/>
            <a:ext cx="5349300" cy="41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312475"/>
            <a:ext cx="3582602" cy="22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case you need...</a:t>
            </a:r>
            <a:endParaRPr/>
          </a:p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</a:t>
            </a:r>
            <a:r>
              <a:rPr lang="en-GB"/>
              <a:t>tatements provided for </a:t>
            </a:r>
            <a:r>
              <a:rPr b="1" lang="en-GB"/>
              <a:t>manipulating</a:t>
            </a:r>
            <a:r>
              <a:rPr lang="en-GB"/>
              <a:t> loop structures.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 </a:t>
            </a:r>
            <a:r>
              <a:rPr b="1" lang="en-GB"/>
              <a:t>break: </a:t>
            </a:r>
            <a:r>
              <a:rPr lang="en-GB"/>
              <a:t>terminates the current loop.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 continue:</a:t>
            </a:r>
            <a:r>
              <a:rPr lang="en-GB"/>
              <a:t> immediately begin the next iteration of the loop.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 </a:t>
            </a:r>
            <a:r>
              <a:rPr b="1" lang="en-GB"/>
              <a:t>pass:</a:t>
            </a:r>
            <a:r>
              <a:rPr lang="en-GB"/>
              <a:t> do nothing. Use when a statement is required syntactically.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b="1" lang="en-GB"/>
              <a:t> else: </a:t>
            </a:r>
            <a:r>
              <a:rPr lang="en-GB"/>
              <a:t>represents a set of statements that should execute when a loop terminates.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949" y="1266325"/>
            <a:ext cx="3613976" cy="16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to Dive into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real Problem!</a:t>
            </a:r>
            <a:endParaRPr/>
          </a:p>
        </p:txBody>
      </p:sp>
      <p:pic>
        <p:nvPicPr>
          <p:cNvPr id="281" name="Google Shape;28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837" y="2112170"/>
            <a:ext cx="3214258" cy="9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Help Persian Trail Runners </a:t>
            </a:r>
            <a:endParaRPr/>
          </a:p>
        </p:txBody>
      </p:sp>
      <p:pic>
        <p:nvPicPr>
          <p:cNvPr id="287" name="Google Shape;2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8520600" cy="379884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4"/>
          <p:cNvSpPr txBox="1"/>
          <p:nvPr/>
        </p:nvSpPr>
        <p:spPr>
          <a:xfrm>
            <a:off x="699125" y="1407425"/>
            <a:ext cx="5161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Register runners:</a:t>
            </a:r>
            <a:endParaRPr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get their name</a:t>
            </a:r>
            <a:endParaRPr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give them a number(start from zero)</a:t>
            </a:r>
            <a:endParaRPr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prevent duplicates</a:t>
            </a:r>
            <a:endParaRPr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print the names alphabetically sorted</a:t>
            </a:r>
            <a:endParaRPr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Submit records:</a:t>
            </a:r>
            <a:endParaRPr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get distance for each runner</a:t>
            </a:r>
            <a:endParaRPr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print 3 top runners</a:t>
            </a:r>
            <a:endParaRPr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Philosophy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266325"/>
            <a:ext cx="4079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Beautiful is better than ugly.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Explicit is better than implicit.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Simple is better than complex.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Complex is better than complicated.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Flat is better than nested.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Sparse is better than dense.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Readability counts.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Special cases aren't special enough to break the rules.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Although practicality beats purity.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/>
              <a:t>Errors should never pass silently.</a:t>
            </a:r>
            <a:endParaRPr sz="1100"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752900" y="1194625"/>
            <a:ext cx="4079400" cy="3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125"/>
              <a:t>Unless explicitly silenced.</a:t>
            </a:r>
            <a:endParaRPr sz="112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125"/>
              <a:t>In the face of ambiguity, refuse the temptation to guess.</a:t>
            </a:r>
            <a:endParaRPr sz="112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125"/>
              <a:t>There should be one-- and preferably only one --obvious way to do it.</a:t>
            </a:r>
            <a:endParaRPr sz="112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125"/>
              <a:t>Although that way may not be obvious at first unless you're Dutch.</a:t>
            </a:r>
            <a:endParaRPr sz="112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125"/>
              <a:t>Now is better than never.</a:t>
            </a:r>
            <a:endParaRPr sz="112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125"/>
              <a:t>Although never is often better than right now.</a:t>
            </a:r>
            <a:endParaRPr sz="112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125"/>
              <a:t>If the implementation is hard to explain, it's a bad idea.</a:t>
            </a:r>
            <a:endParaRPr sz="112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125"/>
              <a:t>If the implementation is easy to explain, it may be a good idea.</a:t>
            </a:r>
            <a:endParaRPr sz="1125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-GB" sz="1125"/>
              <a:t>Namespaces are one honking great idea -- let's do more of those!</a:t>
            </a:r>
            <a:endParaRPr sz="112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 Structure 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Sessions: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Sunday 18-21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Thursday- Friday : 9-12 | 14-17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Projects: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One Python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One Django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One Complete Django Project Setup on 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Homeworks: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Weekly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Delay penalty: -10% daily ( up to 5 days)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After 5 days: -50%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RoadMap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708075" y="1855550"/>
            <a:ext cx="1630800" cy="23118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 Days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6613325" y="1855550"/>
            <a:ext cx="1630800" cy="23118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 Days</a:t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4686800" y="1855550"/>
            <a:ext cx="1630800" cy="23118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 Days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2760275" y="1855550"/>
            <a:ext cx="1630800" cy="23118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Django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16 Days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Stanford Python Course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MIT Python Course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Tutorialspoint python course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Let's Start!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 things first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 not hesitate to ask!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something is not clear, stop me and ask.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try to code with 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Coding is all about trial and error.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Don't be afraid of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Error messages aren't scary, they are useful.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