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6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AD20C-08F4-4C73-8882-6E619E4BF0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75AFD5F-BABE-4F29-974A-387908A13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order to answer the bigger question– “</a:t>
          </a:r>
          <a:r>
            <a:rPr lang="en-US" b="1" i="1" dirty="0"/>
            <a:t>Based on price and ratings, which is a more favorable option for lodging: Airbnb vs Hotel</a:t>
          </a:r>
          <a:r>
            <a:rPr lang="en-US" dirty="0"/>
            <a:t>?”– we need to ask additional  questions.</a:t>
          </a:r>
        </a:p>
      </dgm:t>
    </dgm:pt>
    <dgm:pt modelId="{40412D86-0EA1-4E78-AF94-CB6D19546743}" type="parTrans" cxnId="{7591C59F-1E09-4891-9168-5AF2AED82146}">
      <dgm:prSet/>
      <dgm:spPr/>
      <dgm:t>
        <a:bodyPr/>
        <a:lstStyle/>
        <a:p>
          <a:endParaRPr lang="en-US"/>
        </a:p>
      </dgm:t>
    </dgm:pt>
    <dgm:pt modelId="{C4DAD7EC-64DB-46F7-A0A2-5C1896573444}" type="sibTrans" cxnId="{7591C59F-1E09-4891-9168-5AF2AED82146}">
      <dgm:prSet/>
      <dgm:spPr/>
      <dgm:t>
        <a:bodyPr/>
        <a:lstStyle/>
        <a:p>
          <a:endParaRPr lang="en-US"/>
        </a:p>
      </dgm:t>
    </dgm:pt>
    <dgm:pt modelId="{B7292BEE-1E2F-4EAC-80C4-10868DB2C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Recap of research questions:</a:t>
          </a:r>
        </a:p>
      </dgm:t>
    </dgm:pt>
    <dgm:pt modelId="{C0CDE97C-B9FE-4DBB-80AC-ED2965D6B9E0}" type="parTrans" cxnId="{578D8A68-0540-4E18-835B-142CEC1071CB}">
      <dgm:prSet/>
      <dgm:spPr/>
      <dgm:t>
        <a:bodyPr/>
        <a:lstStyle/>
        <a:p>
          <a:endParaRPr lang="en-US"/>
        </a:p>
      </dgm:t>
    </dgm:pt>
    <dgm:pt modelId="{DD3A4D50-41DE-4D16-BEF3-A6B4259354E4}" type="sibTrans" cxnId="{578D8A68-0540-4E18-835B-142CEC1071CB}">
      <dgm:prSet/>
      <dgm:spPr/>
      <dgm:t>
        <a:bodyPr/>
        <a:lstStyle/>
        <a:p>
          <a:endParaRPr lang="en-US"/>
        </a:p>
      </dgm:t>
    </dgm:pt>
    <dgm:pt modelId="{4B2942D8-9000-46DD-8A24-19531167A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 Locations  effect on price and ratings of Hotels vs Airbnb?</a:t>
          </a:r>
          <a:endParaRPr lang="en-US" dirty="0"/>
        </a:p>
      </dgm:t>
    </dgm:pt>
    <dgm:pt modelId="{587F0235-679E-4D2F-A8A6-C15B02CA9E07}" type="parTrans" cxnId="{28EAD418-4059-4385-A204-B861FBF1639A}">
      <dgm:prSet/>
      <dgm:spPr/>
      <dgm:t>
        <a:bodyPr/>
        <a:lstStyle/>
        <a:p>
          <a:endParaRPr lang="en-US"/>
        </a:p>
      </dgm:t>
    </dgm:pt>
    <dgm:pt modelId="{314CD08D-B92E-4FA6-AAE4-A27956D75AE4}" type="sibTrans" cxnId="{28EAD418-4059-4385-A204-B861FBF1639A}">
      <dgm:prSet/>
      <dgm:spPr/>
      <dgm:t>
        <a:bodyPr/>
        <a:lstStyle/>
        <a:p>
          <a:endParaRPr lang="en-US"/>
        </a:p>
      </dgm:t>
    </dgm:pt>
    <dgm:pt modelId="{60631732-F6D0-4D85-8105-479F4E753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Compare lodging </a:t>
          </a:r>
          <a:r>
            <a:rPr lang="en-US" i="1"/>
            <a:t>fees differ city </a:t>
          </a:r>
          <a:r>
            <a:rPr lang="en-US" i="1" dirty="0"/>
            <a:t>to city and neighborhood to neighborhood in the same city?</a:t>
          </a:r>
          <a:endParaRPr lang="en-US" dirty="0"/>
        </a:p>
      </dgm:t>
    </dgm:pt>
    <dgm:pt modelId="{4B46E4EF-9AC9-4E0F-A6D3-488DA97F5A22}" type="parTrans" cxnId="{D253EA3A-EEDD-4FD1-9D7A-9D6A436EF0C6}">
      <dgm:prSet/>
      <dgm:spPr/>
      <dgm:t>
        <a:bodyPr/>
        <a:lstStyle/>
        <a:p>
          <a:endParaRPr lang="en-US"/>
        </a:p>
      </dgm:t>
    </dgm:pt>
    <dgm:pt modelId="{53BBB80E-EF5F-4BC8-BB9C-2A6D3720FA59}" type="sibTrans" cxnId="{D253EA3A-EEDD-4FD1-9D7A-9D6A436EF0C6}">
      <dgm:prSet/>
      <dgm:spPr/>
      <dgm:t>
        <a:bodyPr/>
        <a:lstStyle/>
        <a:p>
          <a:endParaRPr lang="en-US"/>
        </a:p>
      </dgm:t>
    </dgm:pt>
    <dgm:pt modelId="{30AB23EF-14C7-4178-8CEC-6A0B865E9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Greater # of lodging listings in a single city: Airbnb vs Hotel</a:t>
          </a:r>
          <a:endParaRPr lang="en-US" dirty="0"/>
        </a:p>
      </dgm:t>
    </dgm:pt>
    <dgm:pt modelId="{FD89D4DC-28C8-4312-B5C0-7CCF0B1E164C}" type="parTrans" cxnId="{EBCF1E34-E428-468A-B596-807819F403F1}">
      <dgm:prSet/>
      <dgm:spPr/>
      <dgm:t>
        <a:bodyPr/>
        <a:lstStyle/>
        <a:p>
          <a:endParaRPr lang="en-US"/>
        </a:p>
      </dgm:t>
    </dgm:pt>
    <dgm:pt modelId="{5D439E08-6A4A-4D16-80E8-58D3918D7245}" type="sibTrans" cxnId="{EBCF1E34-E428-468A-B596-807819F403F1}">
      <dgm:prSet/>
      <dgm:spPr/>
      <dgm:t>
        <a:bodyPr/>
        <a:lstStyle/>
        <a:p>
          <a:endParaRPr lang="en-US"/>
        </a:p>
      </dgm:t>
    </dgm:pt>
    <dgm:pt modelId="{6313D946-3CD4-4BE2-804C-5B9A4DF13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order to determine which is overall a better lodging choice: Airbnb vs Hotel, we must look at data to compare and contrast  important factors an individual may consider before making a choice:</a:t>
          </a:r>
        </a:p>
      </dgm:t>
    </dgm:pt>
    <dgm:pt modelId="{CA7E62E5-9CBA-4E3F-9800-9F61AF09052E}" type="parTrans" cxnId="{7B812DC5-CE07-4DB0-BF3E-443DDFB60E2F}">
      <dgm:prSet/>
      <dgm:spPr/>
      <dgm:t>
        <a:bodyPr/>
        <a:lstStyle/>
        <a:p>
          <a:endParaRPr lang="en-US"/>
        </a:p>
      </dgm:t>
    </dgm:pt>
    <dgm:pt modelId="{BB3DD43E-A727-497E-BBF9-2F92FA09C6AF}" type="sibTrans" cxnId="{7B812DC5-CE07-4DB0-BF3E-443DDFB60E2F}">
      <dgm:prSet/>
      <dgm:spPr/>
      <dgm:t>
        <a:bodyPr/>
        <a:lstStyle/>
        <a:p>
          <a:endParaRPr lang="en-US"/>
        </a:p>
      </dgm:t>
    </dgm:pt>
    <dgm:pt modelId="{3C28DAD0-FAD5-4131-968A-CCA99FE6A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Location- We chose 8 major cities (US and Internationally) to compare how location effects prices and ratings </a:t>
          </a:r>
        </a:p>
      </dgm:t>
    </dgm:pt>
    <dgm:pt modelId="{40BF72D5-C676-4656-A3CD-9F87D88FD72B}" type="parTrans" cxnId="{1D84CFC2-119B-4B2F-BA50-A1A36308A8C3}">
      <dgm:prSet/>
      <dgm:spPr/>
      <dgm:t>
        <a:bodyPr/>
        <a:lstStyle/>
        <a:p>
          <a:endParaRPr lang="en-US"/>
        </a:p>
      </dgm:t>
    </dgm:pt>
    <dgm:pt modelId="{731D9652-007E-4261-9E25-822C92804E8C}" type="sibTrans" cxnId="{1D84CFC2-119B-4B2F-BA50-A1A36308A8C3}">
      <dgm:prSet/>
      <dgm:spPr/>
      <dgm:t>
        <a:bodyPr/>
        <a:lstStyle/>
        <a:p>
          <a:endParaRPr lang="en-US"/>
        </a:p>
      </dgm:t>
    </dgm:pt>
    <dgm:pt modelId="{13732746-C886-4E74-90CD-C831B17A8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Price- We observed fees for both Hotels and Airbnb in different locations to research which location has the highest and lowest fees for lodging</a:t>
          </a:r>
        </a:p>
      </dgm:t>
    </dgm:pt>
    <dgm:pt modelId="{93B32E0F-7A44-4FC6-AC80-3D0B59405505}" type="parTrans" cxnId="{37AC3A08-3429-4C21-A296-C4B481ACEAED}">
      <dgm:prSet/>
      <dgm:spPr/>
      <dgm:t>
        <a:bodyPr/>
        <a:lstStyle/>
        <a:p>
          <a:endParaRPr lang="en-US"/>
        </a:p>
      </dgm:t>
    </dgm:pt>
    <dgm:pt modelId="{64A23B98-3343-4E47-9232-4E9D83B93B79}" type="sibTrans" cxnId="{37AC3A08-3429-4C21-A296-C4B481ACEAED}">
      <dgm:prSet/>
      <dgm:spPr/>
      <dgm:t>
        <a:bodyPr/>
        <a:lstStyle/>
        <a:p>
          <a:endParaRPr lang="en-US"/>
        </a:p>
      </dgm:t>
    </dgm:pt>
    <dgm:pt modelId="{488C49FE-6B12-49E2-94C9-303E4F8F6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Ratings – We observed how ratings differ for Hotels and </a:t>
          </a:r>
          <a:r>
            <a:rPr lang="en-US" dirty="0" err="1"/>
            <a:t>Airbnbs</a:t>
          </a:r>
          <a:r>
            <a:rPr lang="en-US" dirty="0"/>
            <a:t> and how ratings also differ for both in different cities and different neighborhoods within cities</a:t>
          </a:r>
        </a:p>
      </dgm:t>
    </dgm:pt>
    <dgm:pt modelId="{1320090C-34CB-4035-88E8-3E33013AB7CD}" type="parTrans" cxnId="{D735B204-CC74-426F-B2C7-2955E237EF27}">
      <dgm:prSet/>
      <dgm:spPr/>
      <dgm:t>
        <a:bodyPr/>
        <a:lstStyle/>
        <a:p>
          <a:endParaRPr lang="en-US"/>
        </a:p>
      </dgm:t>
    </dgm:pt>
    <dgm:pt modelId="{770098AA-1CBE-44FE-A0B8-13DD1E2DD017}" type="sibTrans" cxnId="{D735B204-CC74-426F-B2C7-2955E237EF27}">
      <dgm:prSet/>
      <dgm:spPr/>
      <dgm:t>
        <a:bodyPr/>
        <a:lstStyle/>
        <a:p>
          <a:endParaRPr lang="en-US"/>
        </a:p>
      </dgm:t>
    </dgm:pt>
    <dgm:pt modelId="{C5C1D3EA-DFA3-4C67-B51A-C63C11676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Prices correlation with ratings</a:t>
          </a:r>
        </a:p>
      </dgm:t>
    </dgm:pt>
    <dgm:pt modelId="{4C5FF405-A52D-4670-8DAC-650984F32145}" type="parTrans" cxnId="{79535535-666F-4421-BF7C-244F9C03B228}">
      <dgm:prSet/>
      <dgm:spPr/>
      <dgm:t>
        <a:bodyPr/>
        <a:lstStyle/>
        <a:p>
          <a:endParaRPr lang="en-US"/>
        </a:p>
      </dgm:t>
    </dgm:pt>
    <dgm:pt modelId="{2FFBC9C1-A577-452C-A571-45D1CA5A6033}" type="sibTrans" cxnId="{79535535-666F-4421-BF7C-244F9C03B228}">
      <dgm:prSet/>
      <dgm:spPr/>
      <dgm:t>
        <a:bodyPr/>
        <a:lstStyle/>
        <a:p>
          <a:endParaRPr lang="en-US"/>
        </a:p>
      </dgm:t>
    </dgm:pt>
    <dgm:pt modelId="{448F8BB5-90FC-4A7F-A9FA-6566C0069897}" type="pres">
      <dgm:prSet presAssocID="{DD0AD20C-08F4-4C73-8882-6E619E4BF063}" presName="root" presStyleCnt="0">
        <dgm:presLayoutVars>
          <dgm:dir/>
          <dgm:resizeHandles val="exact"/>
        </dgm:presLayoutVars>
      </dgm:prSet>
      <dgm:spPr/>
    </dgm:pt>
    <dgm:pt modelId="{C34C9335-CD4C-4AD9-A5F2-83D6CE69C6DA}" type="pres">
      <dgm:prSet presAssocID="{D75AFD5F-BABE-4F29-974A-387908A131BD}" presName="compNode" presStyleCnt="0"/>
      <dgm:spPr/>
    </dgm:pt>
    <dgm:pt modelId="{7F58EC27-25F9-4206-BD72-E09A54D75594}" type="pres">
      <dgm:prSet presAssocID="{D75AFD5F-BABE-4F29-974A-387908A131BD}" presName="bgRect" presStyleLbl="bgShp" presStyleIdx="0" presStyleCnt="3"/>
      <dgm:spPr/>
    </dgm:pt>
    <dgm:pt modelId="{44E220AA-4C3B-4175-8293-05A9AD82B56D}" type="pres">
      <dgm:prSet presAssocID="{D75AFD5F-BABE-4F29-974A-387908A131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2F3E04-7005-46CC-9A09-049D80B320E2}" type="pres">
      <dgm:prSet presAssocID="{D75AFD5F-BABE-4F29-974A-387908A131BD}" presName="spaceRect" presStyleCnt="0"/>
      <dgm:spPr/>
    </dgm:pt>
    <dgm:pt modelId="{AC99FA88-0C9E-44A9-91E7-A0C0C5DC51FF}" type="pres">
      <dgm:prSet presAssocID="{D75AFD5F-BABE-4F29-974A-387908A131BD}" presName="parTx" presStyleLbl="revTx" presStyleIdx="0" presStyleCnt="5">
        <dgm:presLayoutVars>
          <dgm:chMax val="0"/>
          <dgm:chPref val="0"/>
        </dgm:presLayoutVars>
      </dgm:prSet>
      <dgm:spPr/>
    </dgm:pt>
    <dgm:pt modelId="{3A180776-9FA1-4EE8-9866-941C7371940D}" type="pres">
      <dgm:prSet presAssocID="{C4DAD7EC-64DB-46F7-A0A2-5C1896573444}" presName="sibTrans" presStyleCnt="0"/>
      <dgm:spPr/>
    </dgm:pt>
    <dgm:pt modelId="{C779B425-FFB8-475E-9809-EC3BDB2E27A3}" type="pres">
      <dgm:prSet presAssocID="{B7292BEE-1E2F-4EAC-80C4-10868DB2CAF6}" presName="compNode" presStyleCnt="0"/>
      <dgm:spPr/>
    </dgm:pt>
    <dgm:pt modelId="{4D65437B-0DAA-41AD-BA20-072658D59F67}" type="pres">
      <dgm:prSet presAssocID="{B7292BEE-1E2F-4EAC-80C4-10868DB2CAF6}" presName="bgRect" presStyleLbl="bgShp" presStyleIdx="1" presStyleCnt="3"/>
      <dgm:spPr/>
    </dgm:pt>
    <dgm:pt modelId="{8EE49E69-63B8-4B6B-89E2-B93A46BDD001}" type="pres">
      <dgm:prSet presAssocID="{B7292BEE-1E2F-4EAC-80C4-10868DB2CA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44A27AC-51E9-414B-A064-5246734C7C23}" type="pres">
      <dgm:prSet presAssocID="{B7292BEE-1E2F-4EAC-80C4-10868DB2CAF6}" presName="spaceRect" presStyleCnt="0"/>
      <dgm:spPr/>
    </dgm:pt>
    <dgm:pt modelId="{9F502C8A-8522-4E06-A4F5-CA7F36B43C5D}" type="pres">
      <dgm:prSet presAssocID="{B7292BEE-1E2F-4EAC-80C4-10868DB2CAF6}" presName="parTx" presStyleLbl="revTx" presStyleIdx="1" presStyleCnt="5">
        <dgm:presLayoutVars>
          <dgm:chMax val="0"/>
          <dgm:chPref val="0"/>
        </dgm:presLayoutVars>
      </dgm:prSet>
      <dgm:spPr/>
    </dgm:pt>
    <dgm:pt modelId="{7B27C4BB-7D8F-4DC3-BE38-FA33460C424A}" type="pres">
      <dgm:prSet presAssocID="{B7292BEE-1E2F-4EAC-80C4-10868DB2CAF6}" presName="desTx" presStyleLbl="revTx" presStyleIdx="2" presStyleCnt="5">
        <dgm:presLayoutVars/>
      </dgm:prSet>
      <dgm:spPr/>
    </dgm:pt>
    <dgm:pt modelId="{0B1A7E21-260D-4F8E-BCB9-C80E2424C29C}" type="pres">
      <dgm:prSet presAssocID="{DD3A4D50-41DE-4D16-BEF3-A6B4259354E4}" presName="sibTrans" presStyleCnt="0"/>
      <dgm:spPr/>
    </dgm:pt>
    <dgm:pt modelId="{E25CBD1D-E63C-4536-B09D-A3C9BC61562E}" type="pres">
      <dgm:prSet presAssocID="{6313D946-3CD4-4BE2-804C-5B9A4DF13B20}" presName="compNode" presStyleCnt="0"/>
      <dgm:spPr/>
    </dgm:pt>
    <dgm:pt modelId="{27865AA6-F69F-4218-9651-1B3C24FCACCE}" type="pres">
      <dgm:prSet presAssocID="{6313D946-3CD4-4BE2-804C-5B9A4DF13B20}" presName="bgRect" presStyleLbl="bgShp" presStyleIdx="2" presStyleCnt="3"/>
      <dgm:spPr/>
    </dgm:pt>
    <dgm:pt modelId="{94434A30-DAC1-4163-A66C-68A6A7C1A4A0}" type="pres">
      <dgm:prSet presAssocID="{6313D946-3CD4-4BE2-804C-5B9A4DF13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D7FF0C-6AA8-498D-927E-1CA381B2AAA5}" type="pres">
      <dgm:prSet presAssocID="{6313D946-3CD4-4BE2-804C-5B9A4DF13B20}" presName="spaceRect" presStyleCnt="0"/>
      <dgm:spPr/>
    </dgm:pt>
    <dgm:pt modelId="{832188E7-E569-45DB-B19A-E603F759CEF5}" type="pres">
      <dgm:prSet presAssocID="{6313D946-3CD4-4BE2-804C-5B9A4DF13B20}" presName="parTx" presStyleLbl="revTx" presStyleIdx="3" presStyleCnt="5">
        <dgm:presLayoutVars>
          <dgm:chMax val="0"/>
          <dgm:chPref val="0"/>
        </dgm:presLayoutVars>
      </dgm:prSet>
      <dgm:spPr/>
    </dgm:pt>
    <dgm:pt modelId="{8211EED0-548E-469E-8B44-992E6EF738C0}" type="pres">
      <dgm:prSet presAssocID="{6313D946-3CD4-4BE2-804C-5B9A4DF13B20}" presName="desTx" presStyleLbl="revTx" presStyleIdx="4" presStyleCnt="5">
        <dgm:presLayoutVars/>
      </dgm:prSet>
      <dgm:spPr/>
    </dgm:pt>
  </dgm:ptLst>
  <dgm:cxnLst>
    <dgm:cxn modelId="{D735B204-CC74-426F-B2C7-2955E237EF27}" srcId="{6313D946-3CD4-4BE2-804C-5B9A4DF13B20}" destId="{488C49FE-6B12-49E2-94C9-303E4F8F6CBC}" srcOrd="2" destOrd="0" parTransId="{1320090C-34CB-4035-88E8-3E33013AB7CD}" sibTransId="{770098AA-1CBE-44FE-A0B8-13DD1E2DD017}"/>
    <dgm:cxn modelId="{37AC3A08-3429-4C21-A296-C4B481ACEAED}" srcId="{6313D946-3CD4-4BE2-804C-5B9A4DF13B20}" destId="{13732746-C886-4E74-90CD-C831B17A8316}" srcOrd="1" destOrd="0" parTransId="{93B32E0F-7A44-4FC6-AC80-3D0B59405505}" sibTransId="{64A23B98-3343-4E47-9232-4E9D83B93B79}"/>
    <dgm:cxn modelId="{28EAD418-4059-4385-A204-B861FBF1639A}" srcId="{B7292BEE-1E2F-4EAC-80C4-10868DB2CAF6}" destId="{4B2942D8-9000-46DD-8A24-19531167A920}" srcOrd="0" destOrd="0" parTransId="{587F0235-679E-4D2F-A8A6-C15B02CA9E07}" sibTransId="{314CD08D-B92E-4FA6-AAE4-A27956D75AE4}"/>
    <dgm:cxn modelId="{40871A23-050E-4A48-A58B-EF9CE0E3032D}" type="presOf" srcId="{13732746-C886-4E74-90CD-C831B17A8316}" destId="{8211EED0-548E-469E-8B44-992E6EF738C0}" srcOrd="0" destOrd="1" presId="urn:microsoft.com/office/officeart/2018/2/layout/IconVerticalSolidList"/>
    <dgm:cxn modelId="{EBCF1E34-E428-468A-B596-807819F403F1}" srcId="{B7292BEE-1E2F-4EAC-80C4-10868DB2CAF6}" destId="{30AB23EF-14C7-4178-8CEC-6A0B865E944F}" srcOrd="2" destOrd="0" parTransId="{FD89D4DC-28C8-4312-B5C0-7CCF0B1E164C}" sibTransId="{5D439E08-6A4A-4D16-80E8-58D3918D7245}"/>
    <dgm:cxn modelId="{79535535-666F-4421-BF7C-244F9C03B228}" srcId="{B7292BEE-1E2F-4EAC-80C4-10868DB2CAF6}" destId="{C5C1D3EA-DFA3-4C67-B51A-C63C11676046}" srcOrd="3" destOrd="0" parTransId="{4C5FF405-A52D-4670-8DAC-650984F32145}" sibTransId="{2FFBC9C1-A577-452C-A571-45D1CA5A6033}"/>
    <dgm:cxn modelId="{D253EA3A-EEDD-4FD1-9D7A-9D6A436EF0C6}" srcId="{B7292BEE-1E2F-4EAC-80C4-10868DB2CAF6}" destId="{60631732-F6D0-4D85-8105-479F4E753932}" srcOrd="1" destOrd="0" parTransId="{4B46E4EF-9AC9-4E0F-A6D3-488DA97F5A22}" sibTransId="{53BBB80E-EF5F-4BC8-BB9C-2A6D3720FA59}"/>
    <dgm:cxn modelId="{578D8A68-0540-4E18-835B-142CEC1071CB}" srcId="{DD0AD20C-08F4-4C73-8882-6E619E4BF063}" destId="{B7292BEE-1E2F-4EAC-80C4-10868DB2CAF6}" srcOrd="1" destOrd="0" parTransId="{C0CDE97C-B9FE-4DBB-80AC-ED2965D6B9E0}" sibTransId="{DD3A4D50-41DE-4D16-BEF3-A6B4259354E4}"/>
    <dgm:cxn modelId="{36FD5374-C92C-4F0F-BBE4-A274FA36E1D2}" type="presOf" srcId="{4B2942D8-9000-46DD-8A24-19531167A920}" destId="{7B27C4BB-7D8F-4DC3-BE38-FA33460C424A}" srcOrd="0" destOrd="0" presId="urn:microsoft.com/office/officeart/2018/2/layout/IconVerticalSolidList"/>
    <dgm:cxn modelId="{A3E80E84-81DA-480C-9B15-D0FB14E61EE7}" type="presOf" srcId="{C5C1D3EA-DFA3-4C67-B51A-C63C11676046}" destId="{7B27C4BB-7D8F-4DC3-BE38-FA33460C424A}" srcOrd="0" destOrd="3" presId="urn:microsoft.com/office/officeart/2018/2/layout/IconVerticalSolidList"/>
    <dgm:cxn modelId="{2BDF049C-E994-4BF0-B04C-22CB2B957DC8}" type="presOf" srcId="{D75AFD5F-BABE-4F29-974A-387908A131BD}" destId="{AC99FA88-0C9E-44A9-91E7-A0C0C5DC51FF}" srcOrd="0" destOrd="0" presId="urn:microsoft.com/office/officeart/2018/2/layout/IconVerticalSolidList"/>
    <dgm:cxn modelId="{7591C59F-1E09-4891-9168-5AF2AED82146}" srcId="{DD0AD20C-08F4-4C73-8882-6E619E4BF063}" destId="{D75AFD5F-BABE-4F29-974A-387908A131BD}" srcOrd="0" destOrd="0" parTransId="{40412D86-0EA1-4E78-AF94-CB6D19546743}" sibTransId="{C4DAD7EC-64DB-46F7-A0A2-5C1896573444}"/>
    <dgm:cxn modelId="{4FDD20BD-74E3-432D-92DF-D0095950008A}" type="presOf" srcId="{B7292BEE-1E2F-4EAC-80C4-10868DB2CAF6}" destId="{9F502C8A-8522-4E06-A4F5-CA7F36B43C5D}" srcOrd="0" destOrd="0" presId="urn:microsoft.com/office/officeart/2018/2/layout/IconVerticalSolidList"/>
    <dgm:cxn modelId="{1D84CFC2-119B-4B2F-BA50-A1A36308A8C3}" srcId="{6313D946-3CD4-4BE2-804C-5B9A4DF13B20}" destId="{3C28DAD0-FAD5-4131-968A-CCA99FE6AB28}" srcOrd="0" destOrd="0" parTransId="{40BF72D5-C676-4656-A3CD-9F87D88FD72B}" sibTransId="{731D9652-007E-4261-9E25-822C92804E8C}"/>
    <dgm:cxn modelId="{7B812DC5-CE07-4DB0-BF3E-443DDFB60E2F}" srcId="{DD0AD20C-08F4-4C73-8882-6E619E4BF063}" destId="{6313D946-3CD4-4BE2-804C-5B9A4DF13B20}" srcOrd="2" destOrd="0" parTransId="{CA7E62E5-9CBA-4E3F-9800-9F61AF09052E}" sibTransId="{BB3DD43E-A727-497E-BBF9-2F92FA09C6AF}"/>
    <dgm:cxn modelId="{0D81B1C7-9195-4D1A-90A7-50D96120CFF0}" type="presOf" srcId="{6313D946-3CD4-4BE2-804C-5B9A4DF13B20}" destId="{832188E7-E569-45DB-B19A-E603F759CEF5}" srcOrd="0" destOrd="0" presId="urn:microsoft.com/office/officeart/2018/2/layout/IconVerticalSolidList"/>
    <dgm:cxn modelId="{A67CCDCD-BC53-4E4F-A9BD-51EE9A20988A}" type="presOf" srcId="{60631732-F6D0-4D85-8105-479F4E753932}" destId="{7B27C4BB-7D8F-4DC3-BE38-FA33460C424A}" srcOrd="0" destOrd="1" presId="urn:microsoft.com/office/officeart/2018/2/layout/IconVerticalSolidList"/>
    <dgm:cxn modelId="{E7E810D2-3DAE-4680-AE41-53041DA5F85F}" type="presOf" srcId="{30AB23EF-14C7-4178-8CEC-6A0B865E944F}" destId="{7B27C4BB-7D8F-4DC3-BE38-FA33460C424A}" srcOrd="0" destOrd="2" presId="urn:microsoft.com/office/officeart/2018/2/layout/IconVerticalSolidList"/>
    <dgm:cxn modelId="{1F5C7BE9-70FB-45C7-BE2C-887A7D08E323}" type="presOf" srcId="{488C49FE-6B12-49E2-94C9-303E4F8F6CBC}" destId="{8211EED0-548E-469E-8B44-992E6EF738C0}" srcOrd="0" destOrd="2" presId="urn:microsoft.com/office/officeart/2018/2/layout/IconVerticalSolidList"/>
    <dgm:cxn modelId="{CAFF5FEF-76AE-4EDB-94D0-9375594A560E}" type="presOf" srcId="{DD0AD20C-08F4-4C73-8882-6E619E4BF063}" destId="{448F8BB5-90FC-4A7F-A9FA-6566C0069897}" srcOrd="0" destOrd="0" presId="urn:microsoft.com/office/officeart/2018/2/layout/IconVerticalSolidList"/>
    <dgm:cxn modelId="{A37D60F5-E6B7-44E4-A565-806D570F2535}" type="presOf" srcId="{3C28DAD0-FAD5-4131-968A-CCA99FE6AB28}" destId="{8211EED0-548E-469E-8B44-992E6EF738C0}" srcOrd="0" destOrd="0" presId="urn:microsoft.com/office/officeart/2018/2/layout/IconVerticalSolidList"/>
    <dgm:cxn modelId="{B19CCA84-FE58-424E-B07B-999A4CC07BF0}" type="presParOf" srcId="{448F8BB5-90FC-4A7F-A9FA-6566C0069897}" destId="{C34C9335-CD4C-4AD9-A5F2-83D6CE69C6DA}" srcOrd="0" destOrd="0" presId="urn:microsoft.com/office/officeart/2018/2/layout/IconVerticalSolidList"/>
    <dgm:cxn modelId="{05580827-E988-405A-B8C4-0534F888D4DA}" type="presParOf" srcId="{C34C9335-CD4C-4AD9-A5F2-83D6CE69C6DA}" destId="{7F58EC27-25F9-4206-BD72-E09A54D75594}" srcOrd="0" destOrd="0" presId="urn:microsoft.com/office/officeart/2018/2/layout/IconVerticalSolidList"/>
    <dgm:cxn modelId="{356738E2-D07C-4F68-AE27-017696F3DB04}" type="presParOf" srcId="{C34C9335-CD4C-4AD9-A5F2-83D6CE69C6DA}" destId="{44E220AA-4C3B-4175-8293-05A9AD82B56D}" srcOrd="1" destOrd="0" presId="urn:microsoft.com/office/officeart/2018/2/layout/IconVerticalSolidList"/>
    <dgm:cxn modelId="{AC9BBA21-5012-466A-ABAE-C4F8084F74ED}" type="presParOf" srcId="{C34C9335-CD4C-4AD9-A5F2-83D6CE69C6DA}" destId="{542F3E04-7005-46CC-9A09-049D80B320E2}" srcOrd="2" destOrd="0" presId="urn:microsoft.com/office/officeart/2018/2/layout/IconVerticalSolidList"/>
    <dgm:cxn modelId="{49584CAD-6954-4A82-AA3D-C226BFE3F2B8}" type="presParOf" srcId="{C34C9335-CD4C-4AD9-A5F2-83D6CE69C6DA}" destId="{AC99FA88-0C9E-44A9-91E7-A0C0C5DC51FF}" srcOrd="3" destOrd="0" presId="urn:microsoft.com/office/officeart/2018/2/layout/IconVerticalSolidList"/>
    <dgm:cxn modelId="{DA8913D4-EDFB-443A-A875-90BD1C866A72}" type="presParOf" srcId="{448F8BB5-90FC-4A7F-A9FA-6566C0069897}" destId="{3A180776-9FA1-4EE8-9866-941C7371940D}" srcOrd="1" destOrd="0" presId="urn:microsoft.com/office/officeart/2018/2/layout/IconVerticalSolidList"/>
    <dgm:cxn modelId="{5952B41B-3BB8-4F73-89BC-94605B3073E2}" type="presParOf" srcId="{448F8BB5-90FC-4A7F-A9FA-6566C0069897}" destId="{C779B425-FFB8-475E-9809-EC3BDB2E27A3}" srcOrd="2" destOrd="0" presId="urn:microsoft.com/office/officeart/2018/2/layout/IconVerticalSolidList"/>
    <dgm:cxn modelId="{AEA60283-42DE-4549-BEC1-A995B7BB3B3C}" type="presParOf" srcId="{C779B425-FFB8-475E-9809-EC3BDB2E27A3}" destId="{4D65437B-0DAA-41AD-BA20-072658D59F67}" srcOrd="0" destOrd="0" presId="urn:microsoft.com/office/officeart/2018/2/layout/IconVerticalSolidList"/>
    <dgm:cxn modelId="{51DAFB0F-D360-430C-9342-E3F28DC7C9F8}" type="presParOf" srcId="{C779B425-FFB8-475E-9809-EC3BDB2E27A3}" destId="{8EE49E69-63B8-4B6B-89E2-B93A46BDD001}" srcOrd="1" destOrd="0" presId="urn:microsoft.com/office/officeart/2018/2/layout/IconVerticalSolidList"/>
    <dgm:cxn modelId="{7843000A-BA42-41BD-BCC9-8CE6FDEEBEF4}" type="presParOf" srcId="{C779B425-FFB8-475E-9809-EC3BDB2E27A3}" destId="{344A27AC-51E9-414B-A064-5246734C7C23}" srcOrd="2" destOrd="0" presId="urn:microsoft.com/office/officeart/2018/2/layout/IconVerticalSolidList"/>
    <dgm:cxn modelId="{08754C24-ECBF-4F78-B789-7F5F21672DB8}" type="presParOf" srcId="{C779B425-FFB8-475E-9809-EC3BDB2E27A3}" destId="{9F502C8A-8522-4E06-A4F5-CA7F36B43C5D}" srcOrd="3" destOrd="0" presId="urn:microsoft.com/office/officeart/2018/2/layout/IconVerticalSolidList"/>
    <dgm:cxn modelId="{1FF210D3-BAFD-40D9-9018-082D58048B02}" type="presParOf" srcId="{C779B425-FFB8-475E-9809-EC3BDB2E27A3}" destId="{7B27C4BB-7D8F-4DC3-BE38-FA33460C424A}" srcOrd="4" destOrd="0" presId="urn:microsoft.com/office/officeart/2018/2/layout/IconVerticalSolidList"/>
    <dgm:cxn modelId="{07E4A678-A800-4DC7-802D-2055410FD337}" type="presParOf" srcId="{448F8BB5-90FC-4A7F-A9FA-6566C0069897}" destId="{0B1A7E21-260D-4F8E-BCB9-C80E2424C29C}" srcOrd="3" destOrd="0" presId="urn:microsoft.com/office/officeart/2018/2/layout/IconVerticalSolidList"/>
    <dgm:cxn modelId="{46E76E17-38F5-4E63-8C39-C94FF28F2673}" type="presParOf" srcId="{448F8BB5-90FC-4A7F-A9FA-6566C0069897}" destId="{E25CBD1D-E63C-4536-B09D-A3C9BC61562E}" srcOrd="4" destOrd="0" presId="urn:microsoft.com/office/officeart/2018/2/layout/IconVerticalSolidList"/>
    <dgm:cxn modelId="{DF3FC12D-E909-4034-B9BF-51964061E8AD}" type="presParOf" srcId="{E25CBD1D-E63C-4536-B09D-A3C9BC61562E}" destId="{27865AA6-F69F-4218-9651-1B3C24FCACCE}" srcOrd="0" destOrd="0" presId="urn:microsoft.com/office/officeart/2018/2/layout/IconVerticalSolidList"/>
    <dgm:cxn modelId="{854EFF6C-A548-4BA3-BB6C-DFD3A5CCA003}" type="presParOf" srcId="{E25CBD1D-E63C-4536-B09D-A3C9BC61562E}" destId="{94434A30-DAC1-4163-A66C-68A6A7C1A4A0}" srcOrd="1" destOrd="0" presId="urn:microsoft.com/office/officeart/2018/2/layout/IconVerticalSolidList"/>
    <dgm:cxn modelId="{244E5128-9D50-4E97-BA57-B310317CDA3F}" type="presParOf" srcId="{E25CBD1D-E63C-4536-B09D-A3C9BC61562E}" destId="{9AD7FF0C-6AA8-498D-927E-1CA381B2AAA5}" srcOrd="2" destOrd="0" presId="urn:microsoft.com/office/officeart/2018/2/layout/IconVerticalSolidList"/>
    <dgm:cxn modelId="{C7490DF4-8208-4347-9B7E-780F16C9B0C1}" type="presParOf" srcId="{E25CBD1D-E63C-4536-B09D-A3C9BC61562E}" destId="{832188E7-E569-45DB-B19A-E603F759CEF5}" srcOrd="3" destOrd="0" presId="urn:microsoft.com/office/officeart/2018/2/layout/IconVerticalSolidList"/>
    <dgm:cxn modelId="{FBFD6DA0-43D6-4BCE-B4EF-C1C831BEDD8A}" type="presParOf" srcId="{E25CBD1D-E63C-4536-B09D-A3C9BC61562E}" destId="{8211EED0-548E-469E-8B44-992E6EF738C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EC27-25F9-4206-BD72-E09A54D75594}">
      <dsp:nvSpPr>
        <dsp:cNvPr id="0" name=""/>
        <dsp:cNvSpPr/>
      </dsp:nvSpPr>
      <dsp:spPr>
        <a:xfrm>
          <a:off x="0" y="3447"/>
          <a:ext cx="7899399" cy="1612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220AA-4C3B-4175-8293-05A9AD82B56D}">
      <dsp:nvSpPr>
        <dsp:cNvPr id="0" name=""/>
        <dsp:cNvSpPr/>
      </dsp:nvSpPr>
      <dsp:spPr>
        <a:xfrm>
          <a:off x="487717" y="366213"/>
          <a:ext cx="886759" cy="886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FA88-0C9E-44A9-91E7-A0C0C5DC51FF}">
      <dsp:nvSpPr>
        <dsp:cNvPr id="0" name=""/>
        <dsp:cNvSpPr/>
      </dsp:nvSpPr>
      <dsp:spPr>
        <a:xfrm>
          <a:off x="1862195" y="3447"/>
          <a:ext cx="6035383" cy="161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34" tIns="170634" rIns="170634" bIns="17063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order to answer the bigger question– “</a:t>
          </a:r>
          <a:r>
            <a:rPr lang="en-US" sz="1500" b="1" i="1" kern="1200" dirty="0"/>
            <a:t>Based on price and ratings, which is a more favorable option for lodging: Airbnb vs Hotel</a:t>
          </a:r>
          <a:r>
            <a:rPr lang="en-US" sz="1500" kern="1200" dirty="0"/>
            <a:t>?”– we need to ask additional  questions.</a:t>
          </a:r>
        </a:p>
      </dsp:txBody>
      <dsp:txXfrm>
        <a:off x="1862195" y="3447"/>
        <a:ext cx="6035383" cy="1612290"/>
      </dsp:txXfrm>
    </dsp:sp>
    <dsp:sp modelId="{4D65437B-0DAA-41AD-BA20-072658D59F67}">
      <dsp:nvSpPr>
        <dsp:cNvPr id="0" name=""/>
        <dsp:cNvSpPr/>
      </dsp:nvSpPr>
      <dsp:spPr>
        <a:xfrm>
          <a:off x="0" y="2018810"/>
          <a:ext cx="7899399" cy="1612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49E69-63B8-4B6B-89E2-B93A46BDD001}">
      <dsp:nvSpPr>
        <dsp:cNvPr id="0" name=""/>
        <dsp:cNvSpPr/>
      </dsp:nvSpPr>
      <dsp:spPr>
        <a:xfrm>
          <a:off x="487717" y="2381576"/>
          <a:ext cx="886759" cy="886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02C8A-8522-4E06-A4F5-CA7F36B43C5D}">
      <dsp:nvSpPr>
        <dsp:cNvPr id="0" name=""/>
        <dsp:cNvSpPr/>
      </dsp:nvSpPr>
      <dsp:spPr>
        <a:xfrm>
          <a:off x="1862195" y="2018810"/>
          <a:ext cx="3554729" cy="161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34" tIns="170634" rIns="170634" bIns="17063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Recap of research questions:</a:t>
          </a:r>
        </a:p>
      </dsp:txBody>
      <dsp:txXfrm>
        <a:off x="1862195" y="2018810"/>
        <a:ext cx="3554729" cy="1612290"/>
      </dsp:txXfrm>
    </dsp:sp>
    <dsp:sp modelId="{7B27C4BB-7D8F-4DC3-BE38-FA33460C424A}">
      <dsp:nvSpPr>
        <dsp:cNvPr id="0" name=""/>
        <dsp:cNvSpPr/>
      </dsp:nvSpPr>
      <dsp:spPr>
        <a:xfrm>
          <a:off x="5416924" y="2018810"/>
          <a:ext cx="2480653" cy="161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34" tIns="170634" rIns="170634" bIns="1706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 Locations  effect on price and ratings of Hotels vs Airbnb?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Compare lodging </a:t>
          </a:r>
          <a:r>
            <a:rPr lang="en-US" sz="1100" i="1" kern="1200"/>
            <a:t>fees differ city </a:t>
          </a:r>
          <a:r>
            <a:rPr lang="en-US" sz="1100" i="1" kern="1200" dirty="0"/>
            <a:t>to city and neighborhood to neighborhood in the same city?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Greater # of lodging listings in a single city: Airbnb vs Hotel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Prices correlation with ratings</a:t>
          </a:r>
        </a:p>
      </dsp:txBody>
      <dsp:txXfrm>
        <a:off x="5416924" y="2018810"/>
        <a:ext cx="2480653" cy="1612290"/>
      </dsp:txXfrm>
    </dsp:sp>
    <dsp:sp modelId="{27865AA6-F69F-4218-9651-1B3C24FCACCE}">
      <dsp:nvSpPr>
        <dsp:cNvPr id="0" name=""/>
        <dsp:cNvSpPr/>
      </dsp:nvSpPr>
      <dsp:spPr>
        <a:xfrm>
          <a:off x="0" y="4034173"/>
          <a:ext cx="7899399" cy="1612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34A30-DAC1-4163-A66C-68A6A7C1A4A0}">
      <dsp:nvSpPr>
        <dsp:cNvPr id="0" name=""/>
        <dsp:cNvSpPr/>
      </dsp:nvSpPr>
      <dsp:spPr>
        <a:xfrm>
          <a:off x="487717" y="4396939"/>
          <a:ext cx="886759" cy="886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88E7-E569-45DB-B19A-E603F759CEF5}">
      <dsp:nvSpPr>
        <dsp:cNvPr id="0" name=""/>
        <dsp:cNvSpPr/>
      </dsp:nvSpPr>
      <dsp:spPr>
        <a:xfrm>
          <a:off x="1862195" y="4034173"/>
          <a:ext cx="3554729" cy="161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34" tIns="170634" rIns="170634" bIns="17063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order to determine which is overall a better lodging choice: Airbnb vs Hotel, we must look at data to compare and contrast  important factors an individual may consider before making a choice:</a:t>
          </a:r>
        </a:p>
      </dsp:txBody>
      <dsp:txXfrm>
        <a:off x="1862195" y="4034173"/>
        <a:ext cx="3554729" cy="1612290"/>
      </dsp:txXfrm>
    </dsp:sp>
    <dsp:sp modelId="{8211EED0-548E-469E-8B44-992E6EF738C0}">
      <dsp:nvSpPr>
        <dsp:cNvPr id="0" name=""/>
        <dsp:cNvSpPr/>
      </dsp:nvSpPr>
      <dsp:spPr>
        <a:xfrm>
          <a:off x="5416924" y="4034173"/>
          <a:ext cx="2480653" cy="161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34" tIns="170634" rIns="170634" bIns="1706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Location- We chose 8 major cities (US and Internationally) to compare how location effects prices and ratings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Price- We observed fees for both Hotels and Airbnb in different locations to research which location has the highest and lowest fees for lodging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Ratings – We observed how ratings differ for Hotels and </a:t>
          </a:r>
          <a:r>
            <a:rPr lang="en-US" sz="1100" kern="1200" dirty="0" err="1"/>
            <a:t>Airbnbs</a:t>
          </a:r>
          <a:r>
            <a:rPr lang="en-US" sz="1100" kern="1200" dirty="0"/>
            <a:t> and how ratings also differ for both in different cities and different neighborhoods within cities</a:t>
          </a:r>
        </a:p>
      </dsp:txBody>
      <dsp:txXfrm>
        <a:off x="5416924" y="4034173"/>
        <a:ext cx="2480653" cy="161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9D9926-B95F-4A13-B612-88BB5E1EC7FB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666365-47C0-4E17-80D3-CFB4B1968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monteiro001/free-world-hotel-database/blob/master/hotels.csv.zip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19859-4E1B-44C0-BD42-1B4EB0F8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US" sz="5100" dirty="0"/>
              <a:t>Airbnb vs Hotels: Where will you stay?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7D675-98C7-4AA3-B831-785DEA3C7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Huma Ghiya, Omar Farag, Mary phillipuk, halak patel</a:t>
            </a:r>
          </a:p>
        </p:txBody>
      </p:sp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B6A40275-6BE2-416C-A941-C94F2237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73" y="640080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airbnb symbol">
            <a:extLst>
              <a:ext uri="{FF2B5EF4-FFF2-40B4-BE49-F238E27FC236}">
                <a16:creationId xmlns:a16="http://schemas.microsoft.com/office/drawing/2014/main" id="{0BC5827B-56F6-4C2A-82CB-99B0FFEE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91" y="640080"/>
            <a:ext cx="3350544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5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6FA3-8E40-4484-B7A5-A915BB50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1D2E-1782-4CD1-B393-9E47B488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any difficulties that arose, and how you dealt with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B3F65-391D-4555-96AE-E1A0C3D0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Core Message / Hypothesis</a:t>
            </a:r>
          </a:p>
        </p:txBody>
      </p:sp>
      <p:pic>
        <p:nvPicPr>
          <p:cNvPr id="1032" name="Picture 8" descr="Image result for rating">
            <a:extLst>
              <a:ext uri="{FF2B5EF4-FFF2-40B4-BE49-F238E27FC236}">
                <a16:creationId xmlns:a16="http://schemas.microsoft.com/office/drawing/2014/main" id="{8915D270-9812-4E42-A336-AEC1DB320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881"/>
          <a:stretch/>
        </p:blipFill>
        <p:spPr bwMode="auto">
          <a:xfrm>
            <a:off x="633999" y="581098"/>
            <a:ext cx="4020297" cy="24761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7E66EDA-8A17-490F-9228-2923B2C88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r="2" b="18368"/>
          <a:stretch/>
        </p:blipFill>
        <p:spPr bwMode="auto">
          <a:xfrm>
            <a:off x="633999" y="3218101"/>
            <a:ext cx="4020296" cy="24761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E6F7-6B8D-4120-ADD7-B72843AA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i="1" dirty="0"/>
              <a:t>Based on price and ratings, which is a more favorable option for lodging: Airbnb vs Hotel?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487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vel">
            <a:extLst>
              <a:ext uri="{FF2B5EF4-FFF2-40B4-BE49-F238E27FC236}">
                <a16:creationId xmlns:a16="http://schemas.microsoft.com/office/drawing/2014/main" id="{05176E03-D94B-4BD2-89A7-BAAC3F91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575" y="0"/>
            <a:ext cx="12431149" cy="6385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DD63E-ECC1-4610-B81D-54B417BB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8 Destinations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CB6947-4B2A-4952-992C-1FB5106D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26177"/>
              </p:ext>
            </p:extLst>
          </p:nvPr>
        </p:nvGraphicFramePr>
        <p:xfrm>
          <a:off x="3086100" y="4343400"/>
          <a:ext cx="5803900" cy="18669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1669017043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525018313"/>
                    </a:ext>
                  </a:extLst>
                </a:gridCol>
              </a:tblGrid>
              <a:tr h="461913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Beijing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23283"/>
                  </a:ext>
                </a:extLst>
              </a:tr>
              <a:tr h="46832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Las Vegas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71328"/>
                  </a:ext>
                </a:extLst>
              </a:tr>
              <a:tr h="46832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Madrid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29735"/>
                  </a:ext>
                </a:extLst>
              </a:tr>
              <a:tr h="46832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8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9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DEDD-4D32-4074-8779-CF59290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 / Hypothesis Cont.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4F9D2F-5B41-4845-A387-EA3E589A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7092"/>
              </p:ext>
            </p:extLst>
          </p:nvPr>
        </p:nvGraphicFramePr>
        <p:xfrm>
          <a:off x="2032000" y="1824744"/>
          <a:ext cx="8128000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4502864"/>
                    </a:ext>
                  </a:extLst>
                </a:gridCol>
              </a:tblGrid>
              <a:tr h="327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 FOR RESEARCH: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70339"/>
                  </a:ext>
                </a:extLst>
              </a:tr>
              <a:tr h="327979">
                <a:tc>
                  <a:txBody>
                    <a:bodyPr/>
                    <a:lstStyle/>
                    <a:p>
                      <a:r>
                        <a:rPr lang="en-US" dirty="0"/>
                        <a:t>Does Location effect the price and ratings of Hotels vs Airbnb?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2388"/>
                  </a:ext>
                </a:extLst>
              </a:tr>
              <a:tr h="573963">
                <a:tc>
                  <a:txBody>
                    <a:bodyPr/>
                    <a:lstStyle/>
                    <a:p>
                      <a:r>
                        <a:rPr lang="en-US" dirty="0"/>
                        <a:t>How do lodging fees differ city to city and neighborhood to neighborhood in the same city?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87754"/>
                  </a:ext>
                </a:extLst>
              </a:tr>
              <a:tr h="327979">
                <a:tc>
                  <a:txBody>
                    <a:bodyPr/>
                    <a:lstStyle/>
                    <a:p>
                      <a:r>
                        <a:rPr lang="en-US" dirty="0"/>
                        <a:t>Which has a greater # of lodging listings in a single city: Airbnb vs 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5574"/>
                  </a:ext>
                </a:extLst>
              </a:tr>
              <a:tr h="327979">
                <a:tc>
                  <a:txBody>
                    <a:bodyPr/>
                    <a:lstStyle/>
                    <a:p>
                      <a:r>
                        <a:rPr lang="en-US" dirty="0"/>
                        <a:t>How do prices effect ratings in a single city?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70533"/>
                  </a:ext>
                </a:extLst>
              </a:tr>
              <a:tr h="3279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54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57B5F2-84B2-4C35-A223-C83A8396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98197"/>
              </p:ext>
            </p:extLst>
          </p:nvPr>
        </p:nvGraphicFramePr>
        <p:xfrm>
          <a:off x="2032000" y="3948184"/>
          <a:ext cx="81280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4653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FACTORS TO  BE CONSIDERED: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0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Location: 8 major cities throughout the United State &amp; Internationally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26549"/>
                  </a:ext>
                </a:extLst>
              </a:tr>
            </a:tbl>
          </a:graphicData>
        </a:graphic>
      </p:graphicFrame>
      <p:pic>
        <p:nvPicPr>
          <p:cNvPr id="10" name="Picture 2" descr="Image result for airbnb symbol">
            <a:extLst>
              <a:ext uri="{FF2B5EF4-FFF2-40B4-BE49-F238E27FC236}">
                <a16:creationId xmlns:a16="http://schemas.microsoft.com/office/drawing/2014/main" id="{941BD60B-96F5-4AEA-9E3F-291C2F5B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" y="4783597"/>
            <a:ext cx="1310003" cy="14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A0D861BA-7AAD-478D-AF57-3054202A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58" y="4835091"/>
            <a:ext cx="1419542" cy="14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F8610-BC5C-4955-8CE3-206B51C6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Core Questions: Why they are important?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1C405-86DE-45AA-AFF2-1273902F4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86622"/>
              </p:ext>
            </p:extLst>
          </p:nvPr>
        </p:nvGraphicFramePr>
        <p:xfrm>
          <a:off x="4292600" y="639763"/>
          <a:ext cx="7899399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1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E7C2-6BAE-49B6-B7C7-3E44D529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and Data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5CFDFC-7290-4EB0-AD08-2D4B217C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55448"/>
              </p:ext>
            </p:extLst>
          </p:nvPr>
        </p:nvGraphicFramePr>
        <p:xfrm>
          <a:off x="662956" y="640081"/>
          <a:ext cx="6854305" cy="50541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54696">
                  <a:extLst>
                    <a:ext uri="{9D8B030D-6E8A-4147-A177-3AD203B41FA5}">
                      <a16:colId xmlns:a16="http://schemas.microsoft.com/office/drawing/2014/main" val="1978435849"/>
                    </a:ext>
                  </a:extLst>
                </a:gridCol>
                <a:gridCol w="1859222">
                  <a:extLst>
                    <a:ext uri="{9D8B030D-6E8A-4147-A177-3AD203B41FA5}">
                      <a16:colId xmlns:a16="http://schemas.microsoft.com/office/drawing/2014/main" val="2927399001"/>
                    </a:ext>
                  </a:extLst>
                </a:gridCol>
                <a:gridCol w="2740387">
                  <a:extLst>
                    <a:ext uri="{9D8B030D-6E8A-4147-A177-3AD203B41FA5}">
                      <a16:colId xmlns:a16="http://schemas.microsoft.com/office/drawing/2014/main" val="3275605578"/>
                    </a:ext>
                  </a:extLst>
                </a:gridCol>
              </a:tblGrid>
              <a:tr h="313216">
                <a:tc>
                  <a:txBody>
                    <a:bodyPr/>
                    <a:lstStyle/>
                    <a:p>
                      <a:r>
                        <a:rPr lang="en-US" sz="1400"/>
                        <a:t>Question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Needed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Source</a:t>
                      </a:r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3718855695"/>
                  </a:ext>
                </a:extLst>
              </a:tr>
              <a:tr h="1096254">
                <a:tc>
                  <a:txBody>
                    <a:bodyPr/>
                    <a:lstStyle/>
                    <a:p>
                      <a:r>
                        <a:rPr lang="en-US" sz="900"/>
                        <a:t>Does Location effect the price and ratings of Hotels Vs. Airbnb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Airbnb data for pricing and ratings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Density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Hotel data for pricing and ratings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Density 8 cities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Airbnb Data: </a:t>
                      </a:r>
                      <a:r>
                        <a:rPr lang="en-US" sz="900">
                          <a:hlinkClick r:id="rId2"/>
                        </a:rPr>
                        <a:t>http://insideairbnb.com/get-the-data.html</a:t>
                      </a:r>
                      <a:endParaRPr lang="en-US" sz="9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Hotel Data: </a:t>
                      </a:r>
                      <a:r>
                        <a:rPr lang="en-US" sz="900">
                          <a:hlinkClick r:id="rId3"/>
                        </a:rPr>
                        <a:t>https://github.com/lucasmonteiro001/free-world-hotel-database/blob/master/hotels.csv.zip</a:t>
                      </a:r>
                      <a:endParaRPr lang="en-US" sz="900"/>
                    </a:p>
                    <a:p>
                      <a:endParaRPr lang="en-US" sz="900"/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1062710693"/>
                  </a:ext>
                </a:extLst>
              </a:tr>
              <a:tr h="1096254">
                <a:tc>
                  <a:txBody>
                    <a:bodyPr/>
                    <a:lstStyle/>
                    <a:p>
                      <a:r>
                        <a:rPr lang="en-US" sz="900"/>
                        <a:t>How do lodging fees differ city to city and neighborhood to neighborhood in the same city?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Airbnb data for pricing and ratings in 8 cities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Density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Hotel data for pricing and ratings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 dirty="0"/>
                        <a:t>Density in 8 cities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Airbnb Data: </a:t>
                      </a:r>
                      <a:r>
                        <a:rPr lang="en-US" sz="900">
                          <a:hlinkClick r:id="rId2"/>
                        </a:rPr>
                        <a:t>http://insideairbnb.com/get-the-data.html</a:t>
                      </a:r>
                      <a:endParaRPr lang="en-US" sz="9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Hotel Data: </a:t>
                      </a:r>
                      <a:r>
                        <a:rPr lang="en-US" sz="900">
                          <a:hlinkClick r:id="rId3"/>
                        </a:rPr>
                        <a:t>https://github.com/lucasmonteiro001/free-world-hotel-database/blob/master/hotels.csv.zip</a:t>
                      </a:r>
                      <a:endParaRPr lang="en-US" sz="900"/>
                    </a:p>
                    <a:p>
                      <a:endParaRPr lang="en-US" sz="900"/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2911560356"/>
                  </a:ext>
                </a:extLst>
              </a:tr>
              <a:tr h="1096254">
                <a:tc>
                  <a:txBody>
                    <a:bodyPr/>
                    <a:lstStyle/>
                    <a:p>
                      <a:r>
                        <a:rPr lang="en-US" sz="900"/>
                        <a:t>Which has a greater # of lodging listings in a single city: Hotel Vs. Airbnb?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/>
                        <a:t>Heat maps generated from Hotel and Airbnb data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Airbnb Data: </a:t>
                      </a:r>
                      <a:r>
                        <a:rPr lang="en-US" sz="900">
                          <a:hlinkClick r:id="rId2"/>
                        </a:rPr>
                        <a:t>http://insideairbnb.com/get-the-data.html</a:t>
                      </a:r>
                      <a:endParaRPr lang="en-US" sz="9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Hotel Data: </a:t>
                      </a:r>
                      <a:r>
                        <a:rPr lang="en-US" sz="900">
                          <a:hlinkClick r:id="rId3"/>
                        </a:rPr>
                        <a:t>https://github.com/lucasmonteiro001/free-world-hotel-database/blob/master/hotels.csv.zip</a:t>
                      </a:r>
                      <a:endParaRPr lang="en-US" sz="900"/>
                    </a:p>
                    <a:p>
                      <a:endParaRPr lang="en-US" sz="900"/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2525528265"/>
                  </a:ext>
                </a:extLst>
              </a:tr>
              <a:tr h="1096254">
                <a:tc>
                  <a:txBody>
                    <a:bodyPr/>
                    <a:lstStyle/>
                    <a:p>
                      <a:r>
                        <a:rPr lang="en-US" sz="900"/>
                        <a:t>How do prices effect ratings in a single city?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/>
                        <a:t>Airbnb data for pricing and ratings in 8 cities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900"/>
                        <a:t>Hotel data for pricing and ratings in 8 cities</a:t>
                      </a:r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Airbnb Data: </a:t>
                      </a:r>
                      <a:r>
                        <a:rPr lang="en-US" sz="900">
                          <a:hlinkClick r:id="rId2"/>
                        </a:rPr>
                        <a:t>http://insideairbnb.com/get-the-data.html</a:t>
                      </a:r>
                      <a:endParaRPr lang="en-US" sz="9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Hotel Data: </a:t>
                      </a:r>
                      <a:r>
                        <a:rPr lang="en-US" sz="900">
                          <a:hlinkClick r:id="rId3"/>
                        </a:rPr>
                        <a:t>https://github.com/lucasmonteiro001/free-world-hotel-database/blob/master/hotels.csv.zip</a:t>
                      </a:r>
                      <a:endParaRPr lang="en-US" sz="900"/>
                    </a:p>
                    <a:p>
                      <a:endParaRPr lang="en-US" sz="900"/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3579518343"/>
                  </a:ext>
                </a:extLst>
              </a:tr>
              <a:tr h="3559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185" marR="71185" marT="35593" marB="3559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185" marR="71185" marT="35593" marB="35593"/>
                </a:tc>
                <a:extLst>
                  <a:ext uri="{0D108BD9-81ED-4DB2-BD59-A6C34878D82A}">
                    <a16:rowId xmlns:a16="http://schemas.microsoft.com/office/drawing/2014/main" val="2792478209"/>
                  </a:ext>
                </a:extLst>
              </a:tr>
            </a:tbl>
          </a:graphicData>
        </a:graphic>
      </p:graphicFrame>
      <p:pic>
        <p:nvPicPr>
          <p:cNvPr id="5122" name="Picture 2" descr="Image result for question marks">
            <a:extLst>
              <a:ext uri="{FF2B5EF4-FFF2-40B4-BE49-F238E27FC236}">
                <a16:creationId xmlns:a16="http://schemas.microsoft.com/office/drawing/2014/main" id="{F1D39416-6524-44B0-AD37-245224B1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15" y="181897"/>
            <a:ext cx="4365625" cy="2457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2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9B09-2878-4A70-AC59-D6D844A8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A350-B919-4BB9-BE17-DF701F6F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Cleaning: </a:t>
            </a:r>
          </a:p>
          <a:p>
            <a:pPr lvl="1"/>
            <a:r>
              <a:rPr lang="en-US" dirty="0"/>
              <a:t>In order to clean up the researched data, we utilized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1"/>
            <a:endParaRPr lang="en-US" dirty="0"/>
          </a:p>
          <a:p>
            <a:r>
              <a:rPr lang="en-US" dirty="0"/>
              <a:t>Insights we had while cleaning up data that we didn’t anticipate:</a:t>
            </a:r>
          </a:p>
          <a:p>
            <a:r>
              <a:rPr lang="en-US" dirty="0"/>
              <a:t>Problems we ran into while exploring the data and how did we resolved them: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Presentation and discussion of interesting figures developed during exploration: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29F-D433-48D1-901F-75984E70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C2B6-0C46-4959-AD7B-30DBD2D0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Discussion of the steps we took to analyze the data and answer each question we asked in your proposal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Present and discuss interesting figures developed during analysis, ideally with the help of </a:t>
            </a:r>
            <a:r>
              <a:rPr lang="en-US" b="1" u="sng" dirty="0" err="1">
                <a:solidFill>
                  <a:srgbClr val="C00000"/>
                </a:solidFill>
              </a:rPr>
              <a:t>Jupyter</a:t>
            </a:r>
            <a:r>
              <a:rPr lang="en-US" b="1" u="sng" dirty="0">
                <a:solidFill>
                  <a:srgbClr val="C00000"/>
                </a:solidFill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6F92-1733-4BB5-82B3-16917283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C651-8C8C-44A0-8362-BFB76EAC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2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Airbnb vs Hotels: Where will you stay?  </vt:lpstr>
      <vt:lpstr>Core Message / Hypothesis</vt:lpstr>
      <vt:lpstr>8 Destinations</vt:lpstr>
      <vt:lpstr>Core Message / Hypothesis Cont.</vt:lpstr>
      <vt:lpstr>Core Questions: Why they are important?</vt:lpstr>
      <vt:lpstr>Questions and Data</vt:lpstr>
      <vt:lpstr>Data Clean-Up and Exploration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vs Hotels: Where will you stay?  </dc:title>
  <dc:creator>Huma Ghiya</dc:creator>
  <cp:lastModifiedBy>Huma Ghiya</cp:lastModifiedBy>
  <cp:revision>2</cp:revision>
  <dcterms:created xsi:type="dcterms:W3CDTF">2019-03-29T00:06:36Z</dcterms:created>
  <dcterms:modified xsi:type="dcterms:W3CDTF">2019-03-29T00:25:15Z</dcterms:modified>
</cp:coreProperties>
</file>