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41" r:id="rId1"/>
  </p:sldMasterIdLst>
  <p:sldIdLst>
    <p:sldId id="276" r:id="rId2"/>
    <p:sldId id="257" r:id="rId3"/>
    <p:sldId id="258" r:id="rId4"/>
    <p:sldId id="259" r:id="rId5"/>
    <p:sldId id="262" r:id="rId6"/>
    <p:sldId id="277" r:id="rId7"/>
    <p:sldId id="278" r:id="rId8"/>
    <p:sldId id="269" r:id="rId9"/>
    <p:sldId id="270" r:id="rId10"/>
    <p:sldId id="271" r:id="rId11"/>
    <p:sldId id="273" r:id="rId12"/>
    <p:sldId id="272" r:id="rId13"/>
    <p:sldId id="268" r:id="rId14"/>
    <p:sldId id="275" r:id="rId1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910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254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7118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8112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430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61647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8617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376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2597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943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6632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815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11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3193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684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0248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55004345"/>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54" r:id="rId13"/>
    <p:sldLayoutId id="2147484255" r:id="rId14"/>
    <p:sldLayoutId id="2147484256" r:id="rId15"/>
    <p:sldLayoutId id="214748425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hy209/online-examinatio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600200"/>
            <a:ext cx="8915399" cy="2262781"/>
          </a:xfrm>
        </p:spPr>
        <p:txBody>
          <a:bodyPr>
            <a:normAutofit fontScale="90000"/>
          </a:bodyPr>
          <a:lstStyle/>
          <a:p>
            <a:r>
              <a:rPr lang="en-US" spc="-15" dirty="0">
                <a:solidFill>
                  <a:schemeClr val="accent1"/>
                </a:solidFill>
              </a:rPr>
              <a:t>Online examination system </a:t>
            </a:r>
            <a:br>
              <a:rPr lang="en-US" spc="-15" dirty="0">
                <a:solidFill>
                  <a:schemeClr val="accent1"/>
                </a:solidFill>
              </a:rPr>
            </a:br>
            <a:r>
              <a:rPr lang="en-US" sz="6600" b="1" spc="-15" dirty="0">
                <a:solidFill>
                  <a:schemeClr val="accent1"/>
                </a:solidFill>
              </a:rPr>
              <a:t>EXAMIA</a:t>
            </a:r>
            <a:endParaRPr lang="en-US" dirty="0"/>
          </a:p>
        </p:txBody>
      </p:sp>
    </p:spTree>
    <p:extLst>
      <p:ext uri="{BB962C8B-B14F-4D97-AF65-F5344CB8AC3E}">
        <p14:creationId xmlns:p14="http://schemas.microsoft.com/office/powerpoint/2010/main" val="3486260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5334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Professors home</a:t>
            </a:r>
            <a:endParaRPr sz="3000" spc="-15"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20" y="1371600"/>
            <a:ext cx="11566960" cy="4994275"/>
          </a:xfrm>
          <a:prstGeom prst="rect">
            <a:avLst/>
          </a:prstGeom>
        </p:spPr>
      </p:pic>
    </p:spTree>
    <p:extLst>
      <p:ext uri="{BB962C8B-B14F-4D97-AF65-F5344CB8AC3E}">
        <p14:creationId xmlns:p14="http://schemas.microsoft.com/office/powerpoint/2010/main" val="1929580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4572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Add exams</a:t>
            </a:r>
            <a:endParaRPr sz="3000" spc="-15" dirty="0">
              <a:solidFill>
                <a:schemeClr val="accent2"/>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024" r="24155"/>
          <a:stretch/>
        </p:blipFill>
        <p:spPr>
          <a:xfrm>
            <a:off x="685800" y="1295400"/>
            <a:ext cx="5090076" cy="47625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5313" r="25937"/>
          <a:stretch/>
        </p:blipFill>
        <p:spPr>
          <a:xfrm>
            <a:off x="6248400" y="1295400"/>
            <a:ext cx="4953000" cy="4762500"/>
          </a:xfrm>
          <a:prstGeom prst="rect">
            <a:avLst/>
          </a:prstGeom>
        </p:spPr>
      </p:pic>
    </p:spTree>
    <p:extLst>
      <p:ext uri="{BB962C8B-B14F-4D97-AF65-F5344CB8AC3E}">
        <p14:creationId xmlns:p14="http://schemas.microsoft.com/office/powerpoint/2010/main" val="2682380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7974" y="4572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Students feedbacks</a:t>
            </a:r>
            <a:endParaRPr sz="3000" spc="-15"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48" y="1219597"/>
            <a:ext cx="11278452" cy="5257403"/>
          </a:xfrm>
          <a:prstGeom prst="rect">
            <a:avLst/>
          </a:prstGeom>
        </p:spPr>
      </p:pic>
    </p:spTree>
    <p:extLst>
      <p:ext uri="{BB962C8B-B14F-4D97-AF65-F5344CB8AC3E}">
        <p14:creationId xmlns:p14="http://schemas.microsoft.com/office/powerpoint/2010/main" val="2668878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09800" y="990600"/>
            <a:ext cx="7470140" cy="5166158"/>
          </a:xfrm>
          <a:prstGeom prst="rect">
            <a:avLst/>
          </a:prstGeom>
        </p:spPr>
        <p:txBody>
          <a:bodyPr vert="horz" wrap="square" lIns="0" tIns="109855" rIns="0" bIns="0" rtlCol="0">
            <a:spAutoFit/>
          </a:bodyPr>
          <a:lstStyle/>
          <a:p>
            <a:pPr marL="12700">
              <a:spcBef>
                <a:spcPts val="865"/>
              </a:spcBef>
              <a:tabLst>
                <a:tab pos="354965" algn="l"/>
                <a:tab pos="355600" algn="l"/>
              </a:tabLst>
            </a:pPr>
            <a:r>
              <a:rPr lang="en-US" sz="3000" dirty="0" smtClean="0">
                <a:solidFill>
                  <a:schemeClr val="accent2"/>
                </a:solidFill>
                <a:latin typeface="Calibri"/>
                <a:cs typeface="Calibri"/>
              </a:rPr>
              <a:t>Team partners:</a:t>
            </a:r>
          </a:p>
          <a:p>
            <a:pPr marL="527050" indent="-514350">
              <a:spcBef>
                <a:spcPts val="865"/>
              </a:spcBef>
              <a:buSzPct val="90000"/>
              <a:buFont typeface="+mj-lt"/>
              <a:buAutoNum type="arabicPeriod"/>
              <a:tabLst>
                <a:tab pos="354965" algn="l"/>
                <a:tab pos="355600" algn="l"/>
              </a:tabLst>
            </a:pPr>
            <a:r>
              <a:rPr lang="en-US" sz="2800" dirty="0" smtClean="0">
                <a:latin typeface="Calibri"/>
                <a:cs typeface="Calibri"/>
              </a:rPr>
              <a:t>Mahynour mohab (Team leader)</a:t>
            </a:r>
          </a:p>
          <a:p>
            <a:pPr marL="527050" indent="-514350">
              <a:spcBef>
                <a:spcPts val="865"/>
              </a:spcBef>
              <a:buSzPct val="90000"/>
              <a:buFont typeface="+mj-lt"/>
              <a:buAutoNum type="arabicPeriod"/>
              <a:tabLst>
                <a:tab pos="354965" algn="l"/>
                <a:tab pos="355600" algn="l"/>
              </a:tabLst>
            </a:pPr>
            <a:r>
              <a:rPr lang="en-US" sz="2800" dirty="0" smtClean="0">
                <a:latin typeface="Calibri"/>
                <a:cs typeface="Calibri"/>
              </a:rPr>
              <a:t>Menna emara </a:t>
            </a:r>
          </a:p>
          <a:p>
            <a:pPr marL="527050" indent="-514350">
              <a:spcBef>
                <a:spcPts val="865"/>
              </a:spcBef>
              <a:buSzPct val="90000"/>
              <a:buFont typeface="+mj-lt"/>
              <a:buAutoNum type="arabicPeriod"/>
              <a:tabLst>
                <a:tab pos="354965" algn="l"/>
                <a:tab pos="355600" algn="l"/>
              </a:tabLst>
            </a:pPr>
            <a:r>
              <a:rPr lang="en-US" sz="2800" dirty="0" smtClean="0">
                <a:latin typeface="Calibri"/>
                <a:cs typeface="Calibri"/>
              </a:rPr>
              <a:t>Mayar Ibrahim</a:t>
            </a:r>
          </a:p>
          <a:p>
            <a:pPr marL="12700" algn="ctr">
              <a:spcBef>
                <a:spcPts val="865"/>
              </a:spcBef>
              <a:tabLst>
                <a:tab pos="354965" algn="l"/>
                <a:tab pos="355600" algn="l"/>
              </a:tabLst>
            </a:pPr>
            <a:endParaRPr lang="en-US" sz="3200" dirty="0">
              <a:latin typeface="Calibri"/>
              <a:cs typeface="Calibri"/>
            </a:endParaRPr>
          </a:p>
          <a:p>
            <a:pPr marL="12700" algn="ctr">
              <a:spcBef>
                <a:spcPts val="865"/>
              </a:spcBef>
              <a:tabLst>
                <a:tab pos="354965" algn="l"/>
                <a:tab pos="355600" algn="l"/>
              </a:tabLst>
            </a:pPr>
            <a:r>
              <a:rPr lang="en-US" sz="3000" dirty="0" smtClean="0">
                <a:latin typeface="Calibri"/>
                <a:cs typeface="Calibri"/>
              </a:rPr>
              <a:t>For source code visit:</a:t>
            </a:r>
          </a:p>
          <a:p>
            <a:pPr marL="12700" algn="ctr">
              <a:spcBef>
                <a:spcPts val="865"/>
              </a:spcBef>
              <a:tabLst>
                <a:tab pos="354965" algn="l"/>
                <a:tab pos="355600" algn="l"/>
              </a:tabLst>
            </a:pPr>
            <a:r>
              <a:rPr lang="en-US" sz="3000" dirty="0" smtClean="0">
                <a:latin typeface="Calibri"/>
                <a:cs typeface="Calibri"/>
                <a:hlinkClick r:id="rId2"/>
              </a:rPr>
              <a:t>https://github.com/mahy209/online-examination</a:t>
            </a:r>
            <a:endParaRPr lang="en-US" sz="3000" dirty="0">
              <a:latin typeface="Calibri"/>
              <a:cs typeface="Calibri"/>
            </a:endParaRPr>
          </a:p>
          <a:p>
            <a:pPr marL="12700">
              <a:spcBef>
                <a:spcPts val="865"/>
              </a:spcBef>
              <a:tabLst>
                <a:tab pos="354965" algn="l"/>
                <a:tab pos="355600" algn="l"/>
              </a:tabLst>
            </a:pPr>
            <a:endParaRPr lang="en-US" sz="3200" dirty="0" smtClean="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524000"/>
            <a:ext cx="8915399" cy="2262781"/>
          </a:xfrm>
        </p:spPr>
        <p:txBody>
          <a:bodyPr>
            <a:normAutofit/>
          </a:bodyPr>
          <a:lstStyle/>
          <a:p>
            <a:pPr algn="ctr"/>
            <a:r>
              <a:rPr lang="en-US" sz="6000" dirty="0">
                <a:solidFill>
                  <a:schemeClr val="tx1"/>
                </a:solidFill>
                <a:latin typeface="Calibri" panose="020F0502020204030204" pitchFamily="34" charset="0"/>
                <a:cs typeface="Calibri" panose="020F0502020204030204" pitchFamily="34" charset="0"/>
              </a:rPr>
              <a:t>S</a:t>
            </a:r>
            <a:r>
              <a:rPr lang="en-US" sz="6000" dirty="0" smtClean="0">
                <a:solidFill>
                  <a:schemeClr val="tx1"/>
                </a:solidFill>
                <a:latin typeface="Calibri" panose="020F0502020204030204" pitchFamily="34" charset="0"/>
                <a:cs typeface="Calibri" panose="020F0502020204030204" pitchFamily="34" charset="0"/>
              </a:rPr>
              <a:t>pecial Thanks to </a:t>
            </a:r>
            <a:r>
              <a:rPr lang="en-US" sz="4800" dirty="0" smtClean="0">
                <a:solidFill>
                  <a:schemeClr val="tx1"/>
                </a:solidFill>
                <a:latin typeface="Calibri" panose="020F0502020204030204" pitchFamily="34" charset="0"/>
                <a:cs typeface="Calibri" panose="020F0502020204030204" pitchFamily="34" charset="0"/>
              </a:rPr>
              <a:t/>
            </a:r>
            <a:br>
              <a:rPr lang="en-US" sz="4800" dirty="0" smtClean="0">
                <a:solidFill>
                  <a:schemeClr val="tx1"/>
                </a:solidFill>
                <a:latin typeface="Calibri" panose="020F0502020204030204" pitchFamily="34" charset="0"/>
                <a:cs typeface="Calibri" panose="020F0502020204030204" pitchFamily="34" charset="0"/>
              </a:rPr>
            </a:br>
            <a:endParaRPr lang="en-US" sz="4800" dirty="0">
              <a:solidFill>
                <a:schemeClr val="tx1"/>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3276600" y="3505200"/>
            <a:ext cx="6324600" cy="1126283"/>
          </a:xfrm>
        </p:spPr>
        <p:txBody>
          <a:bodyPr>
            <a:normAutofit/>
          </a:bodyPr>
          <a:lstStyle/>
          <a:p>
            <a:r>
              <a:rPr lang="en-US" sz="3600" dirty="0">
                <a:solidFill>
                  <a:schemeClr val="tx1"/>
                </a:solidFill>
                <a:latin typeface="Calibri" panose="020F0502020204030204" pitchFamily="34" charset="0"/>
                <a:cs typeface="Calibri" panose="020F0502020204030204" pitchFamily="34" charset="0"/>
              </a:rPr>
              <a:t>DR. Amr abo hany for his efforts.</a:t>
            </a:r>
            <a:endParaRPr lang="en-US" sz="3600" dirty="0"/>
          </a:p>
        </p:txBody>
      </p:sp>
    </p:spTree>
    <p:extLst>
      <p:ext uri="{BB962C8B-B14F-4D97-AF65-F5344CB8AC3E}">
        <p14:creationId xmlns:p14="http://schemas.microsoft.com/office/powerpoint/2010/main" val="3348380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8773" y="461595"/>
            <a:ext cx="2853690" cy="567463"/>
          </a:xfrm>
          <a:prstGeom prst="rect">
            <a:avLst/>
          </a:prstGeom>
        </p:spPr>
        <p:txBody>
          <a:bodyPr vert="horz" wrap="square" lIns="0" tIns="13335" rIns="0" bIns="0" rtlCol="0" anchor="t">
            <a:spAutoFit/>
          </a:bodyPr>
          <a:lstStyle/>
          <a:p>
            <a:pPr marL="12700" algn="ctr">
              <a:spcBef>
                <a:spcPts val="105"/>
              </a:spcBef>
            </a:pPr>
            <a:r>
              <a:rPr b="0" u="none" dirty="0">
                <a:solidFill>
                  <a:schemeClr val="accent2"/>
                </a:solidFill>
                <a:latin typeface="Calibri"/>
                <a:cs typeface="Calibri"/>
              </a:rPr>
              <a:t>I</a:t>
            </a:r>
            <a:r>
              <a:rPr spc="-35" dirty="0">
                <a:solidFill>
                  <a:schemeClr val="accent2"/>
                </a:solidFill>
                <a:latin typeface="Calibri"/>
                <a:cs typeface="Calibri"/>
              </a:rPr>
              <a:t>n</a:t>
            </a:r>
            <a:r>
              <a:rPr b="0" u="none" dirty="0">
                <a:solidFill>
                  <a:schemeClr val="accent2"/>
                </a:solidFill>
                <a:latin typeface="Calibri"/>
                <a:cs typeface="Calibri"/>
              </a:rPr>
              <a:t>t</a:t>
            </a:r>
            <a:r>
              <a:rPr spc="-75" dirty="0">
                <a:solidFill>
                  <a:schemeClr val="accent2"/>
                </a:solidFill>
                <a:latin typeface="Calibri"/>
                <a:cs typeface="Calibri"/>
              </a:rPr>
              <a:t>r</a:t>
            </a:r>
            <a:r>
              <a:rPr spc="-5" dirty="0">
                <a:solidFill>
                  <a:schemeClr val="accent2"/>
                </a:solidFill>
                <a:latin typeface="Calibri"/>
                <a:cs typeface="Calibri"/>
              </a:rPr>
              <a:t>o</a:t>
            </a:r>
            <a:r>
              <a:rPr spc="5" dirty="0">
                <a:solidFill>
                  <a:schemeClr val="accent2"/>
                </a:solidFill>
                <a:latin typeface="Calibri"/>
                <a:cs typeface="Calibri"/>
              </a:rPr>
              <a:t>d</a:t>
            </a:r>
            <a:r>
              <a:rPr spc="-5" dirty="0">
                <a:solidFill>
                  <a:schemeClr val="accent2"/>
                </a:solidFill>
                <a:latin typeface="Calibri"/>
                <a:cs typeface="Calibri"/>
              </a:rPr>
              <a:t>uction</a:t>
            </a:r>
            <a:endParaRPr dirty="0">
              <a:solidFill>
                <a:schemeClr val="accent2"/>
              </a:solidFill>
              <a:latin typeface="Calibri"/>
              <a:cs typeface="Calibri"/>
            </a:endParaRPr>
          </a:p>
        </p:txBody>
      </p:sp>
      <p:sp>
        <p:nvSpPr>
          <p:cNvPr id="3" name="object 3"/>
          <p:cNvSpPr txBox="1"/>
          <p:nvPr/>
        </p:nvSpPr>
        <p:spPr>
          <a:xfrm>
            <a:off x="1410588" y="1447800"/>
            <a:ext cx="9370059" cy="5115503"/>
          </a:xfrm>
          <a:prstGeom prst="rect">
            <a:avLst/>
          </a:prstGeom>
        </p:spPr>
        <p:txBody>
          <a:bodyPr vert="horz" wrap="square" lIns="0" tIns="67310" rIns="0" bIns="0" rtlCol="0">
            <a:spAutoFit/>
          </a:bodyPr>
          <a:lstStyle/>
          <a:p>
            <a:pPr marL="12700" marR="328930" algn="just">
              <a:spcBef>
                <a:spcPts val="530"/>
              </a:spcBef>
              <a:tabLst>
                <a:tab pos="405765" algn="l"/>
                <a:tab pos="406400" algn="l"/>
              </a:tabLst>
            </a:pPr>
            <a:r>
              <a:rPr lang="en-US" sz="2000" b="1" dirty="0">
                <a:latin typeface="Calibri" panose="020F0502020204030204" pitchFamily="34" charset="0"/>
                <a:cs typeface="Calibri" panose="020F0502020204030204" pitchFamily="34" charset="0"/>
              </a:rPr>
              <a:t>Online Examination System</a:t>
            </a:r>
            <a:r>
              <a:rPr lang="en-US" sz="2000" dirty="0">
                <a:latin typeface="Calibri" panose="020F0502020204030204" pitchFamily="34" charset="0"/>
                <a:cs typeface="Calibri" panose="020F0502020204030204" pitchFamily="34" charset="0"/>
              </a:rPr>
              <a:t> has become a fast growing examination method because of its speed and accuracy. It is also needed less manpower to execute the examination. Almost all organizations now-a-days, are conducting their objective exams by online examination system, it saves students time in examinations. Organizations can also easily check the performance of the student that they give in an examination. As a result of this, organizations are releasing results in less time. It also helps the environment by saving paper. According to today’s requirement, online examination is very useful to learn it.</a:t>
            </a:r>
            <a:endParaRPr lang="en-US" sz="2000" dirty="0">
              <a:solidFill>
                <a:schemeClr val="accent2"/>
              </a:solidFill>
              <a:uFill>
                <a:solidFill>
                  <a:srgbClr val="000000"/>
                </a:solidFill>
              </a:uFill>
              <a:latin typeface="Calibri" panose="020F0502020204030204" pitchFamily="34" charset="0"/>
              <a:cs typeface="Calibri" panose="020F0502020204030204" pitchFamily="34" charset="0"/>
            </a:endParaRPr>
          </a:p>
          <a:p>
            <a:pPr marL="12700" algn="just"/>
            <a:endParaRPr lang="en-US" sz="2400" dirty="0">
              <a:solidFill>
                <a:schemeClr val="accent2"/>
              </a:solidFill>
              <a:uFill>
                <a:solidFill>
                  <a:srgbClr val="000000"/>
                </a:solidFill>
              </a:uFill>
              <a:latin typeface="Calibri"/>
              <a:cs typeface="Calibri"/>
            </a:endParaRPr>
          </a:p>
          <a:p>
            <a:pPr marL="12700" algn="just"/>
            <a:r>
              <a:rPr sz="2400" dirty="0">
                <a:solidFill>
                  <a:schemeClr val="accent2"/>
                </a:solidFill>
                <a:uFill>
                  <a:solidFill>
                    <a:srgbClr val="000000"/>
                  </a:solidFill>
                </a:uFill>
                <a:latin typeface="Calibri"/>
                <a:cs typeface="Calibri"/>
              </a:rPr>
              <a:t>Some</a:t>
            </a:r>
            <a:r>
              <a:rPr sz="2400" spc="-30" dirty="0">
                <a:solidFill>
                  <a:schemeClr val="accent2"/>
                </a:solidFill>
                <a:uFill>
                  <a:solidFill>
                    <a:srgbClr val="000000"/>
                  </a:solidFill>
                </a:uFill>
                <a:latin typeface="Calibri"/>
                <a:cs typeface="Calibri"/>
              </a:rPr>
              <a:t> </a:t>
            </a:r>
            <a:r>
              <a:rPr sz="2400" dirty="0">
                <a:solidFill>
                  <a:schemeClr val="accent2"/>
                </a:solidFill>
                <a:uFill>
                  <a:solidFill>
                    <a:srgbClr val="000000"/>
                  </a:solidFill>
                </a:uFill>
                <a:latin typeface="Calibri"/>
                <a:cs typeface="Calibri"/>
              </a:rPr>
              <a:t>modules</a:t>
            </a:r>
            <a:r>
              <a:rPr sz="2400" spc="-50" dirty="0">
                <a:solidFill>
                  <a:schemeClr val="accent2"/>
                </a:solidFill>
                <a:uFill>
                  <a:solidFill>
                    <a:srgbClr val="000000"/>
                  </a:solidFill>
                </a:uFill>
                <a:latin typeface="Calibri"/>
                <a:cs typeface="Calibri"/>
              </a:rPr>
              <a:t> </a:t>
            </a:r>
            <a:r>
              <a:rPr sz="2400" dirty="0">
                <a:solidFill>
                  <a:schemeClr val="accent2"/>
                </a:solidFill>
                <a:uFill>
                  <a:solidFill>
                    <a:srgbClr val="000000"/>
                  </a:solidFill>
                </a:uFill>
                <a:latin typeface="Calibri"/>
                <a:cs typeface="Calibri"/>
              </a:rPr>
              <a:t>of</a:t>
            </a:r>
            <a:r>
              <a:rPr sz="2400" spc="5" dirty="0">
                <a:solidFill>
                  <a:schemeClr val="accent2"/>
                </a:solidFill>
                <a:uFill>
                  <a:solidFill>
                    <a:srgbClr val="000000"/>
                  </a:solidFill>
                </a:uFill>
                <a:latin typeface="Calibri"/>
                <a:cs typeface="Calibri"/>
              </a:rPr>
              <a:t> </a:t>
            </a:r>
            <a:r>
              <a:rPr lang="en-US" sz="2400" spc="-10" dirty="0">
                <a:solidFill>
                  <a:schemeClr val="accent2"/>
                </a:solidFill>
                <a:uFill>
                  <a:solidFill>
                    <a:srgbClr val="000000"/>
                  </a:solidFill>
                </a:uFill>
                <a:latin typeface="Calibri"/>
                <a:cs typeface="Calibri"/>
              </a:rPr>
              <a:t>project</a:t>
            </a:r>
          </a:p>
          <a:p>
            <a:pPr marL="355600" indent="-342900" algn="just">
              <a:buFont typeface="Arial"/>
              <a:buChar char="•"/>
              <a:tabLst>
                <a:tab pos="354965" algn="l"/>
                <a:tab pos="355600" algn="l"/>
              </a:tabLst>
            </a:pPr>
            <a:r>
              <a:rPr lang="en-US" sz="2000" dirty="0">
                <a:latin typeface="Calibri" panose="020F0502020204030204" pitchFamily="34" charset="0"/>
                <a:cs typeface="Calibri" panose="020F0502020204030204" pitchFamily="34" charset="0"/>
              </a:rPr>
              <a:t>The admin is responsible for adding and editing subjects and professors and make an approval for exams for the professors. </a:t>
            </a:r>
          </a:p>
          <a:p>
            <a:pPr marL="355600" indent="-342900" algn="just">
              <a:buFont typeface="Arial"/>
              <a:buChar char="•"/>
              <a:tabLst>
                <a:tab pos="354965" algn="l"/>
                <a:tab pos="355600" algn="l"/>
              </a:tabLst>
            </a:pPr>
            <a:r>
              <a:rPr lang="en-US" sz="2000" dirty="0">
                <a:latin typeface="Calibri" panose="020F0502020204030204" pitchFamily="34" charset="0"/>
                <a:cs typeface="Calibri" panose="020F0502020204030204" pitchFamily="34" charset="0"/>
              </a:rPr>
              <a:t>Professors prepare for their subjects' exams with </a:t>
            </a:r>
            <a:r>
              <a:rPr lang="en-US" sz="2000" dirty="0" smtClean="0">
                <a:latin typeface="Calibri" panose="020F0502020204030204" pitchFamily="34" charset="0"/>
                <a:cs typeface="Calibri" panose="020F0502020204030204" pitchFamily="34" charset="0"/>
              </a:rPr>
              <a:t>adding, editing questions, </a:t>
            </a:r>
            <a:r>
              <a:rPr lang="en-US" sz="2000" dirty="0">
                <a:latin typeface="Calibri" panose="020F0502020204030204" pitchFamily="34" charset="0"/>
                <a:cs typeface="Calibri" panose="020F0502020204030204" pitchFamily="34" charset="0"/>
              </a:rPr>
              <a:t>identifying the correct </a:t>
            </a:r>
            <a:r>
              <a:rPr lang="en-US" sz="2000" dirty="0" smtClean="0">
                <a:latin typeface="Calibri" panose="020F0502020204030204" pitchFamily="34" charset="0"/>
                <a:cs typeface="Calibri" panose="020F0502020204030204" pitchFamily="34" charset="0"/>
              </a:rPr>
              <a:t>answer, set timing and choose the </a:t>
            </a:r>
            <a:r>
              <a:rPr lang="en-US" sz="2000" dirty="0">
                <a:latin typeface="Calibri" panose="020F0502020204030204" pitchFamily="34" charset="0"/>
                <a:cs typeface="Calibri" panose="020F0502020204030204" pitchFamily="34" charset="0"/>
              </a:rPr>
              <a:t>level of difficulty for </a:t>
            </a:r>
            <a:r>
              <a:rPr lang="en-US" sz="2000" dirty="0" smtClean="0">
                <a:latin typeface="Calibri" panose="020F0502020204030204" pitchFamily="34" charset="0"/>
                <a:cs typeface="Calibri" panose="020F0502020204030204" pitchFamily="34" charset="0"/>
              </a:rPr>
              <a:t>exam.</a:t>
            </a:r>
            <a:endParaRPr lang="en-US" sz="2000" dirty="0">
              <a:latin typeface="Calibri" panose="020F0502020204030204" pitchFamily="34" charset="0"/>
              <a:cs typeface="Calibri" panose="020F0502020204030204" pitchFamily="34" charset="0"/>
            </a:endParaRPr>
          </a:p>
          <a:p>
            <a:pPr marL="355600" indent="-342900" algn="just">
              <a:buFont typeface="Arial"/>
              <a:buChar char="•"/>
              <a:tabLst>
                <a:tab pos="354965" algn="l"/>
                <a:tab pos="355600" algn="l"/>
              </a:tabLst>
            </a:pPr>
            <a:r>
              <a:rPr lang="en-US" sz="2000" dirty="0">
                <a:latin typeface="Calibri" panose="020F0502020204030204" pitchFamily="34" charset="0"/>
                <a:cs typeface="Calibri" panose="020F0502020204030204" pitchFamily="34" charset="0"/>
              </a:rPr>
              <a:t>Students take the exam with different random questions and the results </a:t>
            </a:r>
            <a:r>
              <a:rPr lang="en-US" sz="2000" dirty="0" smtClean="0">
                <a:latin typeface="Calibri" panose="020F0502020204030204" pitchFamily="34" charset="0"/>
                <a:cs typeface="Calibri" panose="020F0502020204030204" pitchFamily="34" charset="0"/>
              </a:rPr>
              <a:t>and ranking are </a:t>
            </a:r>
            <a:r>
              <a:rPr lang="en-US" sz="2000" dirty="0">
                <a:latin typeface="Calibri" panose="020F0502020204030204" pitchFamily="34" charset="0"/>
                <a:cs typeface="Calibri" panose="020F0502020204030204" pitchFamily="34" charset="0"/>
              </a:rPr>
              <a:t>stored to be shown for the student and professor. </a:t>
            </a:r>
            <a:endParaRPr sz="2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762000"/>
            <a:ext cx="7556500" cy="627736"/>
          </a:xfrm>
          <a:prstGeom prst="rect">
            <a:avLst/>
          </a:prstGeom>
        </p:spPr>
        <p:txBody>
          <a:bodyPr vert="horz" wrap="square" lIns="0" tIns="12065" rIns="0" bIns="0" rtlCol="0" anchor="t">
            <a:spAutoFit/>
          </a:bodyPr>
          <a:lstStyle/>
          <a:p>
            <a:pPr marL="12700" algn="ctr">
              <a:spcBef>
                <a:spcPts val="95"/>
              </a:spcBef>
            </a:pPr>
            <a:r>
              <a:rPr lang="en-US" sz="4000" spc="-75" dirty="0">
                <a:solidFill>
                  <a:schemeClr val="accent2"/>
                </a:solidFill>
                <a:latin typeface="Calibri" panose="020F0502020204030204" pitchFamily="34" charset="0"/>
                <a:cs typeface="Calibri" panose="020F0502020204030204" pitchFamily="34" charset="0"/>
              </a:rPr>
              <a:t>Stack used for develop this system </a:t>
            </a:r>
            <a:endParaRPr sz="4000" spc="-25" dirty="0">
              <a:solidFill>
                <a:schemeClr val="accent2"/>
              </a:solidFill>
              <a:latin typeface="Calibri" panose="020F0502020204030204" pitchFamily="34" charset="0"/>
              <a:cs typeface="Calibri" panose="020F0502020204030204" pitchFamily="34" charset="0"/>
            </a:endParaRPr>
          </a:p>
        </p:txBody>
      </p:sp>
      <p:sp>
        <p:nvSpPr>
          <p:cNvPr id="3" name="object 3"/>
          <p:cNvSpPr txBox="1"/>
          <p:nvPr/>
        </p:nvSpPr>
        <p:spPr>
          <a:xfrm>
            <a:off x="2057400" y="1905000"/>
            <a:ext cx="8455660" cy="2885405"/>
          </a:xfrm>
          <a:prstGeom prst="rect">
            <a:avLst/>
          </a:prstGeom>
        </p:spPr>
        <p:txBody>
          <a:bodyPr vert="horz" wrap="square" lIns="0" tIns="12700" rIns="0" bIns="0" rtlCol="0">
            <a:spAutoFit/>
          </a:bodyPr>
          <a:lstStyle/>
          <a:p>
            <a:pPr marL="12700" algn="just">
              <a:spcBef>
                <a:spcPts val="100"/>
              </a:spcBef>
              <a:tabLst>
                <a:tab pos="354965" algn="l"/>
                <a:tab pos="355600" algn="l"/>
              </a:tabLst>
            </a:pPr>
            <a:r>
              <a:rPr lang="en-US" sz="2000" dirty="0">
                <a:solidFill>
                  <a:schemeClr val="accent2"/>
                </a:solidFill>
                <a:latin typeface="Calibri"/>
                <a:cs typeface="Calibri"/>
              </a:rPr>
              <a:t>Software:</a:t>
            </a:r>
          </a:p>
          <a:p>
            <a:pPr marL="469900"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Front-end</a:t>
            </a:r>
          </a:p>
          <a:p>
            <a:pPr marL="927100" lvl="1"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HTML5, CSS3, bootstrap, js</a:t>
            </a:r>
          </a:p>
          <a:p>
            <a:pPr marL="469900"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Back-end</a:t>
            </a:r>
          </a:p>
          <a:p>
            <a:pPr marL="927100" lvl="1"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PHP</a:t>
            </a:r>
          </a:p>
          <a:p>
            <a:pPr marL="469900"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Database</a:t>
            </a:r>
          </a:p>
          <a:p>
            <a:pPr marL="927100" lvl="1" indent="-457200" algn="just">
              <a:spcBef>
                <a:spcPts val="100"/>
              </a:spcBef>
              <a:buFont typeface="Arial" panose="020B0604020202020204" pitchFamily="34" charset="0"/>
              <a:buChar char="•"/>
              <a:tabLst>
                <a:tab pos="354965" algn="l"/>
                <a:tab pos="355600" algn="l"/>
              </a:tabLst>
            </a:pPr>
            <a:r>
              <a:rPr lang="en-US" sz="2000" dirty="0">
                <a:latin typeface="Calibri"/>
                <a:cs typeface="Calibri"/>
              </a:rPr>
              <a:t>MySQL</a:t>
            </a:r>
          </a:p>
          <a:p>
            <a:pPr marL="12700" algn="just">
              <a:spcBef>
                <a:spcPts val="100"/>
              </a:spcBef>
              <a:tabLst>
                <a:tab pos="354965" algn="l"/>
                <a:tab pos="355600" algn="l"/>
              </a:tabLst>
            </a:pPr>
            <a:r>
              <a:rPr lang="en-US" sz="2000" dirty="0">
                <a:solidFill>
                  <a:schemeClr val="accent2"/>
                </a:solidFill>
                <a:latin typeface="Calibri"/>
                <a:cs typeface="Calibri"/>
              </a:rPr>
              <a:t>Server:</a:t>
            </a:r>
          </a:p>
          <a:p>
            <a:pPr marL="355600" indent="-342900" algn="just">
              <a:spcBef>
                <a:spcPts val="100"/>
              </a:spcBef>
              <a:buFont typeface="Arial" panose="020B0604020202020204" pitchFamily="34" charset="0"/>
              <a:buChar char="•"/>
              <a:tabLst>
                <a:tab pos="354965" algn="l"/>
                <a:tab pos="355600" algn="l"/>
              </a:tabLst>
            </a:pPr>
            <a:r>
              <a:rPr lang="en-US" sz="2000" dirty="0">
                <a:latin typeface="Calibri"/>
                <a:cs typeface="Calibri"/>
              </a:rPr>
              <a:t>XAMPP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9564" y="498572"/>
            <a:ext cx="4020820" cy="629018"/>
          </a:xfrm>
          <a:prstGeom prst="rect">
            <a:avLst/>
          </a:prstGeom>
        </p:spPr>
        <p:txBody>
          <a:bodyPr vert="horz" wrap="square" lIns="0" tIns="13335" rIns="0" bIns="0" rtlCol="0" anchor="t">
            <a:spAutoFit/>
          </a:bodyPr>
          <a:lstStyle/>
          <a:p>
            <a:pPr marL="12700" algn="ctr">
              <a:spcBef>
                <a:spcPts val="105"/>
              </a:spcBef>
            </a:pPr>
            <a:r>
              <a:rPr lang="en-US" sz="4000" spc="-10" dirty="0">
                <a:latin typeface="Calibri"/>
                <a:cs typeface="Calibri"/>
              </a:rPr>
              <a:t>Key Features</a:t>
            </a:r>
            <a:endParaRPr sz="4000" dirty="0">
              <a:latin typeface="Calibri"/>
              <a:cs typeface="Calibri"/>
            </a:endParaRPr>
          </a:p>
        </p:txBody>
      </p:sp>
      <p:sp>
        <p:nvSpPr>
          <p:cNvPr id="6" name="object 6"/>
          <p:cNvSpPr txBox="1">
            <a:spLocks noGrp="1"/>
          </p:cNvSpPr>
          <p:nvPr>
            <p:ph idx="1"/>
          </p:nvPr>
        </p:nvSpPr>
        <p:spPr>
          <a:xfrm>
            <a:off x="1524001" y="1155300"/>
            <a:ext cx="9753600" cy="5208477"/>
          </a:xfrm>
          <a:prstGeom prst="rect">
            <a:avLst/>
          </a:prstGeom>
        </p:spPr>
        <p:txBody>
          <a:bodyPr vert="horz" wrap="square" lIns="0" tIns="67945" rIns="0" bIns="0" rtlCol="0">
            <a:spAutoFit/>
          </a:bodyPr>
          <a:lstStyle/>
          <a:p>
            <a:pPr marL="0" indent="0" algn="just">
              <a:buNone/>
            </a:pPr>
            <a:r>
              <a:rPr lang="en-US" dirty="0" smtClean="0">
                <a:solidFill>
                  <a:schemeClr val="tx1"/>
                </a:solidFill>
                <a:latin typeface="Calibri" panose="020F0502020204030204" pitchFamily="34" charset="0"/>
                <a:cs typeface="Calibri" panose="020F0502020204030204" pitchFamily="34" charset="0"/>
              </a:rPr>
              <a:t>Admin:</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Has the ability of approval the exam</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Editing and delete professors </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Manage subjects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Adding departments and subject details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Seeing students feedbacks</a:t>
            </a:r>
          </a:p>
          <a:p>
            <a:pPr marL="0" indent="0" algn="just">
              <a:buNone/>
            </a:pPr>
            <a:r>
              <a:rPr lang="en-US" dirty="0" smtClean="0">
                <a:solidFill>
                  <a:schemeClr val="tx1"/>
                </a:solidFill>
                <a:latin typeface="Calibri" panose="020F0502020204030204" pitchFamily="34" charset="0"/>
                <a:cs typeface="Calibri" panose="020F0502020204030204" pitchFamily="34" charset="0"/>
              </a:rPr>
              <a:t>Professors: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Has ability to delete exams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Seeing his students and their ranking</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Add exam with its questions and optional answers</a:t>
            </a:r>
          </a:p>
          <a:p>
            <a:pPr marL="0" indent="0" algn="just">
              <a:buNone/>
            </a:pPr>
            <a:r>
              <a:rPr lang="en-US" dirty="0" smtClean="0">
                <a:solidFill>
                  <a:schemeClr val="tx1"/>
                </a:solidFill>
                <a:latin typeface="Calibri" panose="020F0502020204030204" pitchFamily="34" charset="0"/>
                <a:cs typeface="Calibri" panose="020F0502020204030204" pitchFamily="34" charset="0"/>
              </a:rPr>
              <a:t>Students: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Get his exams</a:t>
            </a:r>
          </a:p>
          <a:p>
            <a:pPr algn="just">
              <a:buFont typeface="Wingdings" panose="05000000000000000000" pitchFamily="2" charset="2"/>
              <a:buChar char="v"/>
            </a:pPr>
            <a:r>
              <a:rPr lang="en-US" dirty="0" smtClean="0">
                <a:solidFill>
                  <a:schemeClr val="tx1"/>
                </a:solidFill>
                <a:latin typeface="Calibri" panose="020F0502020204030204" pitchFamily="34" charset="0"/>
                <a:cs typeface="Calibri" panose="020F0502020204030204" pitchFamily="34" charset="0"/>
              </a:rPr>
              <a:t>Seeing his result and his ranking</a:t>
            </a:r>
            <a:endParaRPr lang="en-US" dirty="0">
              <a:solidFill>
                <a:schemeClr val="tx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6858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Data flow diagram</a:t>
            </a:r>
            <a:endParaRPr sz="3000" spc="-15"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524000"/>
            <a:ext cx="7315200" cy="4953000"/>
          </a:xfrm>
          <a:prstGeom prst="rect">
            <a:avLst/>
          </a:prstGeom>
        </p:spPr>
      </p:pic>
      <p:sp>
        <p:nvSpPr>
          <p:cNvPr id="5" name="Oval 4"/>
          <p:cNvSpPr/>
          <p:nvPr/>
        </p:nvSpPr>
        <p:spPr>
          <a:xfrm>
            <a:off x="5486400" y="4191000"/>
            <a:ext cx="1066800" cy="2286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solidFill>
                <a:latin typeface="Times New Roman" panose="02020603050405020304" pitchFamily="18" charset="0"/>
                <a:cs typeface="Times New Roman" panose="02020603050405020304" pitchFamily="18" charset="0"/>
              </a:rPr>
              <a:t>system</a:t>
            </a:r>
            <a:endParaRPr lang="en-US" sz="1400" b="1" dirty="0">
              <a:solidFill>
                <a:schemeClr val="accent3"/>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0"/>
            <a:ext cx="7315200" cy="935513"/>
          </a:xfrm>
          <a:prstGeom prst="rect">
            <a:avLst/>
          </a:prstGeom>
        </p:spPr>
        <p:txBody>
          <a:bodyPr vert="horz" wrap="square" lIns="0" tIns="12065" rIns="0" bIns="0" rtlCol="0" anchor="t">
            <a:spAutoFit/>
          </a:bodyPr>
          <a:lstStyle/>
          <a:p>
            <a:pPr marL="12700" algn="ctr">
              <a:spcBef>
                <a:spcPts val="95"/>
              </a:spcBef>
            </a:pPr>
            <a:r>
              <a:rPr lang="en-US" sz="3000" spc="-20" dirty="0">
                <a:solidFill>
                  <a:schemeClr val="accent2"/>
                </a:solidFill>
                <a:latin typeface="Calibri" panose="020F0502020204030204" pitchFamily="34" charset="0"/>
                <a:cs typeface="Calibri" panose="020F0502020204030204" pitchFamily="34" charset="0"/>
              </a:rPr>
              <a:t>Home page</a:t>
            </a:r>
            <a:br>
              <a:rPr lang="en-US" sz="3000" spc="-20" dirty="0">
                <a:solidFill>
                  <a:schemeClr val="accent2"/>
                </a:solidFill>
                <a:latin typeface="Calibri" panose="020F0502020204030204" pitchFamily="34" charset="0"/>
                <a:cs typeface="Calibri" panose="020F0502020204030204" pitchFamily="34" charset="0"/>
              </a:rPr>
            </a:br>
            <a:r>
              <a:rPr lang="en-US" sz="3000" spc="-20" dirty="0">
                <a:solidFill>
                  <a:schemeClr val="accent2"/>
                </a:solidFill>
                <a:latin typeface="Calibri" panose="020F0502020204030204" pitchFamily="34" charset="0"/>
                <a:cs typeface="Calibri" panose="020F0502020204030204" pitchFamily="34" charset="0"/>
              </a:rPr>
              <a:t>with new entry form for students</a:t>
            </a:r>
            <a:endParaRPr sz="3000" spc="-15" dirty="0">
              <a:solidFill>
                <a:schemeClr val="accent2"/>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537855"/>
            <a:ext cx="11201400" cy="5091545"/>
          </a:xfrm>
          <a:prstGeom prst="rect">
            <a:avLst/>
          </a:prstGeom>
        </p:spPr>
      </p:pic>
    </p:spTree>
    <p:extLst>
      <p:ext uri="{BB962C8B-B14F-4D97-AF65-F5344CB8AC3E}">
        <p14:creationId xmlns:p14="http://schemas.microsoft.com/office/powerpoint/2010/main" val="334190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5334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students home</a:t>
            </a:r>
            <a:endParaRPr sz="3000" spc="-15" dirty="0">
              <a:solidFill>
                <a:schemeClr val="accent2"/>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77" y="1295400"/>
            <a:ext cx="11441845" cy="5327609"/>
          </a:xfrm>
          <a:prstGeom prst="rect">
            <a:avLst/>
          </a:prstGeom>
        </p:spPr>
      </p:pic>
    </p:spTree>
    <p:extLst>
      <p:ext uri="{BB962C8B-B14F-4D97-AF65-F5344CB8AC3E}">
        <p14:creationId xmlns:p14="http://schemas.microsoft.com/office/powerpoint/2010/main" val="3295939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533400"/>
            <a:ext cx="7315200"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Admin home</a:t>
            </a:r>
            <a:endParaRPr sz="3000" spc="-15" dirty="0">
              <a:solidFill>
                <a:schemeClr val="accent2"/>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376302"/>
            <a:ext cx="11506200" cy="5165804"/>
          </a:xfrm>
          <a:prstGeom prst="rect">
            <a:avLst/>
          </a:prstGeom>
        </p:spPr>
      </p:pic>
    </p:spTree>
    <p:extLst>
      <p:ext uri="{BB962C8B-B14F-4D97-AF65-F5344CB8AC3E}">
        <p14:creationId xmlns:p14="http://schemas.microsoft.com/office/powerpoint/2010/main" val="3572635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27300" y="601276"/>
            <a:ext cx="5107499" cy="473848"/>
          </a:xfrm>
          <a:prstGeom prst="rect">
            <a:avLst/>
          </a:prstGeom>
        </p:spPr>
        <p:txBody>
          <a:bodyPr vert="horz" wrap="square" lIns="0" tIns="12065" rIns="0" bIns="0" rtlCol="0" anchor="t">
            <a:spAutoFit/>
          </a:body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Add departments</a:t>
            </a:r>
            <a:endParaRPr sz="3000" spc="-15" dirty="0">
              <a:solidFill>
                <a:schemeClr val="accent2"/>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7060" r="25419"/>
          <a:stretch/>
        </p:blipFill>
        <p:spPr>
          <a:xfrm>
            <a:off x="609600" y="1143000"/>
            <a:ext cx="5486401" cy="5327650"/>
          </a:xfrm>
          <a:prstGeom prst="rect">
            <a:avLst/>
          </a:prstGeom>
        </p:spPr>
      </p:pic>
      <p:sp>
        <p:nvSpPr>
          <p:cNvPr id="5" name="object 2"/>
          <p:cNvSpPr txBox="1">
            <a:spLocks/>
          </p:cNvSpPr>
          <p:nvPr/>
        </p:nvSpPr>
        <p:spPr>
          <a:xfrm>
            <a:off x="609600" y="533400"/>
            <a:ext cx="5486401" cy="473848"/>
          </a:xfrm>
          <a:prstGeom prst="rect">
            <a:avLst/>
          </a:prstGeom>
        </p:spPr>
        <p:txBody>
          <a:bodyPr vert="horz" wrap="square" lIns="0" tIns="12065" rIns="0" bIns="0" rtlCol="0" anchor="t">
            <a:sp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ctr">
              <a:spcBef>
                <a:spcPts val="95"/>
              </a:spcBef>
            </a:pPr>
            <a:r>
              <a:rPr lang="en-US" sz="3000" spc="-20" dirty="0" smtClean="0">
                <a:solidFill>
                  <a:schemeClr val="accent2"/>
                </a:solidFill>
                <a:latin typeface="Calibri" panose="020F0502020204030204" pitchFamily="34" charset="0"/>
                <a:cs typeface="Calibri" panose="020F0502020204030204" pitchFamily="34" charset="0"/>
              </a:rPr>
              <a:t>Add subjects</a:t>
            </a:r>
            <a:endParaRPr lang="en-US" sz="3000" spc="-15" dirty="0">
              <a:solidFill>
                <a:schemeClr val="accent2"/>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8031" r="28030"/>
          <a:stretch/>
        </p:blipFill>
        <p:spPr>
          <a:xfrm>
            <a:off x="6627301" y="1143000"/>
            <a:ext cx="5107499" cy="5327650"/>
          </a:xfrm>
          <a:prstGeom prst="rect">
            <a:avLst/>
          </a:prstGeom>
        </p:spPr>
      </p:pic>
    </p:spTree>
    <p:extLst>
      <p:ext uri="{BB962C8B-B14F-4D97-AF65-F5344CB8AC3E}">
        <p14:creationId xmlns:p14="http://schemas.microsoft.com/office/powerpoint/2010/main" val="2357818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204</TotalTime>
  <Words>140</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Wisp</vt:lpstr>
      <vt:lpstr>Online examination system  EXAMIA</vt:lpstr>
      <vt:lpstr>Introduction</vt:lpstr>
      <vt:lpstr>Stack used for develop this system </vt:lpstr>
      <vt:lpstr>Key Features</vt:lpstr>
      <vt:lpstr>Data flow diagram</vt:lpstr>
      <vt:lpstr>Home page with new entry form for students</vt:lpstr>
      <vt:lpstr>students home</vt:lpstr>
      <vt:lpstr>Admin home</vt:lpstr>
      <vt:lpstr>Add departments</vt:lpstr>
      <vt:lpstr>Professors home</vt:lpstr>
      <vt:lpstr>Add exams</vt:lpstr>
      <vt:lpstr>Students feedbacks</vt:lpstr>
      <vt:lpstr>PowerPoint Presentation</vt:lpstr>
      <vt:lpstr>Special Thanks 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  EXAMIA</dc:title>
  <dc:creator>Dell</dc:creator>
  <cp:lastModifiedBy>Dell</cp:lastModifiedBy>
  <cp:revision>17</cp:revision>
  <dcterms:created xsi:type="dcterms:W3CDTF">2021-05-31T09:10:37Z</dcterms:created>
  <dcterms:modified xsi:type="dcterms:W3CDTF">2021-06-02T13:03:40Z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2013-12-07T00:00:00Z</vt:filetime>
  </property>
  <property fmtid="{D5CDD505-2E9C-101B-9397-08002B2CF9AE}" pid="3" name="Creator">
    <vt:lpwstr>Microsoft® Office PowerPoint® 2007</vt:lpwstr>
  </property>
  <property fmtid="{D5CDD505-2E9C-101B-9397-08002B2CF9AE}" pid="4" name="LastSaved">
    <vt:filetime>2021-05-31T00:00:00Z</vt:filetime>
  </property>
</Properties>
</file>