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5" r:id="rId3"/>
    <p:sldId id="268" r:id="rId4"/>
    <p:sldId id="267" r:id="rId5"/>
    <p:sldId id="274" r:id="rId6"/>
    <p:sldId id="273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8593-357B-4E8C-8F54-0A9E53629A2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08614-B370-4526-B015-DD19FD15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08614-B370-4526-B015-DD19FD15EA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08614-B370-4526-B015-DD19FD15EA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9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0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1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0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E978AA-D8B1-4607-ADB3-E0130F5B73E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5E64D79-6882-49A8-8BAC-0036449A7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s Duolingo pioneering AI education? - gHacks Tech News">
            <a:extLst>
              <a:ext uri="{FF2B5EF4-FFF2-40B4-BE49-F238E27FC236}">
                <a16:creationId xmlns:a16="http://schemas.microsoft.com/office/drawing/2014/main" id="{EE3BE227-DFC9-409F-9F11-F42030D2B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7" b="24891"/>
          <a:stretch/>
        </p:blipFill>
        <p:spPr bwMode="auto">
          <a:xfrm>
            <a:off x="0" y="-215747"/>
            <a:ext cx="12191980" cy="42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2D9F28-2FE0-07B0-4217-BE2CDD0C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0" y="3204179"/>
            <a:ext cx="8991600" cy="1645759"/>
          </a:xfrm>
        </p:spPr>
        <p:txBody>
          <a:bodyPr>
            <a:normAutofit/>
          </a:bodyPr>
          <a:lstStyle/>
          <a:p>
            <a:r>
              <a:rPr lang="en-US" b="1" cap="none" dirty="0"/>
              <a:t>How Duolingo’s AI Learns What You Need to Learn?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A642A-5970-5418-DD26-157A72861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84" y="5104431"/>
            <a:ext cx="6801612" cy="760155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K. Bicknell, C. Brust, B. Settles</a:t>
            </a:r>
            <a:endParaRPr lang="en-US" sz="2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A0D904-10C4-6006-E416-2DC8642936A3}"/>
              </a:ext>
            </a:extLst>
          </p:cNvPr>
          <p:cNvSpPr txBox="1">
            <a:spLocks/>
          </p:cNvSpPr>
          <p:nvPr/>
        </p:nvSpPr>
        <p:spPr>
          <a:xfrm>
            <a:off x="1600190" y="5864586"/>
            <a:ext cx="8991600" cy="4353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Presented by: Mahya Shahshahani</a:t>
            </a:r>
          </a:p>
        </p:txBody>
      </p:sp>
    </p:spTree>
    <p:extLst>
      <p:ext uri="{BB962C8B-B14F-4D97-AF65-F5344CB8AC3E}">
        <p14:creationId xmlns:p14="http://schemas.microsoft.com/office/powerpoint/2010/main" val="66667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D63-F5D7-07BB-9857-D2A7FA41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cap="none" dirty="0"/>
              <a:t>Table of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A8488-1A0C-2015-F517-823353B17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241631"/>
            <a:ext cx="3063765" cy="349562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What is Duolingo?</a:t>
            </a:r>
          </a:p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Origins of Duolingo</a:t>
            </a:r>
          </a:p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Birdbrain</a:t>
            </a:r>
          </a:p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Birdbrain V1</a:t>
            </a:r>
          </a:p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Scaling Challenges</a:t>
            </a:r>
          </a:p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Birdbrain V2</a:t>
            </a:r>
          </a:p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Future Directions</a:t>
            </a:r>
          </a:p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285750" algn="l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UOver with Duolingo Math — SOONG LI-SHYA">
            <a:extLst>
              <a:ext uri="{FF2B5EF4-FFF2-40B4-BE49-F238E27FC236}">
                <a16:creationId xmlns:a16="http://schemas.microsoft.com/office/drawing/2014/main" id="{F9CE916E-5777-C35C-3DE5-B2AADBF34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681609"/>
            <a:ext cx="6227064" cy="350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EF963-D859-66B8-CF04-22490B4E6DED}"/>
              </a:ext>
            </a:extLst>
          </p:cNvPr>
          <p:cNvSpPr txBox="1"/>
          <p:nvPr/>
        </p:nvSpPr>
        <p:spPr>
          <a:xfrm>
            <a:off x="942093" y="6153460"/>
            <a:ext cx="10574942" cy="545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Ref:  K. Bicknell, C. Brust, B. Settles, “How Duolingo’s AI Learns What You Need to Learn,” </a:t>
            </a:r>
            <a:r>
              <a:rPr lang="en-US" sz="1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IEEE Spectrum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Feb. 2023. [Online]. Available: https://spectrum.ieee.org/duolingo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5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A0AD-32EC-B559-CB92-C2D114D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cap="none" dirty="0"/>
              <a:t>What is Duolingo?</a:t>
            </a: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C1D775-790C-62C7-393C-8F1142CA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29" y="2385321"/>
            <a:ext cx="5963317" cy="3263206"/>
          </a:xfrm>
        </p:spPr>
        <p:txBody>
          <a:bodyPr>
            <a:normAutofit/>
          </a:bodyPr>
          <a:lstStyle/>
          <a:p>
            <a:r>
              <a:rPr lang="en-US" cap="none" dirty="0"/>
              <a:t>A popular language learning app powered by AI</a:t>
            </a:r>
            <a:endParaRPr lang="en-US" dirty="0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132 Days of Duolingo">
            <a:extLst>
              <a:ext uri="{FF2B5EF4-FFF2-40B4-BE49-F238E27FC236}">
                <a16:creationId xmlns:a16="http://schemas.microsoft.com/office/drawing/2014/main" id="{D9E8EDE5-A9F2-C112-84E3-3732F6A36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" r="3" b="2"/>
          <a:stretch/>
        </p:blipFill>
        <p:spPr bwMode="auto">
          <a:xfrm>
            <a:off x="818510" y="3054270"/>
            <a:ext cx="6267236" cy="3129395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3EE9B6-270D-A154-9743-ECCE854B6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3" b="6831"/>
          <a:stretch/>
        </p:blipFill>
        <p:spPr>
          <a:xfrm>
            <a:off x="8188328" y="1290262"/>
            <a:ext cx="2383540" cy="44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3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A0AD-32EC-B559-CB92-C2D114D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4846115" cy="1188720"/>
          </a:xfrm>
        </p:spPr>
        <p:txBody>
          <a:bodyPr>
            <a:normAutofit/>
          </a:bodyPr>
          <a:lstStyle/>
          <a:p>
            <a:r>
              <a:rPr lang="en-US" cap="none" dirty="0"/>
              <a:t>Origins of Duolingo</a:t>
            </a:r>
            <a:endParaRPr lang="en-US" b="1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C1D775-790C-62C7-393C-8F1142CA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84471"/>
            <a:ext cx="4492932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Inspired by Bloom's 2-sigma problem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Mimicking qualities of great tutors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Expertise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Engagement 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Personalization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ame of Tongues: How Duolingo Built A $700 Million Business With Its  Addictive Language-Learning App">
            <a:extLst>
              <a:ext uri="{FF2B5EF4-FFF2-40B4-BE49-F238E27FC236}">
                <a16:creationId xmlns:a16="http://schemas.microsoft.com/office/drawing/2014/main" id="{0E4DE7F9-BD2B-8886-1CC6-FEB60713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789" y="2649868"/>
            <a:ext cx="4782312" cy="15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6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A0AD-32EC-B559-CB92-C2D114D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cap="non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Birdbrain </a:t>
            </a:r>
            <a:endParaRPr lang="en-US" b="1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C1D775-790C-62C7-393C-8F1142CA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Combining educational psychology &amp; machine learning</a:t>
            </a:r>
          </a:p>
          <a:p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Understanding learner abilities</a:t>
            </a:r>
          </a:p>
          <a:p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Creating customized curriculum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Duolingo's AI Learns What You Need to Learn - IEEE Spectrum">
            <a:extLst>
              <a:ext uri="{FF2B5EF4-FFF2-40B4-BE49-F238E27FC236}">
                <a16:creationId xmlns:a16="http://schemas.microsoft.com/office/drawing/2014/main" id="{AA7578F8-5DDC-78D4-24EB-FDDF21FA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1306188"/>
            <a:ext cx="3328416" cy="425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A0AD-32EC-B559-CB92-C2D114D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cap="non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Birdbrain V1 </a:t>
            </a:r>
            <a:endParaRPr lang="en-US" b="1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C1D775-790C-62C7-393C-8F1142CA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 Logistic regression model inspired by psychometrics</a:t>
            </a:r>
          </a:p>
          <a:p>
            <a:r>
              <a:rPr lang="en-US"/>
              <a:t>Estimating difficulty and proficiency</a:t>
            </a:r>
          </a:p>
          <a:p>
            <a:r>
              <a:rPr lang="en-US"/>
              <a:t>Adjusting based on performance (like chess rating systems)</a:t>
            </a:r>
          </a:p>
          <a:p>
            <a:r>
              <a:rPr lang="en-US"/>
              <a:t>Increased engagement and learning outcomes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48CFE-D1B0-9703-9CE4-D223B81C7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6" b="6325"/>
          <a:stretch/>
        </p:blipFill>
        <p:spPr>
          <a:xfrm>
            <a:off x="6272789" y="1908424"/>
            <a:ext cx="4782312" cy="30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8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A0AD-32EC-B559-CB92-C2D114D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cap="non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Scaling Challenges </a:t>
            </a:r>
            <a:endParaRPr lang="en-US" b="1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C1D775-790C-62C7-393C-8F1142CA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46" y="3056224"/>
            <a:ext cx="4492932" cy="2159987"/>
          </a:xfrm>
        </p:spPr>
        <p:txBody>
          <a:bodyPr>
            <a:normAutofit/>
          </a:bodyPr>
          <a:lstStyle/>
          <a:p>
            <a:r>
              <a:rPr lang="en-US" sz="2000" dirty="0"/>
              <a:t>Challenges of billions of daily exercises</a:t>
            </a:r>
          </a:p>
          <a:p>
            <a:r>
              <a:rPr lang="en-US" sz="2000" dirty="0"/>
              <a:t>Innovative engineering 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Data chunking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Real-time streaming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an MatPat do a video on Duolingo, please (there's lore here and it looks  good)! : r/GameTheorists">
            <a:extLst>
              <a:ext uri="{FF2B5EF4-FFF2-40B4-BE49-F238E27FC236}">
                <a16:creationId xmlns:a16="http://schemas.microsoft.com/office/drawing/2014/main" id="{325061E4-B728-AC26-1A33-03CFEF48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57" y="1641789"/>
            <a:ext cx="4484576" cy="357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3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A0AD-32EC-B559-CB92-C2D114D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cap="non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Birdbrain V2 </a:t>
            </a:r>
            <a:endParaRPr lang="en-US" b="1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C1D775-790C-62C7-393C-8F1142CA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Utilizing Recurrent neural networks (RNNs) for richer learner representation</a:t>
            </a:r>
          </a:p>
          <a:p>
            <a:r>
              <a:rPr lang="en-US" sz="2000" dirty="0"/>
              <a:t>Using 40-dimension vector model for learning trajectory and struggles</a:t>
            </a:r>
          </a:p>
          <a:p>
            <a:r>
              <a:rPr lang="en-US" sz="2000" dirty="0"/>
              <a:t>Identifying specific areas of difficulty (e.g., future tense)</a:t>
            </a:r>
          </a:p>
          <a:p>
            <a:r>
              <a:rPr lang="en-US" sz="2000" dirty="0"/>
              <a:t>Improved engagement and learning over V1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729BA-6C35-19AF-6A6D-110F78337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2" t="7660" r="11863" b="17606"/>
          <a:stretch/>
        </p:blipFill>
        <p:spPr>
          <a:xfrm>
            <a:off x="7628143" y="1120741"/>
            <a:ext cx="3503908" cy="1976746"/>
          </a:xfrm>
          <a:prstGeom prst="rect">
            <a:avLst/>
          </a:prstGeom>
        </p:spPr>
      </p:pic>
      <p:pic>
        <p:nvPicPr>
          <p:cNvPr id="5" name="Picture 4" descr="Die größten technologischen Innovationen von Duolingo">
            <a:extLst>
              <a:ext uri="{FF2B5EF4-FFF2-40B4-BE49-F238E27FC236}">
                <a16:creationId xmlns:a16="http://schemas.microsoft.com/office/drawing/2014/main" id="{04C73FE1-CB1E-6C4D-6984-2B32B96B12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1"/>
          <a:stretch/>
        </p:blipFill>
        <p:spPr bwMode="auto">
          <a:xfrm>
            <a:off x="7905652" y="3105429"/>
            <a:ext cx="2948891" cy="25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25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A0AD-32EC-B559-CB92-C2D114D2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sz="2800" cap="non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Future Directions </a:t>
            </a:r>
            <a:endParaRPr lang="en-US" b="1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C1D775-790C-62C7-393C-8F1142CA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Creating even more adaptive AI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Emulate qualities of great tutors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Respond to individual learning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Identify effective exercise formats</a:t>
            </a:r>
          </a:p>
          <a:p>
            <a:r>
              <a:rPr lang="en-US" sz="2000" dirty="0"/>
              <a:t>Expanding beyond language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Applications in math, literacy, and more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4B0BE-2450-E3D2-7BB5-D921369D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73" y="1467269"/>
            <a:ext cx="3410849" cy="392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89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965</TotalTime>
  <Words>255</Words>
  <Application>Microsoft Office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Gill Sans MT</vt:lpstr>
      <vt:lpstr>Wingdings</vt:lpstr>
      <vt:lpstr>Parcel</vt:lpstr>
      <vt:lpstr>How Duolingo’s AI Learns What You Need to Learn?</vt:lpstr>
      <vt:lpstr>Table of Contents</vt:lpstr>
      <vt:lpstr>What is Duolingo?</vt:lpstr>
      <vt:lpstr>Origins of Duolingo</vt:lpstr>
      <vt:lpstr>Birdbrain </vt:lpstr>
      <vt:lpstr>Birdbrain V1 </vt:lpstr>
      <vt:lpstr>Scaling Challenges </vt:lpstr>
      <vt:lpstr>Birdbrain V2 </vt:lpstr>
      <vt:lpstr>Future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تاثیر ورزش بر روی اضطراب</dc:title>
  <dc:creator>mahya shahshahani</dc:creator>
  <cp:lastModifiedBy>mahya shahshahani</cp:lastModifiedBy>
  <cp:revision>68</cp:revision>
  <dcterms:created xsi:type="dcterms:W3CDTF">2022-11-23T10:21:11Z</dcterms:created>
  <dcterms:modified xsi:type="dcterms:W3CDTF">2024-06-05T13:07:03Z</dcterms:modified>
</cp:coreProperties>
</file>