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66" r:id="rId6"/>
    <p:sldId id="265" r:id="rId7"/>
    <p:sldId id="267" r:id="rId8"/>
    <p:sldId id="269" r:id="rId9"/>
    <p:sldId id="268" r:id="rId10"/>
    <p:sldId id="270" r:id="rId11"/>
    <p:sldId id="271" r:id="rId12"/>
    <p:sldId id="272" r:id="rId13"/>
    <p:sldId id="261" r:id="rId14"/>
    <p:sldId id="273" r:id="rId15"/>
    <p:sldId id="274" r:id="rId16"/>
    <p:sldId id="25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2D2BA-2936-4A0D-9F20-0C6727A53D3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5E4C2-FA24-4944-BCAD-353CB554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5E4C2-FA24-4944-BCAD-353CB5541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BEEF-1F86-4A47-8893-BC4D02CFC611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4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7916-76CF-48F5-AF03-AA4E99485D02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3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C8F8-B726-48C8-9DE9-8112257A7F57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54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672B-B204-4B93-8FD4-9EAFC3738B7E}" type="datetime1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1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0AEF-7C93-43D5-93F2-5AD2D498E67F}" type="datetime1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1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F304-871B-435C-8E2F-94ABFFA67AFB}" type="datetime1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FA25-C6B1-440B-8D85-BA8CACF08D8D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95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D708-A484-4C35-B0F3-A271A196469A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AC3F-D707-4818-8A38-A1F367DCFA23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D015-0B41-4115-A522-D0B8E3DF62CC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8868-341C-47BF-9873-956A7878F379}" type="datetime1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9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C989-9CED-4DCF-8DF0-F4107C941ACC}" type="datetime1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33C8-4A41-4B8A-9431-7A527A56BA19}" type="datetime1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09E5-BA22-41CD-BF55-143A59BA897A}" type="datetime1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DB20-2DA5-4A98-9A55-AFE6F543799D}" type="datetime1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2940-67AE-4ABC-AC15-4F77424FB885}" type="datetime1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4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5EC9-DED6-43DB-9594-10EBC1D0AC8F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C380C2-F09C-48DC-B590-B3BE5DFD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pn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3735" y="2000817"/>
            <a:ext cx="7523429" cy="210040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 Learning</a:t>
            </a:r>
            <a:b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6444" y="4298463"/>
            <a:ext cx="6688168" cy="16052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Mahya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Mohammadi kashani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Seyed Hamid Amiri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2017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7046" y="422031"/>
            <a:ext cx="777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Optimization Seminar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0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98712" y="175966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case of diagonal M</a:t>
                </a:r>
              </a:p>
              <a:p>
                <a:pPr marL="400050" lvl="1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We want to learn M with Newton Method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case of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 M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case of full M, newton method becomes expensive (require(O(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time to invert Hessian ) then what to do?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8712" y="1759660"/>
                <a:ext cx="8915400" cy="3777622"/>
              </a:xfrm>
              <a:blipFill rotWithShape="0">
                <a:blip r:embed="rId3"/>
                <a:stretch>
                  <a:fillRect l="-547"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85462" y="609299"/>
            <a:ext cx="8911687" cy="7220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problem approach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262701"/>
              </p:ext>
            </p:extLst>
          </p:nvPr>
        </p:nvGraphicFramePr>
        <p:xfrm>
          <a:off x="3315230" y="2598894"/>
          <a:ext cx="7082363" cy="663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4" imgW="4063680" imgH="380880" progId="Equation.DSMT4">
                  <p:embed/>
                </p:oleObj>
              </mc:Choice>
              <mc:Fallback>
                <p:oleObj name="Equation" r:id="rId4" imgW="4063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5230" y="2598894"/>
                        <a:ext cx="7082363" cy="663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846264"/>
              </p:ext>
            </p:extLst>
          </p:nvPr>
        </p:nvGraphicFramePr>
        <p:xfrm>
          <a:off x="3315230" y="3262864"/>
          <a:ext cx="2046183" cy="428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6" imgW="1091880" imgH="228600" progId="Equation.DSMT4">
                  <p:embed/>
                </p:oleObj>
              </mc:Choice>
              <mc:Fallback>
                <p:oleObj name="Equation" r:id="rId6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5230" y="3262864"/>
                        <a:ext cx="2046183" cy="428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312" y="1663700"/>
            <a:ext cx="8915400" cy="377762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ascent + Iterative projection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85462" y="609299"/>
            <a:ext cx="8911687" cy="7220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full 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859382"/>
              </p:ext>
            </p:extLst>
          </p:nvPr>
        </p:nvGraphicFramePr>
        <p:xfrm>
          <a:off x="3779837" y="2039938"/>
          <a:ext cx="3433763" cy="1511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1930320" imgH="965160" progId="Equation.DSMT4">
                  <p:embed/>
                </p:oleObj>
              </mc:Choice>
              <mc:Fallback>
                <p:oleObj name="Equation" r:id="rId3" imgW="19303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837" y="2039938"/>
                        <a:ext cx="3433763" cy="1511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245" y="3642249"/>
            <a:ext cx="4961955" cy="21773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462" y="5956633"/>
            <a:ext cx="3903022" cy="3180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8012" y="6000107"/>
            <a:ext cx="2201160" cy="274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26100" y="641170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Xing et al.,2002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51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75962" y="609299"/>
            <a:ext cx="8911687" cy="7220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performance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48" y="2012287"/>
            <a:ext cx="5042701" cy="38505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3672" y="626226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Xing et al.,2002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2174" y="1698035"/>
            <a:ext cx="4472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rescaling of the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hopefully the similar pairs data together.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864696"/>
              </p:ext>
            </p:extLst>
          </p:nvPr>
        </p:nvGraphicFramePr>
        <p:xfrm>
          <a:off x="3256424" y="2136619"/>
          <a:ext cx="1089240" cy="31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4" imgW="698400" imgH="203040" progId="Equation.DSMT4">
                  <p:embed/>
                </p:oleObj>
              </mc:Choice>
              <mc:Fallback>
                <p:oleObj name="Equation" r:id="rId4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56424" y="2136619"/>
                        <a:ext cx="1089240" cy="31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579" y="3156325"/>
            <a:ext cx="4752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1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411" y="594690"/>
            <a:ext cx="8911687" cy="751307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191" y="1952530"/>
            <a:ext cx="8154907" cy="363345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k-Nearest Neighbors, Support Vector Machines...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Clustering: K-Means and its variants.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/ Ranking: search by query, image retrieval...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in high dimensions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Vision: compare images or videos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ad-hoc representations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Used in image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object/face recognition,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tracking, image annotation...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 structured objects such as DNA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series.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404" y="1545125"/>
            <a:ext cx="8915400" cy="377762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Learns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metric that respects these relationships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based on posing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learning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convex optimization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allowed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efficient,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optima free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Mahalanobis metric learning is convex problem and solvable but if dimension of M be large,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bottleneck is the projection on the set 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0404" y="744039"/>
            <a:ext cx="771355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4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404" y="159039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Tutorial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Metric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Aurelien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Bellet, Department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Science, Viterbi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 University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Southern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California,2013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tutorial on Metric Learning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recent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advances, Nakul Verma ,2014,HMMI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metric learning,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side-information, Xing et al., NIPS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0404" y="744039"/>
            <a:ext cx="771355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7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3AB0-CCC3-4528-A7B4-4D8C261FC28F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33785" y="1867876"/>
            <a:ext cx="7925166" cy="341811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688" y="708734"/>
            <a:ext cx="8241263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73" y="551184"/>
            <a:ext cx="8911687" cy="710186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734" y="2218772"/>
            <a:ext cx="5619244" cy="3778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7993" y="1471115"/>
            <a:ext cx="1882588" cy="498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perspective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3919" y="1535668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8062" y="1471115"/>
            <a:ext cx="1882588" cy="498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perspective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01704" y="1471115"/>
            <a:ext cx="1882588" cy="498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perspective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2387" y="1497579"/>
            <a:ext cx="12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15595" y="1535668"/>
            <a:ext cx="12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57501" y="1708687"/>
            <a:ext cx="417014" cy="1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69750" y="1720334"/>
            <a:ext cx="293755" cy="1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82462" y="5997022"/>
            <a:ext cx="4560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on Metric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(Bellet 2013)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73" y="551184"/>
            <a:ext cx="9433712" cy="632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973" y="520532"/>
            <a:ext cx="9433712" cy="63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106" y="415880"/>
            <a:ext cx="9784454" cy="1295226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learning: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 the metric to the problem of interest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81885" y="1865014"/>
            <a:ext cx="671767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notion of good metric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problem-dependent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problem has its own semantic notion of similarity, which is often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badly captured by standard metrics (e.g., Euclidean distance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metric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337" y="3742471"/>
            <a:ext cx="8035500" cy="2297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77693" y="6039646"/>
            <a:ext cx="525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Fig.3. Tutorial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Metric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Learning(Bellet,2013)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7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106" y="475015"/>
            <a:ext cx="8911687" cy="82659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0982"/>
            <a:ext cx="8915400" cy="419175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(Distance function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distance over a set X is a pairwise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                    which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                      :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(non negativity)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If and only if              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indiscernible), 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(symmetry)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(triangle inequality)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(Similarity function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(dis)similarity function is a pairwise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                         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symmetric</a:t>
            </a:r>
          </a:p>
          <a:p>
            <a:pPr marL="40005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481011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130468"/>
              </p:ext>
            </p:extLst>
          </p:nvPr>
        </p:nvGraphicFramePr>
        <p:xfrm>
          <a:off x="7194298" y="1998007"/>
          <a:ext cx="1118587" cy="217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" name="Equation" r:id="rId5" imgW="914400" imgH="177480" progId="Equation.DSMT4">
                  <p:embed/>
                </p:oleObj>
              </mc:Choice>
              <mc:Fallback>
                <p:oleObj name="Equation" r:id="rId5" imgW="914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4298" y="1998007"/>
                        <a:ext cx="1118587" cy="217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80067"/>
              </p:ext>
            </p:extLst>
          </p:nvPr>
        </p:nvGraphicFramePr>
        <p:xfrm>
          <a:off x="6146800" y="2382390"/>
          <a:ext cx="1130300" cy="27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" name="Equation" r:id="rId7" imgW="838080" imgH="203040" progId="Equation.DSMT4">
                  <p:embed/>
                </p:oleObj>
              </mc:Choice>
              <mc:Fallback>
                <p:oleObj name="Equation" r:id="rId7" imgW="83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6800" y="2382390"/>
                        <a:ext cx="1130300" cy="27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1842"/>
              </p:ext>
            </p:extLst>
          </p:nvPr>
        </p:nvGraphicFramePr>
        <p:xfrm>
          <a:off x="3362957" y="2743524"/>
          <a:ext cx="105568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" name="Equation" r:id="rId9" imgW="711000" imgH="203040" progId="Equation.DSMT4">
                  <p:embed/>
                </p:oleObj>
              </mc:Choice>
              <mc:Fallback>
                <p:oleObj name="Equation" r:id="rId9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2957" y="2743524"/>
                        <a:ext cx="1055688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913324"/>
              </p:ext>
            </p:extLst>
          </p:nvPr>
        </p:nvGraphicFramePr>
        <p:xfrm>
          <a:off x="3362957" y="3133793"/>
          <a:ext cx="973980" cy="273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" name="Equation" r:id="rId11" imgW="723600" imgH="203040" progId="Equation.DSMT4">
                  <p:embed/>
                </p:oleObj>
              </mc:Choice>
              <mc:Fallback>
                <p:oleObj name="Equation" r:id="rId11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62957" y="3133793"/>
                        <a:ext cx="973980" cy="273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051650"/>
              </p:ext>
            </p:extLst>
          </p:nvPr>
        </p:nvGraphicFramePr>
        <p:xfrm>
          <a:off x="3381390" y="3479324"/>
          <a:ext cx="1478496" cy="275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" name="Equation" r:id="rId13" imgW="1091880" imgH="203040" progId="Equation.DSMT4">
                  <p:embed/>
                </p:oleObj>
              </mc:Choice>
              <mc:Fallback>
                <p:oleObj name="Equation" r:id="rId13" imgW="1091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81390" y="3479324"/>
                        <a:ext cx="1478496" cy="275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788891"/>
              </p:ext>
            </p:extLst>
          </p:nvPr>
        </p:nvGraphicFramePr>
        <p:xfrm>
          <a:off x="3381390" y="3900313"/>
          <a:ext cx="2170671" cy="25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" name="Equation" r:id="rId15" imgW="1739880" imgH="203040" progId="Equation.DSMT4">
                  <p:embed/>
                </p:oleObj>
              </mc:Choice>
              <mc:Fallback>
                <p:oleObj name="Equation" r:id="rId15" imgW="1739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81390" y="3900313"/>
                        <a:ext cx="2170671" cy="25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045901"/>
              </p:ext>
            </p:extLst>
          </p:nvPr>
        </p:nvGraphicFramePr>
        <p:xfrm>
          <a:off x="3381390" y="5424296"/>
          <a:ext cx="2008971" cy="22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" name="Equation" r:id="rId17" imgW="1803240" imgH="203040" progId="Equation.DSMT4">
                  <p:embed/>
                </p:oleObj>
              </mc:Choice>
              <mc:Fallback>
                <p:oleObj name="Equation" r:id="rId17" imgW="1803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81390" y="5424296"/>
                        <a:ext cx="2008971" cy="22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377402"/>
              </p:ext>
            </p:extLst>
          </p:nvPr>
        </p:nvGraphicFramePr>
        <p:xfrm>
          <a:off x="6998945" y="5029444"/>
          <a:ext cx="1227443" cy="232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" name="Equation" r:id="rId19" imgW="939600" imgH="177480" progId="Equation.DSMT4">
                  <p:embed/>
                </p:oleObj>
              </mc:Choice>
              <mc:Fallback>
                <p:oleObj name="Equation" r:id="rId19" imgW="939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98945" y="5029444"/>
                        <a:ext cx="1227443" cy="232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320667"/>
              </p:ext>
            </p:extLst>
          </p:nvPr>
        </p:nvGraphicFramePr>
        <p:xfrm>
          <a:off x="5650707" y="3158471"/>
          <a:ext cx="496093" cy="224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" name="Equation" r:id="rId21" imgW="393480" imgH="177480" progId="Equation.DSMT4">
                  <p:embed/>
                </p:oleObj>
              </mc:Choice>
              <mc:Fallback>
                <p:oleObj name="Equation" r:id="rId21" imgW="393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650707" y="3158471"/>
                        <a:ext cx="496093" cy="224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84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462" y="609299"/>
            <a:ext cx="8911687" cy="72209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what is metric learning?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462" y="1663700"/>
            <a:ext cx="8915400" cy="3777622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data of interest,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which helps in the prediction task.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some annotated data, want to find an M such that examples from the same class get small distance than examples from opposite class.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appropriate optimization problem and optimize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19825" y="609299"/>
            <a:ext cx="8911687" cy="72209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optimization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97112" y="2260600"/>
            <a:ext cx="8915400" cy="3777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Attempt: Let’s create two sets of pairs: similar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dissimilar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that:                  large, for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small, for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cost/energy function: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         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698447"/>
              </p:ext>
            </p:extLst>
          </p:nvPr>
        </p:nvGraphicFramePr>
        <p:xfrm>
          <a:off x="7367588" y="1543050"/>
          <a:ext cx="34988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Equation" r:id="rId3" imgW="1930320" imgH="279360" progId="Equation.DSMT4">
                  <p:embed/>
                </p:oleObj>
              </mc:Choice>
              <mc:Fallback>
                <p:oleObj name="Equation" r:id="rId3" imgW="1930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7588" y="1543050"/>
                        <a:ext cx="3498850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370677"/>
              </p:ext>
            </p:extLst>
          </p:nvPr>
        </p:nvGraphicFramePr>
        <p:xfrm>
          <a:off x="4400550" y="2661630"/>
          <a:ext cx="971550" cy="372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Equation" r:id="rId5" imgW="596880" imgH="228600" progId="Equation.DSMT4">
                  <p:embed/>
                </p:oleObj>
              </mc:Choice>
              <mc:Fallback>
                <p:oleObj name="Equation" r:id="rId5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00550" y="2661630"/>
                        <a:ext cx="971550" cy="372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735999"/>
              </p:ext>
            </p:extLst>
          </p:nvPr>
        </p:nvGraphicFramePr>
        <p:xfrm>
          <a:off x="6375668" y="2751214"/>
          <a:ext cx="825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Equation" r:id="rId7" imgW="660240" imgH="203040" progId="Equation.DSMT4">
                  <p:embed/>
                </p:oleObj>
              </mc:Choice>
              <mc:Fallback>
                <p:oleObj name="Equation" r:id="rId7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5668" y="2751214"/>
                        <a:ext cx="825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081569"/>
              </p:ext>
            </p:extLst>
          </p:nvPr>
        </p:nvGraphicFramePr>
        <p:xfrm>
          <a:off x="4400550" y="3078424"/>
          <a:ext cx="971550" cy="372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Equation" r:id="rId9" imgW="596880" imgH="228600" progId="Equation.DSMT4">
                  <p:embed/>
                </p:oleObj>
              </mc:Choice>
              <mc:Fallback>
                <p:oleObj name="Equation" r:id="rId9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00550" y="3078424"/>
                        <a:ext cx="971550" cy="372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086963"/>
              </p:ext>
            </p:extLst>
          </p:nvPr>
        </p:nvGraphicFramePr>
        <p:xfrm>
          <a:off x="6393924" y="3141954"/>
          <a:ext cx="807244" cy="25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Equation" r:id="rId10" imgW="634680" imgH="203040" progId="Equation.DSMT4">
                  <p:embed/>
                </p:oleObj>
              </mc:Choice>
              <mc:Fallback>
                <p:oleObj name="Equation" r:id="rId10" imgW="634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93924" y="3141954"/>
                        <a:ext cx="807244" cy="258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935438"/>
              </p:ext>
            </p:extLst>
          </p:nvPr>
        </p:nvGraphicFramePr>
        <p:xfrm>
          <a:off x="4711699" y="4229100"/>
          <a:ext cx="4178301" cy="45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Equation" r:id="rId12" imgW="2997000" imgH="355320" progId="Equation.DSMT4">
                  <p:embed/>
                </p:oleObj>
              </mc:Choice>
              <mc:Fallback>
                <p:oleObj name="Equation" r:id="rId12" imgW="29970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11699" y="4229100"/>
                        <a:ext cx="4178301" cy="455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78179"/>
              </p:ext>
            </p:extLst>
          </p:nvPr>
        </p:nvGraphicFramePr>
        <p:xfrm>
          <a:off x="3619500" y="4786683"/>
          <a:ext cx="569324" cy="26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Equation" r:id="rId14" imgW="431640" imgH="203040" progId="Equation.DSMT4">
                  <p:embed/>
                </p:oleObj>
              </mc:Choice>
              <mc:Fallback>
                <p:oleObj name="Equation" r:id="rId14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19500" y="4786683"/>
                        <a:ext cx="569324" cy="267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5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825" y="609299"/>
            <a:ext cx="8911687" cy="72209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we minimize?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7112" y="2260600"/>
            <a:ext cx="8915400" cy="3777622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an optimization problem!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gradient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Find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stationary points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consider: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constraints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high dimensional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037" y="3429000"/>
            <a:ext cx="3313475" cy="22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662" y="1625600"/>
            <a:ext cx="8915400" cy="3777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Mahalanobis (pseudo) distance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              is a symmetric Positive semi definite matrix!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to a Euclidean distance after a linear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L 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M has rank k,                   (dimensionality reduction)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85462" y="609299"/>
            <a:ext cx="8911687" cy="7220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Mahalanobis distance learning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58676"/>
              </p:ext>
            </p:extLst>
          </p:nvPr>
        </p:nvGraphicFramePr>
        <p:xfrm>
          <a:off x="5327918" y="2001555"/>
          <a:ext cx="35448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3" imgW="1955520" imgH="279360" progId="Equation.DSMT4">
                  <p:embed/>
                </p:oleObj>
              </mc:Choice>
              <mc:Fallback>
                <p:oleObj name="Equation" r:id="rId3" imgW="1955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918" y="2001555"/>
                        <a:ext cx="3544887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084755"/>
              </p:ext>
            </p:extLst>
          </p:nvPr>
        </p:nvGraphicFramePr>
        <p:xfrm>
          <a:off x="3451890" y="2507968"/>
          <a:ext cx="701010" cy="21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5" imgW="622080" imgH="190440" progId="Equation.DSMT4">
                  <p:embed/>
                </p:oleObj>
              </mc:Choice>
              <mc:Fallback>
                <p:oleObj name="Equation" r:id="rId5" imgW="622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1890" y="2507968"/>
                        <a:ext cx="701010" cy="21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880085"/>
              </p:ext>
            </p:extLst>
          </p:nvPr>
        </p:nvGraphicFramePr>
        <p:xfrm>
          <a:off x="3681413" y="3308350"/>
          <a:ext cx="50609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7" imgW="3403440" imgH="558720" progId="Equation.DSMT4">
                  <p:embed/>
                </p:oleObj>
              </mc:Choice>
              <mc:Fallback>
                <p:oleObj name="Equation" r:id="rId7" imgW="34034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1413" y="3308350"/>
                        <a:ext cx="506095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953370"/>
              </p:ext>
            </p:extLst>
          </p:nvPr>
        </p:nvGraphicFramePr>
        <p:xfrm>
          <a:off x="4304736" y="4840847"/>
          <a:ext cx="902264" cy="30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9" imgW="558720" imgH="190440" progId="Equation.DSMT4">
                  <p:embed/>
                </p:oleObj>
              </mc:Choice>
              <mc:Fallback>
                <p:oleObj name="Equation" r:id="rId9" imgW="558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4736" y="4840847"/>
                        <a:ext cx="902264" cy="30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2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 is convex, so efficiently solvable!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 convex clusters, can help in clustering!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0C2-F09C-48DC-B590-B3BE5DFDD81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740746"/>
              </p:ext>
            </p:extLst>
          </p:nvPr>
        </p:nvGraphicFramePr>
        <p:xfrm>
          <a:off x="4826000" y="2373312"/>
          <a:ext cx="2984500" cy="198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1447560" imgH="965160" progId="Equation.DSMT4">
                  <p:embed/>
                </p:oleObj>
              </mc:Choice>
              <mc:Fallback>
                <p:oleObj name="Equation" r:id="rId3" imgW="14475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6000" y="2373312"/>
                        <a:ext cx="2984500" cy="1989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185462" y="609299"/>
            <a:ext cx="8911687" cy="7220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Mahalanobis distance learning 2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1727</TotalTime>
  <Words>659</Words>
  <Application>Microsoft Office PowerPoint</Application>
  <PresentationFormat>Widescreen</PresentationFormat>
  <Paragraphs>139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Wisp</vt:lpstr>
      <vt:lpstr>Equation</vt:lpstr>
      <vt:lpstr> Metric Learning </vt:lpstr>
      <vt:lpstr>Machine Learning</vt:lpstr>
      <vt:lpstr>Metric learning: Adapt the metric to the problem of interest   </vt:lpstr>
      <vt:lpstr>metric</vt:lpstr>
      <vt:lpstr>So what is metric learning?</vt:lpstr>
      <vt:lpstr>The basic optimization</vt:lpstr>
      <vt:lpstr>How do we minimize?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 Learning Optimization Course</dc:title>
  <dc:creator>ASUS GL702</dc:creator>
  <cp:lastModifiedBy>ASUS GL702</cp:lastModifiedBy>
  <cp:revision>82</cp:revision>
  <dcterms:created xsi:type="dcterms:W3CDTF">2017-05-28T05:16:16Z</dcterms:created>
  <dcterms:modified xsi:type="dcterms:W3CDTF">2017-05-31T05:17:45Z</dcterms:modified>
</cp:coreProperties>
</file>