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56D462-2AC6-4AD0-8F6A-2A95289E3945}">
  <a:tblStyle styleId="{7456D462-2AC6-4AD0-8F6A-2A95289E39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SourceCodePro-bold.fntdata"/><Relationship Id="rId10" Type="http://schemas.openxmlformats.org/officeDocument/2006/relationships/slide" Target="slides/slide4.xml"/><Relationship Id="rId21" Type="http://schemas.openxmlformats.org/officeDocument/2006/relationships/font" Target="fonts/SourceCodePro-regular.fntdata"/><Relationship Id="rId13" Type="http://schemas.openxmlformats.org/officeDocument/2006/relationships/slide" Target="slides/slide7.xml"/><Relationship Id="rId24" Type="http://schemas.openxmlformats.org/officeDocument/2006/relationships/font" Target="fonts/SourceCodePro-boldItalic.fntdata"/><Relationship Id="rId12" Type="http://schemas.openxmlformats.org/officeDocument/2006/relationships/slide" Target="slides/slide6.xml"/><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6d8c32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6d8c32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06d8c325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06d8c325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06d8c325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06d8c325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06d8c32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06d8c32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06d8c32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06d8c32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go over our simple pipeline which splits the process of resume generation into two phases.</a:t>
            </a:r>
            <a:endParaRPr/>
          </a:p>
          <a:p>
            <a:pPr indent="0" lvl="0" marL="0" rtl="0" algn="l">
              <a:spcBef>
                <a:spcPts val="0"/>
              </a:spcBef>
              <a:spcAft>
                <a:spcPts val="0"/>
              </a:spcAft>
              <a:buNone/>
            </a:pPr>
            <a:r>
              <a:rPr lang="en"/>
              <a:t>The first phase aims to prune the possible resume candidates by first classifying a given job description to its most relevant job profession.</a:t>
            </a:r>
            <a:endParaRPr/>
          </a:p>
          <a:p>
            <a:pPr indent="0" lvl="0" marL="0" rtl="0" algn="l">
              <a:spcBef>
                <a:spcPts val="0"/>
              </a:spcBef>
              <a:spcAft>
                <a:spcPts val="0"/>
              </a:spcAft>
              <a:buNone/>
            </a:pPr>
            <a:r>
              <a:rPr lang="en"/>
              <a:t>The second phase aims to use an embedding model to embed the job description and compare it to the saved embeddings of the resumes, and utilize similarity metrics to retrieve the top 5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be477f0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be477f0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06d8c32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06d8c32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be477f0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be477f0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06d8c325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06d8c325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https://yassineelkhal.medium.com/the-complete-guide-to-string-similarity-algorithms-1290ad07c6b7#:~:text=Jaccard%20distance%20is%20a%20measure,unique%20elements)%20of%20the%20sets.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idx="1" type="subTitle"/>
          </p:nvPr>
        </p:nvSpPr>
        <p:spPr>
          <a:xfrm>
            <a:off x="390525" y="3411894"/>
            <a:ext cx="8222100" cy="9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CS7650: Natural Language Final Project</a:t>
            </a:r>
            <a:endParaRPr/>
          </a:p>
          <a:p>
            <a:pPr indent="0" lvl="0" marL="0" rtl="0" algn="l">
              <a:spcBef>
                <a:spcPts val="0"/>
              </a:spcBef>
              <a:spcAft>
                <a:spcPts val="0"/>
              </a:spcAft>
              <a:buNone/>
            </a:pPr>
            <a:r>
              <a:rPr lang="en"/>
              <a:t>Spring 2024</a:t>
            </a:r>
            <a:endParaRPr/>
          </a:p>
        </p:txBody>
      </p:sp>
      <p:pic>
        <p:nvPicPr>
          <p:cNvPr id="68" name="Google Shape;68;p13"/>
          <p:cNvPicPr preferRelativeResize="0"/>
          <p:nvPr/>
        </p:nvPicPr>
        <p:blipFill>
          <a:blip r:embed="rId3">
            <a:alphaModFix/>
          </a:blip>
          <a:stretch>
            <a:fillRect/>
          </a:stretch>
        </p:blipFill>
        <p:spPr>
          <a:xfrm>
            <a:off x="229300" y="506050"/>
            <a:ext cx="8839199" cy="25497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Enhancements and Limitations: Stephanie</a:t>
            </a:r>
            <a:endParaRPr/>
          </a:p>
        </p:txBody>
      </p:sp>
      <p:sp>
        <p:nvSpPr>
          <p:cNvPr id="135" name="Google Shape;135;p22"/>
          <p:cNvSpPr/>
          <p:nvPr/>
        </p:nvSpPr>
        <p:spPr>
          <a:xfrm>
            <a:off x="464675" y="3450025"/>
            <a:ext cx="2429400" cy="1322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model.py</a:t>
            </a:r>
            <a:endParaRPr>
              <a:latin typeface="Roboto"/>
              <a:ea typeface="Roboto"/>
              <a:cs typeface="Roboto"/>
              <a:sym typeface="Roboto"/>
            </a:endParaRPr>
          </a:p>
        </p:txBody>
      </p:sp>
      <p:sp>
        <p:nvSpPr>
          <p:cNvPr id="136" name="Google Shape;136;p22"/>
          <p:cNvSpPr/>
          <p:nvPr/>
        </p:nvSpPr>
        <p:spPr>
          <a:xfrm>
            <a:off x="1229625" y="2581175"/>
            <a:ext cx="761100" cy="8304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7" name="Google Shape;137;p22"/>
          <p:cNvSpPr/>
          <p:nvPr/>
        </p:nvSpPr>
        <p:spPr>
          <a:xfrm>
            <a:off x="614525" y="1343400"/>
            <a:ext cx="2129700" cy="115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top_schools: {‘MIT’, ‘Carnegie Mellon’, …,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top_companies: {‘Google’, ‘Amazon’, …}</a:t>
            </a:r>
            <a:endParaRPr>
              <a:latin typeface="Roboto"/>
              <a:ea typeface="Roboto"/>
              <a:cs typeface="Roboto"/>
              <a:sym typeface="Roboto"/>
            </a:endParaRPr>
          </a:p>
        </p:txBody>
      </p:sp>
      <p:sp>
        <p:nvSpPr>
          <p:cNvPr id="138" name="Google Shape;138;p22"/>
          <p:cNvSpPr txBox="1"/>
          <p:nvPr/>
        </p:nvSpPr>
        <p:spPr>
          <a:xfrm>
            <a:off x="399300" y="789075"/>
            <a:ext cx="28986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131314"/>
                </a:solidFill>
                <a:latin typeface="Roboto"/>
                <a:ea typeface="Roboto"/>
                <a:cs typeface="Roboto"/>
                <a:sym typeface="Roboto"/>
              </a:rPr>
              <a:t>Future Enhancements</a:t>
            </a:r>
            <a:endParaRPr b="1" sz="1800" u="sng">
              <a:solidFill>
                <a:srgbClr val="131314"/>
              </a:solidFill>
              <a:latin typeface="Roboto"/>
              <a:ea typeface="Roboto"/>
              <a:cs typeface="Roboto"/>
              <a:sym typeface="Roboto"/>
            </a:endParaRPr>
          </a:p>
        </p:txBody>
      </p:sp>
      <p:sp>
        <p:nvSpPr>
          <p:cNvPr id="139" name="Google Shape;139;p22"/>
          <p:cNvSpPr txBox="1"/>
          <p:nvPr/>
        </p:nvSpPr>
        <p:spPr>
          <a:xfrm>
            <a:off x="3942750" y="1343400"/>
            <a:ext cx="4982100" cy="18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31314"/>
                </a:solidFill>
                <a:latin typeface="Roboto"/>
                <a:ea typeface="Roboto"/>
                <a:cs typeface="Roboto"/>
                <a:sym typeface="Roboto"/>
              </a:rPr>
              <a:t>As with any automated screening of a candidate, we anticipated a multitude of limitations with our approach. </a:t>
            </a:r>
            <a:endParaRPr>
              <a:solidFill>
                <a:srgbClr val="131314"/>
              </a:solidFill>
              <a:latin typeface="Roboto"/>
              <a:ea typeface="Roboto"/>
              <a:cs typeface="Roboto"/>
              <a:sym typeface="Roboto"/>
            </a:endParaRPr>
          </a:p>
          <a:p>
            <a:pPr indent="0" lvl="0" marL="0" rtl="0" algn="l">
              <a:spcBef>
                <a:spcPts val="0"/>
              </a:spcBef>
              <a:spcAft>
                <a:spcPts val="0"/>
              </a:spcAft>
              <a:buNone/>
            </a:pPr>
            <a:r>
              <a:t/>
            </a:r>
            <a:endParaRPr>
              <a:solidFill>
                <a:srgbClr val="131314"/>
              </a:solidFill>
              <a:latin typeface="Roboto"/>
              <a:ea typeface="Roboto"/>
              <a:cs typeface="Roboto"/>
              <a:sym typeface="Roboto"/>
            </a:endParaRPr>
          </a:p>
          <a:p>
            <a:pPr indent="0" lvl="0" marL="0" rtl="0" algn="l">
              <a:spcBef>
                <a:spcPts val="0"/>
              </a:spcBef>
              <a:spcAft>
                <a:spcPts val="0"/>
              </a:spcAft>
              <a:buNone/>
            </a:pPr>
            <a:r>
              <a:rPr lang="en">
                <a:solidFill>
                  <a:srgbClr val="131314"/>
                </a:solidFill>
                <a:latin typeface="Roboto"/>
                <a:ea typeface="Roboto"/>
                <a:cs typeface="Roboto"/>
                <a:sym typeface="Roboto"/>
              </a:rPr>
              <a:t>Our approach only highlights the semantic similarity between a job description and a resume. </a:t>
            </a:r>
            <a:endParaRPr>
              <a:solidFill>
                <a:srgbClr val="131314"/>
              </a:solidFill>
              <a:latin typeface="Roboto"/>
              <a:ea typeface="Roboto"/>
              <a:cs typeface="Roboto"/>
              <a:sym typeface="Roboto"/>
            </a:endParaRPr>
          </a:p>
          <a:p>
            <a:pPr indent="0" lvl="0" marL="0" rtl="0" algn="l">
              <a:spcBef>
                <a:spcPts val="0"/>
              </a:spcBef>
              <a:spcAft>
                <a:spcPts val="0"/>
              </a:spcAft>
              <a:buNone/>
            </a:pPr>
            <a:r>
              <a:t/>
            </a:r>
            <a:endParaRPr>
              <a:solidFill>
                <a:srgbClr val="131314"/>
              </a:solidFill>
              <a:latin typeface="Roboto"/>
              <a:ea typeface="Roboto"/>
              <a:cs typeface="Roboto"/>
              <a:sym typeface="Roboto"/>
            </a:endParaRPr>
          </a:p>
          <a:p>
            <a:pPr indent="0" lvl="0" marL="0" rtl="0" algn="l">
              <a:spcBef>
                <a:spcPts val="0"/>
              </a:spcBef>
              <a:spcAft>
                <a:spcPts val="0"/>
              </a:spcAft>
              <a:buNone/>
            </a:pPr>
            <a:r>
              <a:rPr lang="en">
                <a:solidFill>
                  <a:srgbClr val="131314"/>
                </a:solidFill>
                <a:latin typeface="Roboto"/>
                <a:ea typeface="Roboto"/>
                <a:cs typeface="Roboto"/>
                <a:sym typeface="Roboto"/>
              </a:rPr>
              <a:t>While our model may be able to find relevant candidates due to returning resumes with skills that are very similar to skills listed on the job description, our model </a:t>
            </a:r>
            <a:r>
              <a:rPr b="1" lang="en" u="sng">
                <a:solidFill>
                  <a:srgbClr val="131314"/>
                </a:solidFill>
                <a:latin typeface="Roboto"/>
                <a:ea typeface="Roboto"/>
                <a:cs typeface="Roboto"/>
                <a:sym typeface="Roboto"/>
              </a:rPr>
              <a:t>will fail to capture important information regarding unique qualifications of individuals.</a:t>
            </a:r>
            <a:endParaRPr b="1" u="sng">
              <a:solidFill>
                <a:srgbClr val="131314"/>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Goals: Mahya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solidFill>
                  <a:srgbClr val="000000"/>
                </a:solidFill>
                <a:latin typeface="Arial"/>
                <a:ea typeface="Arial"/>
                <a:cs typeface="Arial"/>
                <a:sym typeface="Arial"/>
              </a:rPr>
              <a:t>Automated resume screening has become a standard practice in the recruitment process for a multitude of companies. However, are basic NLP techniques effective in pruning the possible resume choices, and recommending the top candidates for job opportunities? What are the ethical implications of the use of these automated systems?</a:t>
            </a:r>
            <a:endParaRPr sz="13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rPr lang="en" sz="1300">
                <a:solidFill>
                  <a:srgbClr val="000000"/>
                </a:solidFill>
                <a:latin typeface="Arial"/>
                <a:ea typeface="Arial"/>
                <a:cs typeface="Arial"/>
                <a:sym typeface="Arial"/>
              </a:rPr>
              <a:t>We aim to simulate the following use case: </a:t>
            </a:r>
            <a:r>
              <a:rPr b="1" lang="en" sz="1300">
                <a:solidFill>
                  <a:srgbClr val="000000"/>
                </a:solidFill>
                <a:latin typeface="Arial"/>
                <a:ea typeface="Arial"/>
                <a:cs typeface="Arial"/>
                <a:sym typeface="Arial"/>
              </a:rPr>
              <a:t>when given a database containing several resumes classified to a specific profession, if given a job description, how successful is a simple NLP pipeline in finding the top candidates?</a:t>
            </a:r>
            <a:endParaRPr b="1" sz="1250">
              <a:solidFill>
                <a:srgbClr val="13131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Existing approaches: Mahya</a:t>
            </a:r>
            <a:endParaRPr/>
          </a:p>
        </p:txBody>
      </p:sp>
      <p:graphicFrame>
        <p:nvGraphicFramePr>
          <p:cNvPr id="80" name="Google Shape;80;p15"/>
          <p:cNvGraphicFramePr/>
          <p:nvPr/>
        </p:nvGraphicFramePr>
        <p:xfrm>
          <a:off x="244350" y="850475"/>
          <a:ext cx="3000000" cy="3000000"/>
        </p:xfrm>
        <a:graphic>
          <a:graphicData uri="http://schemas.openxmlformats.org/drawingml/2006/table">
            <a:tbl>
              <a:tblPr>
                <a:noFill/>
                <a:tableStyleId>{7456D462-2AC6-4AD0-8F6A-2A95289E3945}</a:tableStyleId>
              </a:tblPr>
              <a:tblGrid>
                <a:gridCol w="2771600"/>
                <a:gridCol w="594825"/>
                <a:gridCol w="5167975"/>
              </a:tblGrid>
              <a:tr h="346975">
                <a:tc>
                  <a:txBody>
                    <a:bodyPr/>
                    <a:lstStyle/>
                    <a:p>
                      <a:pPr indent="0" lvl="0" marL="0" rtl="0" algn="l">
                        <a:spcBef>
                          <a:spcPts val="0"/>
                        </a:spcBef>
                        <a:spcAft>
                          <a:spcPts val="0"/>
                        </a:spcAft>
                        <a:buNone/>
                      </a:pPr>
                      <a:r>
                        <a:rPr lang="en" sz="1100"/>
                        <a:t>Research Paper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Y</a:t>
                      </a:r>
                      <a:r>
                        <a:rPr lang="en" sz="1100"/>
                        <a:t>ear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D</a:t>
                      </a:r>
                      <a:r>
                        <a:rPr lang="en" sz="1100"/>
                        <a:t>escription</a:t>
                      </a:r>
                      <a:endParaRPr sz="1100"/>
                    </a:p>
                  </a:txBody>
                  <a:tcPr marT="91425" marB="91425" marR="91425" marL="91425">
                    <a:lnB cap="flat" cmpd="sng" w="9525">
                      <a:solidFill>
                        <a:srgbClr val="9E9E9E"/>
                      </a:solidFill>
                      <a:prstDash val="solid"/>
                      <a:round/>
                      <a:headEnd len="sm" w="sm" type="none"/>
                      <a:tailEnd len="sm" w="sm" type="none"/>
                    </a:lnB>
                  </a:tcPr>
                </a:tc>
              </a:tr>
              <a:tr h="726000">
                <a:tc>
                  <a:txBody>
                    <a:bodyPr/>
                    <a:lstStyle/>
                    <a:p>
                      <a:pPr indent="0" lvl="0" marL="0" rtl="0" algn="l">
                        <a:lnSpc>
                          <a:spcPct val="115000"/>
                        </a:lnSpc>
                        <a:spcBef>
                          <a:spcPts val="0"/>
                        </a:spcBef>
                        <a:spcAft>
                          <a:spcPts val="0"/>
                        </a:spcAft>
                        <a:buNone/>
                      </a:pPr>
                      <a:r>
                        <a:rPr lang="en" sz="1100"/>
                        <a:t>Automatic Process Resume in Talent Pool by Applying Natural Language Processing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2021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Simulates the same use case: a resume database stored by a recruitment system, which is evaluated to extract potential candidates for future job opportunities. However,in the approach by Quynh Trinh (2021), the researchers first extract relevant information from resumes, and then utilize a Word2Vec model to create embeddings to help for later candidate retrieval. In our approach, we examine different classification methods to first limit our evaluation of resumes to those belonging to a relevant profession, and then utilize a BERT model to create the embeddings for semantic search.</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00">
                <a:tc>
                  <a:txBody>
                    <a:bodyPr/>
                    <a:lstStyle/>
                    <a:p>
                      <a:pPr indent="0" lvl="0" marL="0" rtl="0" algn="l">
                        <a:lnSpc>
                          <a:spcPct val="115000"/>
                        </a:lnSpc>
                        <a:spcBef>
                          <a:spcPts val="0"/>
                        </a:spcBef>
                        <a:spcAft>
                          <a:spcPts val="0"/>
                        </a:spcAft>
                        <a:buNone/>
                      </a:pPr>
                      <a:r>
                        <a:rPr lang="en" sz="1100"/>
                        <a:t>Resume classification system using natural language processing and machine learning techniques</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2022</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t>Examines possible resume classification approaches, including K-Nearest Neighbors and SVM. The experimenters of this approach were able to achieve 96% testing accuracy in classification. However, our team goes beyond just profession classification, and also supplies a recruiter with the top resumes.</a:t>
                      </a:r>
                      <a:endParaRPr sz="1100"/>
                    </a:p>
                  </a:txBody>
                  <a:tcPr marT="91425" marB="91425" marR="91425" marL="91425">
                    <a:lnT cap="flat" cmpd="sng" w="9525">
                      <a:solidFill>
                        <a:srgbClr val="9E9E9E"/>
                      </a:solidFill>
                      <a:prstDash val="solid"/>
                      <a:round/>
                      <a:headEnd len="sm" w="sm" type="none"/>
                      <a:tailEnd len="sm" w="sm" type="none"/>
                    </a:lnT>
                  </a:tcPr>
                </a:tc>
              </a:tr>
              <a:tr h="897350">
                <a:tc>
                  <a:txBody>
                    <a:bodyPr/>
                    <a:lstStyle/>
                    <a:p>
                      <a:pPr indent="0" lvl="0" marL="0" rtl="0" algn="l">
                        <a:lnSpc>
                          <a:spcPct val="115000"/>
                        </a:lnSpc>
                        <a:spcBef>
                          <a:spcPts val="0"/>
                        </a:spcBef>
                        <a:spcAft>
                          <a:spcPts val="0"/>
                        </a:spcAft>
                        <a:buNone/>
                      </a:pPr>
                      <a:r>
                        <a:rPr lang="en" sz="1100"/>
                        <a:t>Applying BERT-Based NLP for Automated Resume Screening and Candidate Ranking</a:t>
                      </a:r>
                      <a:endParaRPr sz="1100"/>
                    </a:p>
                  </a:txBody>
                  <a:tcPr marT="91425" marB="91425" marR="91425" marL="91425"/>
                </a:tc>
                <a:tc>
                  <a:txBody>
                    <a:bodyPr/>
                    <a:lstStyle/>
                    <a:p>
                      <a:pPr indent="0" lvl="0" marL="0" rtl="0" algn="l">
                        <a:spcBef>
                          <a:spcPts val="0"/>
                        </a:spcBef>
                        <a:spcAft>
                          <a:spcPts val="0"/>
                        </a:spcAft>
                        <a:buNone/>
                      </a:pPr>
                      <a:r>
                        <a:rPr lang="en" sz="1100"/>
                        <a:t>2024</a:t>
                      </a:r>
                      <a:endParaRPr sz="1100"/>
                    </a:p>
                  </a:txBody>
                  <a:tcPr marT="91425" marB="91425" marR="91425" marL="91425"/>
                </a:tc>
                <a:tc>
                  <a:txBody>
                    <a:bodyPr/>
                    <a:lstStyle/>
                    <a:p>
                      <a:pPr indent="0" lvl="0" marL="0" rtl="0" algn="l">
                        <a:lnSpc>
                          <a:spcPct val="115000"/>
                        </a:lnSpc>
                        <a:spcBef>
                          <a:spcPts val="0"/>
                        </a:spcBef>
                        <a:spcAft>
                          <a:spcPts val="0"/>
                        </a:spcAft>
                        <a:buNone/>
                      </a:pPr>
                      <a:r>
                        <a:rPr lang="en" sz="1100"/>
                        <a:t>Utilizes a BERT model to establish embeddings of resumes and job descriptions, and utilize similarity metrics to retrieve the top candidates. Includes parsing resumes for skills. In our approach, we embed the entire resume and compare its similarity to an embedding of an entire job description/</a:t>
                      </a:r>
                      <a:endParaRPr sz="11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Mahya</a:t>
            </a:r>
            <a:endParaRPr/>
          </a:p>
        </p:txBody>
      </p:sp>
      <p:sp>
        <p:nvSpPr>
          <p:cNvPr id="86" name="Google Shape;86;p16"/>
          <p:cNvSpPr txBox="1"/>
          <p:nvPr>
            <p:ph idx="4294967295" type="body"/>
          </p:nvPr>
        </p:nvSpPr>
        <p:spPr>
          <a:xfrm>
            <a:off x="223575" y="982050"/>
            <a:ext cx="3873900" cy="3540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9090"/>
              <a:buChar char="●"/>
            </a:pPr>
            <a:r>
              <a:rPr b="1" lang="en" sz="1650">
                <a:solidFill>
                  <a:srgbClr val="000000"/>
                </a:solidFill>
                <a:latin typeface="Arial"/>
                <a:ea typeface="Arial"/>
                <a:cs typeface="Arial"/>
                <a:sym typeface="Arial"/>
              </a:rPr>
              <a:t>2400+ resumes, labeled to their corresponding profession.</a:t>
            </a:r>
            <a:endParaRPr b="1" sz="1650">
              <a:solidFill>
                <a:srgbClr val="000000"/>
              </a:solidFill>
              <a:latin typeface="Arial"/>
              <a:ea typeface="Arial"/>
              <a:cs typeface="Arial"/>
              <a:sym typeface="Arial"/>
            </a:endParaRPr>
          </a:p>
          <a:p>
            <a:pPr indent="-309800" lvl="0" marL="457200" rtl="0" algn="l">
              <a:spcBef>
                <a:spcPts val="0"/>
              </a:spcBef>
              <a:spcAft>
                <a:spcPts val="0"/>
              </a:spcAft>
              <a:buClr>
                <a:srgbClr val="000000"/>
              </a:buClr>
              <a:buSzPct val="100000"/>
              <a:buFont typeface="Arial"/>
              <a:buChar char="●"/>
            </a:pPr>
            <a:r>
              <a:rPr lang="en" sz="1650">
                <a:solidFill>
                  <a:srgbClr val="000000"/>
                </a:solidFill>
                <a:latin typeface="Arial"/>
                <a:ea typeface="Arial"/>
                <a:cs typeface="Arial"/>
                <a:sym typeface="Arial"/>
              </a:rPr>
              <a:t>Simulates a resume database stored by a company for later recruitment for open job opportunities (similar to Quynh Trinh’s 2021 research paper).</a:t>
            </a:r>
            <a:endParaRPr sz="1650">
              <a:solidFill>
                <a:srgbClr val="000000"/>
              </a:solidFill>
              <a:latin typeface="Arial"/>
              <a:ea typeface="Arial"/>
              <a:cs typeface="Arial"/>
              <a:sym typeface="Arial"/>
            </a:endParaRPr>
          </a:p>
          <a:p>
            <a:pPr indent="-317182" lvl="0" marL="457200" rtl="0" algn="l">
              <a:spcBef>
                <a:spcPts val="0"/>
              </a:spcBef>
              <a:spcAft>
                <a:spcPts val="0"/>
              </a:spcAft>
              <a:buSzPct val="109090"/>
              <a:buChar char="●"/>
            </a:pPr>
            <a:r>
              <a:rPr lang="en" sz="1650">
                <a:solidFill>
                  <a:srgbClr val="000000"/>
                </a:solidFill>
                <a:latin typeface="Arial"/>
                <a:ea typeface="Arial"/>
                <a:cs typeface="Arial"/>
                <a:sym typeface="Arial"/>
              </a:rPr>
              <a:t>24 professions, such as accountant, chef, etc.</a:t>
            </a:r>
            <a:endParaRPr sz="1650">
              <a:solidFill>
                <a:srgbClr val="000000"/>
              </a:solidFill>
              <a:latin typeface="Arial"/>
              <a:ea typeface="Arial"/>
              <a:cs typeface="Arial"/>
              <a:sym typeface="Arial"/>
            </a:endParaRPr>
          </a:p>
          <a:p>
            <a:pPr indent="-317182" lvl="0" marL="457200" rtl="0" algn="l">
              <a:spcBef>
                <a:spcPts val="0"/>
              </a:spcBef>
              <a:spcAft>
                <a:spcPts val="0"/>
              </a:spcAft>
              <a:buSzPct val="109090"/>
              <a:buChar char="●"/>
            </a:pPr>
            <a:r>
              <a:rPr lang="en" sz="1650">
                <a:solidFill>
                  <a:srgbClr val="000000"/>
                </a:solidFill>
                <a:latin typeface="Arial"/>
                <a:ea typeface="Arial"/>
                <a:cs typeface="Arial"/>
                <a:sym typeface="Arial"/>
              </a:rPr>
              <a:t>A limitation of this dataset is that the data is not balanced amongst the labels. For example, the "automobile" profession only has 36 resumes, while the "accountant" profession has 116 resumes.</a:t>
            </a:r>
            <a:endParaRPr sz="1650">
              <a:solidFill>
                <a:srgbClr val="000000"/>
              </a:solidFill>
              <a:latin typeface="Arial"/>
              <a:ea typeface="Arial"/>
              <a:cs typeface="Arial"/>
              <a:sym typeface="Arial"/>
            </a:endParaRPr>
          </a:p>
          <a:p>
            <a:pPr indent="-309800" lvl="0" marL="457200" rtl="0" algn="l">
              <a:spcBef>
                <a:spcPts val="0"/>
              </a:spcBef>
              <a:spcAft>
                <a:spcPts val="0"/>
              </a:spcAft>
              <a:buClr>
                <a:srgbClr val="000000"/>
              </a:buClr>
              <a:buSzPct val="100000"/>
              <a:buFont typeface="Arial"/>
              <a:buChar char="●"/>
            </a:pPr>
            <a:r>
              <a:rPr b="1" lang="en" sz="1650">
                <a:solidFill>
                  <a:srgbClr val="000000"/>
                </a:solidFill>
                <a:latin typeface="Arial"/>
                <a:ea typeface="Arial"/>
                <a:cs typeface="Arial"/>
                <a:sym typeface="Arial"/>
              </a:rPr>
              <a:t>Additionally, we ran a python script to generate embeddings of each resume utilizing a BERT Embedding Model.</a:t>
            </a:r>
            <a:endParaRPr b="1" sz="1650">
              <a:solidFill>
                <a:srgbClr val="000000"/>
              </a:solidFill>
              <a:latin typeface="Arial"/>
              <a:ea typeface="Arial"/>
              <a:cs typeface="Arial"/>
              <a:sym typeface="Arial"/>
            </a:endParaRPr>
          </a:p>
        </p:txBody>
      </p:sp>
      <p:pic>
        <p:nvPicPr>
          <p:cNvPr id="87" name="Google Shape;87;p16"/>
          <p:cNvPicPr preferRelativeResize="0"/>
          <p:nvPr/>
        </p:nvPicPr>
        <p:blipFill>
          <a:blip r:embed="rId3">
            <a:alphaModFix/>
          </a:blip>
          <a:stretch>
            <a:fillRect/>
          </a:stretch>
        </p:blipFill>
        <p:spPr>
          <a:xfrm>
            <a:off x="4544837" y="898875"/>
            <a:ext cx="4163973" cy="3573699"/>
          </a:xfrm>
          <a:prstGeom prst="rect">
            <a:avLst/>
          </a:prstGeom>
          <a:noFill/>
          <a:ln>
            <a:noFill/>
          </a:ln>
        </p:spPr>
      </p:pic>
      <p:sp>
        <p:nvSpPr>
          <p:cNvPr id="88" name="Google Shape;88;p16"/>
          <p:cNvSpPr txBox="1"/>
          <p:nvPr/>
        </p:nvSpPr>
        <p:spPr>
          <a:xfrm>
            <a:off x="5150675" y="4472575"/>
            <a:ext cx="2952300" cy="4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50"/>
              <a:t>Figure: Example resume within the dataset</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Stephanie</a:t>
            </a:r>
            <a:endParaRPr/>
          </a:p>
        </p:txBody>
      </p:sp>
      <p:pic>
        <p:nvPicPr>
          <p:cNvPr id="94" name="Google Shape;94;p17"/>
          <p:cNvPicPr preferRelativeResize="0"/>
          <p:nvPr/>
        </p:nvPicPr>
        <p:blipFill>
          <a:blip r:embed="rId3">
            <a:alphaModFix/>
          </a:blip>
          <a:stretch>
            <a:fillRect/>
          </a:stretch>
        </p:blipFill>
        <p:spPr>
          <a:xfrm>
            <a:off x="3470750" y="74825"/>
            <a:ext cx="5024326" cy="4747075"/>
          </a:xfrm>
          <a:prstGeom prst="rect">
            <a:avLst/>
          </a:prstGeom>
          <a:noFill/>
          <a:ln>
            <a:noFill/>
          </a:ln>
        </p:spPr>
      </p:pic>
      <p:sp>
        <p:nvSpPr>
          <p:cNvPr id="95" name="Google Shape;95;p1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Embed resumes from Kaggle Dataset</a:t>
            </a:r>
            <a:endParaRPr/>
          </a:p>
          <a:p>
            <a:pPr indent="-304800" lvl="0" marL="457200" rtl="0" algn="l">
              <a:spcBef>
                <a:spcPts val="0"/>
              </a:spcBef>
              <a:spcAft>
                <a:spcPts val="0"/>
              </a:spcAft>
              <a:buSzPts val="1200"/>
              <a:buChar char="●"/>
            </a:pPr>
            <a:r>
              <a:rPr lang="en"/>
              <a:t>Prune possible professions for a given job description using best classifier</a:t>
            </a:r>
            <a:endParaRPr/>
          </a:p>
          <a:p>
            <a:pPr indent="-304800" lvl="1" marL="914400" rtl="0" algn="l">
              <a:spcBef>
                <a:spcPts val="0"/>
              </a:spcBef>
              <a:spcAft>
                <a:spcPts val="0"/>
              </a:spcAft>
              <a:buSzPts val="1200"/>
              <a:buChar char="○"/>
            </a:pPr>
            <a:r>
              <a:rPr lang="en"/>
              <a:t>Limits which resumes we need to evaluate</a:t>
            </a:r>
            <a:endParaRPr/>
          </a:p>
          <a:p>
            <a:pPr indent="-304800" lvl="0" marL="457200" rtl="0" algn="l">
              <a:spcBef>
                <a:spcPts val="0"/>
              </a:spcBef>
              <a:spcAft>
                <a:spcPts val="0"/>
              </a:spcAft>
              <a:buSzPts val="1200"/>
              <a:buChar char="●"/>
            </a:pPr>
            <a:r>
              <a:rPr lang="en"/>
              <a:t>Import relevant resume embeddings only belonging to classified profession</a:t>
            </a:r>
            <a:endParaRPr/>
          </a:p>
          <a:p>
            <a:pPr indent="-304800" lvl="0" marL="457200" rtl="0" algn="l">
              <a:spcBef>
                <a:spcPts val="0"/>
              </a:spcBef>
              <a:spcAft>
                <a:spcPts val="0"/>
              </a:spcAft>
              <a:buSzPts val="1200"/>
              <a:buChar char="●"/>
            </a:pPr>
            <a:r>
              <a:rPr lang="en"/>
              <a:t>Return top resumes through the use of the most relevant similarity metric</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BERT Model for Profession Classification: Stephanie</a:t>
            </a:r>
            <a:endParaRPr/>
          </a:p>
        </p:txBody>
      </p:sp>
      <p:sp>
        <p:nvSpPr>
          <p:cNvPr id="101" name="Google Shape;101;p18"/>
          <p:cNvSpPr txBox="1"/>
          <p:nvPr>
            <p:ph idx="1" type="body"/>
          </p:nvPr>
        </p:nvSpPr>
        <p:spPr>
          <a:xfrm>
            <a:off x="-173900" y="1965200"/>
            <a:ext cx="5086200" cy="2710200"/>
          </a:xfrm>
          <a:prstGeom prst="rect">
            <a:avLst/>
          </a:prstGeom>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lang="en">
                <a:solidFill>
                  <a:srgbClr val="131314"/>
                </a:solidFill>
              </a:rPr>
              <a:t>O</a:t>
            </a:r>
            <a:r>
              <a:rPr lang="en">
                <a:solidFill>
                  <a:srgbClr val="131314"/>
                </a:solidFill>
              </a:rPr>
              <a:t>ur team employed the approach of training a BERT (Bidiectional Encoder Representations from Transformers) Model. Our team hypothesized that this NLP approach would work best, due to BERT models ability to leverage context from surrounding words within the resume to create meaningful embeddings, allowing for successful tests of semantic similarity between embeddings, as entailed in Hashemi-Pour and Lutkevich (2024).</a:t>
            </a:r>
            <a:endParaRPr>
              <a:solidFill>
                <a:srgbClr val="131314"/>
              </a:solidFill>
            </a:endParaRPr>
          </a:p>
          <a:p>
            <a:pPr indent="0" lvl="0" marL="457200" rtl="0" algn="l">
              <a:spcBef>
                <a:spcPts val="1200"/>
              </a:spcBef>
              <a:spcAft>
                <a:spcPts val="1200"/>
              </a:spcAft>
              <a:buNone/>
            </a:pPr>
            <a:r>
              <a:rPr lang="en">
                <a:solidFill>
                  <a:srgbClr val="131314"/>
                </a:solidFill>
              </a:rPr>
              <a:t>We trained the BERT model for 10 epochs, and it was able to obtain 80.72% testing accuracy, the highest of the three tested approaches. We utilized the AdamW optimizer, an alternate form of the Adam optimizer which decouples weight decay, as explored in Loshchilov and Hutter (2019). We utilized a learning rate of 0.00005 to achieve this accuracy</a:t>
            </a:r>
            <a:endParaRPr>
              <a:solidFill>
                <a:srgbClr val="131314"/>
              </a:solidFill>
            </a:endParaRPr>
          </a:p>
        </p:txBody>
      </p:sp>
      <p:sp>
        <p:nvSpPr>
          <p:cNvPr id="102" name="Google Shape;102;p18"/>
          <p:cNvSpPr txBox="1"/>
          <p:nvPr/>
        </p:nvSpPr>
        <p:spPr>
          <a:xfrm>
            <a:off x="5143000" y="2037450"/>
            <a:ext cx="3705900" cy="1068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00">
                <a:latin typeface="Source Code Pro"/>
                <a:ea typeface="Source Code Pro"/>
                <a:cs typeface="Source Code Pro"/>
                <a:sym typeface="Source Code Pro"/>
              </a:rPr>
              <a:t>from transformers import BertForSequenceClassification, AdamW</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model = BertForSequenceClassification.from_pretrained('bert-base-uncased’)</a:t>
            </a:r>
            <a:endParaRPr sz="650">
              <a:solidFill>
                <a:srgbClr val="DCDCDC"/>
              </a:solidFill>
              <a:highlight>
                <a:srgbClr val="1E1E1E"/>
              </a:highlight>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03" name="Google Shape;103;p18"/>
          <p:cNvSpPr/>
          <p:nvPr/>
        </p:nvSpPr>
        <p:spPr>
          <a:xfrm>
            <a:off x="5135300" y="2027675"/>
            <a:ext cx="3821100" cy="139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Baseline Linear Classifier Approach for Profession Classification: Hannah</a:t>
            </a:r>
            <a:endParaRPr/>
          </a:p>
        </p:txBody>
      </p:sp>
      <p:pic>
        <p:nvPicPr>
          <p:cNvPr id="109" name="Google Shape;109;p19"/>
          <p:cNvPicPr preferRelativeResize="0"/>
          <p:nvPr/>
        </p:nvPicPr>
        <p:blipFill>
          <a:blip r:embed="rId3">
            <a:alphaModFix/>
          </a:blip>
          <a:stretch>
            <a:fillRect/>
          </a:stretch>
        </p:blipFill>
        <p:spPr>
          <a:xfrm>
            <a:off x="2919700" y="1974025"/>
            <a:ext cx="2954401" cy="2552325"/>
          </a:xfrm>
          <a:prstGeom prst="rect">
            <a:avLst/>
          </a:prstGeom>
          <a:noFill/>
          <a:ln>
            <a:noFill/>
          </a:ln>
        </p:spPr>
      </p:pic>
      <p:pic>
        <p:nvPicPr>
          <p:cNvPr id="110" name="Google Shape;110;p19"/>
          <p:cNvPicPr preferRelativeResize="0"/>
          <p:nvPr/>
        </p:nvPicPr>
        <p:blipFill>
          <a:blip r:embed="rId4">
            <a:alphaModFix/>
          </a:blip>
          <a:stretch>
            <a:fillRect/>
          </a:stretch>
        </p:blipFill>
        <p:spPr>
          <a:xfrm>
            <a:off x="6041875" y="2008613"/>
            <a:ext cx="2874325" cy="2483150"/>
          </a:xfrm>
          <a:prstGeom prst="rect">
            <a:avLst/>
          </a:prstGeom>
          <a:noFill/>
          <a:ln>
            <a:noFill/>
          </a:ln>
        </p:spPr>
      </p:pic>
      <p:sp>
        <p:nvSpPr>
          <p:cNvPr id="111" name="Google Shape;111;p19"/>
          <p:cNvSpPr txBox="1"/>
          <p:nvPr/>
        </p:nvSpPr>
        <p:spPr>
          <a:xfrm>
            <a:off x="3213225" y="4491775"/>
            <a:ext cx="24612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latin typeface="Roboto"/>
                <a:ea typeface="Roboto"/>
                <a:cs typeface="Roboto"/>
                <a:sym typeface="Roboto"/>
              </a:rPr>
              <a:t>Logistic Classifier Confusion Matrix</a:t>
            </a:r>
            <a:endParaRPr b="1" sz="1100" u="sng">
              <a:latin typeface="Roboto"/>
              <a:ea typeface="Roboto"/>
              <a:cs typeface="Roboto"/>
              <a:sym typeface="Roboto"/>
            </a:endParaRPr>
          </a:p>
          <a:p>
            <a:pPr indent="0" lvl="0" marL="0" rtl="0" algn="l">
              <a:spcBef>
                <a:spcPts val="0"/>
              </a:spcBef>
              <a:spcAft>
                <a:spcPts val="0"/>
              </a:spcAft>
              <a:buNone/>
            </a:pPr>
            <a:r>
              <a:t/>
            </a:r>
            <a:endParaRPr b="1" sz="1100" u="sng">
              <a:latin typeface="Roboto"/>
              <a:ea typeface="Roboto"/>
              <a:cs typeface="Roboto"/>
              <a:sym typeface="Roboto"/>
            </a:endParaRPr>
          </a:p>
        </p:txBody>
      </p:sp>
      <p:sp>
        <p:nvSpPr>
          <p:cNvPr id="112" name="Google Shape;112;p19"/>
          <p:cNvSpPr txBox="1"/>
          <p:nvPr/>
        </p:nvSpPr>
        <p:spPr>
          <a:xfrm>
            <a:off x="6248438" y="4460125"/>
            <a:ext cx="24612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latin typeface="Roboto"/>
                <a:ea typeface="Roboto"/>
                <a:cs typeface="Roboto"/>
                <a:sym typeface="Roboto"/>
              </a:rPr>
              <a:t>SVM Classifier</a:t>
            </a:r>
            <a:r>
              <a:rPr b="1" lang="en" sz="1200" u="sng"/>
              <a:t> </a:t>
            </a:r>
            <a:r>
              <a:rPr b="1" lang="en" sz="1100" u="sng">
                <a:latin typeface="Roboto"/>
                <a:ea typeface="Roboto"/>
                <a:cs typeface="Roboto"/>
                <a:sym typeface="Roboto"/>
              </a:rPr>
              <a:t>Confusion Matrix</a:t>
            </a:r>
            <a:endParaRPr b="1" sz="1100" u="sng">
              <a:latin typeface="Roboto"/>
              <a:ea typeface="Roboto"/>
              <a:cs typeface="Roboto"/>
              <a:sym typeface="Roboto"/>
            </a:endParaRPr>
          </a:p>
          <a:p>
            <a:pPr indent="0" lvl="0" marL="0" rtl="0" algn="l">
              <a:spcBef>
                <a:spcPts val="0"/>
              </a:spcBef>
              <a:spcAft>
                <a:spcPts val="0"/>
              </a:spcAft>
              <a:buNone/>
            </a:pPr>
            <a:r>
              <a:t/>
            </a:r>
            <a:endParaRPr b="1" sz="1200" u="sng"/>
          </a:p>
          <a:p>
            <a:pPr indent="0" lvl="0" marL="0" rtl="0" algn="l">
              <a:spcBef>
                <a:spcPts val="0"/>
              </a:spcBef>
              <a:spcAft>
                <a:spcPts val="0"/>
              </a:spcAft>
              <a:buNone/>
            </a:pPr>
            <a:r>
              <a:t/>
            </a:r>
            <a:endParaRPr b="1" sz="1100" u="sng">
              <a:latin typeface="Roboto"/>
              <a:ea typeface="Roboto"/>
              <a:cs typeface="Roboto"/>
              <a:sym typeface="Roboto"/>
            </a:endParaRPr>
          </a:p>
        </p:txBody>
      </p:sp>
      <p:pic>
        <p:nvPicPr>
          <p:cNvPr id="113" name="Google Shape;113;p19"/>
          <p:cNvPicPr preferRelativeResize="0"/>
          <p:nvPr/>
        </p:nvPicPr>
        <p:blipFill>
          <a:blip r:embed="rId5">
            <a:alphaModFix/>
          </a:blip>
          <a:stretch>
            <a:fillRect/>
          </a:stretch>
        </p:blipFill>
        <p:spPr>
          <a:xfrm>
            <a:off x="233550" y="2758225"/>
            <a:ext cx="2461125" cy="885600"/>
          </a:xfrm>
          <a:prstGeom prst="rect">
            <a:avLst/>
          </a:prstGeom>
          <a:noFill/>
          <a:ln>
            <a:noFill/>
          </a:ln>
        </p:spPr>
      </p:pic>
      <p:sp>
        <p:nvSpPr>
          <p:cNvPr id="114" name="Google Shape;114;p19"/>
          <p:cNvSpPr txBox="1"/>
          <p:nvPr/>
        </p:nvSpPr>
        <p:spPr>
          <a:xfrm>
            <a:off x="290725" y="3643825"/>
            <a:ext cx="24612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u="sng">
                <a:latin typeface="Roboto"/>
                <a:ea typeface="Roboto"/>
                <a:cs typeface="Roboto"/>
                <a:sym typeface="Roboto"/>
              </a:rPr>
              <a:t>Testing Accuracy Comparison Between Models for Profession Classification</a:t>
            </a:r>
            <a:endParaRPr b="1" sz="1100" u="sng">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Cosine Similarity for Resume Retrieval: Stephanie</a:t>
            </a:r>
            <a:endParaRPr/>
          </a:p>
        </p:txBody>
      </p:sp>
      <p:sp>
        <p:nvSpPr>
          <p:cNvPr id="120" name="Google Shape;120;p20"/>
          <p:cNvSpPr txBox="1"/>
          <p:nvPr/>
        </p:nvSpPr>
        <p:spPr>
          <a:xfrm>
            <a:off x="98250" y="1282600"/>
            <a:ext cx="44682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t>Example tested job description:</a:t>
            </a:r>
            <a:endParaRPr b="1" sz="1000" u="sng"/>
          </a:p>
          <a:p>
            <a:pPr indent="0" lvl="0" marL="0" rtl="0" algn="l">
              <a:spcBef>
                <a:spcPts val="0"/>
              </a:spcBef>
              <a:spcAft>
                <a:spcPts val="0"/>
              </a:spcAft>
              <a:buNone/>
            </a:pPr>
            <a:r>
              <a:rPr lang="en" sz="1000"/>
              <a:t>We are looking for an Entry Level Tax Accountant to join our team in Metro Atlanta! We are looking for someone who is self-motivated and able to work in a fast-paced environment. All qualified individuals are encouraged to apply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RESPONSIBILITIES -</a:t>
            </a:r>
            <a:endParaRPr sz="1000"/>
          </a:p>
          <a:p>
            <a:pPr indent="0" lvl="0" marL="0" rtl="0" algn="l">
              <a:spcBef>
                <a:spcPts val="0"/>
              </a:spcBef>
              <a:spcAft>
                <a:spcPts val="0"/>
              </a:spcAft>
              <a:buNone/>
            </a:pPr>
            <a:r>
              <a:rPr lang="en" sz="1000"/>
              <a:t>Work with business clients on preparation of payroll tax returns, income tax returns.</a:t>
            </a:r>
            <a:endParaRPr sz="1000"/>
          </a:p>
          <a:p>
            <a:pPr indent="0" lvl="0" marL="0" rtl="0" algn="l">
              <a:spcBef>
                <a:spcPts val="0"/>
              </a:spcBef>
              <a:spcAft>
                <a:spcPts val="0"/>
              </a:spcAft>
              <a:buNone/>
            </a:pPr>
            <a:r>
              <a:rPr lang="en" sz="1000"/>
              <a:t>Perform monthly bank reconciliations,credit card statement reconciliations.</a:t>
            </a:r>
            <a:endParaRPr sz="1000"/>
          </a:p>
          <a:p>
            <a:pPr indent="0" lvl="0" marL="0" rtl="0" algn="l">
              <a:spcBef>
                <a:spcPts val="0"/>
              </a:spcBef>
              <a:spcAft>
                <a:spcPts val="0"/>
              </a:spcAft>
              <a:buNone/>
            </a:pPr>
            <a:r>
              <a:rPr lang="en" sz="1000"/>
              <a:t>Meet with new clients to discuss their needs and build a proposal for our services.</a:t>
            </a:r>
            <a:endParaRPr sz="1000"/>
          </a:p>
          <a:p>
            <a:pPr indent="0" lvl="0" marL="0" rtl="0" algn="l">
              <a:spcBef>
                <a:spcPts val="0"/>
              </a:spcBef>
              <a:spcAft>
                <a:spcPts val="0"/>
              </a:spcAft>
              <a:buNone/>
            </a:pPr>
            <a:r>
              <a:rPr lang="en" sz="1000"/>
              <a:t>Set up tax accounts with proper state and federal agencies.</a:t>
            </a:r>
            <a:endParaRPr sz="1000"/>
          </a:p>
          <a:p>
            <a:pPr indent="0" lvl="0" marL="0" rtl="0" algn="l">
              <a:spcBef>
                <a:spcPts val="0"/>
              </a:spcBef>
              <a:spcAft>
                <a:spcPts val="0"/>
              </a:spcAft>
              <a:buNone/>
            </a:pPr>
            <a:r>
              <a:rPr lang="en" sz="1000"/>
              <a:t>Process payroll for clients including depositing of 941 taxes.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SKILLS -</a:t>
            </a:r>
            <a:endParaRPr sz="1000"/>
          </a:p>
          <a:p>
            <a:pPr indent="0" lvl="0" marL="0" rtl="0" algn="l">
              <a:spcBef>
                <a:spcPts val="0"/>
              </a:spcBef>
              <a:spcAft>
                <a:spcPts val="0"/>
              </a:spcAft>
              <a:buNone/>
            </a:pPr>
            <a:r>
              <a:rPr lang="en" sz="1000"/>
              <a:t>• Bachelor's Degree Required, in Accounting/Finance or related degree</a:t>
            </a:r>
            <a:endParaRPr sz="1000"/>
          </a:p>
          <a:p>
            <a:pPr indent="0" lvl="0" marL="0" rtl="0" algn="l">
              <a:spcBef>
                <a:spcPts val="0"/>
              </a:spcBef>
              <a:spcAft>
                <a:spcPts val="0"/>
              </a:spcAft>
              <a:buNone/>
            </a:pPr>
            <a:r>
              <a:rPr lang="en" sz="1000"/>
              <a:t>• 6 Months + of related experience (internships will be considered)</a:t>
            </a:r>
            <a:endParaRPr sz="1000"/>
          </a:p>
          <a:p>
            <a:pPr indent="0" lvl="0" marL="0" rtl="0" algn="l">
              <a:spcBef>
                <a:spcPts val="0"/>
              </a:spcBef>
              <a:spcAft>
                <a:spcPts val="0"/>
              </a:spcAft>
              <a:buNone/>
            </a:pPr>
            <a:r>
              <a:rPr lang="en" sz="1000"/>
              <a:t>• Strong interpersonal skills. Candidate must have the ability to work in teams and help promote a team environment as well as professionally manage client relationships</a:t>
            </a:r>
            <a:endParaRPr sz="1000"/>
          </a:p>
          <a:p>
            <a:pPr indent="0" lvl="0" marL="0" rtl="0" algn="l">
              <a:spcBef>
                <a:spcPts val="0"/>
              </a:spcBef>
              <a:spcAft>
                <a:spcPts val="0"/>
              </a:spcAft>
              <a:buNone/>
            </a:pPr>
            <a:r>
              <a:rPr lang="en" sz="1000"/>
              <a:t>• Ability to use Microsoft Offices, Outlook, and various accounting applications</a:t>
            </a:r>
            <a:endParaRPr sz="1000"/>
          </a:p>
        </p:txBody>
      </p:sp>
      <p:pic>
        <p:nvPicPr>
          <p:cNvPr id="121" name="Google Shape;121;p20"/>
          <p:cNvPicPr preferRelativeResize="0"/>
          <p:nvPr/>
        </p:nvPicPr>
        <p:blipFill>
          <a:blip r:embed="rId3">
            <a:alphaModFix/>
          </a:blip>
          <a:stretch>
            <a:fillRect/>
          </a:stretch>
        </p:blipFill>
        <p:spPr>
          <a:xfrm>
            <a:off x="4843150" y="1561650"/>
            <a:ext cx="3970850" cy="3414425"/>
          </a:xfrm>
          <a:prstGeom prst="rect">
            <a:avLst/>
          </a:prstGeom>
          <a:noFill/>
          <a:ln>
            <a:noFill/>
          </a:ln>
        </p:spPr>
      </p:pic>
      <p:sp>
        <p:nvSpPr>
          <p:cNvPr id="122" name="Google Shape;122;p20"/>
          <p:cNvSpPr txBox="1"/>
          <p:nvPr/>
        </p:nvSpPr>
        <p:spPr>
          <a:xfrm>
            <a:off x="98250" y="804413"/>
            <a:ext cx="787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Our team hypothesized that the use of </a:t>
            </a:r>
            <a:r>
              <a:rPr b="1" lang="en" sz="1000" u="sng"/>
              <a:t>cosine similarity</a:t>
            </a:r>
            <a:r>
              <a:rPr b="1" lang="en" sz="1000"/>
              <a:t> would yield the most relevant resumes. </a:t>
            </a:r>
            <a:endParaRPr b="1"/>
          </a:p>
        </p:txBody>
      </p:sp>
      <p:sp>
        <p:nvSpPr>
          <p:cNvPr id="123" name="Google Shape;123;p20"/>
          <p:cNvSpPr txBox="1"/>
          <p:nvPr/>
        </p:nvSpPr>
        <p:spPr>
          <a:xfrm>
            <a:off x="4843150" y="1282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t>Top result: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Other Similarity Metrics for Relevant Resume Retrieval: Hannah</a:t>
            </a:r>
            <a:endParaRPr/>
          </a:p>
        </p:txBody>
      </p:sp>
      <p:sp>
        <p:nvSpPr>
          <p:cNvPr id="129" name="Google Shape;12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131314"/>
                </a:solidFill>
              </a:rPr>
              <a:t>We found that, even when including skills on a test job description found verbatim within resumes of our existing dataset, the </a:t>
            </a:r>
            <a:r>
              <a:rPr b="1" lang="en" u="sng">
                <a:solidFill>
                  <a:srgbClr val="131314"/>
                </a:solidFill>
              </a:rPr>
              <a:t>Jaccard Distance</a:t>
            </a:r>
            <a:r>
              <a:rPr lang="en">
                <a:solidFill>
                  <a:srgbClr val="131314"/>
                </a:solidFill>
              </a:rPr>
              <a:t> metric was </a:t>
            </a:r>
            <a:r>
              <a:rPr b="1" lang="en">
                <a:solidFill>
                  <a:srgbClr val="131314"/>
                </a:solidFill>
              </a:rPr>
              <a:t>not effective</a:t>
            </a:r>
            <a:r>
              <a:rPr lang="en">
                <a:solidFill>
                  <a:srgbClr val="131314"/>
                </a:solidFill>
              </a:rPr>
              <a:t> in yielding the desired resume. The jaccard distance metric evaluates similarity between vectors by looking at their intersection opposed to their union (Yassine El Khal, 2023)</a:t>
            </a:r>
            <a:endParaRPr>
              <a:solidFill>
                <a:srgbClr val="131314"/>
              </a:solidFill>
            </a:endParaRPr>
          </a:p>
          <a:p>
            <a:pPr indent="0" lvl="0" marL="0" rtl="0" algn="l">
              <a:spcBef>
                <a:spcPts val="1200"/>
              </a:spcBef>
              <a:spcAft>
                <a:spcPts val="1200"/>
              </a:spcAft>
              <a:buNone/>
            </a:pPr>
            <a:r>
              <a:rPr lang="en">
                <a:solidFill>
                  <a:srgbClr val="131314"/>
                </a:solidFill>
              </a:rPr>
              <a:t>W</a:t>
            </a:r>
            <a:r>
              <a:rPr lang="en">
                <a:solidFill>
                  <a:srgbClr val="131314"/>
                </a:solidFill>
              </a:rPr>
              <a:t>e found that </a:t>
            </a:r>
            <a:r>
              <a:rPr b="1" lang="en" u="sng">
                <a:solidFill>
                  <a:srgbClr val="131314"/>
                </a:solidFill>
              </a:rPr>
              <a:t>Euclidean Distance</a:t>
            </a:r>
            <a:r>
              <a:rPr lang="en">
                <a:solidFill>
                  <a:srgbClr val="131314"/>
                </a:solidFill>
              </a:rPr>
              <a:t> was </a:t>
            </a:r>
            <a:r>
              <a:rPr b="1" lang="en">
                <a:solidFill>
                  <a:srgbClr val="131314"/>
                </a:solidFill>
              </a:rPr>
              <a:t>nearly as effective</a:t>
            </a:r>
            <a:r>
              <a:rPr lang="en">
                <a:solidFill>
                  <a:srgbClr val="131314"/>
                </a:solidFill>
              </a:rPr>
              <a:t> in our human inspection of the returned resumes. Often, the euclidean distance metric would yield the same top candidate, and even the same top 3-4 candidates as the cosine similarity metric. With this result, it may be helpful to include several similarity metrics (cosine similarity and euclidean distance) in the retrieval of candidate resumes in the automated screening process for job opportunities, in order to help reinforce relevant candidate retrieval</a:t>
            </a:r>
            <a:endParaRPr>
              <a:solidFill>
                <a:srgbClr val="13131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