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88" r:id="rId2"/>
    <p:sldId id="311" r:id="rId3"/>
    <p:sldId id="312" r:id="rId4"/>
    <p:sldId id="313" r:id="rId5"/>
    <p:sldId id="316" r:id="rId6"/>
    <p:sldId id="349" r:id="rId7"/>
    <p:sldId id="318" r:id="rId8"/>
    <p:sldId id="319" r:id="rId9"/>
    <p:sldId id="333" r:id="rId10"/>
    <p:sldId id="334" r:id="rId11"/>
    <p:sldId id="320" r:id="rId12"/>
    <p:sldId id="322" r:id="rId13"/>
    <p:sldId id="323" r:id="rId14"/>
    <p:sldId id="324" r:id="rId15"/>
    <p:sldId id="350" r:id="rId16"/>
    <p:sldId id="327" r:id="rId17"/>
    <p:sldId id="329" r:id="rId18"/>
    <p:sldId id="330" r:id="rId19"/>
    <p:sldId id="335" r:id="rId20"/>
    <p:sldId id="336" r:id="rId21"/>
    <p:sldId id="331" r:id="rId22"/>
    <p:sldId id="339" r:id="rId23"/>
    <p:sldId id="340" r:id="rId24"/>
    <p:sldId id="341" r:id="rId25"/>
    <p:sldId id="342" r:id="rId26"/>
    <p:sldId id="344" r:id="rId27"/>
    <p:sldId id="345" r:id="rId28"/>
    <p:sldId id="346" r:id="rId29"/>
    <p:sldId id="347" r:id="rId30"/>
    <p:sldId id="348" r:id="rId31"/>
    <p:sldId id="351" r:id="rId32"/>
    <p:sldId id="352" r:id="rId33"/>
    <p:sldId id="360" r:id="rId34"/>
    <p:sldId id="361" r:id="rId35"/>
    <p:sldId id="354" r:id="rId36"/>
    <p:sldId id="355" r:id="rId37"/>
    <p:sldId id="356" r:id="rId38"/>
    <p:sldId id="357" r:id="rId39"/>
    <p:sldId id="358" r:id="rId40"/>
    <p:sldId id="359" r:id="rId41"/>
    <p:sldId id="300" r:id="rId42"/>
    <p:sldId id="33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5194A-C6F7-4845-905A-AA085821294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5B85C-CDDB-4CEF-953E-15DB9D08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6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7EAE-8D1F-4DFB-BF3D-67901E940A71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1FAF-5D06-4C6A-8912-CB01E5524513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1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1551-F63D-4305-9242-2455F0D0680F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78DD-CB71-40E3-BB0A-4D3A991A0D81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56EB-640A-4B62-A69F-BCFB4467D275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9B79-B273-40B5-992B-C94F11058C74}" type="datetime1">
              <a:rPr lang="ru-RU" smtClean="0"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7CC2-80E7-4879-9CE6-2C6E658A39C4}" type="datetime1">
              <a:rPr lang="ru-RU" smtClean="0"/>
              <a:t>19.03.2024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6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1D6-B2CC-43C9-B174-8720B6BD7186}" type="datetime1">
              <a:rPr lang="ru-RU" smtClean="0"/>
              <a:t>19.03.2024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DE-A3F8-4E7E-BCA5-00409DEB3409}" type="datetime1">
              <a:rPr lang="ru-RU" smtClean="0"/>
              <a:t>19.03.2024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61F-C6DE-4D77-AB90-F71103727935}" type="datetime1">
              <a:rPr lang="ru-RU" smtClean="0"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A33-9FB2-420B-B13E-74C31A10874D}" type="datetime1">
              <a:rPr lang="ru-RU" smtClean="0"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3DF6-6089-4127-A863-CD9F205B744B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12EEF-70DC-452C-AE24-BAC21B72A9A6}"/>
              </a:ext>
            </a:extLst>
          </p:cNvPr>
          <p:cNvSpPr txBox="1"/>
          <p:nvPr/>
        </p:nvSpPr>
        <p:spPr>
          <a:xfrm>
            <a:off x="682954" y="1997839"/>
            <a:ext cx="77780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НИЗКОУРОВНЕВАЯ АРХИТЕКТУРА</a:t>
            </a: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ПРОГРАММНОГО ОБЕСПЕЧЕНИЯ</a:t>
            </a:r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b="1" strike="sngStrike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(2+2)*</a:t>
            </a:r>
            <a:r>
              <a:rPr lang="en-US" sz="3600" b="1" strike="sngStrike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</a:t>
            </a:r>
            <a:r>
              <a:rPr lang="en-US"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2+2*2 </a:t>
            </a:r>
            <a:endParaRPr lang="ru-RU" sz="36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2DA3DA-54E3-4EAE-9B98-C1676B8E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9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288703"/>
            <a:ext cx="8625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Реализуйте все методы клиентского интерфейса в адаптере. Адаптер должен делегировать основную работу сервису.</a:t>
            </a:r>
          </a:p>
          <a:p>
            <a:pPr marL="457200" indent="-457200" algn="l">
              <a:buFont typeface="+mj-lt"/>
              <a:buAutoNum type="arabicPeriod" startAt="5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5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Приложение должно использовать адаптер только через клиентский интерфейс. Это позволит легко изменять и добавлять адаптеры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250507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8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Отделяет и скрывает от клиента подробности преобразования различных интерфейсов.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Усложняет код программы из-за введения дополнительных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08646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7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639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Bridge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Мост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структурный паттерн, который разделяет один или несколько классов на две отдельные иерархии — абстракцию и реализацию, — позволяя изменять их независимо друг от друга.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E184BE-2100-4AB8-99D3-0C09742A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9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4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4" y="1288703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Вспоминаем абстрактную фабрику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набор фигур и набор цветов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нужны все комбинации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0B1E3F-CF5A-48BC-84BF-A94EA723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988107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5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2" y="5019330"/>
            <a:ext cx="79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Наследование -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&gt;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агрегация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композиция</a:t>
            </a:r>
          </a:p>
          <a:p>
            <a:pPr algn="ctr"/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Фигура получит ссылку на Цвет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DEF8DA-5523-45BD-84EF-56B8D15FC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72" y="1750368"/>
            <a:ext cx="5848509" cy="25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7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5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Дополнительный пример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2" y="5019330"/>
            <a:ext cx="79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Разделяем </a:t>
            </a: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абстракцию (сам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GUI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реализацию (реализация в ОС)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8ED2E7-442A-458F-B497-2838145C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09" y="1248935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8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4" y="3250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628650" y="5014985"/>
            <a:ext cx="8079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Абстракция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управляющая логика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делегирует работу реализации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Реализация 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интерфейс для конкретных реализаций. Может совпадать с интерфейсом абстракции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Конкретные реализации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Расширенные абстракции 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вариации логики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работает с абстракциями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зная про реализации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16C76E-EFC2-45FF-8EDA-9C680825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194694"/>
            <a:ext cx="5334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7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разделить монолитный класс, который содержит несколько различных реализаций какой-то функциональности (например, если класс может работать с разными системами баз данных)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класс нужно расширять в двух независимых плоскостях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вы хотите, чтобы реализацию можно было бы изменять во время выполнения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404936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7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Определите, существует ли в ваших классах два непересекающихся измерения. Это может быть функциональность/платформа, предметная-область/инфраструктура, фронт-энд/бэк-энд или интерфейс/реализация.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Продумайте, какие операции будут нужны клиентам, и опишите их в базовом классе абстракции.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Определите поведения, доступные на всех платформах, и выделите из них ту часть, которая нужна абстракции. На основании этого опишите общий интерфейс реализации.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6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6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каждой платформы создайте свой класс конкретной реализации. Все они должны следовать общему интерфейсу, который мы выделили перед этим.</a:t>
            </a:r>
          </a:p>
          <a:p>
            <a:pPr marL="457200" indent="-457200" algn="l">
              <a:buFont typeface="+mj-lt"/>
              <a:buAutoNum type="arabicPeriod" startAt="4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Добавьте в класс абстракции ссылку на объект реализации. Реализуйте методы абстракции, делегируя основную работу связанному объекту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154453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9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1659797" y="907317"/>
            <a:ext cx="4933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Adapter, Wrapper, 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Обертка</a:t>
            </a:r>
          </a:p>
        </p:txBody>
      </p:sp>
      <p:sp>
        <p:nvSpPr>
          <p:cNvPr id="5" name="AutoShape 2" descr="Копатель (Копатель Онлайн) | Дребеденьбои вики | Fandom">
            <a:extLst>
              <a:ext uri="{FF2B5EF4-FFF2-40B4-BE49-F238E27FC236}">
                <a16:creationId xmlns:a16="http://schemas.microsoft.com/office/drawing/2014/main" id="{E2589568-711F-2BB3-7EBB-0AAD0C570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Adapters to the rescue! : r/networkingmemes">
            <a:extLst>
              <a:ext uri="{FF2B5EF4-FFF2-40B4-BE49-F238E27FC236}">
                <a16:creationId xmlns:a16="http://schemas.microsoft.com/office/drawing/2014/main" id="{31363E7E-CCFD-4CD9-A9D6-8EA76B091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47" y="1"/>
            <a:ext cx="2550252" cy="19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2240B6-BCEC-4DC4-8222-393B45625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67895"/>
            <a:ext cx="6096000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5EFEF-D985-472E-B360-6759DCB41992}"/>
              </a:ext>
            </a:extLst>
          </p:cNvPr>
          <p:cNvSpPr txBox="1"/>
          <p:nvPr/>
        </p:nvSpPr>
        <p:spPr>
          <a:xfrm>
            <a:off x="474785" y="133662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Адаптер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 — это структурный паттерн проектирования, который позволяет объектам с несовместимыми интерфейсами работать вместе.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55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6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у вас есть несколько вариаций абстракции, создайте для каждой из них свой подкласс.</a:t>
            </a:r>
          </a:p>
          <a:p>
            <a:pPr marL="457200" indent="-457200" algn="l">
              <a:buFont typeface="+mj-lt"/>
              <a:buAutoNum type="arabicPeriod" startAt="6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6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Клиент должен подать объект реализации в конструктор абстракции, чтобы связать их воедино. После этого он может свободно использовать объект абстракции, забыв о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409868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6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строить </a:t>
            </a:r>
            <a:r>
              <a:rPr lang="ru-RU" sz="2000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платформо</a:t>
            </a: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-независимые программы.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Скрывает лишние или опасные детали реализации от клиентского кода.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Реализует принцип открытости/закрытости.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Усложняет код программы из-за введения дополнительных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22588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1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639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Дерево,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Composite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Компоновщик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 объект.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922E7E-ABDD-4BAC-94EF-D0581C4EE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911476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5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39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4" y="1288703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древовидная структура товаров: Продукт и Коробка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Нужно узнать цену всего товара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EEBA55-5899-405A-A746-587F0D4EC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1" y="2932689"/>
            <a:ext cx="3770779" cy="37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8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0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2674" y="2114367"/>
            <a:ext cx="79413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Рассматриваем Продукт и Коробку через единый интерфейс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Продукт просто вернут цену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Коробка просуммируем все элементы внутри себя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Клиенту не нужно знать структуру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419110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39" y="3250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4387575" y="2551837"/>
            <a:ext cx="4404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Компонент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общий интерфейс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Лист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вершина без ответвлений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Композит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составная вершина с ответвлениями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работает через компонент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зная внутренней структуры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119B26-0829-443A-A173-D44A979BF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9" y="1004302"/>
            <a:ext cx="3810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2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представить древовидную структуру объектов.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клиенты должны единообразно трактовать простые и составные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765832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38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2" y="1458497"/>
            <a:ext cx="86250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Убедитесь, что вашу бизнес-логику можно представить как древовидную структуру. Попытайтесь разбить её на простые компоненты и контейнеры. Помните, что контейнеры могут содержать как простые компоненты, так и другие вложенные контейнеры.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общий интерфейс компонентов, который объединит операции контейнеров и простых компонентов дерева. Интерфейс будет удачным, если вы сможете использовать его, чтобы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взаимозаменять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простые и составные компоненты без потери смысла.</a:t>
            </a:r>
          </a:p>
        </p:txBody>
      </p:sp>
    </p:spTree>
    <p:extLst>
      <p:ext uri="{BB962C8B-B14F-4D97-AF65-F5344CB8AC3E}">
        <p14:creationId xmlns:p14="http://schemas.microsoft.com/office/powerpoint/2010/main" val="2030259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2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Создайте класс компонентов-листьев, не имеющих дальнейших ответвлений. Имейте в виду, что программа может содержать несколько таких классов.</a:t>
            </a:r>
          </a:p>
          <a:p>
            <a:pPr marL="457200" indent="-457200" algn="l">
              <a:buFont typeface="+mj-lt"/>
              <a:buAutoNum type="arabicPeriod" startAt="3"/>
            </a:pP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Создайте класс компонентов-контейнеров и добавьте в него массив для хранения ссылок на вложенные компоненты. Этот массив должен быть способен содержать как простые, так и составные компоненты, поэтому убедитесь, что он объявлен с типом интерфейса компонентов.</a:t>
            </a: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Реализуйте в контейнере методы интерфейса компонентов, помня о том, что контейнеры должны делегировать основную работу своим дочерним компонентам.</a:t>
            </a:r>
          </a:p>
        </p:txBody>
      </p:sp>
    </p:spTree>
    <p:extLst>
      <p:ext uri="{BB962C8B-B14F-4D97-AF65-F5344CB8AC3E}">
        <p14:creationId xmlns:p14="http://schemas.microsoft.com/office/powerpoint/2010/main" val="3716540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2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Добавьте операции добавления и удаления дочерних компонентов в класс контейнеров.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Методы добавления/удаления дочерних компонентов можно поместить и в интерфейс компонентов. Да, это нарушит принцип разделения интерфейса, так как реализации методов будут пустыми в компонентах-листьях. Но зато все компоненты дерева станут действительно одинаковыми для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16348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62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библиотека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выдает формат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Нужно получить другой формат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 примеру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Нет желания переписывать существующий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Порой изменить код невозможно (закрытая библиотека)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CAF053-E77A-45AA-82C0-43E7FA44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4570988"/>
            <a:ext cx="5048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8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2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30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Упрощает архитектуру клиента при работе со сложным деревом компонентов.</a:t>
            </a: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Облегчает добавление новых видов компонентов.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Создаёт слишком общий дизайн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50894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1" y="134541"/>
            <a:ext cx="3752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639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Wrapper, 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Обертка,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Decorator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Декоратор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структурный паттерн проектирования, который позволяет динамически добавлять объектам новую функциональность, оборачивая их в полезные «обёртки».</a:t>
            </a:r>
          </a:p>
        </p:txBody>
      </p:sp>
      <p:sp>
        <p:nvSpPr>
          <p:cNvPr id="4" name="AutoShape 4" descr="Паттерн Декоратор">
            <a:extLst>
              <a:ext uri="{FF2B5EF4-FFF2-40B4-BE49-F238E27FC236}">
                <a16:creationId xmlns:a16="http://schemas.microsoft.com/office/drawing/2014/main" id="{32F7E8FC-28C7-4862-8F24-B12DBE9E26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2692B8-110F-474D-8D22-D3E15CE8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81" y="2820006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5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7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1303" y="1280720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Библиотека оповещений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Хочется разные виды и комбинировать их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просто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BE2F6F-4BE9-420A-B83B-D5B0641F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4" y="2950697"/>
            <a:ext cx="6000750" cy="3238500"/>
          </a:xfrm>
          <a:prstGeom prst="rect">
            <a:avLst/>
          </a:prstGeom>
        </p:spPr>
      </p:pic>
      <p:pic>
        <p:nvPicPr>
          <p:cNvPr id="4100" name="Picture 4" descr="Stream Lida – Гэнг Бэнг by Дмитрий Сапрыкин | Listen online for free on  SoundCloud">
            <a:extLst>
              <a:ext uri="{FF2B5EF4-FFF2-40B4-BE49-F238E27FC236}">
                <a16:creationId xmlns:a16="http://schemas.microsoft.com/office/drawing/2014/main" id="{41A8DB0F-EEC5-4660-93CA-511DC881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74" y="2489032"/>
            <a:ext cx="2352226" cy="235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1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7" y="134541"/>
            <a:ext cx="3752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573957" y="5430797"/>
            <a:ext cx="79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Вспоминаем Мост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Наследование -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&gt;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агрегация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композиция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99E2F6-706B-47D8-926A-A26C296A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53" y="1169000"/>
            <a:ext cx="6096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58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7" y="134541"/>
            <a:ext cx="3752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Аналогия из жизни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573957" y="5430797"/>
            <a:ext cx="7941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Одежду можно надевать слоями, получая комбинированный эффект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6E9147-C44E-47A9-9F85-5714C605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0002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9" y="3250"/>
            <a:ext cx="3752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4571999" y="2551837"/>
            <a:ext cx="44047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Компонент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общий интерфейс оберток и оборачиваемых объектов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Конкретный компонент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Базовый декоратор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 ссылкой на компонент и общим интерфейсов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Конкретные декораторы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 реализацией и добавками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Клиент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работает через интерфейс компонентов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4AEA00-9EEF-4FEB-9407-2340B806D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1372761"/>
            <a:ext cx="4762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3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0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вам нужно добавлять обязанности объектам на лету, незаметно для кода, который их использует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нельзя расширить обязанности объекта с помощью наследования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67521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6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2" y="1458497"/>
            <a:ext cx="86250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Убедитесь, что в вашей задаче есть один основной компонент и несколько опциональных дополнений или надстроек над ним.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интерфейс компонента, который описывал бы общие методы как для основного компонента, так и для его дополнений.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класс конкретного компонента и поместите в него основную бизнес-логику.</a:t>
            </a:r>
          </a:p>
        </p:txBody>
      </p:sp>
    </p:spTree>
    <p:extLst>
      <p:ext uri="{BB962C8B-B14F-4D97-AF65-F5344CB8AC3E}">
        <p14:creationId xmlns:p14="http://schemas.microsoft.com/office/powerpoint/2010/main" val="3625574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0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базовый класс декораторов. Он должен иметь поле для хранения ссылки на вложенный объект-компонент. Все методы базового декоратора должны делегировать действие вложенному объекту.</a:t>
            </a:r>
          </a:p>
          <a:p>
            <a:pPr marL="457200" indent="-457200" algn="l">
              <a:buFont typeface="+mj-lt"/>
              <a:buAutoNum type="arabicPeriod" startAt="4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конкретный компонент, и базовый декоратор должны следовать одному и тому же интерфейсу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314485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0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Теперь создайте классы конкретных декораторов, наследуя их от базового декоратора. Конкретный декоратор должен выполнять свою добавочную функцию, а затем (или перед этим) вызывать эту же операцию обёрнутого объекта.</a:t>
            </a:r>
          </a:p>
          <a:p>
            <a:pPr marL="457200" indent="-457200" algn="l">
              <a:buFont typeface="+mj-lt"/>
              <a:buAutoNum type="arabicPeriod" startAt="6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6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Клиент берёт на себя ответственность за конфигурацию и порядок обёртывания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98414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61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0" y="4837841"/>
            <a:ext cx="7941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Создаем объект-»переводчик»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«слушаем» один интерфейс и передаем по другому интерфейсу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D003B6-B74A-41E1-9E6B-7C2FE12B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2" y="1189162"/>
            <a:ext cx="5048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1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0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40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Большая гибкость, чем у наследования.</a:t>
            </a: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добавлять обязанности на лету.</a:t>
            </a: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Можно добавлять несколько новых обязанностей сразу.</a:t>
            </a: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иметь несколько мелких объектов вместо одного объекта на все случаи жизни.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Трудно конфигурировать многократно обёрнутые объекты.</a:t>
            </a: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Обилие крошечных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516354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958950" y="253476"/>
            <a:ext cx="5226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Это мы читаем</a:t>
            </a:r>
          </a:p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#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forfurtherreading</a:t>
            </a:r>
            <a:endParaRPr lang="ru-RU" sz="36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E4C46-A57A-4EA3-8339-A3AD9C470B99}"/>
              </a:ext>
            </a:extLst>
          </p:cNvPr>
          <p:cNvSpPr txBox="1"/>
          <p:nvPr/>
        </p:nvSpPr>
        <p:spPr>
          <a:xfrm>
            <a:off x="376881" y="2022907"/>
            <a:ext cx="83902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refactoring.guru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/ru/design-patterns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github.com/RefactoringGuru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Ральф Джонсон, Джон </a:t>
            </a:r>
            <a:r>
              <a:rPr lang="ru-RU" sz="2400" dirty="0" err="1">
                <a:solidFill>
                  <a:srgbClr val="333A4D"/>
                </a:solidFill>
                <a:latin typeface="Roboto" panose="02000000000000000000" pitchFamily="2" charset="0"/>
              </a:rPr>
              <a:t>Влиссидес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, Ричард </a:t>
            </a:r>
            <a:r>
              <a:rPr lang="ru-RU" sz="2400" dirty="0" err="1">
                <a:solidFill>
                  <a:srgbClr val="333A4D"/>
                </a:solidFill>
                <a:latin typeface="Roboto" panose="02000000000000000000" pitchFamily="2" charset="0"/>
              </a:rPr>
              <a:t>Хелм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, Эрих Гамма</a:t>
            </a:r>
            <a:r>
              <a:rPr lang="en-US" sz="2400" dirty="0">
                <a:solidFill>
                  <a:srgbClr val="333A4D"/>
                </a:solidFill>
                <a:latin typeface="Roboto" panose="02000000000000000000" pitchFamily="2" charset="0"/>
              </a:rPr>
              <a:t> (Gang of Four)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—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 «Паттерны объектно-ориентированного проектирования»</a:t>
            </a:r>
            <a:endParaRPr lang="ru-RU" sz="2400" b="0" i="0" u="none" strike="noStrike" dirty="0">
              <a:solidFill>
                <a:srgbClr val="333A4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9F6C2D-E15B-4DD7-9ECE-F96A056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41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5E769-DC0F-41D0-9EDF-79ABC6CB32D0}"/>
              </a:ext>
            </a:extLst>
          </p:cNvPr>
          <p:cNvSpPr txBox="1"/>
          <p:nvPr/>
        </p:nvSpPr>
        <p:spPr>
          <a:xfrm>
            <a:off x="2115237" y="5305927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Спрашивайте у Серёжи Саныча!</a:t>
            </a:r>
          </a:p>
        </p:txBody>
      </p:sp>
    </p:spTree>
    <p:extLst>
      <p:ext uri="{BB962C8B-B14F-4D97-AF65-F5344CB8AC3E}">
        <p14:creationId xmlns:p14="http://schemas.microsoft.com/office/powerpoint/2010/main" val="2348241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9F6C2D-E15B-4DD7-9ECE-F96A056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42</a:t>
            </a:fld>
            <a:endParaRPr lang="ru-RU"/>
          </a:p>
        </p:txBody>
      </p:sp>
      <p:sp>
        <p:nvSpPr>
          <p:cNvPr id="5" name="AutoShape 2" descr="cya | Know Your Meme">
            <a:extLst>
              <a:ext uri="{FF2B5EF4-FFF2-40B4-BE49-F238E27FC236}">
                <a16:creationId xmlns:a16="http://schemas.microsoft.com/office/drawing/2014/main" id="{CCD98E10-5E0F-470C-852B-1F5F441352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Ну ты, это, заходи, если что...» Волк такого не говорил! Эффект Манделы |  Теории заговора | Дзен">
            <a:extLst>
              <a:ext uri="{FF2B5EF4-FFF2-40B4-BE49-F238E27FC236}">
                <a16:creationId xmlns:a16="http://schemas.microsoft.com/office/drawing/2014/main" id="{546CDEBF-A8F1-4FB4-AE21-37F16CA1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675"/>
            <a:ext cx="9144000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88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8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 (адаптер объектов)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0" y="4758035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 существующей логикой</a:t>
            </a:r>
            <a:endParaRPr lang="ru-RU" b="1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Клиентский интерфейс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с описанием протокола для работы с другими классами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Сервис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который надо «адаптировать» к формату клиента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Адаптер –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«переводчик» межд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 интерфейсами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Интерфейс позволяет клиенту не привязываться к конкретной реализации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8008D5-F109-4035-A5B6-0421168B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288703"/>
            <a:ext cx="5715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8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 (адаптер классов)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0" y="4758035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Адаптер классов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нуждается во вложенности объектов</a:t>
            </a:r>
          </a:p>
          <a:p>
            <a:pPr algn="l">
              <a:buFont typeface="+mj-lt"/>
              <a:buAutoNum type="arabicPeriod"/>
            </a:pPr>
            <a:endParaRPr lang="ru-RU" b="1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Можно сделать только на ЯП с множе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ственным наследованием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55E053-1D0F-4A4A-94CD-51D94F7D1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499369"/>
            <a:ext cx="5238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5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8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использовать сторонний класс, но его интерфейс не соответствует остальному коду приложения.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использовать несколько существующих подклассов, но в них не хватает какой-то общей функциональности, причём расширить родительский класс нельзя.</a:t>
            </a:r>
          </a:p>
        </p:txBody>
      </p:sp>
    </p:spTree>
    <p:extLst>
      <p:ext uri="{BB962C8B-B14F-4D97-AF65-F5344CB8AC3E}">
        <p14:creationId xmlns:p14="http://schemas.microsoft.com/office/powerpoint/2010/main" val="183493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60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2274838"/>
            <a:ext cx="8625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Убедитесь, что есть классы с несовместимыми интерфейсами: полезный сервис и 1+ клиент.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Опишите клиентский интерфейс, через который классы приложения смогли бы использовать класс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77889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60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514203"/>
            <a:ext cx="86250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класс адаптера, реализовав этот интерфейс.</a:t>
            </a:r>
          </a:p>
          <a:p>
            <a:pPr marL="457200" indent="-457200" algn="l">
              <a:buFont typeface="+mj-lt"/>
              <a:buAutoNum type="arabicPeriod" startAt="3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Поместите в адаптер поле, которое будет хранить ссылку на объект сервиса. Обычно это поле заполняют объектом, переданным в конструктор адаптера. В случае простой адаптации этот объект можно передавать через параметры методов адаптера.</a:t>
            </a:r>
          </a:p>
        </p:txBody>
      </p:sp>
    </p:spTree>
    <p:extLst>
      <p:ext uri="{BB962C8B-B14F-4D97-AF65-F5344CB8AC3E}">
        <p14:creationId xmlns:p14="http://schemas.microsoft.com/office/powerpoint/2010/main" val="1356671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3333</TotalTime>
  <Words>1518</Words>
  <Application>Microsoft Office PowerPoint</Application>
  <PresentationFormat>Экран (4:3)</PresentationFormat>
  <Paragraphs>263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PT Sans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Elias</dc:creator>
  <cp:lastModifiedBy>Сергей Самохвалов</cp:lastModifiedBy>
  <cp:revision>109</cp:revision>
  <dcterms:created xsi:type="dcterms:W3CDTF">2024-02-10T08:56:51Z</dcterms:created>
  <dcterms:modified xsi:type="dcterms:W3CDTF">2024-03-19T06:56:24Z</dcterms:modified>
</cp:coreProperties>
</file>