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9" r:id="rId14"/>
    <p:sldId id="278" r:id="rId15"/>
    <p:sldId id="281" r:id="rId16"/>
    <p:sldId id="257" r:id="rId17"/>
    <p:sldId id="258" r:id="rId18"/>
    <p:sldId id="282" r:id="rId19"/>
    <p:sldId id="283" r:id="rId20"/>
    <p:sldId id="288" r:id="rId21"/>
    <p:sldId id="285" r:id="rId22"/>
    <p:sldId id="286" r:id="rId23"/>
    <p:sldId id="287" r:id="rId24"/>
    <p:sldId id="26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8764-A83A-4495-96D8-2B81262816AD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872910" y="2551837"/>
            <a:ext cx="7398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2.0</a:t>
            </a:r>
            <a:endParaRPr lang="ru-RU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04E146-5B47-4911-B639-FE4F09AE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1207" cy="19978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766BE-565A-47D7-B202-1247B93C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23" y="4860161"/>
            <a:ext cx="2677577" cy="199783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F28812-3FB6-42D8-8255-61EFED7AC270}"/>
              </a:ext>
            </a:extLst>
          </p:cNvPr>
          <p:cNvSpPr/>
          <p:nvPr/>
        </p:nvSpPr>
        <p:spPr>
          <a:xfrm>
            <a:off x="872910" y="5258917"/>
            <a:ext cx="4406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</a:t>
            </a: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АРХИТЕКТУРА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5B8E28-7892-4E2C-83A8-AED815158DAE}"/>
              </a:ext>
            </a:extLst>
          </p:cNvPr>
          <p:cNvSpPr/>
          <p:nvPr/>
        </p:nvSpPr>
        <p:spPr>
          <a:xfrm>
            <a:off x="3480995" y="398754"/>
            <a:ext cx="47900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ВЫСОКОУРОВНЕВАЯ</a:t>
            </a: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5247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958690" y="228599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Узел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328BF-4ED2-A8DD-09F0-67160070B867}"/>
              </a:ext>
            </a:extLst>
          </p:cNvPr>
          <p:cNvSpPr txBox="1"/>
          <p:nvPr/>
        </p:nvSpPr>
        <p:spPr>
          <a:xfrm>
            <a:off x="604007" y="4673661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Узел </a:t>
            </a:r>
            <a:r>
              <a:rPr lang="en-US" dirty="0"/>
              <a:t>&gt; </a:t>
            </a:r>
            <a:r>
              <a:rPr lang="ru-RU" dirty="0"/>
              <a:t>Компонент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3A1F8D-F120-4B28-9C44-54CAFF14D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9763" r="16216" b="10212"/>
          <a:stretch/>
        </p:blipFill>
        <p:spPr bwMode="auto">
          <a:xfrm>
            <a:off x="2564026" y="1566867"/>
            <a:ext cx="4015947" cy="26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820031" y="22754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Пакет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328BF-4ED2-A8DD-09F0-67160070B867}"/>
              </a:ext>
            </a:extLst>
          </p:cNvPr>
          <p:cNvSpPr txBox="1"/>
          <p:nvPr/>
        </p:nvSpPr>
        <p:spPr>
          <a:xfrm>
            <a:off x="901577" y="4686360"/>
            <a:ext cx="566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Пакет – объединение объектов («пакет с пакетами»)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253147-061E-445C-B63B-EDD1ED1C7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t="10243" r="18670" b="10116"/>
          <a:stretch/>
        </p:blipFill>
        <p:spPr bwMode="auto">
          <a:xfrm>
            <a:off x="901577" y="1465691"/>
            <a:ext cx="2918454" cy="20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F815CF-5B80-4614-8273-82B2829A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69" y="1465691"/>
            <a:ext cx="2834188" cy="29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314282" y="228599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Состояние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5EE0B-05D3-4939-A538-31BF8DA3B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t="15142" r="6605" b="13725"/>
          <a:stretch/>
        </p:blipFill>
        <p:spPr bwMode="auto">
          <a:xfrm>
            <a:off x="2848060" y="1741768"/>
            <a:ext cx="3447877" cy="15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1821887" y="228568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Заметка (комментарий)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EE1D97-91E2-43D5-B3AF-BC6051B0E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4" t="7360" r="22837" b="7088"/>
          <a:stretch/>
        </p:blipFill>
        <p:spPr bwMode="auto">
          <a:xfrm>
            <a:off x="3441356" y="1699706"/>
            <a:ext cx="2261287" cy="20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CA3B82-A7C3-49A0-98DC-B9CC8303C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49" y="4096227"/>
            <a:ext cx="4886502" cy="25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0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2996889" y="198522"/>
            <a:ext cx="3150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 err="1"/>
              <a:t>UseCase</a:t>
            </a:r>
            <a:endParaRPr lang="ru-RU" dirty="0"/>
          </a:p>
          <a:p>
            <a:pPr algn="ctr"/>
            <a:r>
              <a:rPr lang="en-US" sz="2000" b="0" dirty="0"/>
              <a:t>(</a:t>
            </a:r>
            <a:r>
              <a:rPr lang="ru-RU" sz="2000" b="0" dirty="0"/>
              <a:t>вариантов исполнения</a:t>
            </a:r>
            <a:r>
              <a:rPr lang="en-US" sz="2000" b="0" dirty="0"/>
              <a:t>)</a:t>
            </a:r>
            <a:endParaRPr lang="ru-RU" sz="2000" b="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EAF2B06-8743-4AB2-8584-EE8B2F27C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3" t="11775" r="20540" b="13047"/>
          <a:stretch/>
        </p:blipFill>
        <p:spPr bwMode="auto">
          <a:xfrm>
            <a:off x="874240" y="2053224"/>
            <a:ext cx="4483878" cy="22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00AF6F-1F6F-46C5-A91B-108C43A3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33" y="4050617"/>
            <a:ext cx="3416968" cy="27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814074" y="220822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Связи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7A33FC1-BFB1-4B6A-838B-882EA574B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0" t="40635" r="22162" b="39246"/>
          <a:stretch/>
        </p:blipFill>
        <p:spPr bwMode="auto">
          <a:xfrm>
            <a:off x="1878227" y="2168773"/>
            <a:ext cx="2693773" cy="1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344722-8278-4B48-8455-B1D17FFCE5C6}"/>
              </a:ext>
            </a:extLst>
          </p:cNvPr>
          <p:cNvSpPr txBox="1"/>
          <p:nvPr/>
        </p:nvSpPr>
        <p:spPr>
          <a:xfrm>
            <a:off x="5032066" y="2076229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просто связь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AB0E1D0-D0B3-43BE-B5EC-A9A44FE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19579" r="14189" b="21546"/>
          <a:stretch/>
        </p:blipFill>
        <p:spPr bwMode="auto">
          <a:xfrm>
            <a:off x="1878227" y="2675401"/>
            <a:ext cx="2693772" cy="3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058FD-39CD-4F6A-86B3-0BBE132BD94F}"/>
              </a:ext>
            </a:extLst>
          </p:cNvPr>
          <p:cNvSpPr txBox="1"/>
          <p:nvPr/>
        </p:nvSpPr>
        <p:spPr>
          <a:xfrm>
            <a:off x="5032066" y="2655635"/>
            <a:ext cx="180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взаимодействие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17D6A1A8-F74C-4B96-8E2E-FB3D46FA4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 t="39470" r="13648" b="40140"/>
          <a:stretch/>
        </p:blipFill>
        <p:spPr bwMode="auto">
          <a:xfrm>
            <a:off x="1872271" y="3347352"/>
            <a:ext cx="2693772" cy="1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FFF746-3E80-4144-BD7D-4FFA3C9C96B4}"/>
              </a:ext>
            </a:extLst>
          </p:cNvPr>
          <p:cNvSpPr txBox="1"/>
          <p:nvPr/>
        </p:nvSpPr>
        <p:spPr>
          <a:xfrm>
            <a:off x="5037324" y="32373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зависимость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DBB28ED6-6A90-4F19-ABDC-D49CA1590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 t="32545" r="19324" b="30582"/>
          <a:stretch/>
        </p:blipFill>
        <p:spPr bwMode="auto">
          <a:xfrm>
            <a:off x="1872271" y="3732701"/>
            <a:ext cx="2693772" cy="29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ACC162-7A4F-4E2D-8318-A89B0308DF07}"/>
              </a:ext>
            </a:extLst>
          </p:cNvPr>
          <p:cNvSpPr txBox="1"/>
          <p:nvPr/>
        </p:nvSpPr>
        <p:spPr>
          <a:xfrm>
            <a:off x="5032066" y="3732701"/>
            <a:ext cx="11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агрегация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FF84F360-2212-4EE9-ABAC-3E83BA84A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3" t="32078" r="18514" b="27629"/>
          <a:stretch/>
        </p:blipFill>
        <p:spPr bwMode="auto">
          <a:xfrm>
            <a:off x="1872271" y="4290512"/>
            <a:ext cx="2693772" cy="3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90F403-3368-48F7-BFE8-930A8EDFFC23}"/>
              </a:ext>
            </a:extLst>
          </p:cNvPr>
          <p:cNvSpPr txBox="1"/>
          <p:nvPr/>
        </p:nvSpPr>
        <p:spPr>
          <a:xfrm>
            <a:off x="5032066" y="4228027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30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E2685B-2299-42EE-8E1F-6AA26839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272589"/>
            <a:ext cx="5419725" cy="541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5CBB2-072B-489E-BE18-719ED3AB113B}"/>
              </a:ext>
            </a:extLst>
          </p:cNvPr>
          <p:cNvSpPr txBox="1"/>
          <p:nvPr/>
        </p:nvSpPr>
        <p:spPr>
          <a:xfrm>
            <a:off x="2156915" y="225846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</p:spTree>
    <p:extLst>
      <p:ext uri="{BB962C8B-B14F-4D97-AF65-F5344CB8AC3E}">
        <p14:creationId xmlns:p14="http://schemas.microsoft.com/office/powerpoint/2010/main" val="366554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C02BEC9-BCCE-4306-9AD6-F68F99047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883" r="2693" b="3423"/>
          <a:stretch/>
        </p:blipFill>
        <p:spPr bwMode="auto">
          <a:xfrm>
            <a:off x="1005671" y="1200329"/>
            <a:ext cx="7132653" cy="55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2284351" y="222586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6598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1708074" y="222584"/>
            <a:ext cx="572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компонентов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5E1A3FE-52BB-4A8D-9B21-5DADD948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" y="1703911"/>
            <a:ext cx="7760043" cy="50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8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2123251" y="222586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объектов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26816F9-1E2B-4EED-9036-76F22F64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57" y="1379524"/>
            <a:ext cx="6933685" cy="540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1482810" y="2969912"/>
            <a:ext cx="61783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Unified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Mode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ing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Language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— </a:t>
            </a: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унифицированный язык моделирования.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Унифицированный — «для всех».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588397" y="1143162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 M L</a:t>
            </a:r>
            <a:endParaRPr lang="ru-RU" sz="5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868901" y="163863"/>
            <a:ext cx="740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C5FEC10-0261-4ED7-885E-C1310A2F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733550"/>
            <a:ext cx="33432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1637543" y="22860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деятельности</a:t>
            </a:r>
          </a:p>
        </p:txBody>
      </p:sp>
      <p:pic>
        <p:nvPicPr>
          <p:cNvPr id="12292" name="Picture 4" descr="Диаграмма активностей (Activity diagram) | Flexberry PLATFORM Documentation">
            <a:extLst>
              <a:ext uri="{FF2B5EF4-FFF2-40B4-BE49-F238E27FC236}">
                <a16:creationId xmlns:a16="http://schemas.microsoft.com/office/drawing/2014/main" id="{242657DD-64F3-44B1-9924-F30F5DDE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93008"/>
            <a:ext cx="56388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2257103" y="192507"/>
            <a:ext cx="4629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Диаграмма </a:t>
            </a:r>
            <a:r>
              <a:rPr lang="en-US" dirty="0" err="1"/>
              <a:t>UseCase</a:t>
            </a:r>
            <a:endParaRPr lang="ru-RU" dirty="0"/>
          </a:p>
          <a:p>
            <a:pPr algn="ctr"/>
            <a:r>
              <a:rPr lang="en-US" sz="2000" b="0" dirty="0"/>
              <a:t>(</a:t>
            </a:r>
            <a:r>
              <a:rPr lang="ru-RU" sz="2000" b="0" dirty="0"/>
              <a:t>вариантов исполнения</a:t>
            </a:r>
            <a:r>
              <a:rPr lang="en-US" sz="2000" b="0" dirty="0"/>
              <a:t>)</a:t>
            </a:r>
            <a:endParaRPr lang="ru-RU" sz="2000" b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B16E6C-C531-4606-AC71-82F4D8DC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79" y="1323363"/>
            <a:ext cx="5073242" cy="5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7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F1014-4A86-4EA9-A287-99DBFE6C7BE3}"/>
              </a:ext>
            </a:extLst>
          </p:cNvPr>
          <p:cNvSpPr txBox="1"/>
          <p:nvPr/>
        </p:nvSpPr>
        <p:spPr>
          <a:xfrm>
            <a:off x="2030277" y="228602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Диаграмма состояний</a:t>
            </a:r>
          </a:p>
        </p:txBody>
      </p:sp>
      <p:pic>
        <p:nvPicPr>
          <p:cNvPr id="14338" name="Picture 2" descr="НОУ ИНТУИТ | Введение в UML. Лекция 3: Виды диаграмм UML">
            <a:extLst>
              <a:ext uri="{FF2B5EF4-FFF2-40B4-BE49-F238E27FC236}">
                <a16:creationId xmlns:a16="http://schemas.microsoft.com/office/drawing/2014/main" id="{559F754B-B38A-4DFD-904A-680AD065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1800225"/>
            <a:ext cx="4829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7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34FE-BC23-4FDB-B8DA-ED0712DC3F29}"/>
              </a:ext>
            </a:extLst>
          </p:cNvPr>
          <p:cNvSpPr txBox="1"/>
          <p:nvPr/>
        </p:nvSpPr>
        <p:spPr>
          <a:xfrm>
            <a:off x="3010514" y="228599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Где рисовать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F0B2D-DBC6-469B-AE70-6A878263A120}"/>
              </a:ext>
            </a:extLst>
          </p:cNvPr>
          <p:cNvSpPr/>
          <p:nvPr/>
        </p:nvSpPr>
        <p:spPr>
          <a:xfrm>
            <a:off x="971550" y="1998384"/>
            <a:ext cx="720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StarUML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(staruml.io)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drawio.com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miro.com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lucidchart.com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F2480-8DCF-43BC-A473-D415CCF3C5DC}"/>
              </a:ext>
            </a:extLst>
          </p:cNvPr>
          <p:cNvSpPr txBox="1"/>
          <p:nvPr/>
        </p:nvSpPr>
        <p:spPr>
          <a:xfrm>
            <a:off x="1657035" y="1905506"/>
            <a:ext cx="6022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  <a:t>LEZZA</a:t>
            </a:r>
            <a:b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  <a:t>PRACTICE</a:t>
            </a:r>
            <a:endParaRPr lang="ru-RU" sz="9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ProgrammerHumor - How the UML diagram describes the software How the code is actually written S00p Bemeir Schppider TO cut 0 C Sey SENGIE Soyeider Schwekder Schneider KIO 62">
            <a:extLst>
              <a:ext uri="{FF2B5EF4-FFF2-40B4-BE49-F238E27FC236}">
                <a16:creationId xmlns:a16="http://schemas.microsoft.com/office/drawing/2014/main" id="{673F39B3-64B9-D47E-5F25-A060A78A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0"/>
            <a:ext cx="892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54C3CA-EBB5-5B6A-1563-66E7B88F2B14}"/>
              </a:ext>
            </a:extLst>
          </p:cNvPr>
          <p:cNvSpPr txBox="1"/>
          <p:nvPr/>
        </p:nvSpPr>
        <p:spPr>
          <a:xfrm>
            <a:off x="315097" y="1644450"/>
            <a:ext cx="85138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4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Плюсы</a:t>
            </a:r>
            <a:r>
              <a:rPr lang="ru-RU" sz="2400" b="1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US" sz="2400" b="1" i="0" dirty="0">
              <a:solidFill>
                <a:srgbClr val="25252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ниверсальность и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распространенность;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возможность посмотреть</a:t>
            </a:r>
            <a:b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на задачу с разных точек зрения;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простота ознакомления;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возможность генерации кода.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25252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Минусы: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временные затраты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особенно на мелких проектах;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объемная документация.</a:t>
            </a:r>
            <a:endParaRPr lang="ru-RU" sz="2400" b="0" i="0" dirty="0">
              <a:solidFill>
                <a:srgbClr val="25252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443F3B-4F3B-4A83-AD24-8FBAF1ADE2A5}"/>
              </a:ext>
            </a:extLst>
          </p:cNvPr>
          <p:cNvSpPr/>
          <p:nvPr/>
        </p:nvSpPr>
        <p:spPr>
          <a:xfrm>
            <a:off x="222421" y="248470"/>
            <a:ext cx="6917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800" b="1" dirty="0">
                <a:solidFill>
                  <a:srgbClr val="25252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Плюсы и минусы UML-проектирования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337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1970970" y="2228671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Базовые</a:t>
            </a:r>
            <a:r>
              <a:rPr lang="ru-RU" sz="10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генштабные</a:t>
            </a:r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элементы</a:t>
            </a:r>
          </a:p>
          <a:p>
            <a:pPr algn="ctr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UML</a:t>
            </a:r>
            <a:endParaRPr lang="ru-RU" sz="36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835260" y="228600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Класс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0FFF5A-C071-D063-6FFF-7E095EFB4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3" t="8633" r="23005" b="8017"/>
          <a:stretch/>
        </p:blipFill>
        <p:spPr bwMode="auto">
          <a:xfrm>
            <a:off x="720969" y="1519733"/>
            <a:ext cx="3045203" cy="26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328BF-4ED2-A8DD-09F0-67160070B867}"/>
              </a:ext>
            </a:extLst>
          </p:cNvPr>
          <p:cNvSpPr txBox="1"/>
          <p:nvPr/>
        </p:nvSpPr>
        <p:spPr>
          <a:xfrm>
            <a:off x="628070" y="4763898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03FE1-DF1E-4FEC-9F88-239577D6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35" y="1519733"/>
            <a:ext cx="4238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664538" y="248666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Объект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328BF-4ED2-A8DD-09F0-67160070B867}"/>
              </a:ext>
            </a:extLst>
          </p:cNvPr>
          <p:cNvSpPr txBox="1"/>
          <p:nvPr/>
        </p:nvSpPr>
        <p:spPr>
          <a:xfrm>
            <a:off x="604007" y="442099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 – экземпляр класса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D15B7F-01BE-4315-94AB-9FFE24547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16937" r="9357" b="17151"/>
          <a:stretch/>
        </p:blipFill>
        <p:spPr bwMode="auto">
          <a:xfrm>
            <a:off x="3229760" y="1585207"/>
            <a:ext cx="2684477" cy="12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51C53E-4E84-42CD-AAB2-B8886AEA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85" y="3208434"/>
            <a:ext cx="496321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270200" y="216568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Интерфейс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328BF-4ED2-A8DD-09F0-67160070B867}"/>
              </a:ext>
            </a:extLst>
          </p:cNvPr>
          <p:cNvSpPr txBox="1"/>
          <p:nvPr/>
        </p:nvSpPr>
        <p:spPr>
          <a:xfrm>
            <a:off x="604007" y="4420998"/>
            <a:ext cx="36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Интерфейс – абстрактный класс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8DB89-F32B-415B-9137-84DFC9A85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0964" r="10811" b="11414"/>
          <a:stretch/>
        </p:blipFill>
        <p:spPr bwMode="auto">
          <a:xfrm>
            <a:off x="2928551" y="1890674"/>
            <a:ext cx="3286897" cy="18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1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28F2F-CEA9-3E0A-D332-DBE8828E8590}"/>
              </a:ext>
            </a:extLst>
          </p:cNvPr>
          <p:cNvSpPr txBox="1"/>
          <p:nvPr/>
        </p:nvSpPr>
        <p:spPr>
          <a:xfrm>
            <a:off x="3258980" y="227335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Компонент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A2000C-E474-4322-A4D1-494FC538F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12766" r="7568" b="12735"/>
          <a:stretch/>
        </p:blipFill>
        <p:spPr bwMode="auto">
          <a:xfrm>
            <a:off x="2977978" y="1855259"/>
            <a:ext cx="3188044" cy="15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69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</TotalTime>
  <Words>156</Words>
  <Application>Microsoft Office PowerPoint</Application>
  <PresentationFormat>Экран (4:3)</PresentationFormat>
  <Paragraphs>65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Сергей Самохвалов</cp:lastModifiedBy>
  <cp:revision>24</cp:revision>
  <dcterms:created xsi:type="dcterms:W3CDTF">2024-02-10T08:56:51Z</dcterms:created>
  <dcterms:modified xsi:type="dcterms:W3CDTF">2024-03-19T06:15:58Z</dcterms:modified>
</cp:coreProperties>
</file>