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8" r:id="rId2"/>
    <p:sldId id="268" r:id="rId3"/>
    <p:sldId id="290" r:id="rId4"/>
    <p:sldId id="291" r:id="rId5"/>
    <p:sldId id="301" r:id="rId6"/>
    <p:sldId id="302" r:id="rId7"/>
    <p:sldId id="307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33" r:id="rId22"/>
    <p:sldId id="334" r:id="rId23"/>
    <p:sldId id="320" r:id="rId24"/>
    <p:sldId id="322" r:id="rId25"/>
    <p:sldId id="323" r:id="rId26"/>
    <p:sldId id="324" r:id="rId27"/>
    <p:sldId id="325" r:id="rId28"/>
    <p:sldId id="327" r:id="rId29"/>
    <p:sldId id="329" r:id="rId30"/>
    <p:sldId id="330" r:id="rId31"/>
    <p:sldId id="335" r:id="rId32"/>
    <p:sldId id="336" r:id="rId33"/>
    <p:sldId id="331" r:id="rId34"/>
    <p:sldId id="300" r:id="rId35"/>
    <p:sldId id="33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5194A-C6F7-4845-905A-AA0858212940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5B85C-CDDB-4CEF-953E-15DB9D087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6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7EAE-8D1F-4DFB-BF3D-67901E940A71}" type="datetime1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1FAF-5D06-4C6A-8912-CB01E5524513}" type="datetime1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1551-F63D-4305-9242-2455F0D0680F}" type="datetime1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78DD-CB71-40E3-BB0A-4D3A991A0D81}" type="datetime1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56EB-640A-4B62-A69F-BCFB4467D275}" type="datetime1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9B79-B273-40B5-992B-C94F11058C74}" type="datetime1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7CC2-80E7-4879-9CE6-2C6E658A39C4}" type="datetime1">
              <a:rPr lang="ru-RU" smtClean="0"/>
              <a:t>02.03.2024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1D6-B2CC-43C9-B174-8720B6BD7186}" type="datetime1">
              <a:rPr lang="ru-RU" smtClean="0"/>
              <a:t>02.03.2024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DE-A3F8-4E7E-BCA5-00409DEB3409}" type="datetime1">
              <a:rPr lang="ru-RU" smtClean="0"/>
              <a:t>02.03.2024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861F-C6DE-4D77-AB90-F71103727935}" type="datetime1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A33-9FB2-420B-B13E-74C31A10874D}" type="datetime1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3DF6-6089-4127-A863-CD9F205B744B}" type="datetime1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C8F3-2F14-4486-BB72-4325667A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12EEF-70DC-452C-AE24-BAC21B72A9A6}"/>
              </a:ext>
            </a:extLst>
          </p:cNvPr>
          <p:cNvSpPr txBox="1"/>
          <p:nvPr/>
        </p:nvSpPr>
        <p:spPr>
          <a:xfrm>
            <a:off x="682954" y="1997839"/>
            <a:ext cx="7778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НИЗКОУРОВНЕВАЯ АРХИТЕКТУРА</a:t>
            </a: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3600" b="1" dirty="0">
                <a:latin typeface="Roboto" panose="02000000000000000000" pitchFamily="2" charset="0"/>
                <a:ea typeface="Roboto" panose="02000000000000000000" pitchFamily="2" charset="0"/>
              </a:rPr>
              <a:t>ПРОГРАММНОГО ОБЕСПЕЧЕНИЯ</a:t>
            </a: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3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2.0</a:t>
            </a:r>
            <a:r>
              <a:rPr lang="en-US" sz="3600" b="1" baseline="30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2.0</a:t>
            </a:r>
            <a:endParaRPr lang="ru-RU" sz="36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2DA3DA-54E3-4EAE-9B98-C1676B8E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914867" y="233562"/>
            <a:ext cx="531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Поведенческие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4C46-A57A-4EA3-8339-A3AD9C470B99}"/>
              </a:ext>
            </a:extLst>
          </p:cNvPr>
          <p:cNvSpPr txBox="1"/>
          <p:nvPr/>
        </p:nvSpPr>
        <p:spPr>
          <a:xfrm>
            <a:off x="796380" y="1253778"/>
            <a:ext cx="7941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Решают задачи эффективного и безопасного взаимодействия между объектами программы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180066-A0B9-4058-B234-6808D897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23" y="2084775"/>
            <a:ext cx="823074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4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914867" y="233562"/>
            <a:ext cx="531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Поведенческие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548C1-66AA-417B-92C3-06C4A9A5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92" y="2528762"/>
            <a:ext cx="405821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1202608" y="89464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Виртуальный конструктор,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Factory Method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Фабричный метод 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— порождающий паттерн, который определяет общий интерфейс для создания объектов в родителе, позволяя подклассам изменять тип создаваемых объектов.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1677CF-E6E7-4A9D-A5E5-37E69C09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0480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5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Были перевозки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Грузовиками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Потребовали перевозки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Судами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So what you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gonna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do?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Первое решение – написать кучу ветвлений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if-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ов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). «Грязный код»!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1DE8F2-A75C-471D-93E9-D168150B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4201656"/>
            <a:ext cx="571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 (первый шаг)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DB5FF7-3A11-4B8C-A312-B53F3CD9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4" y="1377005"/>
            <a:ext cx="7989272" cy="3479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2" y="5019330"/>
            <a:ext cx="794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Делаем виртуальный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58134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 (продолжение)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27238-A905-4FE8-B6EA-7ED84F4F7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10" y="1288703"/>
            <a:ext cx="6216777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34CC53-1E0A-4670-B80D-CE4E6526BC23}"/>
              </a:ext>
            </a:extLst>
          </p:cNvPr>
          <p:cNvSpPr txBox="1"/>
          <p:nvPr/>
        </p:nvSpPr>
        <p:spPr>
          <a:xfrm>
            <a:off x="573957" y="4715942"/>
            <a:ext cx="794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Делаем общий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97091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Итог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67C82A-3746-4D88-B1A3-7D3C1D4C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" y="1382712"/>
            <a:ext cx="7483566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1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617946-3753-43C9-B320-A98E96B1F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827038"/>
            <a:ext cx="7334250" cy="4222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780519" y="5049788"/>
            <a:ext cx="8079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Продукт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интерфейс-создатель объектов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Конкретные продукты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с общим интерфейсом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Создатель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фабричный метод с возвратом объектов продуктов. 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 –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Конкретные создатели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переопределяют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фабричный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113021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Замечания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Зачастую фабричный метод — абстрактный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но он может возвращать и некий стандартный продукт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Создатель может содержать и другой полезный код работы с продуктом.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Аналогия: большая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IT-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компания может иметь центр подготовки программистов, но основная задача компании — создавать ПО, а не готовить программистов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Фабричный метод может использовать кэширование при создании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28366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19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заранее неизвестны типы и зависимости объектов, с которыми должен работать код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вы хотите дать возможность пользователям расширять части вашего фреймворка или библиотеки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вы хотите экономить системные ресурсы, повторно используя уже созданные объекты, вместо порождения новых</a:t>
            </a:r>
          </a:p>
        </p:txBody>
      </p:sp>
    </p:spTree>
    <p:extLst>
      <p:ext uri="{BB962C8B-B14F-4D97-AF65-F5344CB8AC3E}">
        <p14:creationId xmlns:p14="http://schemas.microsoft.com/office/powerpoint/2010/main" val="18349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AC7C31-9051-43C0-31F5-F4F82F2C195A}"/>
              </a:ext>
            </a:extLst>
          </p:cNvPr>
          <p:cNvSpPr txBox="1"/>
          <p:nvPr/>
        </p:nvSpPr>
        <p:spPr>
          <a:xfrm>
            <a:off x="1087314" y="1400179"/>
            <a:ext cx="696937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Паттерн проектирования (</a:t>
            </a:r>
            <a:r>
              <a:rPr lang="en-US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design pattern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— часто встречающееся решение проблемы при проектировании архитектуры.</a:t>
            </a:r>
          </a:p>
          <a:p>
            <a:endParaRPr lang="ru-RU" sz="2400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Паттерн 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концепция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решения проблемы.</a:t>
            </a:r>
          </a:p>
          <a:p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Паттерн — инструмент</a:t>
            </a: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который требует оправданного применения.</a:t>
            </a:r>
          </a:p>
          <a:p>
            <a:endParaRPr lang="ru-RU" sz="2400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Паттерн != копипаста.</a:t>
            </a:r>
          </a:p>
          <a:p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Паттерн != алгоритм.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830176" y="265833"/>
            <a:ext cx="3483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Паттерны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229966-65FE-4E97-8152-1538A8AB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5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2274838"/>
            <a:ext cx="8625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Приведите все создаваемые продукты к общему интерфейсу.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классе, который производит продукты, создайте пустой фабричный метод. В качестве возвращаемого типа укажите общий интерфейс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77889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514203"/>
            <a:ext cx="86250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Затем пройдитесь по коду класса и найдите все участки, создающие продукты. Поочерёдно замените эти участки вызовами фабричного метода, перенося в него код создания различных продуктов.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фабричный метод, возможно, придётся добавить несколько параметров, контролирующих, какой из продуктов нужно создать.</a:t>
            </a:r>
          </a:p>
          <a:p>
            <a:pPr marL="342900" indent="-342900" algn="l">
              <a:buFont typeface="+mj-lt"/>
              <a:buAutoNum type="arabicPeriod" startAt="3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каждого типа продуктов заведите подкласс и переопределите в нём фабричный метод. Переместите туда код создания соответствующего продукта из 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135667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288703"/>
            <a:ext cx="862501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создаваемых продуктов слишком много для существующих подклассов создателя, вы можете подумать о введении параметров в фабричный метод, которые позволят возвращать различные продукты в пределах одного подкласса.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Например, у вас есть класс Почта с подклассами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АвиаПочта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НаземнаяПочта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, а также классы продуктов Самолёт, Грузовик и Поезд. Авиа соответствует Самолётам, но для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НаземнойПочты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есть сразу два продукта. Вы могли бы создать новый подкласс почты для поездов, но проблему можно решить и по-другому. Клиентский код может передавать в фабричный метод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НаземнойПочты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аргумент, контролирующий тип создаваемого продукта.</a:t>
            </a:r>
          </a:p>
          <a:p>
            <a:pPr marL="342900" indent="-342900" algn="l">
              <a:buFont typeface="+mj-lt"/>
              <a:buAutoNum type="arabicPeriod" startAt="5"/>
            </a:pP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после всех перемещений фабричный метод стал пустым, можете сделать его абстрактным. Если в нём что-то осталось — не беда, это будет его реализацией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250507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423541" y="134541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Фабричный метод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Избавляет класс от привязки к конкретным классам продуктов.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Выделяет код производства продуктов в одно место, упрощая поддержку кода.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Упрощает добавление новых продуктов в программу.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Реализует принцип открытости/закрытости.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Может привести к созданию больших параллельных иерархий классов, так как для каждого класса продукта надо создать свой подкласс создателя.</a:t>
            </a:r>
          </a:p>
        </p:txBody>
      </p:sp>
    </p:spTree>
    <p:extLst>
      <p:ext uri="{BB962C8B-B14F-4D97-AF65-F5344CB8AC3E}">
        <p14:creationId xmlns:p14="http://schemas.microsoft.com/office/powerpoint/2010/main" val="108646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869704" y="134541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639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a.k.a. Abstract Factory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3" y="1524000"/>
            <a:ext cx="7941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Абстрактная фабрика —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порождающий паттерн, который позволяет создавать семейства связанных объектов, не привязываясь к конкретным классам создаваемых объектов.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100878-0AAE-4AD7-A227-1FDC4CBD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94957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869704" y="134541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841E5-1D62-45D0-B718-4D66A8A22572}"/>
              </a:ext>
            </a:extLst>
          </p:cNvPr>
          <p:cNvSpPr txBox="1"/>
          <p:nvPr/>
        </p:nvSpPr>
        <p:spPr>
          <a:xfrm>
            <a:off x="602674" y="1288703"/>
            <a:ext cx="7941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Мебельный магазин: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Кресло + Диван + Столик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Разные стили мебели: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Ар-</a:t>
            </a:r>
            <a:r>
              <a:rPr lang="ru-RU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деко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, Викторианский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 Модерн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Хочется все варианты! Как быть?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171185-5E61-416B-AB62-9CC809430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35" y="3828724"/>
            <a:ext cx="4474692" cy="30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4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869704" y="134541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 (первый шаг)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D7A2C-71BD-4774-9786-482AC671A096}"/>
              </a:ext>
            </a:extLst>
          </p:cNvPr>
          <p:cNvSpPr txBox="1"/>
          <p:nvPr/>
        </p:nvSpPr>
        <p:spPr>
          <a:xfrm>
            <a:off x="601302" y="5019330"/>
            <a:ext cx="794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Делаем общие интерфейсы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04E78-9AF2-40C3-A75B-F656D312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65" y="1593461"/>
            <a:ext cx="4681666" cy="31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7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869704" y="134541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Решение (продолжение)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4CC53-1E0A-4670-B80D-CE4E6526BC23}"/>
              </a:ext>
            </a:extLst>
          </p:cNvPr>
          <p:cNvSpPr txBox="1"/>
          <p:nvPr/>
        </p:nvSpPr>
        <p:spPr>
          <a:xfrm>
            <a:off x="573957" y="5338464"/>
            <a:ext cx="7941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Делаем абстрактную фабрику</a:t>
            </a:r>
          </a:p>
          <a:p>
            <a:pPr algn="ctr"/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Кто создает объекты фабрик?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8858B5-010E-4BC2-AD24-C6691D3E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2" y="1288703"/>
            <a:ext cx="7637858" cy="38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9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869704" y="3250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1303" y="627489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60F90-FEA7-43CB-9643-796B9D80CFD8}"/>
              </a:ext>
            </a:extLst>
          </p:cNvPr>
          <p:cNvSpPr txBox="1"/>
          <p:nvPr/>
        </p:nvSpPr>
        <p:spPr>
          <a:xfrm>
            <a:off x="628650" y="5014985"/>
            <a:ext cx="8079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Абстрактные продукты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интерфейсы продуктов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Конкретные продукты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с вариациями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Абстрактная фабрика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методы создания продуктов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Конкретные фабрики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своя вариация продукта</a:t>
            </a:r>
          </a:p>
          <a:p>
            <a:pPr algn="l">
              <a:buFont typeface="+mj-lt"/>
              <a:buAutoNum type="arabicPeriod"/>
            </a:pPr>
            <a:r>
              <a:rPr lang="ru-RU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Клиент</a:t>
            </a:r>
            <a:r>
              <a:rPr lang="ru-RU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оперирует абстрактными продуктами</a:t>
            </a:r>
            <a:endParaRPr lang="ru-RU" b="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8B81A9-A33C-4074-84BC-D122B106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41" y="838883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716104" y="134541"/>
            <a:ext cx="771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Применимость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601204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бизнес-логика программы должна работать с разными видами связанных друг с другом продуктов без зависимости от конкретных классов продуктов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в программе уже используется Фабричный метод, но очередные изменения предполагают введение новых типов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404936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AC7C31-9051-43C0-31F5-F4F82F2C195A}"/>
              </a:ext>
            </a:extLst>
          </p:cNvPr>
          <p:cNvSpPr txBox="1"/>
          <p:nvPr/>
        </p:nvSpPr>
        <p:spPr>
          <a:xfrm>
            <a:off x="376881" y="1361269"/>
            <a:ext cx="83902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Проблема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Концепция решения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Пример реализации на алгоритмическом языке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ЯП высокого уровня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Особенности реализации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плюсы и минусы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сложности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Связи с другими паттернами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301815" y="173932"/>
            <a:ext cx="3821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 чем едят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18411B-A974-4507-8499-CDC8847E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</a:t>
            </a:fld>
            <a:endParaRPr lang="ru-RU"/>
          </a:p>
        </p:txBody>
      </p:sp>
      <p:pic>
        <p:nvPicPr>
          <p:cNvPr id="1028" name="Picture 4" descr="Происхождение выражения «вешать лапшу на уши»">
            <a:extLst>
              <a:ext uri="{FF2B5EF4-FFF2-40B4-BE49-F238E27FC236}">
                <a16:creationId xmlns:a16="http://schemas.microsoft.com/office/drawing/2014/main" id="{764785F3-8762-45D9-952B-336356A0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85" y="173932"/>
            <a:ext cx="3199140" cy="21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96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716104" y="134541"/>
            <a:ext cx="771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Создайте таблицу соотношений типов продуктов к вариациям семейств продуктов.</a:t>
            </a:r>
          </a:p>
          <a:p>
            <a:pPr marL="342900" indent="-342900" algn="l">
              <a:buFont typeface="+mj-lt"/>
              <a:buAutoNum type="arabicPeriod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Сведите все вариации продуктов к общим интерфейсам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06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716104" y="134541"/>
            <a:ext cx="771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Измените код инициализации программы так, чтобы она создавала определённую фабрику и передавала её в клиентский код.</a:t>
            </a:r>
          </a:p>
          <a:p>
            <a:pPr marL="457200" indent="-457200" algn="l">
              <a:buFont typeface="+mj-lt"/>
              <a:buAutoNum type="arabicPeriod" startAt="3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Замените в клиентском коде участки создания продуктов через конструктор вызовами соответствующих методов фабрики.</a:t>
            </a:r>
          </a:p>
        </p:txBody>
      </p:sp>
    </p:spTree>
    <p:extLst>
      <p:ext uri="{BB962C8B-B14F-4D97-AF65-F5344CB8AC3E}">
        <p14:creationId xmlns:p14="http://schemas.microsoft.com/office/powerpoint/2010/main" val="1544539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716104" y="134541"/>
            <a:ext cx="771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HOWTO TL;DR</a:t>
            </a:r>
            <a:r>
              <a:rPr lang="ru-RU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3/3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264F3-E952-4CAA-ABE8-6728CA7C6C2D}"/>
              </a:ext>
            </a:extLst>
          </p:cNvPr>
          <p:cNvSpPr txBox="1"/>
          <p:nvPr/>
        </p:nvSpPr>
        <p:spPr>
          <a:xfrm>
            <a:off x="259491" y="1767006"/>
            <a:ext cx="8625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Измените код инициализации программы так, чтобы она создавала определённую фабрику и передавала её в клиентский код.</a:t>
            </a:r>
          </a:p>
          <a:p>
            <a:pPr marL="342900" indent="-342900" algn="l">
              <a:buFont typeface="+mj-lt"/>
              <a:buAutoNum type="arabicPeriod" startAt="5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Замените в клиентском коде участки создания продуктов через конструктор вызовами соответствующих методов фабрики.</a:t>
            </a:r>
          </a:p>
        </p:txBody>
      </p:sp>
    </p:spTree>
    <p:extLst>
      <p:ext uri="{BB962C8B-B14F-4D97-AF65-F5344CB8AC3E}">
        <p14:creationId xmlns:p14="http://schemas.microsoft.com/office/powerpoint/2010/main" val="409868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716104" y="134541"/>
            <a:ext cx="771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Абстрактная фабрика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1656B-E3F0-4E83-AA34-F8F1CDC1864E}"/>
              </a:ext>
            </a:extLst>
          </p:cNvPr>
          <p:cNvSpPr txBox="1"/>
          <p:nvPr/>
        </p:nvSpPr>
        <p:spPr>
          <a:xfrm>
            <a:off x="602674" y="827038"/>
            <a:ext cx="794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Pros/Cons</a:t>
            </a:r>
            <a:endParaRPr lang="ru-RU" sz="2400" i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D00FD-CFC4-4726-9F64-D912E0E38B8A}"/>
              </a:ext>
            </a:extLst>
          </p:cNvPr>
          <p:cNvSpPr txBox="1"/>
          <p:nvPr/>
        </p:nvSpPr>
        <p:spPr>
          <a:xfrm>
            <a:off x="308919" y="1225689"/>
            <a:ext cx="423064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Гарантирует сочетаемость создаваемых продуктов.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Избавляет клиентский код от привязки к конкретным классам продуктов.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Выделяет код производства продуктов в одно место, упрощая поддержку кода.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Упрощает добавление новых продуктов в программу.</a:t>
            </a:r>
            <a:endParaRPr lang="en-US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000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Реализует принцип открытости/закрытости.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EC1AE-04D5-4D61-B6B8-F121C6898B35}"/>
              </a:ext>
            </a:extLst>
          </p:cNvPr>
          <p:cNvSpPr txBox="1"/>
          <p:nvPr/>
        </p:nvSpPr>
        <p:spPr>
          <a:xfrm>
            <a:off x="4539565" y="1225689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Усложняет код программы из-за введения множества дополнительных классов.</a:t>
            </a:r>
            <a:endParaRPr lang="en-US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sz="2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SzPct val="15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Требует наличия всех типов продуктов в каждой вариации.</a:t>
            </a:r>
          </a:p>
        </p:txBody>
      </p:sp>
    </p:spTree>
    <p:extLst>
      <p:ext uri="{BB962C8B-B14F-4D97-AF65-F5344CB8AC3E}">
        <p14:creationId xmlns:p14="http://schemas.microsoft.com/office/powerpoint/2010/main" val="4225882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958950" y="253476"/>
            <a:ext cx="5226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Это мы читаем</a:t>
            </a:r>
          </a:p>
          <a:p>
            <a:pPr algn="ctr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#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forfurtherreading</a:t>
            </a:r>
            <a:endParaRPr lang="ru-RU" sz="36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4C46-A57A-4EA3-8339-A3AD9C470B99}"/>
              </a:ext>
            </a:extLst>
          </p:cNvPr>
          <p:cNvSpPr txBox="1"/>
          <p:nvPr/>
        </p:nvSpPr>
        <p:spPr>
          <a:xfrm>
            <a:off x="376881" y="2022907"/>
            <a:ext cx="83902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refactoring.guru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/ru/design-patterns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github.com/RefactoringGuru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Ральф Джонсон, Джон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Влиссидес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Ричард </a:t>
            </a:r>
            <a:r>
              <a:rPr lang="ru-RU" sz="2400" dirty="0" err="1">
                <a:solidFill>
                  <a:srgbClr val="333A4D"/>
                </a:solidFill>
                <a:latin typeface="Roboto" panose="02000000000000000000" pitchFamily="2" charset="0"/>
              </a:rPr>
              <a:t>Хелм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, Эрих Гамма</a:t>
            </a:r>
            <a:r>
              <a:rPr lang="en-US" sz="2400" dirty="0">
                <a:solidFill>
                  <a:srgbClr val="333A4D"/>
                </a:solidFill>
                <a:latin typeface="Roboto" panose="02000000000000000000" pitchFamily="2" charset="0"/>
              </a:rPr>
              <a:t> (Gang of Four)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—</a:t>
            </a:r>
            <a:r>
              <a:rPr lang="ru-RU" sz="2400" dirty="0">
                <a:solidFill>
                  <a:srgbClr val="333A4D"/>
                </a:solidFill>
                <a:latin typeface="Roboto" panose="02000000000000000000" pitchFamily="2" charset="0"/>
              </a:rPr>
              <a:t> «Паттерны объектно-ориентированного проектирования»</a:t>
            </a:r>
            <a:endParaRPr lang="ru-RU" sz="2400" b="0" i="0" u="none" strike="noStrike" dirty="0">
              <a:solidFill>
                <a:srgbClr val="333A4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5E769-DC0F-41D0-9EDF-79ABC6CB32D0}"/>
              </a:ext>
            </a:extLst>
          </p:cNvPr>
          <p:cNvSpPr txBox="1"/>
          <p:nvPr/>
        </p:nvSpPr>
        <p:spPr>
          <a:xfrm>
            <a:off x="2115237" y="5305927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Спрашивайте у Серёжи Саныча!</a:t>
            </a:r>
          </a:p>
        </p:txBody>
      </p:sp>
    </p:spTree>
    <p:extLst>
      <p:ext uri="{BB962C8B-B14F-4D97-AF65-F5344CB8AC3E}">
        <p14:creationId xmlns:p14="http://schemas.microsoft.com/office/powerpoint/2010/main" val="2348241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9F6C2D-E15B-4DD7-9ECE-F96A056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35</a:t>
            </a:fld>
            <a:endParaRPr lang="ru-RU"/>
          </a:p>
        </p:txBody>
      </p:sp>
      <p:sp>
        <p:nvSpPr>
          <p:cNvPr id="5" name="AutoShape 2" descr="cya | Know Your Meme">
            <a:extLst>
              <a:ext uri="{FF2B5EF4-FFF2-40B4-BE49-F238E27FC236}">
                <a16:creationId xmlns:a16="http://schemas.microsoft.com/office/drawing/2014/main" id="{CCD98E10-5E0F-470C-852B-1F5F44135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48D080-C60E-4A3B-9407-AB381FF34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2"/>
          <a:stretch/>
        </p:blipFill>
        <p:spPr>
          <a:xfrm>
            <a:off x="1291243" y="1227438"/>
            <a:ext cx="6866313" cy="47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AC7C31-9051-43C0-31F5-F4F82F2C195A}"/>
              </a:ext>
            </a:extLst>
          </p:cNvPr>
          <p:cNvSpPr txBox="1"/>
          <p:nvPr/>
        </p:nvSpPr>
        <p:spPr>
          <a:xfrm>
            <a:off x="376881" y="1664373"/>
            <a:ext cx="83902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Проверенные на практике решения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Стремление к «чистому» коду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Повышение компетенций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Унификация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Одинаковая понятийная база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579035" y="204049"/>
            <a:ext cx="598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Зачем паттерны?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A68A78-6BC9-4A57-B10C-33954E0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 descr="Минкомсвязи защитило провайдеров от застройщиков и, отчасти, ТСЖ,  управляющих компаний и ДЭЗ → Roem.ru">
            <a:extLst>
              <a:ext uri="{FF2B5EF4-FFF2-40B4-BE49-F238E27FC236}">
                <a16:creationId xmlns:a16="http://schemas.microsoft.com/office/drawing/2014/main" id="{0B9C225D-BE31-42CD-90EF-3C5131305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0" t="-5635" r="16442" b="-2009"/>
          <a:stretch/>
        </p:blipFill>
        <p:spPr bwMode="auto">
          <a:xfrm>
            <a:off x="6457950" y="1038643"/>
            <a:ext cx="2508423" cy="341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41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AC7C31-9051-43C0-31F5-F4F82F2C195A}"/>
              </a:ext>
            </a:extLst>
          </p:cNvPr>
          <p:cNvSpPr txBox="1"/>
          <p:nvPr/>
        </p:nvSpPr>
        <p:spPr>
          <a:xfrm>
            <a:off x="294774" y="1765870"/>
            <a:ext cx="52657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А. Кристофер – «Язык шаблонов. Города. Здания. Строительство»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Gang of Four: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Гамма, Р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Хелм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Р. Джонсон, Дж.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Влиссидес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– «Приемы объектно-ориентированного проектирования. Паттерны проектирования». </a:t>
            </a:r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</a:rPr>
              <a:t>23 паттерна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313593" y="230824"/>
            <a:ext cx="2943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18411B-A974-4507-8499-CDC8847E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5</a:t>
            </a:fld>
            <a:endParaRPr lang="ru-RU"/>
          </a:p>
        </p:txBody>
      </p:sp>
      <p:pic>
        <p:nvPicPr>
          <p:cNvPr id="2050" name="Picture 2" descr="Star Wars A Long Time Ago Memes - Imgflip">
            <a:extLst>
              <a:ext uri="{FF2B5EF4-FFF2-40B4-BE49-F238E27FC236}">
                <a16:creationId xmlns:a16="http://schemas.microsoft.com/office/drawing/2014/main" id="{79715CDA-49E4-4F89-813E-726E3426A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1" r="-1872" b="37500"/>
          <a:stretch/>
        </p:blipFill>
        <p:spPr bwMode="auto">
          <a:xfrm>
            <a:off x="5666653" y="203283"/>
            <a:ext cx="3368146" cy="203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AC7C31-9051-43C0-31F5-F4F82F2C195A}"/>
              </a:ext>
            </a:extLst>
          </p:cNvPr>
          <p:cNvSpPr txBox="1"/>
          <p:nvPr/>
        </p:nvSpPr>
        <p:spPr>
          <a:xfrm>
            <a:off x="917490" y="2616801"/>
            <a:ext cx="43186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Порождающие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Поведенческие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389240" y="117552"/>
            <a:ext cx="537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Классификация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A68A78-6BC9-4A57-B10C-33954E0A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E03FE1-DF1E-4FEC-9F88-239577D6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33" y="256660"/>
            <a:ext cx="2848234" cy="27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54227" y="270632"/>
            <a:ext cx="5202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Порождающие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4C46-A57A-4EA3-8339-A3AD9C470B99}"/>
              </a:ext>
            </a:extLst>
          </p:cNvPr>
          <p:cNvSpPr txBox="1"/>
          <p:nvPr/>
        </p:nvSpPr>
        <p:spPr>
          <a:xfrm>
            <a:off x="573958" y="4107204"/>
            <a:ext cx="7941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Отвечают за удобное и безопасное создание новых объектов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/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семейств объектов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7</a:t>
            </a:fld>
            <a:endParaRPr lang="ru-RU"/>
          </a:p>
        </p:txBody>
      </p:sp>
      <p:pic>
        <p:nvPicPr>
          <p:cNvPr id="4098" name="Picture 2" descr="Я тебя породил, я тебя и убью. – Dslov.ru">
            <a:extLst>
              <a:ext uri="{FF2B5EF4-FFF2-40B4-BE49-F238E27FC236}">
                <a16:creationId xmlns:a16="http://schemas.microsoft.com/office/drawing/2014/main" id="{2AFD9039-37C3-4B75-88FA-9DB924D4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69" y="1"/>
            <a:ext cx="3687707" cy="30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1970967" y="282988"/>
            <a:ext cx="5202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Порождающие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439781-46B5-4676-A7B7-3D051B5C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12" y="1075518"/>
            <a:ext cx="411537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0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9218F1-DD85-DA8A-74E3-FF84E98F309E}"/>
              </a:ext>
            </a:extLst>
          </p:cNvPr>
          <p:cNvSpPr txBox="1"/>
          <p:nvPr/>
        </p:nvSpPr>
        <p:spPr>
          <a:xfrm>
            <a:off x="2297178" y="233562"/>
            <a:ext cx="4549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Структурные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E4C46-A57A-4EA3-8339-A3AD9C470B99}"/>
              </a:ext>
            </a:extLst>
          </p:cNvPr>
          <p:cNvSpPr txBox="1"/>
          <p:nvPr/>
        </p:nvSpPr>
        <p:spPr>
          <a:xfrm>
            <a:off x="796380" y="1425788"/>
            <a:ext cx="7941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Отвечают за построение удобных в поддержке иерархий классов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EAACB7-AEA4-4B53-81AB-F2D63C6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C8F3-2F14-4486-BB72-4325667A2783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9A7AA-9618-45E0-939E-C7521BC1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7" y="2525681"/>
            <a:ext cx="3991532" cy="39153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B97F2-4D50-4C40-936A-E7225212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536293"/>
            <a:ext cx="406774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79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</TotalTime>
  <Words>1111</Words>
  <Application>Microsoft Office PowerPoint</Application>
  <PresentationFormat>Экран (4:3)</PresentationFormat>
  <Paragraphs>214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Elias</dc:creator>
  <cp:lastModifiedBy>Сергей Самохвалов</cp:lastModifiedBy>
  <cp:revision>78</cp:revision>
  <dcterms:created xsi:type="dcterms:W3CDTF">2024-02-10T08:56:51Z</dcterms:created>
  <dcterms:modified xsi:type="dcterms:W3CDTF">2024-03-02T06:18:43Z</dcterms:modified>
</cp:coreProperties>
</file>