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8" r:id="rId2"/>
    <p:sldId id="311" r:id="rId3"/>
    <p:sldId id="312" r:id="rId4"/>
    <p:sldId id="313" r:id="rId5"/>
    <p:sldId id="314" r:id="rId6"/>
    <p:sldId id="337" r:id="rId7"/>
    <p:sldId id="316" r:id="rId8"/>
    <p:sldId id="318" r:id="rId9"/>
    <p:sldId id="319" r:id="rId10"/>
    <p:sldId id="333" r:id="rId11"/>
    <p:sldId id="334" r:id="rId12"/>
    <p:sldId id="320" r:id="rId13"/>
    <p:sldId id="322" r:id="rId14"/>
    <p:sldId id="323" r:id="rId15"/>
    <p:sldId id="324" r:id="rId16"/>
    <p:sldId id="327" r:id="rId17"/>
    <p:sldId id="338" r:id="rId18"/>
    <p:sldId id="329" r:id="rId19"/>
    <p:sldId id="330" r:id="rId20"/>
    <p:sldId id="335" r:id="rId21"/>
    <p:sldId id="336" r:id="rId22"/>
    <p:sldId id="331" r:id="rId23"/>
    <p:sldId id="339" r:id="rId24"/>
    <p:sldId id="340" r:id="rId25"/>
    <p:sldId id="341" r:id="rId26"/>
    <p:sldId id="342" r:id="rId27"/>
    <p:sldId id="344" r:id="rId28"/>
    <p:sldId id="345" r:id="rId29"/>
    <p:sldId id="346" r:id="rId30"/>
    <p:sldId id="347" r:id="rId31"/>
    <p:sldId id="348" r:id="rId32"/>
    <p:sldId id="300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5194A-C6F7-4845-905A-AA0858212940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5B85C-CDDB-4CEF-953E-15DB9D08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7EAE-8D1F-4DFB-BF3D-67901E940A71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1FAF-5D06-4C6A-8912-CB01E5524513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1551-F63D-4305-9242-2455F0D0680F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78DD-CB71-40E3-BB0A-4D3A991A0D81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56EB-640A-4B62-A69F-BCFB4467D275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9B79-B273-40B5-992B-C94F11058C74}" type="datetime1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7CC2-80E7-4879-9CE6-2C6E658A39C4}" type="datetime1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1D6-B2CC-43C9-B174-8720B6BD7186}" type="datetime1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DE-A3F8-4E7E-BCA5-00409DEB3409}" type="datetime1">
              <a:rPr lang="ru-RU" smtClean="0"/>
              <a:t>07.03.2024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61F-C6DE-4D77-AB90-F71103727935}" type="datetime1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A33-9FB2-420B-B13E-74C31A10874D}" type="datetime1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3DF6-6089-4127-A863-CD9F205B744B}" type="datetime1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12EEF-70DC-452C-AE24-BAC21B72A9A6}"/>
              </a:ext>
            </a:extLst>
          </p:cNvPr>
          <p:cNvSpPr txBox="1"/>
          <p:nvPr/>
        </p:nvSpPr>
        <p:spPr>
          <a:xfrm>
            <a:off x="516594" y="1997839"/>
            <a:ext cx="8110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НИЗКОУРОВНЕВАЯ АРХИТЕКТУРА</a:t>
            </a: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ПРОГРАММНОГО ОБЕСПЕЧЕНИЯ</a:t>
            </a: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5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trust </a:t>
            </a:r>
            <a:endParaRPr lang="ru-RU" sz="36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2DA3DA-54E3-4EAE-9B98-C1676B8E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9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514203"/>
            <a:ext cx="8625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каждого из представлений объекта-продукта создайте по одному классу-строителю и реализуйте их методы строительства. Если у продуктов общий интерфейс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не забудьте про метод получения результата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Подумайте о необходимости создании класса директора. Его методы будут создавать различные конфигурации продуктов, вызывая разные шаги одного и того же строителя.</a:t>
            </a:r>
          </a:p>
        </p:txBody>
      </p:sp>
    </p:spTree>
    <p:extLst>
      <p:ext uri="{BB962C8B-B14F-4D97-AF65-F5344CB8AC3E}">
        <p14:creationId xmlns:p14="http://schemas.microsoft.com/office/powerpoint/2010/main" val="13566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8" y="134541"/>
            <a:ext cx="3887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288703"/>
            <a:ext cx="86250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Клиентский код должен будет создавать и объекты строителей, и объект директора. Перед началом строительства клиент должен связать определённого строителя с директором. Это можно сделать либо через конструктор, либо через сеттер, либо подав строителя напрямую в строительный метод директора.</a:t>
            </a:r>
          </a:p>
          <a:p>
            <a:pPr marL="457200" indent="-457200" algn="l">
              <a:buFont typeface="+mj-lt"/>
              <a:buAutoNum type="arabicPeriod" startAt="5"/>
            </a:pP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Результат строительства можно вернуть из директора, но только если метод возврата продукта удалось поместить в общий интерфейс строителей. Иначе вы жёстко привяжете директора к конкретным классам строителей.</a:t>
            </a:r>
          </a:p>
        </p:txBody>
      </p:sp>
    </p:spTree>
    <p:extLst>
      <p:ext uri="{BB962C8B-B14F-4D97-AF65-F5344CB8AC3E}">
        <p14:creationId xmlns:p14="http://schemas.microsoft.com/office/powerpoint/2010/main" val="250507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7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создавать продукты пошагово.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использовать один и тот же код для создания различных продуктов.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Изолирует сложный код сборки продукта от его основной бизнес-логики.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код программы из-за введения дополнительных классов.</a:t>
            </a:r>
          </a:p>
          <a:p>
            <a:pPr>
              <a:buSzPct val="150000"/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 будет привязан к конкретным классам строителей, так как в интерфейсе директора может не быть метода получения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10864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5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Клон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Prototype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Прототип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порождающий паттерн, который позволяет копировать объекты, не вдаваясь в подробности их реализации.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FDE25-70B9-2634-511E-DC7B6688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24329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2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Хочу </a:t>
            </a:r>
            <a:r>
              <a:rPr lang="ru-RU" sz="2400" strike="sngStrike" dirty="0">
                <a:latin typeface="Roboto" panose="02000000000000000000" pitchFamily="2" charset="0"/>
                <a:ea typeface="Roboto" panose="02000000000000000000" pitchFamily="2" charset="0"/>
              </a:rPr>
              <a:t>смеяться пять минут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скопировать объект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объекта есть приватные части и родительские классы. Как быть?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20 разочарований, когда поданная еда не оправдала ожиданий » BigPicture.ru">
            <a:extLst>
              <a:ext uri="{FF2B5EF4-FFF2-40B4-BE49-F238E27FC236}">
                <a16:creationId xmlns:a16="http://schemas.microsoft.com/office/drawing/2014/main" id="{37F47502-5AC7-9FF8-95AB-3678D54BD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b="26527"/>
          <a:stretch/>
        </p:blipFill>
        <p:spPr bwMode="auto">
          <a:xfrm>
            <a:off x="438663" y="2858363"/>
            <a:ext cx="8266670" cy="35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6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3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Позволим классам самим делать копии себя… через интерфейс!</a:t>
            </a:r>
          </a:p>
          <a:p>
            <a:pPr algn="ctr"/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Тот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кого копируют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прототип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930E00-480F-261F-AE26-3BCBA55D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0" y="1750368"/>
            <a:ext cx="3267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2" y="3250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 (база)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628650" y="5014985"/>
            <a:ext cx="8079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 прототипов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с объявлением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clone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Конкретны</a:t>
            </a: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й прототип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реализует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clone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создает копию через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clone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830B0-5D56-B730-0318-0060C50A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8" y="1089154"/>
            <a:ext cx="4953000" cy="3905250"/>
          </a:xfrm>
          <a:prstGeom prst="rect">
            <a:avLst/>
          </a:prstGeom>
        </p:spPr>
      </p:pic>
      <p:pic>
        <p:nvPicPr>
          <p:cNvPr id="6146" name="Picture 2" descr="Это база, основа, based — откуда пошли и что означают мемы">
            <a:extLst>
              <a:ext uri="{FF2B5EF4-FFF2-40B4-BE49-F238E27FC236}">
                <a16:creationId xmlns:a16="http://schemas.microsoft.com/office/drawing/2014/main" id="{090BA613-33D1-7FB6-BA35-098F5FC68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0" r="9054"/>
          <a:stretch/>
        </p:blipFill>
        <p:spPr bwMode="auto">
          <a:xfrm>
            <a:off x="7123478" y="1071"/>
            <a:ext cx="202650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5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2" y="3250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 с хранилищем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463420" y="5591894"/>
            <a:ext cx="8079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Хранилище прото</a:t>
            </a: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типов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кэширует (с помощью хэш-таблицы) уже созданные прототипы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D16006-48C8-3776-4046-24BE943F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006899"/>
            <a:ext cx="5238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5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код не должен зависеть от классов копируемых объектов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много подклассов с множеством полей</a:t>
            </a:r>
          </a:p>
        </p:txBody>
      </p:sp>
    </p:spTree>
    <p:extLst>
      <p:ext uri="{BB962C8B-B14F-4D97-AF65-F5344CB8AC3E}">
        <p14:creationId xmlns:p14="http://schemas.microsoft.com/office/powerpoint/2010/main" val="404936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5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интерфейс прототипов с единственным методом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clone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При наличии иерархии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clone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объявить непосредственно в каждом из её классов.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в классы будущих прототипов альтернативный конструктор, принимающий в качестве аргумента объект текущего класса. Этот конструктор должен скопировать из поданного объекта значения всех полей, объявленных в рамках текущего класса, а затем передать выполнение родительскому конструктору, чтобы тот позаботился о полях, объявленных в родительском классе.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8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3585460" y="827038"/>
            <a:ext cx="1973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Builder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8888C-E1BE-93EE-22B0-12BE5958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17190"/>
            <a:ext cx="6582033" cy="4113771"/>
          </a:xfrm>
          <a:prstGeom prst="rect">
            <a:avLst/>
          </a:prstGeom>
        </p:spPr>
      </p:pic>
      <p:sp>
        <p:nvSpPr>
          <p:cNvPr id="5" name="AutoShape 2" descr="Копатель (Копатель Онлайн) | Дребеденьбои вики | Fandom">
            <a:extLst>
              <a:ext uri="{FF2B5EF4-FFF2-40B4-BE49-F238E27FC236}">
                <a16:creationId xmlns:a16="http://schemas.microsoft.com/office/drawing/2014/main" id="{E2589568-711F-2BB3-7EBB-0AAD0C570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03EC2A-4CA0-BDBF-C8B8-E0C71265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93" r="167" b="40525"/>
          <a:stretch/>
        </p:blipFill>
        <p:spPr>
          <a:xfrm>
            <a:off x="7086600" y="0"/>
            <a:ext cx="2057400" cy="19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5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5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Метод клонирования обычно состоит всего из одной строки: вызова оператора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 конструктором прототипа. Все классы, поддерживающие клонирование, должны явно определить метод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clone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чтобы использовать собственный класс с оператором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В обратном случае результатом клонирования станет объект родительского класса.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Опционально, создайте центральное хранилище прототипов. В нём удобно хранить вариации объектов, возможно, даже одного класса, но по-разному настроенных.</a:t>
            </a:r>
          </a:p>
        </p:txBody>
      </p:sp>
    </p:spTree>
    <p:extLst>
      <p:ext uri="{BB962C8B-B14F-4D97-AF65-F5344CB8AC3E}">
        <p14:creationId xmlns:p14="http://schemas.microsoft.com/office/powerpoint/2010/main" val="154453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5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 можете разместить это хранилище либо в новом фабричном классе, либо в фабричном методе базового класса прототипов. Такой фабричный метод должен на основании входящих аргументов искать в хранилище прототипов подходящий экземпляр, а затем вызывать его метод клонирования и возвращать полученный объект.</a:t>
            </a:r>
          </a:p>
          <a:p>
            <a:pPr marL="342900" indent="-342900" algn="l">
              <a:buFont typeface="+mj-lt"/>
              <a:buAutoNum type="arabicPeriod" startAt="5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Наконец, нужно избавиться от прямых вызовов конструкторов объектов, заменив их вызовами фабричного метода хранилища прототипов.</a:t>
            </a:r>
          </a:p>
        </p:txBody>
      </p:sp>
    </p:spTree>
    <p:extLst>
      <p:ext uri="{BB962C8B-B14F-4D97-AF65-F5344CB8AC3E}">
        <p14:creationId xmlns:p14="http://schemas.microsoft.com/office/powerpoint/2010/main" val="409868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55185" y="134541"/>
            <a:ext cx="343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Прототип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клонировать объекты, не привязываясь к их конкретным классам.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Меньше повторяющегося кода инициализации объектов.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Ускоряет создание объектов.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Альтернатива созданию подклассов для конструирования сложных объектов.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Сложно клонировать составные объекты, имеющие ссылки на другие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422588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4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Singleton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Одиночка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порождающий паттерн, который позволяет создавать экземпляр один раз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(глобально).</a:t>
            </a:r>
          </a:p>
        </p:txBody>
      </p:sp>
      <p:pic>
        <p:nvPicPr>
          <p:cNvPr id="7172" name="Picture 4" descr="Meme forever alone sticker">
            <a:extLst>
              <a:ext uri="{FF2B5EF4-FFF2-40B4-BE49-F238E27FC236}">
                <a16:creationId xmlns:a16="http://schemas.microsoft.com/office/drawing/2014/main" id="{E4DCB8EE-7FD1-2917-4A8D-2B659B5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71" y="0"/>
            <a:ext cx="2003629" cy="23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7DB2D-8E35-BD8C-34E2-E3A1BC35B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46351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2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Единственный экземпляр: не сделать с помощью обычного конструктора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Глобальная точка доступа - безопасная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10C065-8B7D-F281-B86A-2B58BE5C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8" y="3178607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8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3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2674" y="2114367"/>
            <a:ext cx="79413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Roboto" panose="02000000000000000000" pitchFamily="2" charset="0"/>
                <a:ea typeface="Roboto" panose="02000000000000000000" pitchFamily="2" charset="0"/>
              </a:rPr>
              <a:t>Не выходить на улицу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Закрыть конструктор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Сделать статический публичный метод обращения к экземпляру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Делаем сразу две функции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нарушаем принцип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SOLID (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единственная ответственность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0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2" y="3250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628650" y="5014985"/>
            <a:ext cx="8079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Одиночка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 закрытым конструктором и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статическим методом </a:t>
            </a:r>
            <a:r>
              <a:rPr lang="en-US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getInstance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D314C-FEC3-C060-9A30-F530C852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1670944"/>
            <a:ext cx="4095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9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5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должен быть единственный экземпляр объекта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хочется контроля и безопасности над глобальными переменными</a:t>
            </a:r>
          </a:p>
        </p:txBody>
      </p:sp>
      <p:pic>
        <p:nvPicPr>
          <p:cNvPr id="8194" name="Picture 2" descr="Ревность, недоверие и контроль в отношениях... » Триникси">
            <a:extLst>
              <a:ext uri="{FF2B5EF4-FFF2-40B4-BE49-F238E27FC236}">
                <a16:creationId xmlns:a16="http://schemas.microsoft.com/office/drawing/2014/main" id="{08F89A69-6956-EAB5-B955-CD073B5D2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5" r="-1"/>
          <a:stretch/>
        </p:blipFill>
        <p:spPr bwMode="auto">
          <a:xfrm>
            <a:off x="649739" y="3079227"/>
            <a:ext cx="3083478" cy="336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32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1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2" y="1458497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в класс приватное статическое поле, которое будет содержать одиночный объект.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Объявите статический создающий метод, который будет использоваться для получения одиночки.</a:t>
            </a:r>
          </a:p>
        </p:txBody>
      </p:sp>
    </p:spTree>
    <p:extLst>
      <p:ext uri="{BB962C8B-B14F-4D97-AF65-F5344CB8AC3E}">
        <p14:creationId xmlns:p14="http://schemas.microsoft.com/office/powerpoint/2010/main" val="203025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5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Добавьте «ленивую инициализацию» (создание объекта при первом вызове метода) в создающий метод одиночки.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Сделайте конструктор класса приватным.</a:t>
            </a:r>
          </a:p>
        </p:txBody>
      </p:sp>
    </p:spTree>
    <p:extLst>
      <p:ext uri="{BB962C8B-B14F-4D97-AF65-F5344CB8AC3E}">
        <p14:creationId xmlns:p14="http://schemas.microsoft.com/office/powerpoint/2010/main" val="37165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200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 с инициализацией множества полей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перегрузку конструкторов – НЕТ!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подклассы – НЕТ!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Builder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177B8D-2AD7-7EAB-869F-6B41440B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879"/>
            <a:ext cx="4572000" cy="2667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665E84-112A-C897-C1D5-594D321E0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57" y="2862828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5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клиентском коде замените вызовы конструктора одиночка вызовами его создающего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63488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07355" y="134541"/>
            <a:ext cx="352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Одиночка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Гарантирует наличие единственного экземпляра класса.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Предоставляет к нему глобальную точку доступа.</a:t>
            </a:r>
          </a:p>
          <a:p>
            <a:pPr>
              <a:buSzPct val="150000"/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Реализует отложенную инициализацию объекта-одиночки.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Нарушает принцип единственной ответственности класса.</a:t>
            </a:r>
            <a:endParaRPr lang="en-US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SzPct val="150000"/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Маскирует плохой дизайн.</a:t>
            </a: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Проблемы многопоточности (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mutex/atomic/lock-free</a:t>
            </a: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тестирование (при реализации модели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эмуляции).</a:t>
            </a:r>
          </a:p>
        </p:txBody>
      </p:sp>
    </p:spTree>
    <p:extLst>
      <p:ext uri="{BB962C8B-B14F-4D97-AF65-F5344CB8AC3E}">
        <p14:creationId xmlns:p14="http://schemas.microsoft.com/office/powerpoint/2010/main" val="2508945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58950" y="253476"/>
            <a:ext cx="5226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Это мы читаем</a:t>
            </a:r>
          </a:p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#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forfurtherreading</a:t>
            </a:r>
            <a:endParaRPr lang="ru-RU" sz="36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376881" y="2022907"/>
            <a:ext cx="83902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refactoring.guru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/ru/design-patterns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github.com/RefactoringGuru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Ральф Джонсон, Джон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Влиссидес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Ричард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Хелм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Эрих Гамма</a:t>
            </a:r>
            <a:r>
              <a:rPr lang="en-US" sz="2400" dirty="0">
                <a:solidFill>
                  <a:srgbClr val="333A4D"/>
                </a:solidFill>
                <a:latin typeface="Roboto" panose="02000000000000000000" pitchFamily="2" charset="0"/>
              </a:rPr>
              <a:t> (Gang of Four)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—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«Паттерны объектно-ориентированного проектирования»</a:t>
            </a:r>
            <a:endParaRPr lang="ru-RU" sz="2400" b="0" i="0" u="none" strike="noStrike" dirty="0">
              <a:solidFill>
                <a:srgbClr val="333A4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5E769-DC0F-41D0-9EDF-79ABC6CB32D0}"/>
              </a:ext>
            </a:extLst>
          </p:cNvPr>
          <p:cNvSpPr txBox="1"/>
          <p:nvPr/>
        </p:nvSpPr>
        <p:spPr>
          <a:xfrm>
            <a:off x="2115237" y="5305927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Спрашивайте у Серёжи Саныча!</a:t>
            </a:r>
          </a:p>
        </p:txBody>
      </p:sp>
    </p:spTree>
    <p:extLst>
      <p:ext uri="{BB962C8B-B14F-4D97-AF65-F5344CB8AC3E}">
        <p14:creationId xmlns:p14="http://schemas.microsoft.com/office/powerpoint/2010/main" val="2348241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33</a:t>
            </a:fld>
            <a:endParaRPr lang="ru-RU"/>
          </a:p>
        </p:txBody>
      </p:sp>
      <p:sp>
        <p:nvSpPr>
          <p:cNvPr id="5" name="AutoShape 2" descr="cya | Know Your Meme">
            <a:extLst>
              <a:ext uri="{FF2B5EF4-FFF2-40B4-BE49-F238E27FC236}">
                <a16:creationId xmlns:a16="http://schemas.microsoft.com/office/drawing/2014/main" id="{CCD98E10-5E0F-470C-852B-1F5F44135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0" name="Picture 4" descr="Нагиев анонсировал прямой эфир после выявления накруток в «Голосе»">
            <a:extLst>
              <a:ext uri="{FF2B5EF4-FFF2-40B4-BE49-F238E27FC236}">
                <a16:creationId xmlns:a16="http://schemas.microsoft.com/office/drawing/2014/main" id="{071B1DEC-D531-A7D1-431E-454C2808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4" y="576648"/>
            <a:ext cx="7199871" cy="53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8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200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1" y="4327352"/>
            <a:ext cx="79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Разбиваем создание объекта на отдельные методы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A07A14-B4DE-80DA-E374-CF2F6F500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3" y="1521722"/>
            <a:ext cx="3905250" cy="266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62C5A0-AE58-74CB-5B94-37D8F012B7D7}"/>
              </a:ext>
            </a:extLst>
          </p:cNvPr>
          <p:cNvSpPr txBox="1"/>
          <p:nvPr/>
        </p:nvSpPr>
        <p:spPr>
          <a:xfrm>
            <a:off x="601301" y="5151780"/>
            <a:ext cx="77245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делать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для разных домов будут отличаться шаги реализации?</a:t>
            </a:r>
          </a:p>
        </p:txBody>
      </p:sp>
    </p:spTree>
    <p:extLst>
      <p:ext uri="{BB962C8B-B14F-4D97-AF65-F5344CB8AC3E}">
        <p14:creationId xmlns:p14="http://schemas.microsoft.com/office/powerpoint/2010/main" val="158134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8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 (продолжение)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CC53-1E0A-4670-B80D-CE4E6526BC23}"/>
              </a:ext>
            </a:extLst>
          </p:cNvPr>
          <p:cNvSpPr txBox="1"/>
          <p:nvPr/>
        </p:nvSpPr>
        <p:spPr>
          <a:xfrm>
            <a:off x="2251702" y="1758036"/>
            <a:ext cx="4640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Сделать несколько строителей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E861BE-995F-34FD-49C6-7F750958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7" y="2162945"/>
            <a:ext cx="5715000" cy="2857500"/>
          </a:xfrm>
          <a:prstGeom prst="rect">
            <a:avLst/>
          </a:prstGeom>
        </p:spPr>
      </p:pic>
      <p:pic>
        <p:nvPicPr>
          <p:cNvPr id="3074" name="Picture 2" descr="Наша Russia: Яйца судьбы, 2010 — смотреть фильм онлайн в хорошем качестве —  Кинопоиск">
            <a:extLst>
              <a:ext uri="{FF2B5EF4-FFF2-40B4-BE49-F238E27FC236}">
                <a16:creationId xmlns:a16="http://schemas.microsoft.com/office/drawing/2014/main" id="{23B762BE-2C0C-5E3D-8307-A73F42E8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28" y="2162945"/>
            <a:ext cx="2814638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1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8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 (продолжение)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CC53-1E0A-4670-B80D-CE4E6526BC23}"/>
              </a:ext>
            </a:extLst>
          </p:cNvPr>
          <p:cNvSpPr txBox="1"/>
          <p:nvPr/>
        </p:nvSpPr>
        <p:spPr>
          <a:xfrm>
            <a:off x="833449" y="1750368"/>
            <a:ext cx="7710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Сделать «абстрактную фабрику» со строителями?</a:t>
            </a: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«Директор»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570071-48A3-24BE-026B-65D2BD2A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3224774"/>
            <a:ext cx="3267075" cy="2857500"/>
          </a:xfrm>
          <a:prstGeom prst="rect">
            <a:avLst/>
          </a:prstGeom>
        </p:spPr>
      </p:pic>
      <p:pic>
        <p:nvPicPr>
          <p:cNvPr id="4098" name="Picture 2" descr="Кадр из сериала «Наша Russia»">
            <a:extLst>
              <a:ext uri="{FF2B5EF4-FFF2-40B4-BE49-F238E27FC236}">
                <a16:creationId xmlns:a16="http://schemas.microsoft.com/office/drawing/2014/main" id="{98F0530A-B90F-89C3-98B5-9E42E85B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17" y="3144592"/>
            <a:ext cx="4132705" cy="30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7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4725560" y="2114367"/>
            <a:ext cx="39665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 строителя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</a:t>
            </a: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объявлением шагов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Конкретные строители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с реализацией шагов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Продукт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выходной объект (необязательно с общим интерфейсов)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Директор – 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«фа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брика</a:t>
            </a:r>
            <a:r>
              <a:rPr lang="ru-RU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» строителей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выбирает тип строителя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вызывает директора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заказывает и получает продукт</a:t>
            </a:r>
            <a:endParaRPr lang="ru-RU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54579-9492-3F21-E8C6-0C0DAE6A4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67" y="831850"/>
            <a:ext cx="4772627" cy="5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7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избавиться от излишней перегрузки и длинных конструкторов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код должен создавать разные представления какого-то объекта (деревянные и железобетонные дома)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собирать сложные составные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83493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628199" y="13454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Строитель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2274838"/>
            <a:ext cx="8625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Убедитесь в том, что создание разных представлений объекта можно свести к общим шагам.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Опишите эти шаги в общем интерфейсе строителей.</a:t>
            </a:r>
          </a:p>
        </p:txBody>
      </p:sp>
    </p:spTree>
    <p:extLst>
      <p:ext uri="{BB962C8B-B14F-4D97-AF65-F5344CB8AC3E}">
        <p14:creationId xmlns:p14="http://schemas.microsoft.com/office/powerpoint/2010/main" val="778899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3217</TotalTime>
  <Words>1076</Words>
  <Application>Microsoft Office PowerPoint</Application>
  <PresentationFormat>Экран (4:3)</PresentationFormat>
  <Paragraphs>211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Elias</dc:creator>
  <cp:lastModifiedBy>Сергей Самохвалов</cp:lastModifiedBy>
  <cp:revision>95</cp:revision>
  <dcterms:created xsi:type="dcterms:W3CDTF">2024-02-10T08:56:51Z</dcterms:created>
  <dcterms:modified xsi:type="dcterms:W3CDTF">2024-03-07T21:31:38Z</dcterms:modified>
</cp:coreProperties>
</file>