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88" r:id="rId2"/>
    <p:sldId id="311" r:id="rId3"/>
    <p:sldId id="312" r:id="rId4"/>
    <p:sldId id="313" r:id="rId5"/>
    <p:sldId id="362" r:id="rId6"/>
    <p:sldId id="316" r:id="rId7"/>
    <p:sldId id="318" r:id="rId8"/>
    <p:sldId id="319" r:id="rId9"/>
    <p:sldId id="333" r:id="rId10"/>
    <p:sldId id="320" r:id="rId11"/>
    <p:sldId id="322" r:id="rId12"/>
    <p:sldId id="323" r:id="rId13"/>
    <p:sldId id="324" r:id="rId14"/>
    <p:sldId id="363" r:id="rId15"/>
    <p:sldId id="327" r:id="rId16"/>
    <p:sldId id="329" r:id="rId17"/>
    <p:sldId id="364" r:id="rId18"/>
    <p:sldId id="330" r:id="rId19"/>
    <p:sldId id="335" r:id="rId20"/>
    <p:sldId id="331" r:id="rId21"/>
    <p:sldId id="339" r:id="rId22"/>
    <p:sldId id="340" r:id="rId23"/>
    <p:sldId id="341" r:id="rId24"/>
    <p:sldId id="365" r:id="rId25"/>
    <p:sldId id="366" r:id="rId26"/>
    <p:sldId id="342" r:id="rId27"/>
    <p:sldId id="344" r:id="rId28"/>
    <p:sldId id="345" r:id="rId29"/>
    <p:sldId id="346" r:id="rId30"/>
    <p:sldId id="348" r:id="rId31"/>
    <p:sldId id="351" r:id="rId32"/>
    <p:sldId id="352" r:id="rId33"/>
    <p:sldId id="360" r:id="rId34"/>
    <p:sldId id="367" r:id="rId35"/>
    <p:sldId id="361" r:id="rId36"/>
    <p:sldId id="354" r:id="rId37"/>
    <p:sldId id="355" r:id="rId38"/>
    <p:sldId id="356" r:id="rId39"/>
    <p:sldId id="357" r:id="rId40"/>
    <p:sldId id="358" r:id="rId41"/>
    <p:sldId id="359" r:id="rId42"/>
    <p:sldId id="368" r:id="rId43"/>
    <p:sldId id="369" r:id="rId44"/>
    <p:sldId id="370" r:id="rId45"/>
    <p:sldId id="371" r:id="rId46"/>
    <p:sldId id="373" r:id="rId47"/>
    <p:sldId id="374" r:id="rId48"/>
    <p:sldId id="375" r:id="rId49"/>
    <p:sldId id="376" r:id="rId50"/>
    <p:sldId id="377" r:id="rId51"/>
    <p:sldId id="378" r:id="rId52"/>
    <p:sldId id="300" r:id="rId53"/>
    <p:sldId id="332"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showGuides="1">
      <p:cViewPr varScale="1">
        <p:scale>
          <a:sx n="114" d="100"/>
          <a:sy n="114" d="100"/>
        </p:scale>
        <p:origin x="144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5194A-C6F7-4845-905A-AA0858212940}" type="datetimeFigureOut">
              <a:rPr lang="ru-RU" smtClean="0"/>
              <a:t>23.03.2024</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35B85C-CDDB-4CEF-953E-15DB9D087C6A}" type="slidenum">
              <a:rPr lang="ru-RU" smtClean="0"/>
              <a:t>‹#›</a:t>
            </a:fld>
            <a:endParaRPr lang="ru-RU"/>
          </a:p>
        </p:txBody>
      </p:sp>
    </p:spTree>
    <p:extLst>
      <p:ext uri="{BB962C8B-B14F-4D97-AF65-F5344CB8AC3E}">
        <p14:creationId xmlns:p14="http://schemas.microsoft.com/office/powerpoint/2010/main" val="36836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55F7EAE-8D1F-4DFB-BF3D-67901E940A71}" type="datetime1">
              <a:rPr lang="ru-RU" smtClean="0"/>
              <a:t>23.03.2024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295349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A0B1FAF-5D06-4C6A-8912-CB01E5524513}" type="datetime1">
              <a:rPr lang="ru-RU" smtClean="0"/>
              <a:t>23.03.2024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115012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3D11551-F63D-4305-9242-2455F0D0680F}" type="datetime1">
              <a:rPr lang="ru-RU" smtClean="0"/>
              <a:t>23.03.2024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62764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04678DD-CB71-40E3-BB0A-4D3A991A0D81}" type="datetime1">
              <a:rPr lang="ru-RU" smtClean="0"/>
              <a:t>23.03.2024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345777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13C56EB-640A-4B62-A69F-BCFB4467D275}" type="datetime1">
              <a:rPr lang="ru-RU" smtClean="0"/>
              <a:t>23.03.2024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94659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20709B79-B273-40B5-992B-C94F11058C74}" type="datetime1">
              <a:rPr lang="ru-RU" smtClean="0"/>
              <a:t>23.03.2024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336615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9017CC2-80E7-4879-9CE6-2C6E658A39C4}" type="datetime1">
              <a:rPr lang="ru-RU" smtClean="0"/>
              <a:t>23.03.2024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235696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1F211D6-B2CC-43C9-B174-8720B6BD7186}" type="datetime1">
              <a:rPr lang="ru-RU" smtClean="0"/>
              <a:t>23.03.2024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147924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8B0DE-A3F8-4E7E-BCA5-00409DEB3409}" type="datetime1">
              <a:rPr lang="ru-RU" smtClean="0"/>
              <a:t>23.03.2024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182691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BF6861F-C6DE-4D77-AB90-F71103727935}" type="datetime1">
              <a:rPr lang="ru-RU" smtClean="0"/>
              <a:t>23.03.2024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165748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4A72A33-9FB2-420B-B13E-74C31A10874D}" type="datetime1">
              <a:rPr lang="ru-RU" smtClean="0"/>
              <a:t>23.03.2024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29CC8F3-2F14-4486-BB72-4325667A2783}" type="slidenum">
              <a:rPr lang="ru-RU" smtClean="0"/>
              <a:t>‹#›</a:t>
            </a:fld>
            <a:endParaRPr lang="ru-RU"/>
          </a:p>
        </p:txBody>
      </p:sp>
    </p:spTree>
    <p:extLst>
      <p:ext uri="{BB962C8B-B14F-4D97-AF65-F5344CB8AC3E}">
        <p14:creationId xmlns:p14="http://schemas.microsoft.com/office/powerpoint/2010/main" val="13494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33DF6-6089-4127-A863-CD9F205B744B}" type="datetime1">
              <a:rPr lang="ru-RU" smtClean="0"/>
              <a:t>23.03.2024</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CC8F3-2F14-4486-BB72-4325667A2783}" type="slidenum">
              <a:rPr lang="ru-RU" smtClean="0"/>
              <a:t>‹#›</a:t>
            </a:fld>
            <a:endParaRPr lang="ru-RU"/>
          </a:p>
        </p:txBody>
      </p:sp>
    </p:spTree>
    <p:extLst>
      <p:ext uri="{BB962C8B-B14F-4D97-AF65-F5344CB8AC3E}">
        <p14:creationId xmlns:p14="http://schemas.microsoft.com/office/powerpoint/2010/main" val="2711795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B12EEF-70DC-452C-AE24-BAC21B72A9A6}"/>
              </a:ext>
            </a:extLst>
          </p:cNvPr>
          <p:cNvSpPr txBox="1"/>
          <p:nvPr/>
        </p:nvSpPr>
        <p:spPr>
          <a:xfrm>
            <a:off x="682954" y="1997839"/>
            <a:ext cx="7778091" cy="2862322"/>
          </a:xfrm>
          <a:prstGeom prst="rect">
            <a:avLst/>
          </a:prstGeom>
          <a:noFill/>
        </p:spPr>
        <p:txBody>
          <a:bodyPr wrap="none" rtlCol="0">
            <a:spAutoFit/>
          </a:bodyPr>
          <a:lstStyle/>
          <a:p>
            <a:pPr algn="ctr"/>
            <a:r>
              <a:rPr lang="ru-RU" sz="3600" b="1" dirty="0">
                <a:latin typeface="Roboto" panose="02000000000000000000" pitchFamily="2" charset="0"/>
                <a:ea typeface="Roboto" panose="02000000000000000000" pitchFamily="2" charset="0"/>
              </a:rPr>
              <a:t>НИЗКОУРОВНЕВАЯ АРХИТЕКТУРА</a:t>
            </a:r>
          </a:p>
          <a:p>
            <a:pPr algn="ctr"/>
            <a:endParaRPr lang="en-US" sz="3600" b="1" dirty="0">
              <a:latin typeface="Roboto" panose="02000000000000000000" pitchFamily="2" charset="0"/>
              <a:ea typeface="Roboto" panose="02000000000000000000" pitchFamily="2" charset="0"/>
            </a:endParaRPr>
          </a:p>
          <a:p>
            <a:pPr algn="ctr"/>
            <a:r>
              <a:rPr lang="ru-RU" sz="3600" b="1" dirty="0">
                <a:latin typeface="Roboto" panose="02000000000000000000" pitchFamily="2" charset="0"/>
                <a:ea typeface="Roboto" panose="02000000000000000000" pitchFamily="2" charset="0"/>
              </a:rPr>
              <a:t>ПРОГРАММНОГО ОБЕСПЕЧЕНИЯ</a:t>
            </a:r>
            <a:endParaRPr lang="en-US" sz="3600" b="1" dirty="0">
              <a:latin typeface="Roboto" panose="02000000000000000000" pitchFamily="2" charset="0"/>
              <a:ea typeface="Roboto" panose="02000000000000000000" pitchFamily="2" charset="0"/>
            </a:endParaRPr>
          </a:p>
          <a:p>
            <a:pPr algn="ctr"/>
            <a:endParaRPr lang="en-US" sz="3600" b="1" dirty="0">
              <a:latin typeface="Roboto" panose="02000000000000000000" pitchFamily="2" charset="0"/>
              <a:ea typeface="Roboto" panose="02000000000000000000" pitchFamily="2" charset="0"/>
            </a:endParaRPr>
          </a:p>
          <a:p>
            <a:pPr algn="ctr"/>
            <a:r>
              <a:rPr lang="en-US" sz="2000" b="1" dirty="0">
                <a:latin typeface="Roboto" panose="02000000000000000000" pitchFamily="2" charset="0"/>
                <a:ea typeface="Roboto" panose="02000000000000000000" pitchFamily="2" charset="0"/>
                <a:cs typeface="Times New Roman" panose="02020603050405020304" pitchFamily="18" charset="0"/>
              </a:rPr>
              <a:t> </a:t>
            </a:r>
            <a:r>
              <a:rPr lang="en-US" sz="3600" b="1" dirty="0">
                <a:latin typeface="Roboto" panose="02000000000000000000" pitchFamily="2" charset="0"/>
                <a:ea typeface="Roboto" panose="02000000000000000000" pitchFamily="2" charset="0"/>
                <a:cs typeface="Times New Roman" panose="02020603050405020304" pitchFamily="18" charset="0"/>
              </a:rPr>
              <a:t>111</a:t>
            </a:r>
            <a:r>
              <a:rPr lang="en-US" b="1" dirty="0">
                <a:latin typeface="Roboto" panose="02000000000000000000" pitchFamily="2" charset="0"/>
                <a:ea typeface="Roboto" panose="02000000000000000000" pitchFamily="2" charset="0"/>
                <a:cs typeface="Times New Roman" panose="02020603050405020304" pitchFamily="18" charset="0"/>
              </a:rPr>
              <a:t>2</a:t>
            </a:r>
            <a:endParaRPr lang="ru-RU" sz="3600" b="1" dirty="0">
              <a:effectLst/>
              <a:latin typeface="Roboto" panose="02000000000000000000" pitchFamily="2" charset="0"/>
              <a:ea typeface="Roboto" panose="02000000000000000000" pitchFamily="2" charset="0"/>
              <a:cs typeface="Times New Roman" panose="02020603050405020304" pitchFamily="18" charset="0"/>
            </a:endParaRPr>
          </a:p>
        </p:txBody>
      </p:sp>
      <p:sp>
        <p:nvSpPr>
          <p:cNvPr id="2" name="Номер слайда 1">
            <a:extLst>
              <a:ext uri="{FF2B5EF4-FFF2-40B4-BE49-F238E27FC236}">
                <a16:creationId xmlns:a16="http://schemas.microsoft.com/office/drawing/2014/main" id="{CD2DA3DA-54E3-4EAE-9B98-C1676B8EF765}"/>
              </a:ext>
            </a:extLst>
          </p:cNvPr>
          <p:cNvSpPr>
            <a:spLocks noGrp="1"/>
          </p:cNvSpPr>
          <p:nvPr>
            <p:ph type="sldNum" sz="quarter" idx="12"/>
          </p:nvPr>
        </p:nvSpPr>
        <p:spPr/>
        <p:txBody>
          <a:bodyPr/>
          <a:lstStyle/>
          <a:p>
            <a:fld id="{629CC8F3-2F14-4486-BB72-4325667A2783}" type="slidenum">
              <a:rPr lang="ru-RU" smtClean="0"/>
              <a:t>1</a:t>
            </a:fld>
            <a:endParaRPr lang="ru-RU"/>
          </a:p>
        </p:txBody>
      </p:sp>
    </p:spTree>
    <p:extLst>
      <p:ext uri="{BB962C8B-B14F-4D97-AF65-F5344CB8AC3E}">
        <p14:creationId xmlns:p14="http://schemas.microsoft.com/office/powerpoint/2010/main" val="106278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6"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10</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Pros/Cons</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349D00FD-CFC4-4726-9F64-D912E0E38B8A}"/>
              </a:ext>
            </a:extLst>
          </p:cNvPr>
          <p:cNvSpPr txBox="1"/>
          <p:nvPr/>
        </p:nvSpPr>
        <p:spPr>
          <a:xfrm>
            <a:off x="308919" y="1225689"/>
            <a:ext cx="4230646" cy="1015663"/>
          </a:xfrm>
          <a:prstGeom prst="rect">
            <a:avLst/>
          </a:prstGeom>
          <a:noFill/>
        </p:spPr>
        <p:txBody>
          <a:bodyPr wrap="square">
            <a:spAutoFit/>
          </a:bodyPr>
          <a:lstStyle/>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Изолирует клиентов от компонентов сложной подсистемы.</a:t>
            </a:r>
          </a:p>
        </p:txBody>
      </p:sp>
      <p:sp>
        <p:nvSpPr>
          <p:cNvPr id="13" name="TextBox 12">
            <a:extLst>
              <a:ext uri="{FF2B5EF4-FFF2-40B4-BE49-F238E27FC236}">
                <a16:creationId xmlns:a16="http://schemas.microsoft.com/office/drawing/2014/main" id="{8D7EC1AE-04D5-4D61-B6B8-F121C6898B35}"/>
              </a:ext>
            </a:extLst>
          </p:cNvPr>
          <p:cNvSpPr txBox="1"/>
          <p:nvPr/>
        </p:nvSpPr>
        <p:spPr>
          <a:xfrm>
            <a:off x="4539565" y="1225689"/>
            <a:ext cx="4572000" cy="1938992"/>
          </a:xfrm>
          <a:prstGeom prst="rect">
            <a:avLst/>
          </a:prstGeom>
          <a:noFill/>
        </p:spPr>
        <p:txBody>
          <a:bodyPr wrap="square">
            <a:spAutoFit/>
          </a:bodyPr>
          <a:lstStyle/>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Фасад рискует стать божественным объектом (</a:t>
            </a:r>
            <a:r>
              <a:rPr lang="ru-RU" sz="2000" dirty="0" err="1">
                <a:solidFill>
                  <a:srgbClr val="FF0000"/>
                </a:solidFill>
                <a:latin typeface="Roboto" panose="02000000000000000000" pitchFamily="2" charset="0"/>
                <a:ea typeface="Roboto" panose="02000000000000000000" pitchFamily="2" charset="0"/>
              </a:rPr>
              <a:t>антипаттерн</a:t>
            </a:r>
            <a:r>
              <a:rPr lang="en-US" sz="2000" dirty="0">
                <a:solidFill>
                  <a:srgbClr val="FF0000"/>
                </a:solidFill>
                <a:latin typeface="Roboto" panose="02000000000000000000" pitchFamily="2" charset="0"/>
                <a:ea typeface="Roboto" panose="02000000000000000000" pitchFamily="2" charset="0"/>
              </a:rPr>
              <a:t>, </a:t>
            </a:r>
            <a:r>
              <a:rPr lang="ru-RU" sz="2000" dirty="0">
                <a:solidFill>
                  <a:srgbClr val="FF0000"/>
                </a:solidFill>
                <a:latin typeface="Roboto" panose="02000000000000000000" pitchFamily="2" charset="0"/>
                <a:ea typeface="Roboto" panose="02000000000000000000" pitchFamily="2" charset="0"/>
              </a:rPr>
              <a:t>когда объект делает «слишком много»), привязанным ко всем классам программы.</a:t>
            </a:r>
          </a:p>
        </p:txBody>
      </p:sp>
    </p:spTree>
    <p:extLst>
      <p:ext uri="{BB962C8B-B14F-4D97-AF65-F5344CB8AC3E}">
        <p14:creationId xmlns:p14="http://schemas.microsoft.com/office/powerpoint/2010/main" val="108646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30"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11</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639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a.k.a. </a:t>
            </a:r>
            <a:r>
              <a:rPr lang="ru-RU" sz="2400" i="1" dirty="0">
                <a:latin typeface="Roboto" panose="02000000000000000000" pitchFamily="2" charset="0"/>
                <a:ea typeface="Roboto" panose="02000000000000000000" pitchFamily="2" charset="0"/>
                <a:cs typeface="Times New Roman" panose="02020603050405020304" pitchFamily="18" charset="0"/>
              </a:rPr>
              <a:t>Прокси</a:t>
            </a:r>
            <a:r>
              <a:rPr lang="en-US" sz="2400" i="1" dirty="0">
                <a:latin typeface="Roboto" panose="02000000000000000000" pitchFamily="2" charset="0"/>
                <a:ea typeface="Roboto" panose="02000000000000000000" pitchFamily="2" charset="0"/>
                <a:cs typeface="Times New Roman" panose="02020603050405020304" pitchFamily="18" charset="0"/>
              </a:rPr>
              <a:t>, Proxy</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7F7841E5-1D62-45D0-B718-4D66A8A22572}"/>
              </a:ext>
            </a:extLst>
          </p:cNvPr>
          <p:cNvSpPr txBox="1"/>
          <p:nvPr/>
        </p:nvSpPr>
        <p:spPr>
          <a:xfrm>
            <a:off x="602673" y="1524000"/>
            <a:ext cx="7941393" cy="2308324"/>
          </a:xfrm>
          <a:prstGeom prst="rect">
            <a:avLst/>
          </a:prstGeom>
          <a:noFill/>
        </p:spPr>
        <p:txBody>
          <a:bodyPr wrap="square">
            <a:spAutoFit/>
          </a:bodyPr>
          <a:lstStyle/>
          <a:p>
            <a:r>
              <a:rPr lang="ru-RU" sz="2400" b="1" dirty="0">
                <a:latin typeface="Roboto" panose="02000000000000000000" pitchFamily="2" charset="0"/>
                <a:ea typeface="Roboto" panose="02000000000000000000" pitchFamily="2" charset="0"/>
              </a:rPr>
              <a:t>Заместитель — </a:t>
            </a:r>
            <a:r>
              <a:rPr lang="ru-RU" sz="2400" dirty="0">
                <a:latin typeface="Roboto" panose="02000000000000000000" pitchFamily="2" charset="0"/>
                <a:ea typeface="Roboto" panose="02000000000000000000" pitchFamily="2" charset="0"/>
              </a:rPr>
              <a:t>структурный паттерн, который позволяет подставлять вместо реальных объектов специальные объекты-заменители</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Они перехватывают вызовы к оригинальному объекту, позволяя сделать что-то до или после передачи вызова оригиналу.</a:t>
            </a:r>
          </a:p>
        </p:txBody>
      </p:sp>
      <p:pic>
        <p:nvPicPr>
          <p:cNvPr id="5" name="Рисунок 4">
            <a:extLst>
              <a:ext uri="{FF2B5EF4-FFF2-40B4-BE49-F238E27FC236}">
                <a16:creationId xmlns:a16="http://schemas.microsoft.com/office/drawing/2014/main" id="{FE331030-469E-41A5-8A10-CFED731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612" y="3832324"/>
            <a:ext cx="4515880" cy="2822425"/>
          </a:xfrm>
          <a:prstGeom prst="rect">
            <a:avLst/>
          </a:prstGeom>
        </p:spPr>
      </p:pic>
      <p:pic>
        <p:nvPicPr>
          <p:cNvPr id="3074" name="Picture 2" descr="Заместитель | Пикабу">
            <a:extLst>
              <a:ext uri="{FF2B5EF4-FFF2-40B4-BE49-F238E27FC236}">
                <a16:creationId xmlns:a16="http://schemas.microsoft.com/office/drawing/2014/main" id="{9A7DBD1C-25A5-41BE-9BEA-A94541F74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373" y="3883961"/>
            <a:ext cx="3120939" cy="290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39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25"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12</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Проблема</a:t>
            </a:r>
          </a:p>
        </p:txBody>
      </p:sp>
      <p:sp>
        <p:nvSpPr>
          <p:cNvPr id="7" name="TextBox 6">
            <a:extLst>
              <a:ext uri="{FF2B5EF4-FFF2-40B4-BE49-F238E27FC236}">
                <a16:creationId xmlns:a16="http://schemas.microsoft.com/office/drawing/2014/main" id="{7F7841E5-1D62-45D0-B718-4D66A8A22572}"/>
              </a:ext>
            </a:extLst>
          </p:cNvPr>
          <p:cNvSpPr txBox="1"/>
          <p:nvPr/>
        </p:nvSpPr>
        <p:spPr>
          <a:xfrm>
            <a:off x="602674" y="1288703"/>
            <a:ext cx="7941393" cy="1938992"/>
          </a:xfrm>
          <a:prstGeom prst="rect">
            <a:avLst/>
          </a:prstGeom>
          <a:noFill/>
        </p:spPr>
        <p:txBody>
          <a:bodyPr wrap="square">
            <a:spAutoFit/>
          </a:bodyPr>
          <a:lstStyle/>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Нужен контроль доступа к объекту (безопасность</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использование ресурсов и т.п.)</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Пример – работа с БД (отложенная инициализация типа </a:t>
            </a:r>
            <a:r>
              <a:rPr lang="en-US" sz="2400" dirty="0">
                <a:latin typeface="Roboto" panose="02000000000000000000" pitchFamily="2" charset="0"/>
                <a:ea typeface="Roboto" panose="02000000000000000000" pitchFamily="2" charset="0"/>
              </a:rPr>
              <a:t>Singleton</a:t>
            </a:r>
            <a:r>
              <a:rPr lang="ru-RU" sz="2400" dirty="0">
                <a:latin typeface="Roboto" panose="02000000000000000000" pitchFamily="2" charset="0"/>
                <a:ea typeface="Roboto" panose="02000000000000000000" pitchFamily="2" charset="0"/>
              </a:rPr>
              <a:t>)</a:t>
            </a:r>
            <a:endParaRPr lang="en-US" sz="2400" dirty="0">
              <a:latin typeface="Roboto" panose="02000000000000000000" pitchFamily="2" charset="0"/>
              <a:ea typeface="Roboto" panose="02000000000000000000" pitchFamily="2" charset="0"/>
            </a:endParaRPr>
          </a:p>
        </p:txBody>
      </p:sp>
      <p:pic>
        <p:nvPicPr>
          <p:cNvPr id="5" name="Рисунок 4">
            <a:extLst>
              <a:ext uri="{FF2B5EF4-FFF2-40B4-BE49-F238E27FC236}">
                <a16:creationId xmlns:a16="http://schemas.microsoft.com/office/drawing/2014/main" id="{B1D0CCF6-0424-43D0-87DB-38EB9A9C9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3" y="4045297"/>
            <a:ext cx="4857750" cy="1524000"/>
          </a:xfrm>
          <a:prstGeom prst="rect">
            <a:avLst/>
          </a:prstGeom>
        </p:spPr>
      </p:pic>
    </p:spTree>
    <p:extLst>
      <p:ext uri="{BB962C8B-B14F-4D97-AF65-F5344CB8AC3E}">
        <p14:creationId xmlns:p14="http://schemas.microsoft.com/office/powerpoint/2010/main" val="78696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28"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13</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a:t>
            </a:r>
          </a:p>
        </p:txBody>
      </p:sp>
      <p:sp>
        <p:nvSpPr>
          <p:cNvPr id="10" name="TextBox 9">
            <a:extLst>
              <a:ext uri="{FF2B5EF4-FFF2-40B4-BE49-F238E27FC236}">
                <a16:creationId xmlns:a16="http://schemas.microsoft.com/office/drawing/2014/main" id="{95FD7A2C-71BD-4774-9786-482AC671A096}"/>
              </a:ext>
            </a:extLst>
          </p:cNvPr>
          <p:cNvSpPr txBox="1"/>
          <p:nvPr/>
        </p:nvSpPr>
        <p:spPr>
          <a:xfrm>
            <a:off x="601303" y="2754527"/>
            <a:ext cx="7941393" cy="1938992"/>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Делаем класс-дублер (интерфейс – один-в-один как у объекта) </a:t>
            </a:r>
          </a:p>
          <a:p>
            <a:pPr algn="ctr"/>
            <a:endParaRPr lang="ru-RU" sz="2400" dirty="0">
              <a:latin typeface="Roboto" panose="02000000000000000000" pitchFamily="2" charset="0"/>
              <a:ea typeface="Roboto" panose="02000000000000000000" pitchFamily="2" charset="0"/>
            </a:endParaRPr>
          </a:p>
          <a:p>
            <a:pPr algn="ctr"/>
            <a:r>
              <a:rPr lang="ru-RU" sz="2400" dirty="0">
                <a:latin typeface="Roboto" panose="02000000000000000000" pitchFamily="2" charset="0"/>
                <a:ea typeface="Roboto" panose="02000000000000000000" pitchFamily="2" charset="0"/>
              </a:rPr>
              <a:t>С кэшированием</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отложенной инициализацией</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блэкджеком и ш…</a:t>
            </a:r>
          </a:p>
        </p:txBody>
      </p:sp>
      <p:pic>
        <p:nvPicPr>
          <p:cNvPr id="5" name="Рисунок 4">
            <a:extLst>
              <a:ext uri="{FF2B5EF4-FFF2-40B4-BE49-F238E27FC236}">
                <a16:creationId xmlns:a16="http://schemas.microsoft.com/office/drawing/2014/main" id="{80C8D9EF-AF21-4E85-A0BB-5808E793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5" y="1190100"/>
            <a:ext cx="4857750" cy="1524000"/>
          </a:xfrm>
          <a:prstGeom prst="rect">
            <a:avLst/>
          </a:prstGeom>
        </p:spPr>
      </p:pic>
      <p:pic>
        <p:nvPicPr>
          <p:cNvPr id="2050" name="Picture 2" descr="С блэкджеком и шлюхами - откуда взялась эта фраза">
            <a:extLst>
              <a:ext uri="{FF2B5EF4-FFF2-40B4-BE49-F238E27FC236}">
                <a16:creationId xmlns:a16="http://schemas.microsoft.com/office/drawing/2014/main" id="{7F487567-6A83-456F-B34D-6B30A357F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2757" y="4615248"/>
            <a:ext cx="2990335" cy="224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47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28"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14</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Аналогия из жизни</a:t>
            </a:r>
          </a:p>
        </p:txBody>
      </p:sp>
      <p:sp>
        <p:nvSpPr>
          <p:cNvPr id="10" name="TextBox 9">
            <a:extLst>
              <a:ext uri="{FF2B5EF4-FFF2-40B4-BE49-F238E27FC236}">
                <a16:creationId xmlns:a16="http://schemas.microsoft.com/office/drawing/2014/main" id="{95FD7A2C-71BD-4774-9786-482AC671A096}"/>
              </a:ext>
            </a:extLst>
          </p:cNvPr>
          <p:cNvSpPr txBox="1"/>
          <p:nvPr/>
        </p:nvSpPr>
        <p:spPr>
          <a:xfrm>
            <a:off x="602674" y="4599921"/>
            <a:ext cx="7941393" cy="830997"/>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Карта – «заместитель» налички: простота и компактность</a:t>
            </a:r>
          </a:p>
        </p:txBody>
      </p:sp>
      <p:pic>
        <p:nvPicPr>
          <p:cNvPr id="4" name="Рисунок 3">
            <a:extLst>
              <a:ext uri="{FF2B5EF4-FFF2-40B4-BE49-F238E27FC236}">
                <a16:creationId xmlns:a16="http://schemas.microsoft.com/office/drawing/2014/main" id="{D20A6D27-6965-4744-B8A2-FC08D69FE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1944187"/>
            <a:ext cx="5143500" cy="2000250"/>
          </a:xfrm>
          <a:prstGeom prst="rect">
            <a:avLst/>
          </a:prstGeom>
        </p:spPr>
      </p:pic>
    </p:spTree>
    <p:extLst>
      <p:ext uri="{BB962C8B-B14F-4D97-AF65-F5344CB8AC3E}">
        <p14:creationId xmlns:p14="http://schemas.microsoft.com/office/powerpoint/2010/main" val="220694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26" y="3250"/>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15</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1303" y="627489"/>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Структура</a:t>
            </a:r>
          </a:p>
        </p:txBody>
      </p:sp>
      <p:sp>
        <p:nvSpPr>
          <p:cNvPr id="10" name="TextBox 9">
            <a:extLst>
              <a:ext uri="{FF2B5EF4-FFF2-40B4-BE49-F238E27FC236}">
                <a16:creationId xmlns:a16="http://schemas.microsoft.com/office/drawing/2014/main" id="{77E60F90-FEA7-43CB-9643-796B9D80CFD8}"/>
              </a:ext>
            </a:extLst>
          </p:cNvPr>
          <p:cNvSpPr txBox="1"/>
          <p:nvPr/>
        </p:nvSpPr>
        <p:spPr>
          <a:xfrm>
            <a:off x="532361" y="4816395"/>
            <a:ext cx="8079275" cy="1754326"/>
          </a:xfrm>
          <a:prstGeom prst="rect">
            <a:avLst/>
          </a:prstGeom>
          <a:noFill/>
        </p:spPr>
        <p:txBody>
          <a:bodyPr wrap="square">
            <a:spAutoFit/>
          </a:bodyPr>
          <a:lstStyle/>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Интерфейс сервис </a:t>
            </a:r>
            <a:r>
              <a:rPr lang="ru-RU" dirty="0">
                <a:solidFill>
                  <a:srgbClr val="444444"/>
                </a:solidFill>
                <a:latin typeface="Roboto" panose="02000000000000000000" pitchFamily="2" charset="0"/>
                <a:ea typeface="Roboto" panose="02000000000000000000" pitchFamily="2" charset="0"/>
              </a:rPr>
              <a:t>– общий для сервиса и заместителя</a:t>
            </a:r>
            <a:endParaRPr lang="ru-RU" b="0" i="0" dirty="0">
              <a:solidFill>
                <a:srgbClr val="444444"/>
              </a:solidFill>
              <a:effectLst/>
              <a:latin typeface="Roboto" panose="02000000000000000000" pitchFamily="2" charset="0"/>
              <a:ea typeface="Roboto" panose="02000000000000000000" pitchFamily="2" charset="0"/>
            </a:endParaRP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Сервис </a:t>
            </a:r>
            <a:r>
              <a:rPr lang="ru-RU" b="0" i="0" dirty="0">
                <a:solidFill>
                  <a:srgbClr val="444444"/>
                </a:solidFill>
                <a:effectLst/>
                <a:latin typeface="Roboto" panose="02000000000000000000" pitchFamily="2" charset="0"/>
                <a:ea typeface="Roboto" panose="02000000000000000000" pitchFamily="2" charset="0"/>
              </a:rPr>
              <a:t>– с нужной логикой</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Заместитель </a:t>
            </a:r>
            <a:r>
              <a:rPr lang="ru-RU" b="0" i="0" dirty="0">
                <a:solidFill>
                  <a:srgbClr val="444444"/>
                </a:solidFill>
                <a:effectLst/>
                <a:latin typeface="Roboto" panose="02000000000000000000" pitchFamily="2" charset="0"/>
                <a:ea typeface="Roboto" panose="02000000000000000000" pitchFamily="2" charset="0"/>
              </a:rPr>
              <a:t>– с ссылкой на объект сервиса: делает что-то сам и</a:t>
            </a:r>
            <a:r>
              <a:rPr lang="en-US" b="0" i="0" dirty="0">
                <a:solidFill>
                  <a:srgbClr val="444444"/>
                </a:solidFill>
                <a:effectLst/>
                <a:latin typeface="Roboto" panose="02000000000000000000" pitchFamily="2" charset="0"/>
                <a:ea typeface="Roboto" panose="02000000000000000000" pitchFamily="2" charset="0"/>
              </a:rPr>
              <a:t>, </a:t>
            </a:r>
            <a:r>
              <a:rPr lang="ru-RU" b="0" i="0" dirty="0">
                <a:solidFill>
                  <a:srgbClr val="444444"/>
                </a:solidFill>
                <a:effectLst/>
                <a:latin typeface="Roboto" panose="02000000000000000000" pitchFamily="2" charset="0"/>
                <a:ea typeface="Roboto" panose="02000000000000000000" pitchFamily="2" charset="0"/>
              </a:rPr>
              <a:t>при необходимости</a:t>
            </a:r>
            <a:r>
              <a:rPr lang="en-US" b="0" i="0" dirty="0">
                <a:solidFill>
                  <a:srgbClr val="444444"/>
                </a:solidFill>
                <a:effectLst/>
                <a:latin typeface="Roboto" panose="02000000000000000000" pitchFamily="2" charset="0"/>
                <a:ea typeface="Roboto" panose="02000000000000000000" pitchFamily="2" charset="0"/>
              </a:rPr>
              <a:t>,</a:t>
            </a:r>
            <a:r>
              <a:rPr lang="ru-RU" b="0" i="0" dirty="0">
                <a:solidFill>
                  <a:srgbClr val="444444"/>
                </a:solidFill>
                <a:effectLst/>
                <a:latin typeface="Roboto" panose="02000000000000000000" pitchFamily="2" charset="0"/>
                <a:ea typeface="Roboto" panose="02000000000000000000" pitchFamily="2" charset="0"/>
              </a:rPr>
              <a:t> передает работу сервису</a:t>
            </a:r>
            <a:endParaRPr lang="ru-RU" b="1" dirty="0">
              <a:solidFill>
                <a:srgbClr val="444444"/>
              </a:solidFill>
              <a:latin typeface="Roboto" panose="02000000000000000000" pitchFamily="2" charset="0"/>
              <a:ea typeface="Roboto" panose="02000000000000000000" pitchFamily="2" charset="0"/>
            </a:endParaRP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Клиент</a:t>
            </a:r>
            <a:r>
              <a:rPr lang="ru-RU" dirty="0">
                <a:solidFill>
                  <a:srgbClr val="444444"/>
                </a:solidFill>
                <a:latin typeface="Roboto" panose="02000000000000000000" pitchFamily="2" charset="0"/>
                <a:ea typeface="Roboto" panose="02000000000000000000" pitchFamily="2" charset="0"/>
              </a:rPr>
              <a:t> работает через интерфейс</a:t>
            </a:r>
            <a:r>
              <a:rPr lang="en-US" dirty="0">
                <a:solidFill>
                  <a:srgbClr val="444444"/>
                </a:solidFill>
                <a:latin typeface="Roboto" panose="02000000000000000000" pitchFamily="2" charset="0"/>
                <a:ea typeface="Roboto" panose="02000000000000000000" pitchFamily="2" charset="0"/>
              </a:rPr>
              <a:t>, </a:t>
            </a:r>
            <a:r>
              <a:rPr lang="ru-RU" dirty="0">
                <a:solidFill>
                  <a:srgbClr val="444444"/>
                </a:solidFill>
                <a:latin typeface="Roboto" panose="02000000000000000000" pitchFamily="2" charset="0"/>
                <a:ea typeface="Roboto" panose="02000000000000000000" pitchFamily="2" charset="0"/>
              </a:rPr>
              <a:t>не зная при этом</a:t>
            </a:r>
            <a:r>
              <a:rPr lang="en-US" dirty="0">
                <a:solidFill>
                  <a:srgbClr val="444444"/>
                </a:solidFill>
                <a:latin typeface="Roboto" panose="02000000000000000000" pitchFamily="2" charset="0"/>
                <a:ea typeface="Roboto" panose="02000000000000000000" pitchFamily="2" charset="0"/>
              </a:rPr>
              <a:t>, </a:t>
            </a:r>
            <a:r>
              <a:rPr lang="ru-RU" dirty="0">
                <a:solidFill>
                  <a:srgbClr val="444444"/>
                </a:solidFill>
                <a:latin typeface="Roboto" panose="02000000000000000000" pitchFamily="2" charset="0"/>
                <a:ea typeface="Roboto" panose="02000000000000000000" pitchFamily="2" charset="0"/>
              </a:rPr>
              <a:t>сервис это или заместитель</a:t>
            </a:r>
            <a:endParaRPr lang="ru-RU" b="0" i="0" dirty="0">
              <a:solidFill>
                <a:srgbClr val="444444"/>
              </a:solidFill>
              <a:effectLst/>
              <a:latin typeface="Roboto" panose="02000000000000000000" pitchFamily="2" charset="0"/>
              <a:ea typeface="Roboto" panose="02000000000000000000" pitchFamily="2" charset="0"/>
            </a:endParaRPr>
          </a:p>
        </p:txBody>
      </p:sp>
      <p:pic>
        <p:nvPicPr>
          <p:cNvPr id="4" name="Рисунок 3">
            <a:extLst>
              <a:ext uri="{FF2B5EF4-FFF2-40B4-BE49-F238E27FC236}">
                <a16:creationId xmlns:a16="http://schemas.microsoft.com/office/drawing/2014/main" id="{D80A9753-BA89-4F06-9798-147C9DCB1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662" y="1025942"/>
            <a:ext cx="3905250" cy="3714750"/>
          </a:xfrm>
          <a:prstGeom prst="rect">
            <a:avLst/>
          </a:prstGeom>
        </p:spPr>
      </p:pic>
    </p:spTree>
    <p:extLst>
      <p:ext uri="{BB962C8B-B14F-4D97-AF65-F5344CB8AC3E}">
        <p14:creationId xmlns:p14="http://schemas.microsoft.com/office/powerpoint/2010/main" val="2854155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30"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16</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Применимость 1</a:t>
            </a:r>
            <a:r>
              <a:rPr lang="en-US" sz="2400" i="1" dirty="0">
                <a:latin typeface="Roboto" panose="02000000000000000000" pitchFamily="2" charset="0"/>
                <a:ea typeface="Roboto" panose="02000000000000000000" pitchFamily="2" charset="0"/>
                <a:cs typeface="Times New Roman" panose="02020603050405020304" pitchFamily="18" charset="0"/>
              </a:rPr>
              <a:t>/2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601204"/>
            <a:ext cx="8625016" cy="4154984"/>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Ленивая инициализация (виртуальный прокси). Когда есть тяжёлый объект, загружающий данные из файловой системы или БД</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Защита доступа (защищающий прокси). Когда в программе есть разные типы пользователей, и хочется защищать объект от неавторизованного доступа</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Локальный запуск сервиса (удалённый прокси). Когда настоящий сервисный объект находится на удалённом сервере</a:t>
            </a:r>
          </a:p>
        </p:txBody>
      </p:sp>
    </p:spTree>
    <p:extLst>
      <p:ext uri="{BB962C8B-B14F-4D97-AF65-F5344CB8AC3E}">
        <p14:creationId xmlns:p14="http://schemas.microsoft.com/office/powerpoint/2010/main" val="404936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30"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17</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Применимость 2</a:t>
            </a:r>
            <a:r>
              <a:rPr lang="en-US" sz="2400" i="1" dirty="0">
                <a:latin typeface="Roboto" panose="02000000000000000000" pitchFamily="2" charset="0"/>
                <a:ea typeface="Roboto" panose="02000000000000000000" pitchFamily="2" charset="0"/>
                <a:cs typeface="Times New Roman" panose="02020603050405020304" pitchFamily="18" charset="0"/>
              </a:rPr>
              <a:t>/2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601204"/>
            <a:ext cx="8625016" cy="2677656"/>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Логирование запросов (</a:t>
            </a:r>
            <a:r>
              <a:rPr lang="ru-RU" sz="2400" dirty="0" err="1">
                <a:latin typeface="Roboto" panose="02000000000000000000" pitchFamily="2" charset="0"/>
                <a:ea typeface="Roboto" panose="02000000000000000000" pitchFamily="2" charset="0"/>
              </a:rPr>
              <a:t>логирующий</a:t>
            </a:r>
            <a:r>
              <a:rPr lang="ru-RU" sz="2400" dirty="0">
                <a:latin typeface="Roboto" panose="02000000000000000000" pitchFamily="2" charset="0"/>
                <a:ea typeface="Roboto" panose="02000000000000000000" pitchFamily="2" charset="0"/>
              </a:rPr>
              <a:t> прокси). Когда требуется хранить историю обращений к сервисному объекту.</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Кеширование объектов («умная» ссылка). Когда нужно кешировать результаты запросов клиентов и управлять их жизненным циклом.</a:t>
            </a:r>
          </a:p>
        </p:txBody>
      </p:sp>
    </p:spTree>
    <p:extLst>
      <p:ext uri="{BB962C8B-B14F-4D97-AF65-F5344CB8AC3E}">
        <p14:creationId xmlns:p14="http://schemas.microsoft.com/office/powerpoint/2010/main" val="362257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31"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18</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1</a:t>
            </a:r>
            <a:r>
              <a:rPr lang="en-US" sz="2400" i="1" dirty="0">
                <a:latin typeface="Roboto" panose="02000000000000000000" pitchFamily="2" charset="0"/>
                <a:ea typeface="Roboto" panose="02000000000000000000" pitchFamily="2" charset="0"/>
                <a:cs typeface="Times New Roman" panose="02020603050405020304" pitchFamily="18" charset="0"/>
              </a:rPr>
              <a:t>/</a:t>
            </a:r>
            <a:r>
              <a:rPr lang="ru-RU" sz="2400" i="1" dirty="0">
                <a:latin typeface="Roboto" panose="02000000000000000000" pitchFamily="2" charset="0"/>
                <a:ea typeface="Roboto" panose="02000000000000000000" pitchFamily="2" charset="0"/>
                <a:cs typeface="Times New Roman" panose="02020603050405020304" pitchFamily="18" charset="0"/>
              </a:rPr>
              <a:t>2</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288703"/>
            <a:ext cx="8625016" cy="5262979"/>
          </a:xfrm>
          <a:prstGeom prst="rect">
            <a:avLst/>
          </a:prstGeom>
          <a:noFill/>
        </p:spPr>
        <p:txBody>
          <a:bodyPr wrap="square">
            <a:spAutoFit/>
          </a:bodyPr>
          <a:lstStyle/>
          <a:p>
            <a:pPr marL="342900" indent="-342900" algn="l">
              <a:buFont typeface="+mj-lt"/>
              <a:buAutoNum type="arabicPeriod"/>
            </a:pPr>
            <a:r>
              <a:rPr lang="ru-RU" sz="2400" dirty="0">
                <a:latin typeface="Roboto" panose="02000000000000000000" pitchFamily="2" charset="0"/>
                <a:ea typeface="Roboto" panose="02000000000000000000" pitchFamily="2" charset="0"/>
              </a:rPr>
              <a:t>Определите интерфейс, который бы сделал заместитель и оригинальный объект взаимозаменяемыми.</a:t>
            </a:r>
          </a:p>
          <a:p>
            <a:pPr marL="342900" indent="-342900" algn="l">
              <a:buFont typeface="+mj-lt"/>
              <a:buAutoNum type="arabicPeriod"/>
            </a:pPr>
            <a:endParaRPr lang="ru-RU" sz="2400" dirty="0">
              <a:latin typeface="Roboto" panose="02000000000000000000" pitchFamily="2" charset="0"/>
              <a:ea typeface="Roboto" panose="02000000000000000000" pitchFamily="2" charset="0"/>
            </a:endParaRPr>
          </a:p>
          <a:p>
            <a:pPr marL="342900" indent="-342900" algn="l">
              <a:buFont typeface="+mj-lt"/>
              <a:buAutoNum type="arabicPeriod"/>
            </a:pPr>
            <a:r>
              <a:rPr lang="ru-RU" sz="2400" dirty="0">
                <a:latin typeface="Roboto" panose="02000000000000000000" pitchFamily="2" charset="0"/>
                <a:ea typeface="Roboto" panose="02000000000000000000" pitchFamily="2" charset="0"/>
              </a:rPr>
              <a:t>Создайте класс заместителя. Он должен содержать ссылку на сервисный объект. Сервисный объект создаётся самим заместителем</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иногда заместитель получает готовый сервисный объект от клиента через конструктор.</a:t>
            </a:r>
          </a:p>
          <a:p>
            <a:pPr marL="342900" indent="-342900" algn="l">
              <a:buFont typeface="+mj-lt"/>
              <a:buAutoNum type="arabicPeriod"/>
            </a:pPr>
            <a:endParaRPr lang="ru-RU" sz="2400" dirty="0">
              <a:latin typeface="Roboto" panose="02000000000000000000" pitchFamily="2" charset="0"/>
              <a:ea typeface="Roboto" panose="02000000000000000000" pitchFamily="2" charset="0"/>
            </a:endParaRPr>
          </a:p>
          <a:p>
            <a:pPr marL="342900" indent="-342900" algn="l">
              <a:buFont typeface="+mj-lt"/>
              <a:buAutoNum type="arabicPeriod"/>
            </a:pPr>
            <a:r>
              <a:rPr lang="ru-RU" sz="2400" dirty="0">
                <a:latin typeface="Roboto" panose="02000000000000000000" pitchFamily="2" charset="0"/>
                <a:ea typeface="Roboto" panose="02000000000000000000" pitchFamily="2" charset="0"/>
              </a:rPr>
              <a:t>Реализуйте методы заместителя в зависимости от его предназначения. В большинстве случаев, проделав какую-то полезную работу, методы заместителя должны передать запрос сервисному объекту.</a:t>
            </a:r>
            <a:endParaRPr lang="en-US"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86062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29"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19</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2/</a:t>
            </a:r>
            <a:r>
              <a:rPr lang="ru-RU" sz="2400" i="1" dirty="0">
                <a:latin typeface="Roboto" panose="02000000000000000000" pitchFamily="2" charset="0"/>
                <a:ea typeface="Roboto" panose="02000000000000000000" pitchFamily="2" charset="0"/>
                <a:cs typeface="Times New Roman" panose="02020603050405020304" pitchFamily="18" charset="0"/>
              </a:rPr>
              <a:t>2</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767006"/>
            <a:ext cx="8625016" cy="3046988"/>
          </a:xfrm>
          <a:prstGeom prst="rect">
            <a:avLst/>
          </a:prstGeom>
          <a:noFill/>
        </p:spPr>
        <p:txBody>
          <a:bodyPr wrap="square">
            <a:spAutoFit/>
          </a:bodyPr>
          <a:lstStyle/>
          <a:p>
            <a:pPr marL="457200" indent="-457200" algn="l">
              <a:buFont typeface="+mj-lt"/>
              <a:buAutoNum type="arabicPeriod" startAt="4"/>
            </a:pPr>
            <a:r>
              <a:rPr lang="ru-RU" sz="2400" dirty="0">
                <a:latin typeface="Roboto" panose="02000000000000000000" pitchFamily="2" charset="0"/>
                <a:ea typeface="Roboto" panose="02000000000000000000" pitchFamily="2" charset="0"/>
              </a:rPr>
              <a:t>Подумайте о введении фабрики, которая решала бы, какой из объектов создавать — заместитель или реальный сервисный объект. Эта логика может быть помещена в создающий метод самого заместителя.</a:t>
            </a:r>
          </a:p>
          <a:p>
            <a:pPr marL="457200" indent="-457200" algn="l">
              <a:buFont typeface="+mj-lt"/>
              <a:buAutoNum type="arabicPeriod" startAt="4"/>
            </a:pPr>
            <a:endParaRPr lang="ru-RU" sz="2400" dirty="0">
              <a:latin typeface="Roboto" panose="02000000000000000000" pitchFamily="2" charset="0"/>
              <a:ea typeface="Roboto" panose="02000000000000000000" pitchFamily="2" charset="0"/>
            </a:endParaRPr>
          </a:p>
          <a:p>
            <a:pPr marL="457200" indent="-457200" algn="l">
              <a:buFont typeface="+mj-lt"/>
              <a:buAutoNum type="arabicPeriod" startAt="4"/>
            </a:pPr>
            <a:r>
              <a:rPr lang="ru-RU" sz="2400" dirty="0">
                <a:latin typeface="Roboto" panose="02000000000000000000" pitchFamily="2" charset="0"/>
                <a:ea typeface="Roboto" panose="02000000000000000000" pitchFamily="2" charset="0"/>
              </a:rPr>
              <a:t>Подумайте, не реализовать ли вам ленивую инициализацию сервисного объекта при первом обращении клиента к методам заместителя.</a:t>
            </a:r>
          </a:p>
        </p:txBody>
      </p:sp>
    </p:spTree>
    <p:extLst>
      <p:ext uri="{BB962C8B-B14F-4D97-AF65-F5344CB8AC3E}">
        <p14:creationId xmlns:p14="http://schemas.microsoft.com/office/powerpoint/2010/main" val="154453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1" y="134835"/>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3542206" y="874956"/>
            <a:ext cx="2059587" cy="461665"/>
          </a:xfrm>
          <a:prstGeom prst="rect">
            <a:avLst/>
          </a:prstGeom>
          <a:noFill/>
        </p:spPr>
        <p:txBody>
          <a:bodyPr wrap="square">
            <a:spAutoFit/>
          </a:bodyPr>
          <a:lstStyle/>
          <a:p>
            <a:r>
              <a:rPr lang="en-US" sz="2400" i="1" dirty="0">
                <a:latin typeface="Roboto" panose="02000000000000000000" pitchFamily="2" charset="0"/>
                <a:ea typeface="Roboto" panose="02000000000000000000" pitchFamily="2" charset="0"/>
                <a:cs typeface="Times New Roman" panose="02020603050405020304" pitchFamily="18" charset="0"/>
              </a:rPr>
              <a:t>a.k.a. Facade</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5" name="AutoShape 2" descr="Копатель (Копатель Онлайн) | Дребеденьбои вики | Fandom">
            <a:extLst>
              <a:ext uri="{FF2B5EF4-FFF2-40B4-BE49-F238E27FC236}">
                <a16:creationId xmlns:a16="http://schemas.microsoft.com/office/drawing/2014/main" id="{E2589568-711F-2BB3-7EBB-0AAD0C5701E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TextBox 11">
            <a:extLst>
              <a:ext uri="{FF2B5EF4-FFF2-40B4-BE49-F238E27FC236}">
                <a16:creationId xmlns:a16="http://schemas.microsoft.com/office/drawing/2014/main" id="{E955EFEF-D985-472E-B360-6759DCB41992}"/>
              </a:ext>
            </a:extLst>
          </p:cNvPr>
          <p:cNvSpPr txBox="1"/>
          <p:nvPr/>
        </p:nvSpPr>
        <p:spPr>
          <a:xfrm>
            <a:off x="474785" y="1336621"/>
            <a:ext cx="4572000" cy="1200329"/>
          </a:xfrm>
          <a:prstGeom prst="rect">
            <a:avLst/>
          </a:prstGeom>
          <a:noFill/>
        </p:spPr>
        <p:txBody>
          <a:bodyPr wrap="square">
            <a:spAutoFit/>
          </a:bodyPr>
          <a:lstStyle/>
          <a:p>
            <a:r>
              <a:rPr lang="ru-RU" b="1" dirty="0">
                <a:solidFill>
                  <a:srgbClr val="444444"/>
                </a:solidFill>
                <a:latin typeface="PT Sans" panose="020B0503020203020204" pitchFamily="34" charset="-52"/>
              </a:rPr>
              <a:t>Фасад</a:t>
            </a:r>
            <a:r>
              <a:rPr lang="ru-RU" b="0" i="0" dirty="0">
                <a:solidFill>
                  <a:srgbClr val="444444"/>
                </a:solidFill>
                <a:effectLst/>
                <a:latin typeface="PT Sans" panose="020B0503020203020204" pitchFamily="34" charset="-52"/>
              </a:rPr>
              <a:t> — структурный паттерн, который предоставляет простой интерфейс к сложной системе классов, библиотеке или фреймворку.</a:t>
            </a:r>
            <a:endParaRPr lang="ru-RU" dirty="0"/>
          </a:p>
        </p:txBody>
      </p:sp>
      <p:sp>
        <p:nvSpPr>
          <p:cNvPr id="3" name="AutoShape 2" descr="Нет описания фото.">
            <a:extLst>
              <a:ext uri="{FF2B5EF4-FFF2-40B4-BE49-F238E27FC236}">
                <a16:creationId xmlns:a16="http://schemas.microsoft.com/office/drawing/2014/main" id="{84CF37C1-EA40-4E80-AB89-52E9610F1F32}"/>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a:extLst>
              <a:ext uri="{FF2B5EF4-FFF2-40B4-BE49-F238E27FC236}">
                <a16:creationId xmlns:a16="http://schemas.microsoft.com/office/drawing/2014/main" id="{BE49C47D-33FC-481B-A5BE-B1892FD1B9BD}"/>
              </a:ext>
            </a:extLst>
          </p:cNvPr>
          <p:cNvPicPr>
            <a:picLocks noChangeAspect="1"/>
          </p:cNvPicPr>
          <p:nvPr/>
        </p:nvPicPr>
        <p:blipFill rotWithShape="1">
          <a:blip r:embed="rId2">
            <a:extLst>
              <a:ext uri="{28A0092B-C50C-407E-A947-70E740481C1C}">
                <a14:useLocalDpi xmlns:a14="http://schemas.microsoft.com/office/drawing/2010/main" val="0"/>
              </a:ext>
            </a:extLst>
          </a:blip>
          <a:srcRect l="18431" t="17452" r="19582" b="9513"/>
          <a:stretch/>
        </p:blipFill>
        <p:spPr>
          <a:xfrm>
            <a:off x="6502145" y="-11137"/>
            <a:ext cx="2641855" cy="3112683"/>
          </a:xfrm>
          <a:prstGeom prst="rect">
            <a:avLst/>
          </a:prstGeom>
        </p:spPr>
      </p:pic>
      <p:pic>
        <p:nvPicPr>
          <p:cNvPr id="10" name="Рисунок 9">
            <a:extLst>
              <a:ext uri="{FF2B5EF4-FFF2-40B4-BE49-F238E27FC236}">
                <a16:creationId xmlns:a16="http://schemas.microsoft.com/office/drawing/2014/main" id="{B906FDFE-7245-484C-BDA8-4ED455BD1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104" y="2760106"/>
            <a:ext cx="6096000" cy="3810000"/>
          </a:xfrm>
          <a:prstGeom prst="rect">
            <a:avLst/>
          </a:prstGeom>
        </p:spPr>
      </p:pic>
    </p:spTree>
    <p:extLst>
      <p:ext uri="{BB962C8B-B14F-4D97-AF65-F5344CB8AC3E}">
        <p14:creationId xmlns:p14="http://schemas.microsoft.com/office/powerpoint/2010/main" val="1622558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322831" y="134541"/>
            <a:ext cx="4498347"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Заместитель</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20</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Pros/Cons</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349D00FD-CFC4-4726-9F64-D912E0E38B8A}"/>
              </a:ext>
            </a:extLst>
          </p:cNvPr>
          <p:cNvSpPr txBox="1"/>
          <p:nvPr/>
        </p:nvSpPr>
        <p:spPr>
          <a:xfrm>
            <a:off x="308919" y="1225689"/>
            <a:ext cx="4230646" cy="3477875"/>
          </a:xfrm>
          <a:prstGeom prst="rect">
            <a:avLst/>
          </a:prstGeom>
          <a:noFill/>
        </p:spPr>
        <p:txBody>
          <a:bodyPr wrap="square">
            <a:spAutoFit/>
          </a:bodyPr>
          <a:lstStyle/>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Позволяет контролировать сервисный объект незаметно для клиента.</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Может работать, даже если сервисный объект ещё не создан.</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Может контролировать жизненный цикл служебного объекта.</a:t>
            </a:r>
          </a:p>
        </p:txBody>
      </p:sp>
      <p:sp>
        <p:nvSpPr>
          <p:cNvPr id="13" name="TextBox 12">
            <a:extLst>
              <a:ext uri="{FF2B5EF4-FFF2-40B4-BE49-F238E27FC236}">
                <a16:creationId xmlns:a16="http://schemas.microsoft.com/office/drawing/2014/main" id="{8D7EC1AE-04D5-4D61-B6B8-F121C6898B35}"/>
              </a:ext>
            </a:extLst>
          </p:cNvPr>
          <p:cNvSpPr txBox="1"/>
          <p:nvPr/>
        </p:nvSpPr>
        <p:spPr>
          <a:xfrm>
            <a:off x="4539565" y="1225689"/>
            <a:ext cx="4572000" cy="1938992"/>
          </a:xfrm>
          <a:prstGeom prst="rect">
            <a:avLst/>
          </a:prstGeom>
          <a:noFill/>
        </p:spPr>
        <p:txBody>
          <a:bodyPr wrap="square">
            <a:spAutoFit/>
          </a:bodyPr>
          <a:lstStyle/>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Усложняет код программы из-за введения дополнительных классов.</a:t>
            </a:r>
          </a:p>
          <a:p>
            <a:pPr marL="342900" indent="-342900">
              <a:buSzPct val="150000"/>
              <a:buBlip>
                <a:blip r:embed="rId4">
                  <a:extLst>
                    <a:ext uri="{96DAC541-7B7A-43D3-8B79-37D633B846F1}">
                      <asvg:svgBlip xmlns:asvg="http://schemas.microsoft.com/office/drawing/2016/SVG/main" r:embed="rId5"/>
                    </a:ext>
                  </a:extLst>
                </a:blip>
              </a:buBlip>
            </a:pPr>
            <a:endParaRPr lang="ru-RU" sz="2000" dirty="0">
              <a:solidFill>
                <a:srgbClr val="FF0000"/>
              </a:solidFill>
              <a:latin typeface="Roboto" panose="02000000000000000000" pitchFamily="2" charset="0"/>
              <a:ea typeface="Roboto" panose="02000000000000000000" pitchFamily="2" charset="0"/>
            </a:endParaRPr>
          </a:p>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Увеличивает время отклика от сервиса.</a:t>
            </a:r>
          </a:p>
        </p:txBody>
      </p:sp>
    </p:spTree>
    <p:extLst>
      <p:ext uri="{BB962C8B-B14F-4D97-AF65-F5344CB8AC3E}">
        <p14:creationId xmlns:p14="http://schemas.microsoft.com/office/powerpoint/2010/main" val="422588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48804" y="134541"/>
            <a:ext cx="3246402"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21</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639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a.k.a. </a:t>
            </a:r>
            <a:r>
              <a:rPr lang="ru-RU" sz="2400" i="1" dirty="0">
                <a:latin typeface="Roboto" panose="02000000000000000000" pitchFamily="2" charset="0"/>
                <a:ea typeface="Roboto" panose="02000000000000000000" pitchFamily="2" charset="0"/>
                <a:cs typeface="Times New Roman" panose="02020603050405020304" pitchFamily="18" charset="0"/>
              </a:rPr>
              <a:t>Приспособленец, Кэш, </a:t>
            </a:r>
            <a:r>
              <a:rPr lang="en-US" sz="2400" i="1" dirty="0">
                <a:latin typeface="Roboto" panose="02000000000000000000" pitchFamily="2" charset="0"/>
                <a:ea typeface="Roboto" panose="02000000000000000000" pitchFamily="2" charset="0"/>
                <a:cs typeface="Times New Roman" panose="02020603050405020304" pitchFamily="18" charset="0"/>
              </a:rPr>
              <a:t>Flyweight</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7F7841E5-1D62-45D0-B718-4D66A8A22572}"/>
              </a:ext>
            </a:extLst>
          </p:cNvPr>
          <p:cNvSpPr txBox="1"/>
          <p:nvPr/>
        </p:nvSpPr>
        <p:spPr>
          <a:xfrm>
            <a:off x="602673" y="1524000"/>
            <a:ext cx="7941393" cy="1569660"/>
          </a:xfrm>
          <a:prstGeom prst="rect">
            <a:avLst/>
          </a:prstGeom>
          <a:noFill/>
        </p:spPr>
        <p:txBody>
          <a:bodyPr wrap="square">
            <a:spAutoFit/>
          </a:bodyPr>
          <a:lstStyle/>
          <a:p>
            <a:r>
              <a:rPr lang="ru-RU" sz="2400" b="1" dirty="0">
                <a:latin typeface="Roboto" panose="02000000000000000000" pitchFamily="2" charset="0"/>
                <a:ea typeface="Roboto" panose="02000000000000000000" pitchFamily="2" charset="0"/>
              </a:rPr>
              <a:t>Легковес — </a:t>
            </a:r>
            <a:r>
              <a:rPr lang="ru-RU" sz="2400" dirty="0">
                <a:latin typeface="Roboto" panose="02000000000000000000" pitchFamily="2" charset="0"/>
                <a:ea typeface="Roboto" panose="02000000000000000000" pitchFamily="2" charset="0"/>
              </a:rPr>
              <a:t>структурный паттерн, который позволяет вместить </a:t>
            </a:r>
            <a:r>
              <a:rPr lang="ru-RU" sz="2400" dirty="0" err="1">
                <a:latin typeface="Roboto" panose="02000000000000000000" pitchFamily="2" charset="0"/>
                <a:ea typeface="Roboto" panose="02000000000000000000" pitchFamily="2" charset="0"/>
              </a:rPr>
              <a:t>бОльшее</a:t>
            </a:r>
            <a:r>
              <a:rPr lang="ru-RU" sz="2400" dirty="0">
                <a:latin typeface="Roboto" panose="02000000000000000000" pitchFamily="2" charset="0"/>
                <a:ea typeface="Roboto" panose="02000000000000000000" pitchFamily="2" charset="0"/>
              </a:rPr>
              <a:t> количество объектов в отведённую оперативную память путем разделения общего состояния объектов.</a:t>
            </a:r>
          </a:p>
        </p:txBody>
      </p:sp>
      <p:pic>
        <p:nvPicPr>
          <p:cNvPr id="4100" name="Picture 4" descr="🔥💬 Юсуф Раисов в instagram: | BEST of MMA | ВКонтакте">
            <a:extLst>
              <a:ext uri="{FF2B5EF4-FFF2-40B4-BE49-F238E27FC236}">
                <a16:creationId xmlns:a16="http://schemas.microsoft.com/office/drawing/2014/main" id="{F60B204B-1B20-4274-9632-3A66EE9B0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0" y="3118756"/>
            <a:ext cx="2883844" cy="3602720"/>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8CC05475-F60D-46FA-9855-08AEF12C6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804" y="2785228"/>
            <a:ext cx="6096000" cy="3810000"/>
          </a:xfrm>
          <a:prstGeom prst="rect">
            <a:avLst/>
          </a:prstGeom>
        </p:spPr>
      </p:pic>
    </p:spTree>
    <p:extLst>
      <p:ext uri="{BB962C8B-B14F-4D97-AF65-F5344CB8AC3E}">
        <p14:creationId xmlns:p14="http://schemas.microsoft.com/office/powerpoint/2010/main" val="3027355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48801" y="134541"/>
            <a:ext cx="3246402"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22</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Проблема</a:t>
            </a:r>
          </a:p>
        </p:txBody>
      </p:sp>
      <p:sp>
        <p:nvSpPr>
          <p:cNvPr id="7" name="TextBox 6">
            <a:extLst>
              <a:ext uri="{FF2B5EF4-FFF2-40B4-BE49-F238E27FC236}">
                <a16:creationId xmlns:a16="http://schemas.microsoft.com/office/drawing/2014/main" id="{7F7841E5-1D62-45D0-B718-4D66A8A22572}"/>
              </a:ext>
            </a:extLst>
          </p:cNvPr>
          <p:cNvSpPr txBox="1"/>
          <p:nvPr/>
        </p:nvSpPr>
        <p:spPr>
          <a:xfrm>
            <a:off x="602674" y="1288703"/>
            <a:ext cx="7941393" cy="1938992"/>
          </a:xfrm>
          <a:prstGeom prst="rect">
            <a:avLst/>
          </a:prstGeom>
          <a:noFill/>
        </p:spPr>
        <p:txBody>
          <a:bodyPr wrap="square">
            <a:spAutoFit/>
          </a:bodyPr>
          <a:lstStyle/>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Хотим сделать игру с системой частиц</a:t>
            </a:r>
            <a:endParaRPr lang="en-US"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У частиц много общих данных</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«Дублирование» данных нагружает оперативку</a:t>
            </a:r>
            <a:endParaRPr lang="en-US" sz="2400" dirty="0">
              <a:latin typeface="Roboto" panose="02000000000000000000" pitchFamily="2" charset="0"/>
              <a:ea typeface="Roboto" panose="02000000000000000000" pitchFamily="2" charset="0"/>
            </a:endParaRPr>
          </a:p>
        </p:txBody>
      </p:sp>
      <p:pic>
        <p:nvPicPr>
          <p:cNvPr id="4" name="Рисунок 3">
            <a:extLst>
              <a:ext uri="{FF2B5EF4-FFF2-40B4-BE49-F238E27FC236}">
                <a16:creationId xmlns:a16="http://schemas.microsoft.com/office/drawing/2014/main" id="{B30C80F1-0BE9-4DDF-9F5C-3D679B776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101" y="3711493"/>
            <a:ext cx="6286500" cy="2476500"/>
          </a:xfrm>
          <a:prstGeom prst="rect">
            <a:avLst/>
          </a:prstGeom>
        </p:spPr>
      </p:pic>
    </p:spTree>
    <p:extLst>
      <p:ext uri="{BB962C8B-B14F-4D97-AF65-F5344CB8AC3E}">
        <p14:creationId xmlns:p14="http://schemas.microsoft.com/office/powerpoint/2010/main" val="2343838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48802" y="134541"/>
            <a:ext cx="3246402"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23</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a:t>
            </a:r>
          </a:p>
        </p:txBody>
      </p:sp>
      <p:sp>
        <p:nvSpPr>
          <p:cNvPr id="10" name="TextBox 9">
            <a:extLst>
              <a:ext uri="{FF2B5EF4-FFF2-40B4-BE49-F238E27FC236}">
                <a16:creationId xmlns:a16="http://schemas.microsoft.com/office/drawing/2014/main" id="{95FD7A2C-71BD-4774-9786-482AC671A096}"/>
              </a:ext>
            </a:extLst>
          </p:cNvPr>
          <p:cNvSpPr txBox="1"/>
          <p:nvPr/>
        </p:nvSpPr>
        <p:spPr>
          <a:xfrm>
            <a:off x="5053914" y="2570708"/>
            <a:ext cx="3461436" cy="2308324"/>
          </a:xfrm>
          <a:prstGeom prst="rect">
            <a:avLst/>
          </a:prstGeom>
          <a:noFill/>
        </p:spPr>
        <p:txBody>
          <a:bodyPr wrap="square">
            <a:spAutoFit/>
          </a:bodyPr>
          <a:lstStyle/>
          <a:p>
            <a:r>
              <a:rPr lang="en-US" sz="2400" dirty="0">
                <a:latin typeface="Roboto" panose="02000000000000000000" pitchFamily="2" charset="0"/>
                <a:ea typeface="Roboto" panose="02000000000000000000" pitchFamily="2" charset="0"/>
              </a:rPr>
              <a:t>color </a:t>
            </a:r>
            <a:r>
              <a:rPr lang="ru-RU" sz="2400" dirty="0">
                <a:latin typeface="Roboto" panose="02000000000000000000" pitchFamily="2" charset="0"/>
                <a:ea typeface="Roboto" panose="02000000000000000000" pitchFamily="2" charset="0"/>
              </a:rPr>
              <a:t>и </a:t>
            </a:r>
            <a:r>
              <a:rPr lang="en-US" sz="2400" dirty="0">
                <a:latin typeface="Roboto" panose="02000000000000000000" pitchFamily="2" charset="0"/>
                <a:ea typeface="Roboto" panose="02000000000000000000" pitchFamily="2" charset="0"/>
              </a:rPr>
              <a:t>sprite</a:t>
            </a:r>
            <a:r>
              <a:rPr lang="ru-RU" sz="2400" dirty="0">
                <a:latin typeface="Roboto" panose="02000000000000000000" pitchFamily="2" charset="0"/>
                <a:ea typeface="Roboto" panose="02000000000000000000" pitchFamily="2" charset="0"/>
              </a:rPr>
              <a:t> (неизменяемые поля)</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можно вынести из этой сущности</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чтобы уменьшить потребление памяти</a:t>
            </a:r>
          </a:p>
        </p:txBody>
      </p:sp>
      <p:pic>
        <p:nvPicPr>
          <p:cNvPr id="4" name="Рисунок 3">
            <a:extLst>
              <a:ext uri="{FF2B5EF4-FFF2-40B4-BE49-F238E27FC236}">
                <a16:creationId xmlns:a16="http://schemas.microsoft.com/office/drawing/2014/main" id="{5FF07943-5DDE-4F76-8EF3-7233C5422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88703"/>
            <a:ext cx="4038600" cy="5334000"/>
          </a:xfrm>
          <a:prstGeom prst="rect">
            <a:avLst/>
          </a:prstGeom>
        </p:spPr>
      </p:pic>
    </p:spTree>
    <p:extLst>
      <p:ext uri="{BB962C8B-B14F-4D97-AF65-F5344CB8AC3E}">
        <p14:creationId xmlns:p14="http://schemas.microsoft.com/office/powerpoint/2010/main" val="4191107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48802" y="134541"/>
            <a:ext cx="3246402"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24</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 (хранение изменяемых значений)</a:t>
            </a:r>
          </a:p>
        </p:txBody>
      </p:sp>
      <p:sp>
        <p:nvSpPr>
          <p:cNvPr id="10" name="TextBox 9">
            <a:extLst>
              <a:ext uri="{FF2B5EF4-FFF2-40B4-BE49-F238E27FC236}">
                <a16:creationId xmlns:a16="http://schemas.microsoft.com/office/drawing/2014/main" id="{95FD7A2C-71BD-4774-9786-482AC671A096}"/>
              </a:ext>
            </a:extLst>
          </p:cNvPr>
          <p:cNvSpPr txBox="1"/>
          <p:nvPr/>
        </p:nvSpPr>
        <p:spPr>
          <a:xfrm>
            <a:off x="455198" y="1487912"/>
            <a:ext cx="8431312" cy="461665"/>
          </a:xfrm>
          <a:prstGeom prst="rect">
            <a:avLst/>
          </a:prstGeom>
          <a:noFill/>
        </p:spPr>
        <p:txBody>
          <a:bodyPr wrap="square">
            <a:spAutoFit/>
          </a:bodyPr>
          <a:lstStyle/>
          <a:p>
            <a:r>
              <a:rPr lang="ru-RU" sz="2400" dirty="0">
                <a:latin typeface="Roboto" panose="02000000000000000000" pitchFamily="2" charset="0"/>
                <a:ea typeface="Roboto" panose="02000000000000000000" pitchFamily="2" charset="0"/>
              </a:rPr>
              <a:t>Как хранить остальные поля? Делаем хранилище-кэш!</a:t>
            </a:r>
          </a:p>
        </p:txBody>
      </p:sp>
      <p:pic>
        <p:nvPicPr>
          <p:cNvPr id="5" name="Рисунок 4">
            <a:extLst>
              <a:ext uri="{FF2B5EF4-FFF2-40B4-BE49-F238E27FC236}">
                <a16:creationId xmlns:a16="http://schemas.microsoft.com/office/drawing/2014/main" id="{E2A15C3A-704E-4AAD-88DC-EFFC2B54D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854" y="2524640"/>
            <a:ext cx="6096000" cy="3143250"/>
          </a:xfrm>
          <a:prstGeom prst="rect">
            <a:avLst/>
          </a:prstGeom>
        </p:spPr>
      </p:pic>
    </p:spTree>
    <p:extLst>
      <p:ext uri="{BB962C8B-B14F-4D97-AF65-F5344CB8AC3E}">
        <p14:creationId xmlns:p14="http://schemas.microsoft.com/office/powerpoint/2010/main" val="2512366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48802" y="134541"/>
            <a:ext cx="3246402"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25</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 (еще щепотка комментариев)</a:t>
            </a:r>
          </a:p>
        </p:txBody>
      </p:sp>
      <p:sp>
        <p:nvSpPr>
          <p:cNvPr id="4" name="TextBox 3">
            <a:extLst>
              <a:ext uri="{FF2B5EF4-FFF2-40B4-BE49-F238E27FC236}">
                <a16:creationId xmlns:a16="http://schemas.microsoft.com/office/drawing/2014/main" id="{0ABD0173-6A40-C66C-F571-EB58E484E06C}"/>
              </a:ext>
            </a:extLst>
          </p:cNvPr>
          <p:cNvSpPr txBox="1"/>
          <p:nvPr/>
        </p:nvSpPr>
        <p:spPr>
          <a:xfrm>
            <a:off x="420128" y="1750368"/>
            <a:ext cx="8123937" cy="1569660"/>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Легковес – неизменяемый (константный) объект</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…и снова фабрика! Можно сделать фабрику легковесов</a:t>
            </a:r>
          </a:p>
        </p:txBody>
      </p:sp>
    </p:spTree>
    <p:extLst>
      <p:ext uri="{BB962C8B-B14F-4D97-AF65-F5344CB8AC3E}">
        <p14:creationId xmlns:p14="http://schemas.microsoft.com/office/powerpoint/2010/main" val="937745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31202" y="3250"/>
            <a:ext cx="3281604"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26</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1303" y="627489"/>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Структура</a:t>
            </a:r>
          </a:p>
        </p:txBody>
      </p:sp>
      <p:sp>
        <p:nvSpPr>
          <p:cNvPr id="10" name="TextBox 9">
            <a:extLst>
              <a:ext uri="{FF2B5EF4-FFF2-40B4-BE49-F238E27FC236}">
                <a16:creationId xmlns:a16="http://schemas.microsoft.com/office/drawing/2014/main" id="{77E60F90-FEA7-43CB-9643-796B9D80CFD8}"/>
              </a:ext>
            </a:extLst>
          </p:cNvPr>
          <p:cNvSpPr txBox="1"/>
          <p:nvPr/>
        </p:nvSpPr>
        <p:spPr>
          <a:xfrm>
            <a:off x="6330372" y="1273160"/>
            <a:ext cx="2601572" cy="4247317"/>
          </a:xfrm>
          <a:prstGeom prst="rect">
            <a:avLst/>
          </a:prstGeom>
          <a:noFill/>
        </p:spPr>
        <p:txBody>
          <a:bodyPr wrap="square">
            <a:spAutoFit/>
          </a:bodyPr>
          <a:lstStyle/>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Легковесы </a:t>
            </a:r>
            <a:r>
              <a:rPr lang="ru-RU" i="0" dirty="0">
                <a:solidFill>
                  <a:srgbClr val="444444"/>
                </a:solidFill>
                <a:effectLst/>
                <a:latin typeface="Roboto" panose="02000000000000000000" pitchFamily="2" charset="0"/>
                <a:ea typeface="Roboto" panose="02000000000000000000" pitchFamily="2" charset="0"/>
              </a:rPr>
              <a:t>и</a:t>
            </a:r>
            <a:r>
              <a:rPr lang="ru-RU" b="1" i="0" dirty="0">
                <a:solidFill>
                  <a:srgbClr val="444444"/>
                </a:solidFill>
                <a:effectLst/>
                <a:latin typeface="Roboto" panose="02000000000000000000" pitchFamily="2" charset="0"/>
                <a:ea typeface="Roboto" panose="02000000000000000000" pitchFamily="2" charset="0"/>
              </a:rPr>
              <a:t> контексты – </a:t>
            </a:r>
            <a:r>
              <a:rPr lang="ru-RU" i="0" dirty="0">
                <a:solidFill>
                  <a:srgbClr val="444444"/>
                </a:solidFill>
                <a:effectLst/>
                <a:latin typeface="Roboto" panose="02000000000000000000" pitchFamily="2" charset="0"/>
                <a:ea typeface="Roboto" panose="02000000000000000000" pitchFamily="2" charset="0"/>
              </a:rPr>
              <a:t>два столпа</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Легковес</a:t>
            </a:r>
            <a:r>
              <a:rPr lang="ru-RU" dirty="0">
                <a:solidFill>
                  <a:srgbClr val="444444"/>
                </a:solidFill>
                <a:latin typeface="Roboto" panose="02000000000000000000" pitchFamily="2" charset="0"/>
                <a:ea typeface="Roboto" panose="02000000000000000000" pitchFamily="2" charset="0"/>
              </a:rPr>
              <a:t> – неизменяемые значения</a:t>
            </a: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Контекст </a:t>
            </a:r>
            <a:r>
              <a:rPr lang="ru-RU" i="0" dirty="0">
                <a:solidFill>
                  <a:srgbClr val="444444"/>
                </a:solidFill>
                <a:effectLst/>
                <a:latin typeface="Roboto" panose="02000000000000000000" pitchFamily="2" charset="0"/>
                <a:ea typeface="Roboto" panose="02000000000000000000" pitchFamily="2" charset="0"/>
              </a:rPr>
              <a:t>– изменяемые значения</a:t>
            </a:r>
          </a:p>
          <a:p>
            <a:pPr algn="l">
              <a:buFont typeface="+mj-lt"/>
              <a:buAutoNum type="arabicPeriod"/>
            </a:pPr>
            <a:r>
              <a:rPr lang="ru-RU" dirty="0">
                <a:solidFill>
                  <a:srgbClr val="444444"/>
                </a:solidFill>
                <a:latin typeface="Roboto" panose="02000000000000000000" pitchFamily="2" charset="0"/>
                <a:ea typeface="Roboto" panose="02000000000000000000" pitchFamily="2" charset="0"/>
              </a:rPr>
              <a:t>Поведение объекта – в легковесах</a:t>
            </a: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Клиент</a:t>
            </a:r>
            <a:r>
              <a:rPr lang="ru-RU" i="0" dirty="0">
                <a:solidFill>
                  <a:srgbClr val="444444"/>
                </a:solidFill>
                <a:effectLst/>
                <a:latin typeface="Roboto" panose="02000000000000000000" pitchFamily="2" charset="0"/>
                <a:ea typeface="Roboto" panose="02000000000000000000" pitchFamily="2" charset="0"/>
              </a:rPr>
              <a:t> </a:t>
            </a:r>
            <a:r>
              <a:rPr lang="ru-RU" dirty="0">
                <a:solidFill>
                  <a:srgbClr val="444444"/>
                </a:solidFill>
                <a:latin typeface="Roboto" panose="02000000000000000000" pitchFamily="2" charset="0"/>
                <a:ea typeface="Roboto" panose="02000000000000000000" pitchFamily="2" charset="0"/>
              </a:rPr>
              <a:t>вычисляет данные контекста</a:t>
            </a: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Фабрика легковесов </a:t>
            </a:r>
            <a:r>
              <a:rPr lang="ru-RU" i="0" dirty="0">
                <a:solidFill>
                  <a:srgbClr val="444444"/>
                </a:solidFill>
                <a:effectLst/>
                <a:latin typeface="Roboto" panose="02000000000000000000" pitchFamily="2" charset="0"/>
                <a:ea typeface="Roboto" panose="02000000000000000000" pitchFamily="2" charset="0"/>
              </a:rPr>
              <a:t>с кэшированием</a:t>
            </a:r>
          </a:p>
        </p:txBody>
      </p:sp>
      <p:pic>
        <p:nvPicPr>
          <p:cNvPr id="4" name="Рисунок 3">
            <a:extLst>
              <a:ext uri="{FF2B5EF4-FFF2-40B4-BE49-F238E27FC236}">
                <a16:creationId xmlns:a16="http://schemas.microsoft.com/office/drawing/2014/main" id="{694BA305-58EC-C5D8-EEF0-0ABDF3ECC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56" y="1089154"/>
            <a:ext cx="6000750" cy="3905250"/>
          </a:xfrm>
          <a:prstGeom prst="rect">
            <a:avLst/>
          </a:prstGeom>
        </p:spPr>
      </p:pic>
    </p:spTree>
    <p:extLst>
      <p:ext uri="{BB962C8B-B14F-4D97-AF65-F5344CB8AC3E}">
        <p14:creationId xmlns:p14="http://schemas.microsoft.com/office/powerpoint/2010/main" val="1308619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31205" y="134541"/>
            <a:ext cx="3281604"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27</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Применимость</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601204"/>
            <a:ext cx="8625016" cy="830997"/>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не хватает память для хранения объектов</a:t>
            </a:r>
            <a:br>
              <a:rPr lang="ru-RU" sz="2400" dirty="0">
                <a:latin typeface="Roboto" panose="02000000000000000000" pitchFamily="2" charset="0"/>
                <a:ea typeface="Roboto" panose="02000000000000000000" pitchFamily="2" charset="0"/>
              </a:rPr>
            </a:br>
            <a:r>
              <a:rPr lang="ru-RU" sz="2400" dirty="0">
                <a:latin typeface="Roboto" panose="02000000000000000000" pitchFamily="2" charset="0"/>
                <a:ea typeface="Roboto" panose="02000000000000000000" pitchFamily="2" charset="0"/>
              </a:rPr>
              <a:t>(очень специализированный паттерн)</a:t>
            </a:r>
          </a:p>
        </p:txBody>
      </p:sp>
    </p:spTree>
    <p:extLst>
      <p:ext uri="{BB962C8B-B14F-4D97-AF65-F5344CB8AC3E}">
        <p14:creationId xmlns:p14="http://schemas.microsoft.com/office/powerpoint/2010/main" val="2765832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31201" y="134541"/>
            <a:ext cx="3281604"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28</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1</a:t>
            </a:r>
            <a:r>
              <a:rPr lang="en-US" sz="2400" i="1" dirty="0">
                <a:latin typeface="Roboto" panose="02000000000000000000" pitchFamily="2" charset="0"/>
                <a:ea typeface="Roboto" panose="02000000000000000000" pitchFamily="2" charset="0"/>
                <a:cs typeface="Times New Roman" panose="02020603050405020304" pitchFamily="18" charset="0"/>
              </a:rPr>
              <a:t>/</a:t>
            </a:r>
            <a:r>
              <a:rPr lang="ru-RU" sz="2400" i="1" dirty="0">
                <a:latin typeface="Roboto" panose="02000000000000000000" pitchFamily="2" charset="0"/>
                <a:ea typeface="Roboto" panose="02000000000000000000" pitchFamily="2" charset="0"/>
                <a:cs typeface="Times New Roman" panose="02020603050405020304" pitchFamily="18" charset="0"/>
              </a:rPr>
              <a:t>2</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458497"/>
            <a:ext cx="8625016" cy="4154984"/>
          </a:xfrm>
          <a:prstGeom prst="rect">
            <a:avLst/>
          </a:prstGeom>
          <a:noFill/>
        </p:spPr>
        <p:txBody>
          <a:bodyPr wrap="square">
            <a:spAutoFit/>
          </a:bodyPr>
          <a:lstStyle/>
          <a:p>
            <a:pPr marL="342900" indent="-342900" algn="l">
              <a:buFont typeface="+mj-lt"/>
              <a:buAutoNum type="arabicPeriod"/>
            </a:pPr>
            <a:r>
              <a:rPr lang="ru-RU" sz="2400" dirty="0">
                <a:latin typeface="Roboto" panose="02000000000000000000" pitchFamily="2" charset="0"/>
                <a:ea typeface="Roboto" panose="02000000000000000000" pitchFamily="2" charset="0"/>
              </a:rPr>
              <a:t>Разделите поля класса, который станет легковесом, на две части:</a:t>
            </a:r>
          </a:p>
          <a:p>
            <a:pPr marL="342900" indent="-342900" algn="l">
              <a:buFont typeface="+mj-lt"/>
              <a:buAutoNum type="arabicPeriod"/>
            </a:pPr>
            <a:endParaRPr lang="ru-RU" sz="2400" dirty="0">
              <a:latin typeface="Roboto" panose="02000000000000000000" pitchFamily="2" charset="0"/>
              <a:ea typeface="Roboto" panose="02000000000000000000" pitchFamily="2" charset="0"/>
            </a:endParaRPr>
          </a:p>
          <a:p>
            <a:pPr marL="800100" lvl="1" indent="-342900">
              <a:buFont typeface="+mj-lt"/>
              <a:buAutoNum type="arabicPeriod"/>
            </a:pPr>
            <a:r>
              <a:rPr lang="ru-RU" sz="2400" dirty="0">
                <a:latin typeface="Roboto" panose="02000000000000000000" pitchFamily="2" charset="0"/>
                <a:ea typeface="Roboto" panose="02000000000000000000" pitchFamily="2" charset="0"/>
              </a:rPr>
              <a:t>внутреннее состояние: значения этих полей одинаковы для большого числа объектов;</a:t>
            </a:r>
          </a:p>
          <a:p>
            <a:pPr marL="800100" lvl="1" indent="-342900">
              <a:buFont typeface="+mj-lt"/>
              <a:buAutoNum type="arabicPeriod"/>
            </a:pPr>
            <a:r>
              <a:rPr lang="ru-RU" sz="2400" dirty="0">
                <a:latin typeface="Roboto" panose="02000000000000000000" pitchFamily="2" charset="0"/>
                <a:ea typeface="Roboto" panose="02000000000000000000" pitchFamily="2" charset="0"/>
              </a:rPr>
              <a:t>внешнее состояние (контекст): значения полей уникальны для каждого объекта.</a:t>
            </a:r>
          </a:p>
          <a:p>
            <a:pPr lvl="1"/>
            <a:endParaRPr lang="ru-RU" sz="2400" dirty="0">
              <a:latin typeface="Roboto" panose="02000000000000000000" pitchFamily="2" charset="0"/>
              <a:ea typeface="Roboto" panose="02000000000000000000" pitchFamily="2" charset="0"/>
            </a:endParaRPr>
          </a:p>
          <a:p>
            <a:pPr marL="342900" indent="-342900" algn="l">
              <a:buFont typeface="+mj-lt"/>
              <a:buAutoNum type="arabicPeriod"/>
            </a:pPr>
            <a:r>
              <a:rPr lang="ru-RU" sz="2400" dirty="0">
                <a:latin typeface="Roboto" panose="02000000000000000000" pitchFamily="2" charset="0"/>
                <a:ea typeface="Roboto" panose="02000000000000000000" pitchFamily="2" charset="0"/>
              </a:rPr>
              <a:t>Оставьте поля внутреннего состояния в классе, но убедитесь, что их значения неизменяемы. Эти поля должны инициализироваться только через конструктор.</a:t>
            </a:r>
          </a:p>
        </p:txBody>
      </p:sp>
    </p:spTree>
    <p:extLst>
      <p:ext uri="{BB962C8B-B14F-4D97-AF65-F5344CB8AC3E}">
        <p14:creationId xmlns:p14="http://schemas.microsoft.com/office/powerpoint/2010/main" val="2030259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31205" y="134541"/>
            <a:ext cx="3281604"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29</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2/</a:t>
            </a:r>
            <a:r>
              <a:rPr lang="ru-RU" sz="2400" i="1" dirty="0">
                <a:latin typeface="Roboto" panose="02000000000000000000" pitchFamily="2" charset="0"/>
                <a:ea typeface="Roboto" panose="02000000000000000000" pitchFamily="2" charset="0"/>
                <a:cs typeface="Times New Roman" panose="02020603050405020304" pitchFamily="18" charset="0"/>
              </a:rPr>
              <a:t>2</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462704"/>
            <a:ext cx="8625016" cy="4893647"/>
          </a:xfrm>
          <a:prstGeom prst="rect">
            <a:avLst/>
          </a:prstGeom>
          <a:noFill/>
        </p:spPr>
        <p:txBody>
          <a:bodyPr wrap="square">
            <a:spAutoFit/>
          </a:bodyPr>
          <a:lstStyle/>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Превратите поля внешнего состояния в параметры методов, где эти поля использовались. Затем удалите поля из класса.</a:t>
            </a:r>
          </a:p>
          <a:p>
            <a:pPr marL="457200" indent="-457200" algn="l">
              <a:buFont typeface="+mj-lt"/>
              <a:buAutoNum type="arabicPeriod" startAt="3"/>
            </a:pPr>
            <a:endParaRPr lang="ru-RU" sz="2400" dirty="0">
              <a:latin typeface="Roboto" panose="02000000000000000000" pitchFamily="2" charset="0"/>
              <a:ea typeface="Roboto" panose="02000000000000000000" pitchFamily="2" charset="0"/>
            </a:endParaRPr>
          </a:p>
          <a:p>
            <a:pPr marL="457200" indent="-457200" algn="l">
              <a:buFont typeface="+mj-lt"/>
              <a:buAutoNum type="arabicPeriod" startAt="3"/>
            </a:pPr>
            <a:r>
              <a:rPr lang="ru-RU" sz="2400" dirty="0">
                <a:latin typeface="Roboto" panose="02000000000000000000" pitchFamily="2" charset="0"/>
                <a:ea typeface="Roboto" panose="02000000000000000000" pitchFamily="2" charset="0"/>
              </a:rPr>
              <a:t>Создайте фабрику, которая будет кешировать и повторно отдавать уже созданные объекты. Клиент должен запрашивать из этой фабрики легковеса с определённым внутренним состоянием, а не создавать его напрямую.</a:t>
            </a:r>
          </a:p>
          <a:p>
            <a:pPr marL="457200" indent="-457200" algn="l">
              <a:buFont typeface="+mj-lt"/>
              <a:buAutoNum type="arabicPeriod" startAt="3"/>
            </a:pPr>
            <a:endParaRPr lang="ru-RU" sz="2400" dirty="0">
              <a:latin typeface="Roboto" panose="02000000000000000000" pitchFamily="2" charset="0"/>
              <a:ea typeface="Roboto" panose="02000000000000000000" pitchFamily="2" charset="0"/>
            </a:endParaRPr>
          </a:p>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Клиент должен хранить или вычислять значения внешнего состояния (контекст) и передавать его в методы объекта легковеса.</a:t>
            </a:r>
          </a:p>
        </p:txBody>
      </p:sp>
    </p:spTree>
    <p:extLst>
      <p:ext uri="{BB962C8B-B14F-4D97-AF65-F5344CB8AC3E}">
        <p14:creationId xmlns:p14="http://schemas.microsoft.com/office/powerpoint/2010/main" val="371654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8"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Проблема</a:t>
            </a:r>
          </a:p>
        </p:txBody>
      </p:sp>
      <p:sp>
        <p:nvSpPr>
          <p:cNvPr id="7" name="TextBox 6">
            <a:extLst>
              <a:ext uri="{FF2B5EF4-FFF2-40B4-BE49-F238E27FC236}">
                <a16:creationId xmlns:a16="http://schemas.microsoft.com/office/drawing/2014/main" id="{7F7841E5-1D62-45D0-B718-4D66A8A22572}"/>
              </a:ext>
            </a:extLst>
          </p:cNvPr>
          <p:cNvSpPr txBox="1"/>
          <p:nvPr/>
        </p:nvSpPr>
        <p:spPr>
          <a:xfrm>
            <a:off x="602673" y="1524000"/>
            <a:ext cx="7941393" cy="2308324"/>
          </a:xfrm>
          <a:prstGeom prst="rect">
            <a:avLst/>
          </a:prstGeom>
          <a:noFill/>
        </p:spPr>
        <p:txBody>
          <a:bodyPr wrap="square">
            <a:spAutoFit/>
          </a:bodyPr>
          <a:lstStyle/>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Сложная библиотека</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Приходится создавать много объектов</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Приходится следить за ними</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95388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2931205" y="134541"/>
            <a:ext cx="3281604"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Легковес</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30</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Pros/Cons</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349D00FD-CFC4-4726-9F64-D912E0E38B8A}"/>
              </a:ext>
            </a:extLst>
          </p:cNvPr>
          <p:cNvSpPr txBox="1"/>
          <p:nvPr/>
        </p:nvSpPr>
        <p:spPr>
          <a:xfrm>
            <a:off x="308919" y="1225689"/>
            <a:ext cx="4230646" cy="707886"/>
          </a:xfrm>
          <a:prstGeom prst="rect">
            <a:avLst/>
          </a:prstGeom>
          <a:noFill/>
        </p:spPr>
        <p:txBody>
          <a:bodyPr wrap="square">
            <a:spAutoFit/>
          </a:bodyPr>
          <a:lstStyle/>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Экономит оперативную память.</a:t>
            </a:r>
          </a:p>
        </p:txBody>
      </p:sp>
      <p:sp>
        <p:nvSpPr>
          <p:cNvPr id="13" name="TextBox 12">
            <a:extLst>
              <a:ext uri="{FF2B5EF4-FFF2-40B4-BE49-F238E27FC236}">
                <a16:creationId xmlns:a16="http://schemas.microsoft.com/office/drawing/2014/main" id="{8D7EC1AE-04D5-4D61-B6B8-F121C6898B35}"/>
              </a:ext>
            </a:extLst>
          </p:cNvPr>
          <p:cNvSpPr txBox="1"/>
          <p:nvPr/>
        </p:nvSpPr>
        <p:spPr>
          <a:xfrm>
            <a:off x="4539565" y="1225689"/>
            <a:ext cx="4572000" cy="1938992"/>
          </a:xfrm>
          <a:prstGeom prst="rect">
            <a:avLst/>
          </a:prstGeom>
          <a:noFill/>
        </p:spPr>
        <p:txBody>
          <a:bodyPr wrap="square">
            <a:spAutoFit/>
          </a:bodyPr>
          <a:lstStyle/>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Расходует процессорное время на поиск/вычисление контекста.</a:t>
            </a:r>
          </a:p>
          <a:p>
            <a:pPr>
              <a:buSzPct val="150000"/>
            </a:pPr>
            <a:endParaRPr lang="ru-RU" sz="2000" dirty="0">
              <a:solidFill>
                <a:srgbClr val="FF0000"/>
              </a:solidFill>
              <a:latin typeface="Roboto" panose="02000000000000000000" pitchFamily="2" charset="0"/>
              <a:ea typeface="Roboto" panose="02000000000000000000" pitchFamily="2" charset="0"/>
            </a:endParaRPr>
          </a:p>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Усложняет код программы из-за введения множества дополнительных классов.</a:t>
            </a:r>
          </a:p>
        </p:txBody>
      </p:sp>
    </p:spTree>
    <p:extLst>
      <p:ext uri="{BB962C8B-B14F-4D97-AF65-F5344CB8AC3E}">
        <p14:creationId xmlns:p14="http://schemas.microsoft.com/office/powerpoint/2010/main" val="2508945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578386" y="134541"/>
            <a:ext cx="798725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31</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639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a.k.a. CoR, Chain of Command, Chain of Responsibility</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7F7841E5-1D62-45D0-B718-4D66A8A22572}"/>
              </a:ext>
            </a:extLst>
          </p:cNvPr>
          <p:cNvSpPr txBox="1"/>
          <p:nvPr/>
        </p:nvSpPr>
        <p:spPr>
          <a:xfrm>
            <a:off x="602673" y="1524000"/>
            <a:ext cx="7941393" cy="1938992"/>
          </a:xfrm>
          <a:prstGeom prst="rect">
            <a:avLst/>
          </a:prstGeom>
          <a:noFill/>
        </p:spPr>
        <p:txBody>
          <a:bodyPr wrap="square">
            <a:spAutoFit/>
          </a:bodyPr>
          <a:lstStyle/>
          <a:p>
            <a:r>
              <a:rPr lang="ru-RU" sz="2400" b="1" dirty="0">
                <a:latin typeface="Roboto" panose="02000000000000000000" pitchFamily="2" charset="0"/>
                <a:ea typeface="Roboto" panose="02000000000000000000" pitchFamily="2" charset="0"/>
              </a:rPr>
              <a:t>Цепочка обязанностей </a:t>
            </a:r>
            <a:r>
              <a:rPr lang="ru-RU" sz="2400" dirty="0">
                <a:latin typeface="Roboto" panose="02000000000000000000" pitchFamily="2" charset="0"/>
                <a:ea typeface="Roboto" panose="02000000000000000000" pitchFamily="2" charset="0"/>
              </a:rPr>
              <a:t>—</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поведенческий паттерн, позволяет передавать запросы последовательно по цепочке обработчиков. Каждый обработчик решает, может ли он обработать запрос сам и стоит ли передавать запрос дальше по цепи.</a:t>
            </a:r>
          </a:p>
        </p:txBody>
      </p:sp>
      <p:sp>
        <p:nvSpPr>
          <p:cNvPr id="4" name="AutoShape 4" descr="Паттерн Декоратор">
            <a:extLst>
              <a:ext uri="{FF2B5EF4-FFF2-40B4-BE49-F238E27FC236}">
                <a16:creationId xmlns:a16="http://schemas.microsoft.com/office/drawing/2014/main" id="{32F7E8FC-28C7-4862-8F24-B12DBE9E265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a:extLst>
              <a:ext uri="{FF2B5EF4-FFF2-40B4-BE49-F238E27FC236}">
                <a16:creationId xmlns:a16="http://schemas.microsoft.com/office/drawing/2014/main" id="{33BE8A02-3F7A-9795-D206-4553575F9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06" y="3698289"/>
            <a:ext cx="5218155" cy="3261347"/>
          </a:xfrm>
          <a:prstGeom prst="rect">
            <a:avLst/>
          </a:prstGeom>
        </p:spPr>
      </p:pic>
      <p:sp>
        <p:nvSpPr>
          <p:cNvPr id="10" name="AutoShape 4" descr="Секс-игрушки, БДСМ, фетиш, бондаж, эротический ошейник, поводок, стальная  цепочка, ограничивает Наложение на шею, ошейник, секс-шоп, игра для  взрослых, собака, цепочка | AliExpress">
            <a:extLst>
              <a:ext uri="{FF2B5EF4-FFF2-40B4-BE49-F238E27FC236}">
                <a16:creationId xmlns:a16="http://schemas.microsoft.com/office/drawing/2014/main" id="{5FAA0EB9-DFA3-6647-04E3-8852F8BC461F}"/>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3" name="Рисунок 12">
            <a:extLst>
              <a:ext uri="{FF2B5EF4-FFF2-40B4-BE49-F238E27FC236}">
                <a16:creationId xmlns:a16="http://schemas.microsoft.com/office/drawing/2014/main" id="{B4448058-7EB3-98B7-CF26-01DCABD09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061" y="4064773"/>
            <a:ext cx="2656703" cy="2656703"/>
          </a:xfrm>
          <a:prstGeom prst="rect">
            <a:avLst/>
          </a:prstGeom>
        </p:spPr>
      </p:pic>
    </p:spTree>
    <p:extLst>
      <p:ext uri="{BB962C8B-B14F-4D97-AF65-F5344CB8AC3E}">
        <p14:creationId xmlns:p14="http://schemas.microsoft.com/office/powerpoint/2010/main" val="2267455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578377" y="134541"/>
            <a:ext cx="798725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32</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Проблема</a:t>
            </a:r>
          </a:p>
        </p:txBody>
      </p:sp>
      <p:sp>
        <p:nvSpPr>
          <p:cNvPr id="7" name="TextBox 6">
            <a:extLst>
              <a:ext uri="{FF2B5EF4-FFF2-40B4-BE49-F238E27FC236}">
                <a16:creationId xmlns:a16="http://schemas.microsoft.com/office/drawing/2014/main" id="{7F7841E5-1D62-45D0-B718-4D66A8A22572}"/>
              </a:ext>
            </a:extLst>
          </p:cNvPr>
          <p:cNvSpPr txBox="1"/>
          <p:nvPr/>
        </p:nvSpPr>
        <p:spPr>
          <a:xfrm>
            <a:off x="601303" y="1280720"/>
            <a:ext cx="7941393" cy="1200329"/>
          </a:xfrm>
          <a:prstGeom prst="rect">
            <a:avLst/>
          </a:prstGeom>
          <a:noFill/>
        </p:spPr>
        <p:txBody>
          <a:bodyPr wrap="square">
            <a:spAutoFit/>
          </a:bodyPr>
          <a:lstStyle/>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Набор последовательных проверок: если наращивать фичи</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будет запутано</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много зависимого кода</a:t>
            </a:r>
          </a:p>
        </p:txBody>
      </p:sp>
      <p:pic>
        <p:nvPicPr>
          <p:cNvPr id="4" name="Рисунок 3">
            <a:extLst>
              <a:ext uri="{FF2B5EF4-FFF2-40B4-BE49-F238E27FC236}">
                <a16:creationId xmlns:a16="http://schemas.microsoft.com/office/drawing/2014/main" id="{A91A1AA4-73E3-CD23-1D2B-A2EE67257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919" y="3315215"/>
            <a:ext cx="5810250" cy="3524250"/>
          </a:xfrm>
          <a:prstGeom prst="rect">
            <a:avLst/>
          </a:prstGeom>
        </p:spPr>
      </p:pic>
      <p:pic>
        <p:nvPicPr>
          <p:cNvPr id="9" name="Рисунок 8">
            <a:extLst>
              <a:ext uri="{FF2B5EF4-FFF2-40B4-BE49-F238E27FC236}">
                <a16:creationId xmlns:a16="http://schemas.microsoft.com/office/drawing/2014/main" id="{6813AAA4-5BA0-D47E-F3D6-EAE195F4A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0"/>
            <a:ext cx="5715000" cy="2286000"/>
          </a:xfrm>
          <a:prstGeom prst="rect">
            <a:avLst/>
          </a:prstGeom>
        </p:spPr>
      </p:pic>
    </p:spTree>
    <p:extLst>
      <p:ext uri="{BB962C8B-B14F-4D97-AF65-F5344CB8AC3E}">
        <p14:creationId xmlns:p14="http://schemas.microsoft.com/office/powerpoint/2010/main" val="1711314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578377" y="134541"/>
            <a:ext cx="798725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33</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 1</a:t>
            </a:r>
            <a:r>
              <a:rPr lang="en-US" sz="2400" i="1" dirty="0">
                <a:latin typeface="Roboto" panose="02000000000000000000" pitchFamily="2" charset="0"/>
                <a:ea typeface="Roboto" panose="02000000000000000000" pitchFamily="2" charset="0"/>
                <a:cs typeface="Times New Roman" panose="02020603050405020304" pitchFamily="18" charset="0"/>
              </a:rPr>
              <a:t>/2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0" name="TextBox 9">
            <a:extLst>
              <a:ext uri="{FF2B5EF4-FFF2-40B4-BE49-F238E27FC236}">
                <a16:creationId xmlns:a16="http://schemas.microsoft.com/office/drawing/2014/main" id="{95FD7A2C-71BD-4774-9786-482AC671A096}"/>
              </a:ext>
            </a:extLst>
          </p:cNvPr>
          <p:cNvSpPr txBox="1"/>
          <p:nvPr/>
        </p:nvSpPr>
        <p:spPr>
          <a:xfrm>
            <a:off x="628650" y="3222362"/>
            <a:ext cx="7941393" cy="3046988"/>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Отдельное поведение – в отдельный класс</a:t>
            </a:r>
          </a:p>
          <a:p>
            <a:pPr algn="ctr"/>
            <a:r>
              <a:rPr lang="ru-RU" sz="2400" dirty="0">
                <a:latin typeface="Roboto" panose="02000000000000000000" pitchFamily="2" charset="0"/>
                <a:ea typeface="Roboto" panose="02000000000000000000" pitchFamily="2" charset="0"/>
              </a:rPr>
              <a:t>Соединяем классы «цепью»: типа </a:t>
            </a:r>
            <a:r>
              <a:rPr lang="en-US" sz="2400" dirty="0">
                <a:latin typeface="Roboto" panose="02000000000000000000" pitchFamily="2" charset="0"/>
                <a:ea typeface="Roboto" panose="02000000000000000000" pitchFamily="2" charset="0"/>
              </a:rPr>
              <a:t>LinkedList</a:t>
            </a:r>
            <a:br>
              <a:rPr lang="ru-RU" sz="2400" dirty="0">
                <a:latin typeface="Roboto" panose="02000000000000000000" pitchFamily="2" charset="0"/>
                <a:ea typeface="Roboto" panose="02000000000000000000" pitchFamily="2" charset="0"/>
              </a:rPr>
            </a:br>
            <a:r>
              <a:rPr lang="ru-RU" sz="2400" dirty="0">
                <a:latin typeface="Roboto" panose="02000000000000000000" pitchFamily="2" charset="0"/>
                <a:ea typeface="Roboto" panose="02000000000000000000" pitchFamily="2" charset="0"/>
              </a:rPr>
              <a:t>Вспомним декоратор – но он делает что-то одно!</a:t>
            </a:r>
            <a:br>
              <a:rPr lang="ru-RU" sz="2400" dirty="0">
                <a:latin typeface="Roboto" panose="02000000000000000000" pitchFamily="2" charset="0"/>
                <a:ea typeface="Roboto" panose="02000000000000000000" pitchFamily="2" charset="0"/>
              </a:rPr>
            </a:br>
            <a:br>
              <a:rPr lang="en-US" sz="2400" dirty="0">
                <a:latin typeface="Roboto" panose="02000000000000000000" pitchFamily="2" charset="0"/>
                <a:ea typeface="Roboto" panose="02000000000000000000" pitchFamily="2" charset="0"/>
              </a:rPr>
            </a:br>
            <a:r>
              <a:rPr lang="ru-RU" sz="2400" dirty="0">
                <a:latin typeface="Roboto" panose="02000000000000000000" pitchFamily="2" charset="0"/>
                <a:ea typeface="Roboto" panose="02000000000000000000" pitchFamily="2" charset="0"/>
              </a:rPr>
              <a:t>Два стула: цепочка «</a:t>
            </a:r>
            <a:r>
              <a:rPr lang="en-US" sz="2400" dirty="0">
                <a:latin typeface="Roboto" panose="02000000000000000000" pitchFamily="2" charset="0"/>
                <a:ea typeface="Roboto" panose="02000000000000000000" pitchFamily="2" charset="0"/>
              </a:rPr>
              <a:t>AND</a:t>
            </a:r>
            <a:r>
              <a:rPr lang="ru-RU" sz="2400" dirty="0">
                <a:latin typeface="Roboto" panose="02000000000000000000" pitchFamily="2" charset="0"/>
                <a:ea typeface="Roboto" panose="02000000000000000000" pitchFamily="2" charset="0"/>
              </a:rPr>
              <a:t>»</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и цепочка «</a:t>
            </a:r>
            <a:r>
              <a:rPr lang="en-US" sz="2400" dirty="0">
                <a:latin typeface="Roboto" panose="02000000000000000000" pitchFamily="2" charset="0"/>
                <a:ea typeface="Roboto" panose="02000000000000000000" pitchFamily="2" charset="0"/>
              </a:rPr>
              <a:t>OR</a:t>
            </a:r>
            <a:r>
              <a:rPr lang="ru-RU" sz="2400" dirty="0">
                <a:latin typeface="Roboto" panose="02000000000000000000" pitchFamily="2" charset="0"/>
                <a:ea typeface="Roboto" panose="02000000000000000000" pitchFamily="2" charset="0"/>
              </a:rPr>
              <a:t>»</a:t>
            </a:r>
            <a:endParaRPr lang="en-US" sz="2400" dirty="0">
              <a:latin typeface="Roboto" panose="02000000000000000000" pitchFamily="2" charset="0"/>
              <a:ea typeface="Roboto" panose="02000000000000000000" pitchFamily="2" charset="0"/>
            </a:endParaRPr>
          </a:p>
          <a:p>
            <a:pPr algn="ctr"/>
            <a:endParaRPr lang="en-US" sz="2400" dirty="0">
              <a:latin typeface="Roboto" panose="02000000000000000000" pitchFamily="2" charset="0"/>
              <a:ea typeface="Roboto" panose="02000000000000000000" pitchFamily="2" charset="0"/>
            </a:endParaRPr>
          </a:p>
          <a:p>
            <a:pPr algn="ctr"/>
            <a:r>
              <a:rPr lang="ru-RU" sz="2400" dirty="0">
                <a:latin typeface="Roboto" panose="02000000000000000000" pitchFamily="2" charset="0"/>
                <a:ea typeface="Roboto" panose="02000000000000000000" pitchFamily="2" charset="0"/>
              </a:rPr>
              <a:t>Цепочка «</a:t>
            </a:r>
            <a:r>
              <a:rPr lang="en-US" sz="2400" dirty="0">
                <a:latin typeface="Roboto" panose="02000000000000000000" pitchFamily="2" charset="0"/>
                <a:ea typeface="Roboto" panose="02000000000000000000" pitchFamily="2" charset="0"/>
              </a:rPr>
              <a:t>AND</a:t>
            </a:r>
            <a:r>
              <a:rPr lang="ru-RU" sz="2400" dirty="0">
                <a:latin typeface="Roboto" panose="02000000000000000000" pitchFamily="2" charset="0"/>
                <a:ea typeface="Roboto" panose="02000000000000000000" pitchFamily="2" charset="0"/>
              </a:rPr>
              <a:t>»</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один обработчик «бракует» - не отправляем дальше</a:t>
            </a:r>
          </a:p>
        </p:txBody>
      </p:sp>
      <p:pic>
        <p:nvPicPr>
          <p:cNvPr id="4" name="Рисунок 3">
            <a:extLst>
              <a:ext uri="{FF2B5EF4-FFF2-40B4-BE49-F238E27FC236}">
                <a16:creationId xmlns:a16="http://schemas.microsoft.com/office/drawing/2014/main" id="{3BAA7A52-B17A-92E8-A4AD-B09E0B65C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04918"/>
            <a:ext cx="6096000" cy="1524000"/>
          </a:xfrm>
          <a:prstGeom prst="rect">
            <a:avLst/>
          </a:prstGeom>
        </p:spPr>
      </p:pic>
    </p:spTree>
    <p:extLst>
      <p:ext uri="{BB962C8B-B14F-4D97-AF65-F5344CB8AC3E}">
        <p14:creationId xmlns:p14="http://schemas.microsoft.com/office/powerpoint/2010/main" val="3472258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578377" y="134541"/>
            <a:ext cx="798725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34</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 </a:t>
            </a:r>
            <a:r>
              <a:rPr lang="en-US" sz="2400" i="1" dirty="0">
                <a:latin typeface="Roboto" panose="02000000000000000000" pitchFamily="2" charset="0"/>
                <a:ea typeface="Roboto" panose="02000000000000000000" pitchFamily="2" charset="0"/>
                <a:cs typeface="Times New Roman" panose="02020603050405020304" pitchFamily="18" charset="0"/>
              </a:rPr>
              <a:t>2/2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0" name="TextBox 9">
            <a:extLst>
              <a:ext uri="{FF2B5EF4-FFF2-40B4-BE49-F238E27FC236}">
                <a16:creationId xmlns:a16="http://schemas.microsoft.com/office/drawing/2014/main" id="{95FD7A2C-71BD-4774-9786-482AC671A096}"/>
              </a:ext>
            </a:extLst>
          </p:cNvPr>
          <p:cNvSpPr txBox="1"/>
          <p:nvPr/>
        </p:nvSpPr>
        <p:spPr>
          <a:xfrm>
            <a:off x="573957" y="5294522"/>
            <a:ext cx="7941393" cy="830997"/>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Цепочка «</a:t>
            </a:r>
            <a:r>
              <a:rPr lang="en-US" sz="2400" dirty="0">
                <a:latin typeface="Roboto" panose="02000000000000000000" pitchFamily="2" charset="0"/>
                <a:ea typeface="Roboto" panose="02000000000000000000" pitchFamily="2" charset="0"/>
              </a:rPr>
              <a:t>OR</a:t>
            </a:r>
            <a:r>
              <a:rPr lang="ru-RU" sz="2400" dirty="0">
                <a:latin typeface="Roboto" panose="02000000000000000000" pitchFamily="2" charset="0"/>
                <a:ea typeface="Roboto" panose="02000000000000000000" pitchFamily="2" charset="0"/>
              </a:rPr>
              <a:t>»</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один обработчик «бракует» - идем дальше</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пока не найдем нужный</a:t>
            </a:r>
          </a:p>
        </p:txBody>
      </p:sp>
      <p:pic>
        <p:nvPicPr>
          <p:cNvPr id="5" name="Рисунок 4">
            <a:extLst>
              <a:ext uri="{FF2B5EF4-FFF2-40B4-BE49-F238E27FC236}">
                <a16:creationId xmlns:a16="http://schemas.microsoft.com/office/drawing/2014/main" id="{23EA19F6-A089-B228-1396-B14165831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2000250"/>
            <a:ext cx="4953000" cy="2857500"/>
          </a:xfrm>
          <a:prstGeom prst="rect">
            <a:avLst/>
          </a:prstGeom>
        </p:spPr>
      </p:pic>
    </p:spTree>
    <p:extLst>
      <p:ext uri="{BB962C8B-B14F-4D97-AF65-F5344CB8AC3E}">
        <p14:creationId xmlns:p14="http://schemas.microsoft.com/office/powerpoint/2010/main" val="2017822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578377" y="134541"/>
            <a:ext cx="798725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35</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Аналогия из жизни</a:t>
            </a:r>
          </a:p>
        </p:txBody>
      </p:sp>
      <p:pic>
        <p:nvPicPr>
          <p:cNvPr id="5" name="Рисунок 4">
            <a:extLst>
              <a:ext uri="{FF2B5EF4-FFF2-40B4-BE49-F238E27FC236}">
                <a16:creationId xmlns:a16="http://schemas.microsoft.com/office/drawing/2014/main" id="{49ED702C-41B3-D84D-AAE8-17FBEF1EA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153" y="1580121"/>
            <a:ext cx="5715000" cy="2857500"/>
          </a:xfrm>
          <a:prstGeom prst="rect">
            <a:avLst/>
          </a:prstGeom>
        </p:spPr>
      </p:pic>
    </p:spTree>
    <p:extLst>
      <p:ext uri="{BB962C8B-B14F-4D97-AF65-F5344CB8AC3E}">
        <p14:creationId xmlns:p14="http://schemas.microsoft.com/office/powerpoint/2010/main" val="3250955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578379" y="3250"/>
            <a:ext cx="798725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36</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1303" y="627489"/>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Структура</a:t>
            </a:r>
          </a:p>
        </p:txBody>
      </p:sp>
      <p:sp>
        <p:nvSpPr>
          <p:cNvPr id="10" name="TextBox 9">
            <a:extLst>
              <a:ext uri="{FF2B5EF4-FFF2-40B4-BE49-F238E27FC236}">
                <a16:creationId xmlns:a16="http://schemas.microsoft.com/office/drawing/2014/main" id="{77E60F90-FEA7-43CB-9643-796B9D80CFD8}"/>
              </a:ext>
            </a:extLst>
          </p:cNvPr>
          <p:cNvSpPr txBox="1"/>
          <p:nvPr/>
        </p:nvSpPr>
        <p:spPr>
          <a:xfrm>
            <a:off x="4571999" y="2551837"/>
            <a:ext cx="4404732" cy="2862322"/>
          </a:xfrm>
          <a:prstGeom prst="rect">
            <a:avLst/>
          </a:prstGeom>
          <a:noFill/>
        </p:spPr>
        <p:txBody>
          <a:bodyPr wrap="square">
            <a:spAutoFit/>
          </a:bodyPr>
          <a:lstStyle/>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Обработчик-интерфейс </a:t>
            </a:r>
            <a:r>
              <a:rPr lang="ru-RU" i="0" dirty="0">
                <a:solidFill>
                  <a:srgbClr val="444444"/>
                </a:solidFill>
                <a:effectLst/>
                <a:latin typeface="Roboto" panose="02000000000000000000" pitchFamily="2" charset="0"/>
                <a:ea typeface="Roboto" panose="02000000000000000000" pitchFamily="2" charset="0"/>
              </a:rPr>
              <a:t>– общий интерфейс обработчиков</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Базовый обработчик – </a:t>
            </a:r>
            <a:r>
              <a:rPr lang="ru-RU" dirty="0">
                <a:solidFill>
                  <a:srgbClr val="444444"/>
                </a:solidFill>
                <a:latin typeface="Roboto" panose="02000000000000000000" pitchFamily="2" charset="0"/>
                <a:ea typeface="Roboto" panose="02000000000000000000" pitchFamily="2" charset="0"/>
              </a:rPr>
              <a:t>реализация связи «наследование-ассоциация» + базовый метод обработки</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Конкретные обработчики</a:t>
            </a:r>
            <a:r>
              <a:rPr lang="ru-RU" dirty="0">
                <a:solidFill>
                  <a:srgbClr val="444444"/>
                </a:solidFill>
                <a:latin typeface="Roboto" panose="02000000000000000000" pitchFamily="2" charset="0"/>
                <a:ea typeface="Roboto" panose="02000000000000000000" pitchFamily="2" charset="0"/>
              </a:rPr>
              <a:t> с реализацией обработки</a:t>
            </a: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Клиент</a:t>
            </a:r>
            <a:r>
              <a:rPr lang="ru-RU" i="0" dirty="0">
                <a:solidFill>
                  <a:srgbClr val="444444"/>
                </a:solidFill>
                <a:effectLst/>
                <a:latin typeface="Roboto" panose="02000000000000000000" pitchFamily="2" charset="0"/>
                <a:ea typeface="Roboto" panose="02000000000000000000" pitchFamily="2" charset="0"/>
              </a:rPr>
              <a:t> </a:t>
            </a:r>
            <a:r>
              <a:rPr lang="ru-RU" dirty="0">
                <a:solidFill>
                  <a:srgbClr val="444444"/>
                </a:solidFill>
                <a:latin typeface="Roboto" panose="02000000000000000000" pitchFamily="2" charset="0"/>
                <a:ea typeface="Roboto" panose="02000000000000000000" pitchFamily="2" charset="0"/>
              </a:rPr>
              <a:t>реализует цепочку (можно делать специальным классом типа Фасад)</a:t>
            </a:r>
            <a:endParaRPr lang="ru-RU" i="0" dirty="0">
              <a:solidFill>
                <a:srgbClr val="444444"/>
              </a:solidFill>
              <a:effectLst/>
              <a:latin typeface="Roboto" panose="02000000000000000000" pitchFamily="2" charset="0"/>
              <a:ea typeface="Roboto" panose="02000000000000000000" pitchFamily="2" charset="0"/>
            </a:endParaRPr>
          </a:p>
        </p:txBody>
      </p:sp>
      <p:pic>
        <p:nvPicPr>
          <p:cNvPr id="5" name="Рисунок 4">
            <a:extLst>
              <a:ext uri="{FF2B5EF4-FFF2-40B4-BE49-F238E27FC236}">
                <a16:creationId xmlns:a16="http://schemas.microsoft.com/office/drawing/2014/main" id="{752F431C-326E-4DAA-AA29-E8F52452C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79" y="1381125"/>
            <a:ext cx="3619500" cy="4095750"/>
          </a:xfrm>
          <a:prstGeom prst="rect">
            <a:avLst/>
          </a:prstGeom>
        </p:spPr>
      </p:pic>
    </p:spTree>
    <p:extLst>
      <p:ext uri="{BB962C8B-B14F-4D97-AF65-F5344CB8AC3E}">
        <p14:creationId xmlns:p14="http://schemas.microsoft.com/office/powerpoint/2010/main" val="3386983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698990" y="134541"/>
            <a:ext cx="774603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37</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Применимость</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601204"/>
            <a:ext cx="8625016" cy="3785652"/>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программа должна обрабатывать разнообразные запросы несколькими способами, но заранее неизвестно, какие конкретно запросы будут приходить и какие обработчики для них понадобятся</a:t>
            </a:r>
          </a:p>
          <a:p>
            <a:pPr algn="l"/>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важно, чтобы обработчики выполнялись один за другим в строгом порядке</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набор объектов, способных обработать запрос, должен задаваться динамически</a:t>
            </a:r>
          </a:p>
        </p:txBody>
      </p:sp>
    </p:spTree>
    <p:extLst>
      <p:ext uri="{BB962C8B-B14F-4D97-AF65-F5344CB8AC3E}">
        <p14:creationId xmlns:p14="http://schemas.microsoft.com/office/powerpoint/2010/main" val="67521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698986" y="134541"/>
            <a:ext cx="774603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38</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1</a:t>
            </a:r>
            <a:r>
              <a:rPr lang="en-US" sz="2400" i="1" dirty="0">
                <a:latin typeface="Roboto" panose="02000000000000000000" pitchFamily="2" charset="0"/>
                <a:ea typeface="Roboto" panose="02000000000000000000" pitchFamily="2" charset="0"/>
                <a:cs typeface="Times New Roman" panose="02020603050405020304" pitchFamily="18" charset="0"/>
              </a:rPr>
              <a:t>/3</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225689"/>
            <a:ext cx="8625016" cy="5632311"/>
          </a:xfrm>
          <a:prstGeom prst="rect">
            <a:avLst/>
          </a:prstGeom>
          <a:noFill/>
        </p:spPr>
        <p:txBody>
          <a:bodyPr wrap="square">
            <a:spAutoFit/>
          </a:bodyPr>
          <a:lstStyle/>
          <a:p>
            <a:pPr marL="342900" indent="-342900" algn="l">
              <a:buFont typeface="+mj-lt"/>
              <a:buAutoNum type="arabicPeriod"/>
            </a:pPr>
            <a:r>
              <a:rPr lang="ru-RU" sz="2000" dirty="0">
                <a:latin typeface="Roboto" panose="02000000000000000000" pitchFamily="2" charset="0"/>
                <a:ea typeface="Roboto" panose="02000000000000000000" pitchFamily="2" charset="0"/>
              </a:rPr>
              <a:t>Создайте интерфейс обработчика и опишите в нём основной метод обработки. Рекомендуется передавать запрос объектом.</a:t>
            </a:r>
          </a:p>
          <a:p>
            <a:pPr marL="342900" indent="-342900" algn="l">
              <a:buFont typeface="+mj-lt"/>
              <a:buAutoNum type="arabicPeriod"/>
            </a:pPr>
            <a:endParaRPr lang="ru-RU" sz="2000" dirty="0">
              <a:latin typeface="Roboto" panose="02000000000000000000" pitchFamily="2" charset="0"/>
              <a:ea typeface="Roboto" panose="02000000000000000000" pitchFamily="2" charset="0"/>
            </a:endParaRPr>
          </a:p>
          <a:p>
            <a:pPr marL="342900" indent="-342900" algn="l">
              <a:buFont typeface="+mj-lt"/>
              <a:buAutoNum type="arabicPeriod"/>
            </a:pPr>
            <a:r>
              <a:rPr lang="ru-RU" sz="2000" dirty="0">
                <a:latin typeface="Roboto" panose="02000000000000000000" pitchFamily="2" charset="0"/>
                <a:ea typeface="Roboto" panose="02000000000000000000" pitchFamily="2" charset="0"/>
              </a:rPr>
              <a:t>Имеет смысл создать абстрактный базовый класс обработчиков, чтобы не дублировать реализацию метода получения следующего обработчика во всех конкретных обработчиках.</a:t>
            </a:r>
            <a:br>
              <a:rPr lang="ru-RU" sz="2000" dirty="0">
                <a:latin typeface="Roboto" panose="02000000000000000000" pitchFamily="2" charset="0"/>
                <a:ea typeface="Roboto" panose="02000000000000000000" pitchFamily="2" charset="0"/>
              </a:rPr>
            </a:br>
            <a:br>
              <a:rPr lang="ru-RU" sz="2000" dirty="0">
                <a:latin typeface="Roboto" panose="02000000000000000000" pitchFamily="2" charset="0"/>
                <a:ea typeface="Roboto" panose="02000000000000000000" pitchFamily="2" charset="0"/>
              </a:rPr>
            </a:br>
            <a:r>
              <a:rPr lang="ru-RU" sz="2000" dirty="0">
                <a:latin typeface="Roboto" panose="02000000000000000000" pitchFamily="2" charset="0"/>
                <a:ea typeface="Roboto" panose="02000000000000000000" pitchFamily="2" charset="0"/>
              </a:rPr>
              <a:t>Добавьте в базовый обработчик поле для хранения ссылки на следующий объект цепочки. Устанавливайте начальное значение этого поля через конструктор. Это сделает объекты обработчиков неизменяемыми. Но если программа предполагает динамическую перестройку цепочек, можете добавить и сеттер для поля.</a:t>
            </a:r>
            <a:br>
              <a:rPr lang="ru-RU" sz="2000" dirty="0">
                <a:latin typeface="Roboto" panose="02000000000000000000" pitchFamily="2" charset="0"/>
                <a:ea typeface="Roboto" panose="02000000000000000000" pitchFamily="2" charset="0"/>
              </a:rPr>
            </a:br>
            <a:br>
              <a:rPr lang="ru-RU" sz="2000" dirty="0">
                <a:latin typeface="Roboto" panose="02000000000000000000" pitchFamily="2" charset="0"/>
                <a:ea typeface="Roboto" panose="02000000000000000000" pitchFamily="2" charset="0"/>
              </a:rPr>
            </a:br>
            <a:r>
              <a:rPr lang="ru-RU" sz="2000" dirty="0">
                <a:latin typeface="Roboto" panose="02000000000000000000" pitchFamily="2" charset="0"/>
                <a:ea typeface="Roboto" panose="02000000000000000000" pitchFamily="2" charset="0"/>
              </a:rPr>
              <a:t>Реализуйте базовый метод обработки так, чтобы он перенаправлял запрос следующему объекту, проверив его наличие. Это позволит полностью скрыть поле-ссылку от подклассов, дав им возможность передавать запросы дальше по цепи, обращаясь к родительской реализации метода.</a:t>
            </a:r>
          </a:p>
        </p:txBody>
      </p:sp>
    </p:spTree>
    <p:extLst>
      <p:ext uri="{BB962C8B-B14F-4D97-AF65-F5344CB8AC3E}">
        <p14:creationId xmlns:p14="http://schemas.microsoft.com/office/powerpoint/2010/main" val="3625574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698990" y="134541"/>
            <a:ext cx="774603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39</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2/3</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225689"/>
            <a:ext cx="8625016" cy="5632311"/>
          </a:xfrm>
          <a:prstGeom prst="rect">
            <a:avLst/>
          </a:prstGeom>
          <a:noFill/>
        </p:spPr>
        <p:txBody>
          <a:bodyPr wrap="square">
            <a:spAutoFit/>
          </a:bodyPr>
          <a:lstStyle/>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Один за другим создайте классы конкретных обработчиков и реализуйте в них методы обработки запросов. При получении запроса каждый обработчик должен решить:</a:t>
            </a:r>
          </a:p>
          <a:p>
            <a:pPr marL="457200" indent="-457200" algn="l">
              <a:buFont typeface="+mj-lt"/>
              <a:buAutoNum type="arabicPeriod" startAt="3"/>
            </a:pPr>
            <a:endParaRPr lang="ru-RU" sz="2400" dirty="0">
              <a:latin typeface="Roboto" panose="02000000000000000000" pitchFamily="2" charset="0"/>
              <a:ea typeface="Roboto" panose="02000000000000000000" pitchFamily="2" charset="0"/>
            </a:endParaRP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Может ли он обработать запрос или нет?</a:t>
            </a: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Следует ли передать запрос следующему обработчику или нет?</a:t>
            </a:r>
          </a:p>
          <a:p>
            <a:pPr marL="914400" lvl="1" indent="-457200">
              <a:buFont typeface="+mj-lt"/>
              <a:buAutoNum type="arabicPeriod" startAt="3"/>
            </a:pPr>
            <a:endParaRPr lang="ru-RU" sz="2400" dirty="0">
              <a:latin typeface="Roboto" panose="02000000000000000000" pitchFamily="2" charset="0"/>
              <a:ea typeface="Roboto" panose="02000000000000000000" pitchFamily="2" charset="0"/>
            </a:endParaRPr>
          </a:p>
          <a:p>
            <a:pPr marL="457200" indent="-457200">
              <a:buFont typeface="+mj-lt"/>
              <a:buAutoNum type="arabicPeriod" startAt="3"/>
            </a:pPr>
            <a:r>
              <a:rPr lang="ru-RU" sz="2400" dirty="0">
                <a:latin typeface="Roboto" panose="02000000000000000000" pitchFamily="2" charset="0"/>
                <a:ea typeface="Roboto" panose="02000000000000000000" pitchFamily="2" charset="0"/>
              </a:rPr>
              <a:t>Клиент может собирать цепочку обработчиков самостоятельно, опираясь на свою бизнес-логику, либо получать уже готовые цепочки извне. В последнем случае цепочки собираются фабричными объектами, опираясь на конфигурацию приложения или параметры окружения.</a:t>
            </a:r>
          </a:p>
        </p:txBody>
      </p:sp>
    </p:spTree>
    <p:extLst>
      <p:ext uri="{BB962C8B-B14F-4D97-AF65-F5344CB8AC3E}">
        <p14:creationId xmlns:p14="http://schemas.microsoft.com/office/powerpoint/2010/main" val="31448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7"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a:t>
            </a:r>
          </a:p>
        </p:txBody>
      </p:sp>
      <p:sp>
        <p:nvSpPr>
          <p:cNvPr id="10" name="TextBox 9">
            <a:extLst>
              <a:ext uri="{FF2B5EF4-FFF2-40B4-BE49-F238E27FC236}">
                <a16:creationId xmlns:a16="http://schemas.microsoft.com/office/drawing/2014/main" id="{95FD7A2C-71BD-4774-9786-482AC671A096}"/>
              </a:ext>
            </a:extLst>
          </p:cNvPr>
          <p:cNvSpPr txBox="1"/>
          <p:nvPr/>
        </p:nvSpPr>
        <p:spPr>
          <a:xfrm>
            <a:off x="573957" y="2622197"/>
            <a:ext cx="7941393" cy="1200329"/>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А сделаем простой «урезанный» интерфейс</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который покрывает большую часть часто используемого функционала</a:t>
            </a:r>
          </a:p>
        </p:txBody>
      </p:sp>
    </p:spTree>
    <p:extLst>
      <p:ext uri="{BB962C8B-B14F-4D97-AF65-F5344CB8AC3E}">
        <p14:creationId xmlns:p14="http://schemas.microsoft.com/office/powerpoint/2010/main" val="1581341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698990" y="134541"/>
            <a:ext cx="774603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40</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3/3</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462704"/>
            <a:ext cx="8625016" cy="5262979"/>
          </a:xfrm>
          <a:prstGeom prst="rect">
            <a:avLst/>
          </a:prstGeom>
          <a:noFill/>
        </p:spPr>
        <p:txBody>
          <a:bodyPr wrap="square">
            <a:spAutoFit/>
          </a:bodyPr>
          <a:lstStyle/>
          <a:p>
            <a:pPr marL="457200" indent="-457200" algn="l">
              <a:buFont typeface="+mj-lt"/>
              <a:buAutoNum type="arabicPeriod" startAt="5"/>
            </a:pPr>
            <a:r>
              <a:rPr lang="ru-RU" sz="2400" dirty="0">
                <a:latin typeface="Roboto" panose="02000000000000000000" pitchFamily="2" charset="0"/>
                <a:ea typeface="Roboto" panose="02000000000000000000" pitchFamily="2" charset="0"/>
              </a:rPr>
              <a:t>Клиент может посылать запросы любому обработчику в цепи, а не только первому. Запрос будет передаваться по цепочке до тех пор, пока какой-то обработчик не откажется передавать его дальше, либо когда будет достигнут конец цепи.</a:t>
            </a:r>
          </a:p>
          <a:p>
            <a:pPr marL="457200" indent="-457200" algn="l">
              <a:buFont typeface="+mj-lt"/>
              <a:buAutoNum type="arabicPeriod" startAt="5"/>
            </a:pPr>
            <a:endParaRPr lang="ru-RU" sz="2400" dirty="0">
              <a:latin typeface="Roboto" panose="02000000000000000000" pitchFamily="2" charset="0"/>
              <a:ea typeface="Roboto" panose="02000000000000000000" pitchFamily="2" charset="0"/>
            </a:endParaRPr>
          </a:p>
          <a:p>
            <a:pPr marL="457200" indent="-457200" algn="l">
              <a:buFont typeface="+mj-lt"/>
              <a:buAutoNum type="arabicPeriod" startAt="5"/>
            </a:pPr>
            <a:r>
              <a:rPr lang="ru-RU" sz="2400" dirty="0">
                <a:latin typeface="Roboto" panose="02000000000000000000" pitchFamily="2" charset="0"/>
                <a:ea typeface="Roboto" panose="02000000000000000000" pitchFamily="2" charset="0"/>
              </a:rPr>
              <a:t>Клиент должен знать о динамической природе цепочки и быть готов к таким случаям:</a:t>
            </a:r>
          </a:p>
          <a:p>
            <a:pPr marL="457200" indent="-457200" algn="l">
              <a:buFont typeface="+mj-lt"/>
              <a:buAutoNum type="arabicPeriod" startAt="5"/>
            </a:pPr>
            <a:endParaRPr lang="ru-RU" sz="2400" dirty="0">
              <a:latin typeface="Roboto" panose="02000000000000000000" pitchFamily="2" charset="0"/>
              <a:ea typeface="Roboto" panose="02000000000000000000" pitchFamily="2" charset="0"/>
            </a:endParaRP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Цепочка может состоять из единственного объекта.</a:t>
            </a: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Запросы могут не достигать конца цепи.</a:t>
            </a: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Запросы могут достигать конца, оставаясь необработанными.</a:t>
            </a:r>
          </a:p>
        </p:txBody>
      </p:sp>
    </p:spTree>
    <p:extLst>
      <p:ext uri="{BB962C8B-B14F-4D97-AF65-F5344CB8AC3E}">
        <p14:creationId xmlns:p14="http://schemas.microsoft.com/office/powerpoint/2010/main" val="1984147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698990" y="134541"/>
            <a:ext cx="774603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Цепочка обязанностей</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41</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Pros/Cons</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349D00FD-CFC4-4726-9F64-D912E0E38B8A}"/>
              </a:ext>
            </a:extLst>
          </p:cNvPr>
          <p:cNvSpPr txBox="1"/>
          <p:nvPr/>
        </p:nvSpPr>
        <p:spPr>
          <a:xfrm>
            <a:off x="308919" y="1225689"/>
            <a:ext cx="4230646" cy="2862322"/>
          </a:xfrm>
          <a:prstGeom prst="rect">
            <a:avLst/>
          </a:prstGeom>
          <a:noFill/>
        </p:spPr>
        <p:txBody>
          <a:bodyPr wrap="square">
            <a:spAutoFit/>
          </a:bodyPr>
          <a:lstStyle/>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Уменьшает зависимость между клиентом и обработчиками.</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Реализует принцип единственной обязанности.</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Реализует принцип открытости/закрытости.</a:t>
            </a:r>
          </a:p>
        </p:txBody>
      </p:sp>
      <p:sp>
        <p:nvSpPr>
          <p:cNvPr id="13" name="TextBox 12">
            <a:extLst>
              <a:ext uri="{FF2B5EF4-FFF2-40B4-BE49-F238E27FC236}">
                <a16:creationId xmlns:a16="http://schemas.microsoft.com/office/drawing/2014/main" id="{8D7EC1AE-04D5-4D61-B6B8-F121C6898B35}"/>
              </a:ext>
            </a:extLst>
          </p:cNvPr>
          <p:cNvSpPr txBox="1"/>
          <p:nvPr/>
        </p:nvSpPr>
        <p:spPr>
          <a:xfrm>
            <a:off x="4539565" y="1225689"/>
            <a:ext cx="4572000" cy="1631216"/>
          </a:xfrm>
          <a:prstGeom prst="rect">
            <a:avLst/>
          </a:prstGeom>
          <a:noFill/>
        </p:spPr>
        <p:txBody>
          <a:bodyPr wrap="square">
            <a:spAutoFit/>
          </a:bodyPr>
          <a:lstStyle/>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Запрос может остаться никем не обработанным.</a:t>
            </a:r>
          </a:p>
          <a:p>
            <a:pPr marL="342900" indent="-342900">
              <a:buSzPct val="150000"/>
              <a:buBlip>
                <a:blip r:embed="rId4">
                  <a:extLst>
                    <a:ext uri="{96DAC541-7B7A-43D3-8B79-37D633B846F1}">
                      <asvg:svgBlip xmlns:asvg="http://schemas.microsoft.com/office/drawing/2016/SVG/main" r:embed="rId5"/>
                    </a:ext>
                  </a:extLst>
                </a:blip>
              </a:buBlip>
            </a:pPr>
            <a:endParaRPr lang="ru-RU" sz="2000" dirty="0">
              <a:solidFill>
                <a:srgbClr val="FF0000"/>
              </a:solidFill>
              <a:latin typeface="Roboto" panose="02000000000000000000" pitchFamily="2" charset="0"/>
              <a:ea typeface="Roboto" panose="02000000000000000000" pitchFamily="2" charset="0"/>
            </a:endParaRPr>
          </a:p>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Обилие крошечных классов обработки.</a:t>
            </a:r>
          </a:p>
        </p:txBody>
      </p:sp>
    </p:spTree>
    <p:extLst>
      <p:ext uri="{BB962C8B-B14F-4D97-AF65-F5344CB8AC3E}">
        <p14:creationId xmlns:p14="http://schemas.microsoft.com/office/powerpoint/2010/main" val="1516354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26"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42</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639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a.k.a. </a:t>
            </a:r>
            <a:r>
              <a:rPr lang="ru-RU" sz="2400" i="1" dirty="0">
                <a:latin typeface="Roboto" panose="02000000000000000000" pitchFamily="2" charset="0"/>
                <a:ea typeface="Roboto" panose="02000000000000000000" pitchFamily="2" charset="0"/>
                <a:cs typeface="Times New Roman" panose="02020603050405020304" pitchFamily="18" charset="0"/>
              </a:rPr>
              <a:t>Действие, Транзакция, </a:t>
            </a:r>
            <a:r>
              <a:rPr lang="en-US" sz="2400" i="1" dirty="0">
                <a:latin typeface="Roboto" panose="02000000000000000000" pitchFamily="2" charset="0"/>
                <a:ea typeface="Roboto" panose="02000000000000000000" pitchFamily="2" charset="0"/>
                <a:cs typeface="Times New Roman" panose="02020603050405020304" pitchFamily="18" charset="0"/>
              </a:rPr>
              <a:t>Action, Command</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7F7841E5-1D62-45D0-B718-4D66A8A22572}"/>
              </a:ext>
            </a:extLst>
          </p:cNvPr>
          <p:cNvSpPr txBox="1"/>
          <p:nvPr/>
        </p:nvSpPr>
        <p:spPr>
          <a:xfrm>
            <a:off x="602673" y="1524000"/>
            <a:ext cx="7941393" cy="1938992"/>
          </a:xfrm>
          <a:prstGeom prst="rect">
            <a:avLst/>
          </a:prstGeom>
          <a:noFill/>
        </p:spPr>
        <p:txBody>
          <a:bodyPr wrap="square">
            <a:spAutoFit/>
          </a:bodyPr>
          <a:lstStyle/>
          <a:p>
            <a:r>
              <a:rPr lang="ru-RU" sz="2400" b="1" dirty="0">
                <a:latin typeface="Roboto" panose="02000000000000000000" pitchFamily="2" charset="0"/>
                <a:ea typeface="Roboto" panose="02000000000000000000" pitchFamily="2" charset="0"/>
              </a:rPr>
              <a:t>Команда</a:t>
            </a:r>
            <a:r>
              <a:rPr lang="ru-RU" sz="2400" dirty="0">
                <a:latin typeface="Roboto" panose="02000000000000000000" pitchFamily="2" charset="0"/>
                <a:ea typeface="Roboto" panose="02000000000000000000" pitchFamily="2" charset="0"/>
              </a:rPr>
              <a:t> —</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поведенческий паттерн, превращает запросы в объекты, позволяя передавать их как аргументы при вызове методов, ставить запросы в очередь, </a:t>
            </a:r>
            <a:r>
              <a:rPr lang="ru-RU" sz="2400" dirty="0" err="1">
                <a:latin typeface="Roboto" panose="02000000000000000000" pitchFamily="2" charset="0"/>
                <a:ea typeface="Roboto" panose="02000000000000000000" pitchFamily="2" charset="0"/>
              </a:rPr>
              <a:t>логировать</a:t>
            </a:r>
            <a:r>
              <a:rPr lang="ru-RU" sz="2400" dirty="0">
                <a:latin typeface="Roboto" panose="02000000000000000000" pitchFamily="2" charset="0"/>
                <a:ea typeface="Roboto" panose="02000000000000000000" pitchFamily="2" charset="0"/>
              </a:rPr>
              <a:t> их, а также поддерживать отмену операций</a:t>
            </a:r>
          </a:p>
        </p:txBody>
      </p:sp>
      <p:sp>
        <p:nvSpPr>
          <p:cNvPr id="4" name="AutoShape 4" descr="Паттерн Декоратор">
            <a:extLst>
              <a:ext uri="{FF2B5EF4-FFF2-40B4-BE49-F238E27FC236}">
                <a16:creationId xmlns:a16="http://schemas.microsoft.com/office/drawing/2014/main" id="{32F7E8FC-28C7-4862-8F24-B12DBE9E265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Секс-игрушки, БДСМ, фетиш, бондаж, эротический ошейник, поводок, стальная  цепочка, ограничивает Наложение на шею, ошейник, секс-шоп, игра для  взрослых, собака, цепочка | AliExpress">
            <a:extLst>
              <a:ext uri="{FF2B5EF4-FFF2-40B4-BE49-F238E27FC236}">
                <a16:creationId xmlns:a16="http://schemas.microsoft.com/office/drawing/2014/main" id="{5FAA0EB9-DFA3-6647-04E3-8852F8BC461F}"/>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a:extLst>
              <a:ext uri="{FF2B5EF4-FFF2-40B4-BE49-F238E27FC236}">
                <a16:creationId xmlns:a16="http://schemas.microsoft.com/office/drawing/2014/main" id="{82C42F57-1076-4A5C-9039-151BFD989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004672"/>
            <a:ext cx="6096000" cy="3810000"/>
          </a:xfrm>
          <a:prstGeom prst="rect">
            <a:avLst/>
          </a:prstGeom>
        </p:spPr>
      </p:pic>
    </p:spTree>
    <p:extLst>
      <p:ext uri="{BB962C8B-B14F-4D97-AF65-F5344CB8AC3E}">
        <p14:creationId xmlns:p14="http://schemas.microsoft.com/office/powerpoint/2010/main" val="1182669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17"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43</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Проблема</a:t>
            </a:r>
          </a:p>
        </p:txBody>
      </p:sp>
      <p:sp>
        <p:nvSpPr>
          <p:cNvPr id="7" name="TextBox 6">
            <a:extLst>
              <a:ext uri="{FF2B5EF4-FFF2-40B4-BE49-F238E27FC236}">
                <a16:creationId xmlns:a16="http://schemas.microsoft.com/office/drawing/2014/main" id="{7F7841E5-1D62-45D0-B718-4D66A8A22572}"/>
              </a:ext>
            </a:extLst>
          </p:cNvPr>
          <p:cNvSpPr txBox="1"/>
          <p:nvPr/>
        </p:nvSpPr>
        <p:spPr>
          <a:xfrm>
            <a:off x="676757" y="1451343"/>
            <a:ext cx="7941393" cy="3046988"/>
          </a:xfrm>
          <a:prstGeom prst="rect">
            <a:avLst/>
          </a:prstGeom>
          <a:noFill/>
        </p:spPr>
        <p:txBody>
          <a:bodyPr wrap="square">
            <a:spAutoFit/>
          </a:bodyPr>
          <a:lstStyle/>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Много разных кнопок в </a:t>
            </a:r>
            <a:r>
              <a:rPr lang="en-US" sz="2400" dirty="0">
                <a:latin typeface="Roboto" panose="02000000000000000000" pitchFamily="2" charset="0"/>
                <a:ea typeface="Roboto" panose="02000000000000000000" pitchFamily="2" charset="0"/>
              </a:rPr>
              <a:t>GUI</a:t>
            </a:r>
            <a:r>
              <a:rPr lang="ru-RU" sz="2400" dirty="0">
                <a:latin typeface="Roboto" panose="02000000000000000000" pitchFamily="2" charset="0"/>
                <a:ea typeface="Roboto" panose="02000000000000000000" pitchFamily="2" charset="0"/>
              </a:rPr>
              <a:t> с разным действием</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Действия могут быть не только в кнопках</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но и других элементах</a:t>
            </a:r>
          </a:p>
          <a:p>
            <a:pPr marL="342900" indent="-342900">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ru-RU" sz="2400" dirty="0">
                <a:latin typeface="Roboto" panose="02000000000000000000" pitchFamily="2" charset="0"/>
                <a:ea typeface="Roboto" panose="02000000000000000000" pitchFamily="2" charset="0"/>
              </a:rPr>
              <a:t>Можно вспомнить Мост</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но нужно выделить и сгруппировать отдельные команды и сделать контролируемое поведение</a:t>
            </a:r>
          </a:p>
        </p:txBody>
      </p:sp>
      <p:pic>
        <p:nvPicPr>
          <p:cNvPr id="5" name="Рисунок 4">
            <a:extLst>
              <a:ext uri="{FF2B5EF4-FFF2-40B4-BE49-F238E27FC236}">
                <a16:creationId xmlns:a16="http://schemas.microsoft.com/office/drawing/2014/main" id="{6B32FA63-8EA2-4A8B-BB6E-9D41E2DB0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474" y="4324142"/>
            <a:ext cx="4645051" cy="2206399"/>
          </a:xfrm>
          <a:prstGeom prst="rect">
            <a:avLst/>
          </a:prstGeom>
        </p:spPr>
      </p:pic>
    </p:spTree>
    <p:extLst>
      <p:ext uri="{BB962C8B-B14F-4D97-AF65-F5344CB8AC3E}">
        <p14:creationId xmlns:p14="http://schemas.microsoft.com/office/powerpoint/2010/main" val="1384683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17"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44</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 1</a:t>
            </a:r>
            <a:r>
              <a:rPr lang="en-US" sz="2400" i="1" dirty="0">
                <a:latin typeface="Roboto" panose="02000000000000000000" pitchFamily="2" charset="0"/>
                <a:ea typeface="Roboto" panose="02000000000000000000" pitchFamily="2" charset="0"/>
                <a:cs typeface="Times New Roman" panose="02020603050405020304" pitchFamily="18" charset="0"/>
              </a:rPr>
              <a:t>/2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0" name="TextBox 9">
            <a:extLst>
              <a:ext uri="{FF2B5EF4-FFF2-40B4-BE49-F238E27FC236}">
                <a16:creationId xmlns:a16="http://schemas.microsoft.com/office/drawing/2014/main" id="{95FD7A2C-71BD-4774-9786-482AC671A096}"/>
              </a:ext>
            </a:extLst>
          </p:cNvPr>
          <p:cNvSpPr txBox="1"/>
          <p:nvPr/>
        </p:nvSpPr>
        <p:spPr>
          <a:xfrm>
            <a:off x="602674" y="4518808"/>
            <a:ext cx="7941393" cy="830997"/>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Применение а-ля Моста</a:t>
            </a:r>
            <a:br>
              <a:rPr lang="ru-RU" sz="2400" dirty="0">
                <a:latin typeface="Roboto" panose="02000000000000000000" pitchFamily="2" charset="0"/>
                <a:ea typeface="Roboto" panose="02000000000000000000" pitchFamily="2" charset="0"/>
              </a:rPr>
            </a:br>
            <a:r>
              <a:rPr lang="ru-RU" sz="2400" dirty="0">
                <a:latin typeface="Roboto" panose="02000000000000000000" pitchFamily="2" charset="0"/>
                <a:ea typeface="Roboto" panose="02000000000000000000" pitchFamily="2" charset="0"/>
              </a:rPr>
              <a:t>Команды не сгруппированы</a:t>
            </a:r>
          </a:p>
        </p:txBody>
      </p:sp>
      <p:pic>
        <p:nvPicPr>
          <p:cNvPr id="5" name="Рисунок 4">
            <a:extLst>
              <a:ext uri="{FF2B5EF4-FFF2-40B4-BE49-F238E27FC236}">
                <a16:creationId xmlns:a16="http://schemas.microsoft.com/office/drawing/2014/main" id="{D8A2280C-0022-4A7C-A8FA-BFE2DCA23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698" y="1288703"/>
            <a:ext cx="6026604" cy="2692738"/>
          </a:xfrm>
          <a:prstGeom prst="rect">
            <a:avLst/>
          </a:prstGeom>
        </p:spPr>
      </p:pic>
    </p:spTree>
    <p:extLst>
      <p:ext uri="{BB962C8B-B14F-4D97-AF65-F5344CB8AC3E}">
        <p14:creationId xmlns:p14="http://schemas.microsoft.com/office/powerpoint/2010/main" val="1715473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17"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45</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Решение </a:t>
            </a:r>
            <a:r>
              <a:rPr lang="en-US" sz="2400" i="1" dirty="0">
                <a:latin typeface="Roboto" panose="02000000000000000000" pitchFamily="2" charset="0"/>
                <a:ea typeface="Roboto" panose="02000000000000000000" pitchFamily="2" charset="0"/>
                <a:cs typeface="Times New Roman" panose="02020603050405020304" pitchFamily="18" charset="0"/>
              </a:rPr>
              <a:t>2/2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0" name="TextBox 9">
            <a:extLst>
              <a:ext uri="{FF2B5EF4-FFF2-40B4-BE49-F238E27FC236}">
                <a16:creationId xmlns:a16="http://schemas.microsoft.com/office/drawing/2014/main" id="{95FD7A2C-71BD-4774-9786-482AC671A096}"/>
              </a:ext>
            </a:extLst>
          </p:cNvPr>
          <p:cNvSpPr txBox="1"/>
          <p:nvPr/>
        </p:nvSpPr>
        <p:spPr>
          <a:xfrm>
            <a:off x="573957" y="5294522"/>
            <a:ext cx="7941393" cy="461665"/>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Выделяем команду в объект</a:t>
            </a:r>
          </a:p>
        </p:txBody>
      </p:sp>
      <p:pic>
        <p:nvPicPr>
          <p:cNvPr id="4" name="Рисунок 3">
            <a:extLst>
              <a:ext uri="{FF2B5EF4-FFF2-40B4-BE49-F238E27FC236}">
                <a16:creationId xmlns:a16="http://schemas.microsoft.com/office/drawing/2014/main" id="{A89815EF-DE64-4B18-80E1-902635300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35" y="1519535"/>
            <a:ext cx="7260529" cy="2772202"/>
          </a:xfrm>
          <a:prstGeom prst="rect">
            <a:avLst/>
          </a:prstGeom>
        </p:spPr>
      </p:pic>
    </p:spTree>
    <p:extLst>
      <p:ext uri="{BB962C8B-B14F-4D97-AF65-F5344CB8AC3E}">
        <p14:creationId xmlns:p14="http://schemas.microsoft.com/office/powerpoint/2010/main" val="748391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21" y="3250"/>
            <a:ext cx="3122971"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46</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1303" y="627489"/>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Структура</a:t>
            </a:r>
          </a:p>
        </p:txBody>
      </p:sp>
      <p:sp>
        <p:nvSpPr>
          <p:cNvPr id="10" name="TextBox 9">
            <a:extLst>
              <a:ext uri="{FF2B5EF4-FFF2-40B4-BE49-F238E27FC236}">
                <a16:creationId xmlns:a16="http://schemas.microsoft.com/office/drawing/2014/main" id="{77E60F90-FEA7-43CB-9643-796B9D80CFD8}"/>
              </a:ext>
            </a:extLst>
          </p:cNvPr>
          <p:cNvSpPr txBox="1"/>
          <p:nvPr/>
        </p:nvSpPr>
        <p:spPr>
          <a:xfrm>
            <a:off x="424542" y="4784587"/>
            <a:ext cx="8294914" cy="2031325"/>
          </a:xfrm>
          <a:prstGeom prst="rect">
            <a:avLst/>
          </a:prstGeom>
          <a:noFill/>
        </p:spPr>
        <p:txBody>
          <a:bodyPr wrap="square">
            <a:spAutoFit/>
          </a:bodyPr>
          <a:lstStyle/>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Отправитель</a:t>
            </a:r>
            <a:r>
              <a:rPr lang="ru-RU" i="0" dirty="0">
                <a:solidFill>
                  <a:srgbClr val="444444"/>
                </a:solidFill>
                <a:effectLst/>
                <a:latin typeface="Roboto" panose="02000000000000000000" pitchFamily="2" charset="0"/>
                <a:ea typeface="Roboto" panose="02000000000000000000" pitchFamily="2" charset="0"/>
              </a:rPr>
              <a:t> с ссылкой на интерфейс команды</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Интерфейс команды</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Конкретные команды</a:t>
            </a:r>
            <a:r>
              <a:rPr lang="ru-RU" dirty="0">
                <a:solidFill>
                  <a:srgbClr val="444444"/>
                </a:solidFill>
                <a:latin typeface="Roboto" panose="02000000000000000000" pitchFamily="2" charset="0"/>
                <a:ea typeface="Roboto" panose="02000000000000000000" pitchFamily="2" charset="0"/>
              </a:rPr>
              <a:t> с реализацией команды</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Получатель</a:t>
            </a:r>
            <a:r>
              <a:rPr lang="ru-RU" dirty="0">
                <a:solidFill>
                  <a:srgbClr val="444444"/>
                </a:solidFill>
                <a:latin typeface="Roboto" panose="02000000000000000000" pitchFamily="2" charset="0"/>
                <a:ea typeface="Roboto" panose="02000000000000000000" pitchFamily="2" charset="0"/>
              </a:rPr>
              <a:t> – бизнес-логика</a:t>
            </a: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Клиент</a:t>
            </a:r>
            <a:r>
              <a:rPr lang="ru-RU" i="0" dirty="0">
                <a:solidFill>
                  <a:srgbClr val="444444"/>
                </a:solidFill>
                <a:effectLst/>
                <a:latin typeface="Roboto" panose="02000000000000000000" pitchFamily="2" charset="0"/>
                <a:ea typeface="Roboto" panose="02000000000000000000" pitchFamily="2" charset="0"/>
              </a:rPr>
              <a:t> </a:t>
            </a:r>
            <a:r>
              <a:rPr lang="ru-RU" dirty="0">
                <a:solidFill>
                  <a:srgbClr val="444444"/>
                </a:solidFill>
                <a:latin typeface="Roboto" panose="02000000000000000000" pitchFamily="2" charset="0"/>
                <a:ea typeface="Roboto" panose="02000000000000000000" pitchFamily="2" charset="0"/>
              </a:rPr>
              <a:t>работает с командами</a:t>
            </a:r>
            <a:r>
              <a:rPr lang="en-US" dirty="0">
                <a:solidFill>
                  <a:srgbClr val="444444"/>
                </a:solidFill>
                <a:latin typeface="Roboto" panose="02000000000000000000" pitchFamily="2" charset="0"/>
                <a:ea typeface="Roboto" panose="02000000000000000000" pitchFamily="2" charset="0"/>
              </a:rPr>
              <a:t>,</a:t>
            </a:r>
            <a:r>
              <a:rPr lang="ru-RU" dirty="0">
                <a:solidFill>
                  <a:srgbClr val="444444"/>
                </a:solidFill>
                <a:latin typeface="Roboto" panose="02000000000000000000" pitchFamily="2" charset="0"/>
                <a:ea typeface="Roboto" panose="02000000000000000000" pitchFamily="2" charset="0"/>
              </a:rPr>
              <a:t> не зная про получателя</a:t>
            </a:r>
            <a:br>
              <a:rPr lang="ru-RU" dirty="0">
                <a:solidFill>
                  <a:srgbClr val="444444"/>
                </a:solidFill>
                <a:latin typeface="Roboto" panose="02000000000000000000" pitchFamily="2" charset="0"/>
                <a:ea typeface="Roboto" panose="02000000000000000000" pitchFamily="2" charset="0"/>
              </a:rPr>
            </a:br>
            <a:br>
              <a:rPr lang="ru-RU" dirty="0">
                <a:solidFill>
                  <a:srgbClr val="444444"/>
                </a:solidFill>
                <a:latin typeface="Roboto" panose="02000000000000000000" pitchFamily="2" charset="0"/>
                <a:ea typeface="Roboto" panose="02000000000000000000" pitchFamily="2" charset="0"/>
              </a:rPr>
            </a:br>
            <a:r>
              <a:rPr lang="ru-RU" dirty="0">
                <a:solidFill>
                  <a:srgbClr val="444444"/>
                </a:solidFill>
                <a:latin typeface="Roboto" panose="02000000000000000000" pitchFamily="2" charset="0"/>
                <a:ea typeface="Roboto" panose="02000000000000000000" pitchFamily="2" charset="0"/>
              </a:rPr>
              <a:t>Некий гибрид Мост + Фабрика</a:t>
            </a:r>
            <a:endParaRPr lang="ru-RU" i="0" dirty="0">
              <a:solidFill>
                <a:srgbClr val="444444"/>
              </a:solidFill>
              <a:effectLst/>
              <a:latin typeface="Roboto" panose="02000000000000000000" pitchFamily="2" charset="0"/>
              <a:ea typeface="Roboto" panose="02000000000000000000" pitchFamily="2" charset="0"/>
            </a:endParaRPr>
          </a:p>
        </p:txBody>
      </p:sp>
      <p:pic>
        <p:nvPicPr>
          <p:cNvPr id="4" name="Рисунок 3">
            <a:extLst>
              <a:ext uri="{FF2B5EF4-FFF2-40B4-BE49-F238E27FC236}">
                <a16:creationId xmlns:a16="http://schemas.microsoft.com/office/drawing/2014/main" id="{7A5D6322-9C1E-425A-83F6-8D3731068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986524"/>
            <a:ext cx="6096000" cy="3714750"/>
          </a:xfrm>
          <a:prstGeom prst="rect">
            <a:avLst/>
          </a:prstGeom>
        </p:spPr>
      </p:pic>
    </p:spTree>
    <p:extLst>
      <p:ext uri="{BB962C8B-B14F-4D97-AF65-F5344CB8AC3E}">
        <p14:creationId xmlns:p14="http://schemas.microsoft.com/office/powerpoint/2010/main" val="1451946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20"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47</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Применимость</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601204"/>
            <a:ext cx="8625016" cy="3046988"/>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нужно </a:t>
            </a:r>
            <a:r>
              <a:rPr lang="ru-RU" sz="2400" dirty="0" err="1">
                <a:latin typeface="Roboto" panose="02000000000000000000" pitchFamily="2" charset="0"/>
                <a:ea typeface="Roboto" panose="02000000000000000000" pitchFamily="2" charset="0"/>
              </a:rPr>
              <a:t>параметризовать</a:t>
            </a:r>
            <a:r>
              <a:rPr lang="ru-RU" sz="2400" dirty="0">
                <a:latin typeface="Roboto" panose="02000000000000000000" pitchFamily="2" charset="0"/>
                <a:ea typeface="Roboto" panose="02000000000000000000" pitchFamily="2" charset="0"/>
              </a:rPr>
              <a:t> объекты выполняемым действием</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нужно ставить операции в очередь, выполнять их по расписанию или передавать по сети.</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нужна операция отмены (отдельный класс со стеком объектов команд)</a:t>
            </a:r>
          </a:p>
        </p:txBody>
      </p:sp>
    </p:spTree>
    <p:extLst>
      <p:ext uri="{BB962C8B-B14F-4D97-AF65-F5344CB8AC3E}">
        <p14:creationId xmlns:p14="http://schemas.microsoft.com/office/powerpoint/2010/main" val="2634579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16"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48</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1</a:t>
            </a:r>
            <a:r>
              <a:rPr lang="en-US" sz="2400" i="1" dirty="0">
                <a:latin typeface="Roboto" panose="02000000000000000000" pitchFamily="2" charset="0"/>
                <a:ea typeface="Roboto" panose="02000000000000000000" pitchFamily="2" charset="0"/>
                <a:cs typeface="Times New Roman" panose="02020603050405020304" pitchFamily="18" charset="0"/>
              </a:rPr>
              <a:t>/3</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225689"/>
            <a:ext cx="8625016" cy="4708981"/>
          </a:xfrm>
          <a:prstGeom prst="rect">
            <a:avLst/>
          </a:prstGeom>
          <a:noFill/>
        </p:spPr>
        <p:txBody>
          <a:bodyPr wrap="square">
            <a:spAutoFit/>
          </a:bodyPr>
          <a:lstStyle/>
          <a:p>
            <a:pPr marL="342900" indent="-342900" algn="l">
              <a:buFont typeface="+mj-lt"/>
              <a:buAutoNum type="arabicPeriod"/>
            </a:pPr>
            <a:r>
              <a:rPr lang="ru-RU" sz="2000" dirty="0">
                <a:latin typeface="Roboto" panose="02000000000000000000" pitchFamily="2" charset="0"/>
                <a:ea typeface="Roboto" panose="02000000000000000000" pitchFamily="2" charset="0"/>
              </a:rPr>
              <a:t>Создайте общий интерфейс команд и определите в нём метод запуска.</a:t>
            </a:r>
          </a:p>
          <a:p>
            <a:pPr marL="342900" indent="-342900" algn="l">
              <a:buFont typeface="+mj-lt"/>
              <a:buAutoNum type="arabicPeriod"/>
            </a:pPr>
            <a:endParaRPr lang="ru-RU" sz="2000" dirty="0">
              <a:latin typeface="Roboto" panose="02000000000000000000" pitchFamily="2" charset="0"/>
              <a:ea typeface="Roboto" panose="02000000000000000000" pitchFamily="2" charset="0"/>
            </a:endParaRPr>
          </a:p>
          <a:p>
            <a:pPr marL="342900" indent="-342900" algn="l">
              <a:buFont typeface="+mj-lt"/>
              <a:buAutoNum type="arabicPeriod"/>
            </a:pPr>
            <a:r>
              <a:rPr lang="ru-RU" sz="2000" dirty="0">
                <a:latin typeface="Roboto" panose="02000000000000000000" pitchFamily="2" charset="0"/>
                <a:ea typeface="Roboto" panose="02000000000000000000" pitchFamily="2" charset="0"/>
              </a:rPr>
              <a:t>Один за другим создайте классы конкретных команд. В каждом классе должно быть поле для хранения ссылки на один или несколько объектов-получателей, которым команда будет перенаправлять основную работу.</a:t>
            </a:r>
            <a:br>
              <a:rPr lang="ru-RU" sz="2000" dirty="0">
                <a:latin typeface="Roboto" panose="02000000000000000000" pitchFamily="2" charset="0"/>
                <a:ea typeface="Roboto" panose="02000000000000000000" pitchFamily="2" charset="0"/>
              </a:rPr>
            </a:br>
            <a:br>
              <a:rPr lang="ru-RU" sz="2000" dirty="0">
                <a:latin typeface="Roboto" panose="02000000000000000000" pitchFamily="2" charset="0"/>
                <a:ea typeface="Roboto" panose="02000000000000000000" pitchFamily="2" charset="0"/>
              </a:rPr>
            </a:br>
            <a:r>
              <a:rPr lang="ru-RU" sz="2000" dirty="0">
                <a:latin typeface="Roboto" panose="02000000000000000000" pitchFamily="2" charset="0"/>
                <a:ea typeface="Roboto" panose="02000000000000000000" pitchFamily="2" charset="0"/>
              </a:rPr>
              <a:t>Кроме этого, команда должна иметь поля для хранения параметров, которые нужны при вызове методов получателя. Значения всех этих полей команда должна получать через конструктор.</a:t>
            </a:r>
            <a:br>
              <a:rPr lang="ru-RU" sz="2000" dirty="0">
                <a:latin typeface="Roboto" panose="02000000000000000000" pitchFamily="2" charset="0"/>
                <a:ea typeface="Roboto" panose="02000000000000000000" pitchFamily="2" charset="0"/>
              </a:rPr>
            </a:br>
            <a:br>
              <a:rPr lang="ru-RU" sz="2000" dirty="0">
                <a:latin typeface="Roboto" panose="02000000000000000000" pitchFamily="2" charset="0"/>
                <a:ea typeface="Roboto" panose="02000000000000000000" pitchFamily="2" charset="0"/>
              </a:rPr>
            </a:br>
            <a:r>
              <a:rPr lang="ru-RU" sz="2000" dirty="0">
                <a:latin typeface="Roboto" panose="02000000000000000000" pitchFamily="2" charset="0"/>
                <a:ea typeface="Roboto" panose="02000000000000000000" pitchFamily="2" charset="0"/>
              </a:rPr>
              <a:t>И, наконец, реализуйте основной метод команды, вызывая в нём те или иные методы получателя.</a:t>
            </a:r>
          </a:p>
        </p:txBody>
      </p:sp>
    </p:spTree>
    <p:extLst>
      <p:ext uri="{BB962C8B-B14F-4D97-AF65-F5344CB8AC3E}">
        <p14:creationId xmlns:p14="http://schemas.microsoft.com/office/powerpoint/2010/main" val="3697084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20"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49</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2/3</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981200"/>
            <a:ext cx="8625016" cy="2677656"/>
          </a:xfrm>
          <a:prstGeom prst="rect">
            <a:avLst/>
          </a:prstGeom>
          <a:noFill/>
        </p:spPr>
        <p:txBody>
          <a:bodyPr wrap="square">
            <a:spAutoFit/>
          </a:bodyPr>
          <a:lstStyle/>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Добавьте в классы отправителей поля для хранения команд. Обычно объекты-отправители принимают готовые объекты команд извне — через конструктор либо через сеттер поля команды.</a:t>
            </a:r>
          </a:p>
          <a:p>
            <a:pPr marL="457200" indent="-457200" algn="l">
              <a:buFont typeface="+mj-lt"/>
              <a:buAutoNum type="arabicPeriod" startAt="3"/>
            </a:pPr>
            <a:endParaRPr lang="ru-RU" sz="2400" dirty="0">
              <a:latin typeface="Roboto" panose="02000000000000000000" pitchFamily="2" charset="0"/>
              <a:ea typeface="Roboto" panose="02000000000000000000" pitchFamily="2" charset="0"/>
            </a:endParaRPr>
          </a:p>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Измените основной код отправителей так, чтобы они делегировали выполнение действия команде.</a:t>
            </a:r>
          </a:p>
        </p:txBody>
      </p:sp>
    </p:spTree>
    <p:extLst>
      <p:ext uri="{BB962C8B-B14F-4D97-AF65-F5344CB8AC3E}">
        <p14:creationId xmlns:p14="http://schemas.microsoft.com/office/powerpoint/2010/main" val="371539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7"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5</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Аналогия из жизни</a:t>
            </a:r>
          </a:p>
        </p:txBody>
      </p:sp>
      <p:sp>
        <p:nvSpPr>
          <p:cNvPr id="10" name="TextBox 9">
            <a:extLst>
              <a:ext uri="{FF2B5EF4-FFF2-40B4-BE49-F238E27FC236}">
                <a16:creationId xmlns:a16="http://schemas.microsoft.com/office/drawing/2014/main" id="{95FD7A2C-71BD-4774-9786-482AC671A096}"/>
              </a:ext>
            </a:extLst>
          </p:cNvPr>
          <p:cNvSpPr txBox="1"/>
          <p:nvPr/>
        </p:nvSpPr>
        <p:spPr>
          <a:xfrm>
            <a:off x="527405" y="3866806"/>
            <a:ext cx="7941393" cy="1200329"/>
          </a:xfrm>
          <a:prstGeom prst="rect">
            <a:avLst/>
          </a:prstGeom>
          <a:noFill/>
        </p:spPr>
        <p:txBody>
          <a:bodyPr wrap="square">
            <a:spAutoFit/>
          </a:bodyPr>
          <a:lstStyle/>
          <a:p>
            <a:pPr algn="ctr"/>
            <a:r>
              <a:rPr lang="ru-RU" sz="2400" dirty="0">
                <a:latin typeface="Roboto" panose="02000000000000000000" pitchFamily="2" charset="0"/>
                <a:ea typeface="Roboto" panose="02000000000000000000" pitchFamily="2" charset="0"/>
              </a:rPr>
              <a:t>Когда звоним в службу заказов</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получаем обслуживание «упрощенно»</a:t>
            </a:r>
            <a:r>
              <a:rPr lang="en-US" sz="2400" dirty="0">
                <a:latin typeface="Roboto" panose="02000000000000000000" pitchFamily="2" charset="0"/>
                <a:ea typeface="Roboto" panose="02000000000000000000" pitchFamily="2" charset="0"/>
              </a:rPr>
              <a:t>, </a:t>
            </a:r>
            <a:r>
              <a:rPr lang="ru-RU" sz="2400" dirty="0">
                <a:latin typeface="Roboto" panose="02000000000000000000" pitchFamily="2" charset="0"/>
                <a:ea typeface="Roboto" panose="02000000000000000000" pitchFamily="2" charset="0"/>
              </a:rPr>
              <a:t>не зная всех ненужных деталей</a:t>
            </a:r>
          </a:p>
        </p:txBody>
      </p:sp>
      <p:pic>
        <p:nvPicPr>
          <p:cNvPr id="4" name="Рисунок 3">
            <a:extLst>
              <a:ext uri="{FF2B5EF4-FFF2-40B4-BE49-F238E27FC236}">
                <a16:creationId xmlns:a16="http://schemas.microsoft.com/office/drawing/2014/main" id="{8CC507C3-CE95-4BEB-97D4-8C03BD142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75" y="1614092"/>
            <a:ext cx="4667250" cy="1809750"/>
          </a:xfrm>
          <a:prstGeom prst="rect">
            <a:avLst/>
          </a:prstGeom>
        </p:spPr>
      </p:pic>
    </p:spTree>
    <p:extLst>
      <p:ext uri="{BB962C8B-B14F-4D97-AF65-F5344CB8AC3E}">
        <p14:creationId xmlns:p14="http://schemas.microsoft.com/office/powerpoint/2010/main" val="22292313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20"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50</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 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3/3</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462704"/>
            <a:ext cx="8625016" cy="3046988"/>
          </a:xfrm>
          <a:prstGeom prst="rect">
            <a:avLst/>
          </a:prstGeom>
          <a:noFill/>
        </p:spPr>
        <p:txBody>
          <a:bodyPr wrap="square">
            <a:spAutoFit/>
          </a:bodyPr>
          <a:lstStyle/>
          <a:p>
            <a:pPr marL="457200" indent="-457200" algn="l">
              <a:buFont typeface="+mj-lt"/>
              <a:buAutoNum type="arabicPeriod" startAt="5"/>
            </a:pPr>
            <a:r>
              <a:rPr lang="ru-RU" sz="2400" dirty="0">
                <a:latin typeface="Roboto" panose="02000000000000000000" pitchFamily="2" charset="0"/>
                <a:ea typeface="Roboto" panose="02000000000000000000" pitchFamily="2" charset="0"/>
              </a:rPr>
              <a:t>Порядок инициализации объектов должен выглядеть так:</a:t>
            </a:r>
          </a:p>
          <a:p>
            <a:pPr marL="457200" indent="-457200" algn="l">
              <a:buFont typeface="+mj-lt"/>
              <a:buAutoNum type="arabicPeriod" startAt="5"/>
            </a:pPr>
            <a:endParaRPr lang="ru-RU" sz="2400" dirty="0">
              <a:latin typeface="Roboto" panose="02000000000000000000" pitchFamily="2" charset="0"/>
              <a:ea typeface="Roboto" panose="02000000000000000000" pitchFamily="2" charset="0"/>
            </a:endParaRP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Создаём объекты получателей.</a:t>
            </a: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Создаём объекты команд, связав их с получателями.</a:t>
            </a:r>
          </a:p>
          <a:p>
            <a:pPr marL="914400" lvl="1" indent="-457200">
              <a:buFont typeface="Arial" panose="020B0604020202020204" pitchFamily="34" charset="0"/>
              <a:buChar char="•"/>
            </a:pPr>
            <a:r>
              <a:rPr lang="ru-RU" sz="2400" dirty="0">
                <a:latin typeface="Roboto" panose="02000000000000000000" pitchFamily="2" charset="0"/>
                <a:ea typeface="Roboto" panose="02000000000000000000" pitchFamily="2" charset="0"/>
              </a:rPr>
              <a:t>Создаём объекты отправителей, связав их с командами.</a:t>
            </a:r>
          </a:p>
        </p:txBody>
      </p:sp>
    </p:spTree>
    <p:extLst>
      <p:ext uri="{BB962C8B-B14F-4D97-AF65-F5344CB8AC3E}">
        <p14:creationId xmlns:p14="http://schemas.microsoft.com/office/powerpoint/2010/main" val="4136678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010520" y="134541"/>
            <a:ext cx="3122970"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Команда</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51</a:t>
            </a:fld>
            <a:endParaRPr lang="ru-RU" dirty="0"/>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Pros/Cons</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349D00FD-CFC4-4726-9F64-D912E0E38B8A}"/>
              </a:ext>
            </a:extLst>
          </p:cNvPr>
          <p:cNvSpPr txBox="1"/>
          <p:nvPr/>
        </p:nvSpPr>
        <p:spPr>
          <a:xfrm>
            <a:off x="308919" y="1225689"/>
            <a:ext cx="4230646" cy="5632311"/>
          </a:xfrm>
          <a:prstGeom prst="rect">
            <a:avLst/>
          </a:prstGeom>
          <a:noFill/>
        </p:spPr>
        <p:txBody>
          <a:bodyPr wrap="square">
            <a:spAutoFit/>
          </a:bodyPr>
          <a:lstStyle/>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Убирает прямую зависимость между объектами, вызывающими операции, и объектами, которые их непосредственно выполняют.</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Позволяет реализовать простую отмену и повтор операций.</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Позволяет реализовать отложенный запуск операций.</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Позволяет собирать сложные команды из простых.</a:t>
            </a:r>
          </a:p>
          <a:p>
            <a:pPr marL="342900" indent="-342900">
              <a:buSzPct val="150000"/>
              <a:buBlip>
                <a:blip r:embed="rId2">
                  <a:extLst>
                    <a:ext uri="{96DAC541-7B7A-43D3-8B79-37D633B846F1}">
                      <asvg:svgBlip xmlns:asvg="http://schemas.microsoft.com/office/drawing/2016/SVG/main" r:embed="rId3"/>
                    </a:ext>
                  </a:extLst>
                </a:blip>
              </a:buBlip>
            </a:pPr>
            <a:endParaRPr lang="ru-RU" sz="2000" dirty="0">
              <a:solidFill>
                <a:srgbClr val="00B050"/>
              </a:solidFill>
              <a:latin typeface="Roboto" panose="02000000000000000000" pitchFamily="2" charset="0"/>
              <a:ea typeface="Roboto" panose="02000000000000000000" pitchFamily="2" charset="0"/>
            </a:endParaRPr>
          </a:p>
          <a:p>
            <a:pPr marL="342900" indent="-342900">
              <a:buSzPct val="150000"/>
              <a:buBlip>
                <a:blip r:embed="rId2">
                  <a:extLst>
                    <a:ext uri="{96DAC541-7B7A-43D3-8B79-37D633B846F1}">
                      <asvg:svgBlip xmlns:asvg="http://schemas.microsoft.com/office/drawing/2016/SVG/main" r:embed="rId3"/>
                    </a:ext>
                  </a:extLst>
                </a:blip>
              </a:buBlip>
            </a:pPr>
            <a:r>
              <a:rPr lang="ru-RU" sz="2000" dirty="0">
                <a:solidFill>
                  <a:srgbClr val="00B050"/>
                </a:solidFill>
                <a:latin typeface="Roboto" panose="02000000000000000000" pitchFamily="2" charset="0"/>
                <a:ea typeface="Roboto" panose="02000000000000000000" pitchFamily="2" charset="0"/>
              </a:rPr>
              <a:t>Реализует принцип открытости/закрытости.</a:t>
            </a:r>
          </a:p>
        </p:txBody>
      </p:sp>
      <p:sp>
        <p:nvSpPr>
          <p:cNvPr id="13" name="TextBox 12">
            <a:extLst>
              <a:ext uri="{FF2B5EF4-FFF2-40B4-BE49-F238E27FC236}">
                <a16:creationId xmlns:a16="http://schemas.microsoft.com/office/drawing/2014/main" id="{8D7EC1AE-04D5-4D61-B6B8-F121C6898B35}"/>
              </a:ext>
            </a:extLst>
          </p:cNvPr>
          <p:cNvSpPr txBox="1"/>
          <p:nvPr/>
        </p:nvSpPr>
        <p:spPr>
          <a:xfrm>
            <a:off x="4539565" y="1225689"/>
            <a:ext cx="4572000" cy="1015663"/>
          </a:xfrm>
          <a:prstGeom prst="rect">
            <a:avLst/>
          </a:prstGeom>
          <a:noFill/>
        </p:spPr>
        <p:txBody>
          <a:bodyPr wrap="square">
            <a:spAutoFit/>
          </a:bodyPr>
          <a:lstStyle/>
          <a:p>
            <a:pPr marL="342900" indent="-342900">
              <a:buSzPct val="150000"/>
              <a:buBlip>
                <a:blip r:embed="rId4">
                  <a:extLst>
                    <a:ext uri="{96DAC541-7B7A-43D3-8B79-37D633B846F1}">
                      <asvg:svgBlip xmlns:asvg="http://schemas.microsoft.com/office/drawing/2016/SVG/main" r:embed="rId5"/>
                    </a:ext>
                  </a:extLst>
                </a:blip>
              </a:buBlip>
            </a:pPr>
            <a:r>
              <a:rPr lang="ru-RU" sz="2000" dirty="0">
                <a:solidFill>
                  <a:srgbClr val="FF0000"/>
                </a:solidFill>
                <a:latin typeface="Roboto" panose="02000000000000000000" pitchFamily="2" charset="0"/>
                <a:ea typeface="Roboto" panose="02000000000000000000" pitchFamily="2" charset="0"/>
              </a:rPr>
              <a:t>Усложняет код программы из-за введения множества дополнительных классов.</a:t>
            </a:r>
          </a:p>
        </p:txBody>
      </p:sp>
    </p:spTree>
    <p:extLst>
      <p:ext uri="{BB962C8B-B14F-4D97-AF65-F5344CB8AC3E}">
        <p14:creationId xmlns:p14="http://schemas.microsoft.com/office/powerpoint/2010/main" val="1942128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1958950" y="253476"/>
            <a:ext cx="5226110" cy="1477328"/>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Это мы читаем</a:t>
            </a:r>
          </a:p>
          <a:p>
            <a:pPr algn="ctr"/>
            <a:r>
              <a:rPr lang="en-US" sz="3600" dirty="0">
                <a:latin typeface="Roboto" panose="02000000000000000000" pitchFamily="2" charset="0"/>
                <a:ea typeface="Roboto" panose="02000000000000000000" pitchFamily="2" charset="0"/>
                <a:cs typeface="Times New Roman" panose="02020603050405020304" pitchFamily="18" charset="0"/>
              </a:rPr>
              <a:t>#</a:t>
            </a:r>
            <a:r>
              <a:rPr lang="en-US" sz="3600" dirty="0" err="1">
                <a:latin typeface="Roboto" panose="02000000000000000000" pitchFamily="2" charset="0"/>
                <a:ea typeface="Roboto" panose="02000000000000000000" pitchFamily="2" charset="0"/>
                <a:cs typeface="Times New Roman" panose="02020603050405020304" pitchFamily="18" charset="0"/>
              </a:rPr>
              <a:t>forfurtherreading</a:t>
            </a:r>
            <a:endParaRPr lang="ru-RU" sz="3600" dirty="0">
              <a:latin typeface="Roboto" panose="02000000000000000000" pitchFamily="2" charset="0"/>
              <a:ea typeface="Roboto" panose="02000000000000000000"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745E4C46-A57A-4EA3-8339-A3AD9C470B99}"/>
              </a:ext>
            </a:extLst>
          </p:cNvPr>
          <p:cNvSpPr txBox="1"/>
          <p:nvPr/>
        </p:nvSpPr>
        <p:spPr>
          <a:xfrm>
            <a:off x="376881" y="2022907"/>
            <a:ext cx="8390238" cy="3046988"/>
          </a:xfrm>
          <a:prstGeom prst="rect">
            <a:avLst/>
          </a:prstGeom>
          <a:noFill/>
        </p:spPr>
        <p:txBody>
          <a:bodyPr wrap="square">
            <a:spAutoFit/>
          </a:bodyPr>
          <a:lstStyle/>
          <a:p>
            <a:pPr marL="342900" indent="-342900">
              <a:buFont typeface="Arial" panose="020B0604020202020204" pitchFamily="34" charset="0"/>
              <a:buChar char="•"/>
            </a:pPr>
            <a:r>
              <a:rPr lang="en-US" sz="2400" b="1" dirty="0" err="1">
                <a:latin typeface="Roboto" panose="02000000000000000000" pitchFamily="2" charset="0"/>
                <a:ea typeface="Roboto" panose="02000000000000000000" pitchFamily="2" charset="0"/>
                <a:cs typeface="Times New Roman" panose="02020603050405020304" pitchFamily="18" charset="0"/>
              </a:rPr>
              <a:t>refactoring.guru</a:t>
            </a:r>
            <a:r>
              <a:rPr lang="en-US" sz="2400" b="1" dirty="0">
                <a:latin typeface="Roboto" panose="02000000000000000000" pitchFamily="2" charset="0"/>
                <a:ea typeface="Roboto" panose="02000000000000000000" pitchFamily="2" charset="0"/>
                <a:cs typeface="Times New Roman" panose="02020603050405020304" pitchFamily="18" charset="0"/>
              </a:rPr>
              <a:t>/ru/design-patterns</a:t>
            </a:r>
            <a:endParaRPr lang="ru-RU" sz="2400" b="1" dirty="0">
              <a:latin typeface="Roboto" panose="02000000000000000000" pitchFamily="2" charset="0"/>
              <a:ea typeface="Roboto" panose="02000000000000000000" pitchFamily="2" charset="0"/>
              <a:cs typeface="Times New Roman" panose="02020603050405020304" pitchFamily="18" charset="0"/>
            </a:endParaRPr>
          </a:p>
          <a:p>
            <a:pPr marL="342900" indent="-342900">
              <a:buFont typeface="Arial" panose="020B0604020202020204" pitchFamily="34" charset="0"/>
              <a:buChar char="•"/>
            </a:pPr>
            <a:endParaRPr lang="ru-RU" sz="2400" b="1" dirty="0">
              <a:latin typeface="Roboto" panose="02000000000000000000" pitchFamily="2" charset="0"/>
              <a:ea typeface="Roboto" panose="02000000000000000000" pitchFamily="2" charset="0"/>
              <a:cs typeface="Times New Roman" panose="02020603050405020304" pitchFamily="18" charset="0"/>
            </a:endParaRPr>
          </a:p>
          <a:p>
            <a:pPr marL="342900" indent="-342900">
              <a:buFont typeface="Arial" panose="020B0604020202020204" pitchFamily="34" charset="0"/>
              <a:buChar char="•"/>
            </a:pPr>
            <a:r>
              <a:rPr lang="en-US" sz="2400" b="1" dirty="0">
                <a:latin typeface="Roboto" panose="02000000000000000000" pitchFamily="2" charset="0"/>
                <a:ea typeface="Roboto" panose="02000000000000000000" pitchFamily="2" charset="0"/>
                <a:cs typeface="Times New Roman" panose="02020603050405020304" pitchFamily="18" charset="0"/>
              </a:rPr>
              <a:t>github.com/RefactoringGuru</a:t>
            </a:r>
            <a:endParaRPr lang="ru-RU" sz="2400" b="1" dirty="0">
              <a:latin typeface="Roboto" panose="02000000000000000000" pitchFamily="2" charset="0"/>
              <a:ea typeface="Roboto" panose="02000000000000000000" pitchFamily="2" charset="0"/>
              <a:cs typeface="Times New Roman" panose="02020603050405020304" pitchFamily="18" charset="0"/>
            </a:endParaRPr>
          </a:p>
          <a:p>
            <a:pPr marL="342900" indent="-342900">
              <a:buFont typeface="Arial" panose="020B0604020202020204" pitchFamily="34" charset="0"/>
              <a:buChar char="•"/>
            </a:pPr>
            <a:endParaRPr lang="ru-RU" sz="2400" b="1" dirty="0">
              <a:latin typeface="Roboto" panose="02000000000000000000" pitchFamily="2" charset="0"/>
              <a:ea typeface="Roboto" panose="02000000000000000000" pitchFamily="2" charset="0"/>
              <a:cs typeface="Times New Roman" panose="02020603050405020304" pitchFamily="18" charset="0"/>
            </a:endParaRPr>
          </a:p>
          <a:p>
            <a:pPr marL="342900" indent="-342900">
              <a:buFont typeface="Arial" panose="020B0604020202020204" pitchFamily="34" charset="0"/>
              <a:buChar char="•"/>
            </a:pPr>
            <a:r>
              <a:rPr lang="ru-RU" sz="2400" dirty="0">
                <a:solidFill>
                  <a:srgbClr val="333A4D"/>
                </a:solidFill>
                <a:latin typeface="Roboto" panose="02000000000000000000" pitchFamily="2" charset="0"/>
              </a:rPr>
              <a:t>Ральф Джонсон, Джон </a:t>
            </a:r>
            <a:r>
              <a:rPr lang="ru-RU" sz="2400" dirty="0" err="1">
                <a:solidFill>
                  <a:srgbClr val="333A4D"/>
                </a:solidFill>
                <a:latin typeface="Roboto" panose="02000000000000000000" pitchFamily="2" charset="0"/>
              </a:rPr>
              <a:t>Влиссидес</a:t>
            </a:r>
            <a:r>
              <a:rPr lang="ru-RU" sz="2400" dirty="0">
                <a:solidFill>
                  <a:srgbClr val="333A4D"/>
                </a:solidFill>
                <a:latin typeface="Roboto" panose="02000000000000000000" pitchFamily="2" charset="0"/>
              </a:rPr>
              <a:t>, Ричард </a:t>
            </a:r>
            <a:r>
              <a:rPr lang="ru-RU" sz="2400" dirty="0" err="1">
                <a:solidFill>
                  <a:srgbClr val="333A4D"/>
                </a:solidFill>
                <a:latin typeface="Roboto" panose="02000000000000000000" pitchFamily="2" charset="0"/>
              </a:rPr>
              <a:t>Хелм</a:t>
            </a:r>
            <a:r>
              <a:rPr lang="ru-RU" sz="2400" dirty="0">
                <a:solidFill>
                  <a:srgbClr val="333A4D"/>
                </a:solidFill>
                <a:latin typeface="Roboto" panose="02000000000000000000" pitchFamily="2" charset="0"/>
              </a:rPr>
              <a:t>, Эрих Гамма</a:t>
            </a:r>
            <a:r>
              <a:rPr lang="en-US" sz="2400" dirty="0">
                <a:solidFill>
                  <a:srgbClr val="333A4D"/>
                </a:solidFill>
                <a:latin typeface="Roboto" panose="02000000000000000000" pitchFamily="2" charset="0"/>
              </a:rPr>
              <a:t> (Gang of Four)</a:t>
            </a:r>
            <a:r>
              <a:rPr lang="ru-RU" sz="2400" dirty="0">
                <a:solidFill>
                  <a:srgbClr val="333A4D"/>
                </a:solidFill>
                <a:latin typeface="Roboto" panose="02000000000000000000" pitchFamily="2" charset="0"/>
              </a:rPr>
              <a:t> </a:t>
            </a:r>
            <a:r>
              <a:rPr lang="ru-RU" sz="2400" dirty="0">
                <a:latin typeface="Roboto" panose="02000000000000000000" pitchFamily="2" charset="0"/>
                <a:ea typeface="Roboto" panose="02000000000000000000" pitchFamily="2" charset="0"/>
              </a:rPr>
              <a:t>—</a:t>
            </a:r>
            <a:r>
              <a:rPr lang="ru-RU" sz="2400" dirty="0">
                <a:solidFill>
                  <a:srgbClr val="333A4D"/>
                </a:solidFill>
                <a:latin typeface="Roboto" panose="02000000000000000000" pitchFamily="2" charset="0"/>
              </a:rPr>
              <a:t> «Паттерны объектно-ориентированного проектирования» - </a:t>
            </a:r>
            <a:r>
              <a:rPr lang="ru-RU" sz="2400" b="1" dirty="0">
                <a:solidFill>
                  <a:srgbClr val="333A4D"/>
                </a:solidFill>
                <a:latin typeface="Roboto" panose="02000000000000000000" pitchFamily="2" charset="0"/>
              </a:rPr>
              <a:t>АНТИПАТТЕРНЫ</a:t>
            </a:r>
            <a:endParaRPr lang="ru-RU" sz="2400" b="1" i="0" u="none" strike="noStrike" dirty="0">
              <a:solidFill>
                <a:srgbClr val="333A4D"/>
              </a:solidFill>
              <a:effectLst/>
              <a:latin typeface="Roboto" panose="02000000000000000000" pitchFamily="2" charset="0"/>
            </a:endParaRPr>
          </a:p>
        </p:txBody>
      </p:sp>
      <p:sp>
        <p:nvSpPr>
          <p:cNvPr id="2" name="Номер слайда 1">
            <a:extLst>
              <a:ext uri="{FF2B5EF4-FFF2-40B4-BE49-F238E27FC236}">
                <a16:creationId xmlns:a16="http://schemas.microsoft.com/office/drawing/2014/main" id="{229F6C2D-E15B-4DD7-9ECE-F96A0567429F}"/>
              </a:ext>
            </a:extLst>
          </p:cNvPr>
          <p:cNvSpPr>
            <a:spLocks noGrp="1"/>
          </p:cNvSpPr>
          <p:nvPr>
            <p:ph type="sldNum" sz="quarter" idx="12"/>
          </p:nvPr>
        </p:nvSpPr>
        <p:spPr/>
        <p:txBody>
          <a:bodyPr/>
          <a:lstStyle/>
          <a:p>
            <a:fld id="{629CC8F3-2F14-4486-BB72-4325667A2783}" type="slidenum">
              <a:rPr lang="ru-RU" smtClean="0"/>
              <a:t>52</a:t>
            </a:fld>
            <a:endParaRPr lang="ru-RU"/>
          </a:p>
        </p:txBody>
      </p:sp>
      <p:sp>
        <p:nvSpPr>
          <p:cNvPr id="3" name="TextBox 2">
            <a:extLst>
              <a:ext uri="{FF2B5EF4-FFF2-40B4-BE49-F238E27FC236}">
                <a16:creationId xmlns:a16="http://schemas.microsoft.com/office/drawing/2014/main" id="{2675E769-DC0F-41D0-9EDF-79ABC6CB32D0}"/>
              </a:ext>
            </a:extLst>
          </p:cNvPr>
          <p:cNvSpPr txBox="1"/>
          <p:nvPr/>
        </p:nvSpPr>
        <p:spPr>
          <a:xfrm>
            <a:off x="2115237" y="5305927"/>
            <a:ext cx="4913525" cy="461665"/>
          </a:xfrm>
          <a:prstGeom prst="rect">
            <a:avLst/>
          </a:prstGeom>
          <a:noFill/>
        </p:spPr>
        <p:txBody>
          <a:bodyPr wrap="none" rtlCol="0">
            <a:spAutoFit/>
          </a:bodyPr>
          <a:lstStyle/>
          <a:p>
            <a:r>
              <a:rPr lang="ru-RU" sz="2400" b="1" dirty="0">
                <a:latin typeface="Roboto" panose="02000000000000000000" pitchFamily="2" charset="0"/>
                <a:ea typeface="Roboto" panose="02000000000000000000" pitchFamily="2" charset="0"/>
              </a:rPr>
              <a:t>Спрашивайте у Серёжи Саныча!</a:t>
            </a:r>
          </a:p>
        </p:txBody>
      </p:sp>
    </p:spTree>
    <p:extLst>
      <p:ext uri="{BB962C8B-B14F-4D97-AF65-F5344CB8AC3E}">
        <p14:creationId xmlns:p14="http://schemas.microsoft.com/office/powerpoint/2010/main" val="2348241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229F6C2D-E15B-4DD7-9ECE-F96A0567429F}"/>
              </a:ext>
            </a:extLst>
          </p:cNvPr>
          <p:cNvSpPr>
            <a:spLocks noGrp="1"/>
          </p:cNvSpPr>
          <p:nvPr>
            <p:ph type="sldNum" sz="quarter" idx="12"/>
          </p:nvPr>
        </p:nvSpPr>
        <p:spPr/>
        <p:txBody>
          <a:bodyPr/>
          <a:lstStyle/>
          <a:p>
            <a:fld id="{629CC8F3-2F14-4486-BB72-4325667A2783}" type="slidenum">
              <a:rPr lang="ru-RU" smtClean="0"/>
              <a:t>53</a:t>
            </a:fld>
            <a:endParaRPr lang="ru-RU"/>
          </a:p>
        </p:txBody>
      </p:sp>
      <p:sp>
        <p:nvSpPr>
          <p:cNvPr id="5" name="AutoShape 2" descr="cya | Know Your Meme">
            <a:extLst>
              <a:ext uri="{FF2B5EF4-FFF2-40B4-BE49-F238E27FC236}">
                <a16:creationId xmlns:a16="http://schemas.microsoft.com/office/drawing/2014/main" id="{CCD98E10-5E0F-470C-852B-1F5F4413522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6" name="Picture 2" descr="давай до свидания шаблон">
            <a:extLst>
              <a:ext uri="{FF2B5EF4-FFF2-40B4-BE49-F238E27FC236}">
                <a16:creationId xmlns:a16="http://schemas.microsoft.com/office/drawing/2014/main" id="{37B8C128-1642-4F3E-BBA2-FF356ADBA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552450"/>
            <a:ext cx="4743450"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88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4"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6</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5845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Структура</a:t>
            </a:r>
          </a:p>
        </p:txBody>
      </p:sp>
      <p:sp>
        <p:nvSpPr>
          <p:cNvPr id="10" name="TextBox 9">
            <a:extLst>
              <a:ext uri="{FF2B5EF4-FFF2-40B4-BE49-F238E27FC236}">
                <a16:creationId xmlns:a16="http://schemas.microsoft.com/office/drawing/2014/main" id="{77E60F90-FEA7-43CB-9643-796B9D80CFD8}"/>
              </a:ext>
            </a:extLst>
          </p:cNvPr>
          <p:cNvSpPr txBox="1"/>
          <p:nvPr/>
        </p:nvSpPr>
        <p:spPr>
          <a:xfrm>
            <a:off x="0" y="4758035"/>
            <a:ext cx="9144000" cy="1477328"/>
          </a:xfrm>
          <a:prstGeom prst="rect">
            <a:avLst/>
          </a:prstGeom>
          <a:noFill/>
        </p:spPr>
        <p:txBody>
          <a:bodyPr wrap="square">
            <a:spAutoFit/>
          </a:bodyPr>
          <a:lstStyle/>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Фасад </a:t>
            </a:r>
            <a:r>
              <a:rPr lang="ru-RU" dirty="0">
                <a:solidFill>
                  <a:srgbClr val="444444"/>
                </a:solidFill>
                <a:latin typeface="Roboto" panose="02000000000000000000" pitchFamily="2" charset="0"/>
                <a:ea typeface="Roboto" panose="02000000000000000000" pitchFamily="2" charset="0"/>
              </a:rPr>
              <a:t>с быстрым доступом к функционалу</a:t>
            </a:r>
            <a:endParaRPr lang="ru-RU" b="1" dirty="0">
              <a:solidFill>
                <a:srgbClr val="444444"/>
              </a:solidFill>
              <a:latin typeface="Roboto" panose="02000000000000000000" pitchFamily="2" charset="0"/>
              <a:ea typeface="Roboto" panose="02000000000000000000" pitchFamily="2" charset="0"/>
            </a:endParaRP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Дополнительный фасад </a:t>
            </a:r>
            <a:r>
              <a:rPr lang="ru-RU" b="0" i="0" dirty="0">
                <a:solidFill>
                  <a:srgbClr val="444444"/>
                </a:solidFill>
                <a:effectLst/>
                <a:latin typeface="Roboto" panose="02000000000000000000" pitchFamily="2" charset="0"/>
                <a:ea typeface="Roboto" panose="02000000000000000000" pitchFamily="2" charset="0"/>
              </a:rPr>
              <a:t>для соблюдения принципа разделения (</a:t>
            </a:r>
            <a:r>
              <a:rPr lang="en-US" b="0" i="0" dirty="0">
                <a:solidFill>
                  <a:srgbClr val="444444"/>
                </a:solidFill>
                <a:effectLst/>
                <a:latin typeface="Roboto" panose="02000000000000000000" pitchFamily="2" charset="0"/>
                <a:ea typeface="Roboto" panose="02000000000000000000" pitchFamily="2" charset="0"/>
              </a:rPr>
              <a:t>S</a:t>
            </a:r>
            <a:r>
              <a:rPr lang="ru-RU" b="0" i="0" dirty="0">
                <a:solidFill>
                  <a:srgbClr val="444444"/>
                </a:solidFill>
                <a:effectLst/>
                <a:latin typeface="Roboto" panose="02000000000000000000" pitchFamily="2" charset="0"/>
                <a:ea typeface="Roboto" panose="02000000000000000000" pitchFamily="2" charset="0"/>
              </a:rPr>
              <a:t>) и простоты кода</a:t>
            </a:r>
          </a:p>
          <a:p>
            <a:pPr algn="l">
              <a:buFont typeface="+mj-lt"/>
              <a:buAutoNum type="arabicPeriod"/>
            </a:pPr>
            <a:r>
              <a:rPr lang="ru-RU" b="1" dirty="0">
                <a:solidFill>
                  <a:srgbClr val="444444"/>
                </a:solidFill>
                <a:latin typeface="Roboto" panose="02000000000000000000" pitchFamily="2" charset="0"/>
                <a:ea typeface="Roboto" panose="02000000000000000000" pitchFamily="2" charset="0"/>
              </a:rPr>
              <a:t>Набор подсистем</a:t>
            </a:r>
            <a:r>
              <a:rPr lang="ru-RU" b="0" i="0" dirty="0">
                <a:solidFill>
                  <a:srgbClr val="444444"/>
                </a:solidFill>
                <a:effectLst/>
                <a:latin typeface="Roboto" panose="02000000000000000000" pitchFamily="2" charset="0"/>
                <a:ea typeface="Roboto" panose="02000000000000000000" pitchFamily="2" charset="0"/>
              </a:rPr>
              <a:t> </a:t>
            </a:r>
            <a:r>
              <a:rPr lang="ru-RU" sz="1800" dirty="0">
                <a:solidFill>
                  <a:srgbClr val="FF0000"/>
                </a:solidFill>
                <a:latin typeface="Roboto" panose="02000000000000000000" pitchFamily="2" charset="0"/>
                <a:ea typeface="Roboto" panose="02000000000000000000" pitchFamily="2" charset="0"/>
              </a:rPr>
              <a:t>«</a:t>
            </a:r>
            <a:r>
              <a:rPr lang="ru-RU" b="0" i="0" dirty="0">
                <a:solidFill>
                  <a:srgbClr val="444444"/>
                </a:solidFill>
                <a:effectLst/>
                <a:latin typeface="Roboto" panose="02000000000000000000" pitchFamily="2" charset="0"/>
                <a:ea typeface="Roboto" panose="02000000000000000000" pitchFamily="2" charset="0"/>
              </a:rPr>
              <a:t>подчиняется</a:t>
            </a:r>
            <a:r>
              <a:rPr lang="ru-RU" dirty="0">
                <a:solidFill>
                  <a:srgbClr val="444444"/>
                </a:solidFill>
                <a:latin typeface="Roboto" panose="02000000000000000000" pitchFamily="2" charset="0"/>
                <a:ea typeface="Roboto" panose="02000000000000000000" pitchFamily="2" charset="0"/>
              </a:rPr>
              <a:t>»</a:t>
            </a:r>
            <a:r>
              <a:rPr lang="ru-RU" b="0" i="0" dirty="0">
                <a:solidFill>
                  <a:srgbClr val="444444"/>
                </a:solidFill>
                <a:effectLst/>
                <a:latin typeface="Roboto" panose="02000000000000000000" pitchFamily="2" charset="0"/>
                <a:ea typeface="Roboto" panose="02000000000000000000" pitchFamily="2" charset="0"/>
              </a:rPr>
              <a:t> фасадам и не знает о существовании фасада</a:t>
            </a:r>
          </a:p>
          <a:p>
            <a:pPr algn="l">
              <a:buFont typeface="+mj-lt"/>
              <a:buAutoNum type="arabicPeriod"/>
            </a:pPr>
            <a:r>
              <a:rPr lang="ru-RU" b="1" i="0" dirty="0">
                <a:solidFill>
                  <a:srgbClr val="444444"/>
                </a:solidFill>
                <a:effectLst/>
                <a:latin typeface="Roboto" panose="02000000000000000000" pitchFamily="2" charset="0"/>
                <a:ea typeface="Roboto" panose="02000000000000000000" pitchFamily="2" charset="0"/>
              </a:rPr>
              <a:t>Клиент </a:t>
            </a:r>
            <a:r>
              <a:rPr lang="ru-RU" i="0" dirty="0">
                <a:solidFill>
                  <a:srgbClr val="444444"/>
                </a:solidFill>
                <a:effectLst/>
                <a:latin typeface="Roboto" panose="02000000000000000000" pitchFamily="2" charset="0"/>
                <a:ea typeface="Roboto" panose="02000000000000000000" pitchFamily="2" charset="0"/>
              </a:rPr>
              <a:t>работает с фасадом</a:t>
            </a:r>
          </a:p>
        </p:txBody>
      </p:sp>
      <p:pic>
        <p:nvPicPr>
          <p:cNvPr id="4" name="Рисунок 3">
            <a:extLst>
              <a:ext uri="{FF2B5EF4-FFF2-40B4-BE49-F238E27FC236}">
                <a16:creationId xmlns:a16="http://schemas.microsoft.com/office/drawing/2014/main" id="{9F0544C8-57A9-43A1-A91C-4967FB0FE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288703"/>
            <a:ext cx="5715000" cy="3619500"/>
          </a:xfrm>
          <a:prstGeom prst="rect">
            <a:avLst/>
          </a:prstGeom>
        </p:spPr>
      </p:pic>
    </p:spTree>
    <p:extLst>
      <p:ext uri="{BB962C8B-B14F-4D97-AF65-F5344CB8AC3E}">
        <p14:creationId xmlns:p14="http://schemas.microsoft.com/office/powerpoint/2010/main" val="113021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4"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7</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ru-RU" sz="2400" i="1" dirty="0">
                <a:latin typeface="Roboto" panose="02000000000000000000" pitchFamily="2" charset="0"/>
                <a:ea typeface="Roboto" panose="02000000000000000000" pitchFamily="2" charset="0"/>
                <a:cs typeface="Times New Roman" panose="02020603050405020304" pitchFamily="18" charset="0"/>
              </a:rPr>
              <a:t>Применимость</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601204"/>
            <a:ext cx="8625016" cy="1938992"/>
          </a:xfrm>
          <a:prstGeom prst="rect">
            <a:avLst/>
          </a:prstGeom>
          <a:noFill/>
        </p:spPr>
        <p:txBody>
          <a:bodyPr wrap="square">
            <a:spAutoFit/>
          </a:bodyPr>
          <a:lstStyle/>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нужно представить простой или урезанный интерфейс к сложной подсистеме.</a:t>
            </a:r>
          </a:p>
          <a:p>
            <a:pPr marL="285750" indent="-285750" algn="l">
              <a:buFont typeface="Arial" panose="020B0604020202020204" pitchFamily="34" charset="0"/>
              <a:buChar char="•"/>
            </a:pPr>
            <a:endParaRPr lang="ru-RU" sz="2400" dirty="0">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ru-RU" sz="2400" dirty="0">
                <a:latin typeface="Roboto" panose="02000000000000000000" pitchFamily="2" charset="0"/>
                <a:ea typeface="Roboto" panose="02000000000000000000" pitchFamily="2" charset="0"/>
              </a:rPr>
              <a:t>Когда есть желание разложить подсистему на отдельные слои.</a:t>
            </a:r>
          </a:p>
        </p:txBody>
      </p:sp>
    </p:spTree>
    <p:extLst>
      <p:ext uri="{BB962C8B-B14F-4D97-AF65-F5344CB8AC3E}">
        <p14:creationId xmlns:p14="http://schemas.microsoft.com/office/powerpoint/2010/main" val="183493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6"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8</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TL;DR</a:t>
            </a:r>
            <a:r>
              <a:rPr lang="ru-RU" sz="2400" i="1" dirty="0">
                <a:latin typeface="Roboto" panose="02000000000000000000" pitchFamily="2" charset="0"/>
                <a:ea typeface="Roboto" panose="02000000000000000000" pitchFamily="2" charset="0"/>
                <a:cs typeface="Times New Roman" panose="02020603050405020304" pitchFamily="18" charset="0"/>
              </a:rPr>
              <a:t> 1</a:t>
            </a:r>
            <a:r>
              <a:rPr lang="en-US" sz="2400" i="1" dirty="0">
                <a:latin typeface="Roboto" panose="02000000000000000000" pitchFamily="2" charset="0"/>
                <a:ea typeface="Roboto" panose="02000000000000000000" pitchFamily="2" charset="0"/>
                <a:cs typeface="Times New Roman" panose="02020603050405020304" pitchFamily="18" charset="0"/>
              </a:rPr>
              <a:t>/</a:t>
            </a:r>
            <a:r>
              <a:rPr lang="ru-RU" sz="2400" i="1" dirty="0">
                <a:latin typeface="Roboto" panose="02000000000000000000" pitchFamily="2" charset="0"/>
                <a:ea typeface="Roboto" panose="02000000000000000000" pitchFamily="2" charset="0"/>
                <a:cs typeface="Times New Roman" panose="02020603050405020304" pitchFamily="18" charset="0"/>
              </a:rPr>
              <a:t>2</a:t>
            </a: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2" y="1745035"/>
            <a:ext cx="8625016" cy="4154984"/>
          </a:xfrm>
          <a:prstGeom prst="rect">
            <a:avLst/>
          </a:prstGeom>
          <a:noFill/>
        </p:spPr>
        <p:txBody>
          <a:bodyPr wrap="square">
            <a:spAutoFit/>
          </a:bodyPr>
          <a:lstStyle/>
          <a:p>
            <a:pPr marL="342900" indent="-342900" algn="l">
              <a:buFont typeface="+mj-lt"/>
              <a:buAutoNum type="arabicPeriod"/>
            </a:pPr>
            <a:r>
              <a:rPr lang="ru-RU" sz="2400" dirty="0">
                <a:latin typeface="Roboto" panose="02000000000000000000" pitchFamily="2" charset="0"/>
                <a:ea typeface="Roboto" panose="02000000000000000000" pitchFamily="2" charset="0"/>
              </a:rPr>
              <a:t>Определите, можно ли создать более простой интерфейс, чем тот, который предоставляет сложная подсистема. Вы на правильном пути, если этот интерфейс избавит клиента от необходимости знать о подробностях подсистемы.</a:t>
            </a:r>
          </a:p>
          <a:p>
            <a:pPr marL="342900" indent="-342900" algn="l">
              <a:buFont typeface="+mj-lt"/>
              <a:buAutoNum type="arabicPeriod"/>
            </a:pPr>
            <a:endParaRPr lang="ru-RU" sz="2400" dirty="0">
              <a:latin typeface="Roboto" panose="02000000000000000000" pitchFamily="2" charset="0"/>
              <a:ea typeface="Roboto" panose="02000000000000000000" pitchFamily="2" charset="0"/>
            </a:endParaRPr>
          </a:p>
          <a:p>
            <a:pPr marL="342900" indent="-342900" algn="l">
              <a:buFont typeface="+mj-lt"/>
              <a:buAutoNum type="arabicPeriod"/>
            </a:pPr>
            <a:r>
              <a:rPr lang="ru-RU" sz="2400" dirty="0">
                <a:latin typeface="Roboto" panose="02000000000000000000" pitchFamily="2" charset="0"/>
                <a:ea typeface="Roboto" panose="02000000000000000000" pitchFamily="2" charset="0"/>
              </a:rPr>
              <a:t>Создайте класс фасада, реализующий этот интерфейс. Он должен переадресовывать вызовы клиента нужным объектам подсистемы. Фасад должен будет позаботиться о том, чтобы правильно инициализировать объекты подсистемы.</a:t>
            </a:r>
          </a:p>
        </p:txBody>
      </p:sp>
    </p:spTree>
    <p:extLst>
      <p:ext uri="{BB962C8B-B14F-4D97-AF65-F5344CB8AC3E}">
        <p14:creationId xmlns:p14="http://schemas.microsoft.com/office/powerpoint/2010/main" val="77889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9218F1-DD85-DA8A-74E3-FF84E98F309E}"/>
              </a:ext>
            </a:extLst>
          </p:cNvPr>
          <p:cNvSpPr txBox="1"/>
          <p:nvPr/>
        </p:nvSpPr>
        <p:spPr>
          <a:xfrm>
            <a:off x="3425696" y="134541"/>
            <a:ext cx="2292615" cy="923330"/>
          </a:xfrm>
          <a:prstGeom prst="rect">
            <a:avLst/>
          </a:prstGeom>
          <a:noFill/>
        </p:spPr>
        <p:txBody>
          <a:bodyPr wrap="none" rtlCol="0">
            <a:spAutoFit/>
          </a:bodyPr>
          <a:lstStyle/>
          <a:p>
            <a:pPr algn="ctr"/>
            <a:r>
              <a:rPr lang="ru-RU" sz="5400" b="1" dirty="0">
                <a:latin typeface="Roboto" panose="02000000000000000000" pitchFamily="2" charset="0"/>
                <a:ea typeface="Roboto" panose="02000000000000000000" pitchFamily="2" charset="0"/>
                <a:cs typeface="Times New Roman" panose="02020603050405020304" pitchFamily="18" charset="0"/>
              </a:rPr>
              <a:t>Фасад</a:t>
            </a:r>
          </a:p>
        </p:txBody>
      </p:sp>
      <p:sp>
        <p:nvSpPr>
          <p:cNvPr id="2" name="Номер слайда 1">
            <a:extLst>
              <a:ext uri="{FF2B5EF4-FFF2-40B4-BE49-F238E27FC236}">
                <a16:creationId xmlns:a16="http://schemas.microsoft.com/office/drawing/2014/main" id="{6DEAACB7-AEA4-4B53-81AB-F2D63C62F3CE}"/>
              </a:ext>
            </a:extLst>
          </p:cNvPr>
          <p:cNvSpPr>
            <a:spLocks noGrp="1"/>
          </p:cNvSpPr>
          <p:nvPr>
            <p:ph type="sldNum" sz="quarter" idx="12"/>
          </p:nvPr>
        </p:nvSpPr>
        <p:spPr/>
        <p:txBody>
          <a:bodyPr/>
          <a:lstStyle/>
          <a:p>
            <a:fld id="{629CC8F3-2F14-4486-BB72-4325667A2783}" type="slidenum">
              <a:rPr lang="ru-RU" smtClean="0"/>
              <a:t>9</a:t>
            </a:fld>
            <a:endParaRPr lang="ru-RU"/>
          </a:p>
        </p:txBody>
      </p:sp>
      <p:sp>
        <p:nvSpPr>
          <p:cNvPr id="6" name="TextBox 5">
            <a:extLst>
              <a:ext uri="{FF2B5EF4-FFF2-40B4-BE49-F238E27FC236}">
                <a16:creationId xmlns:a16="http://schemas.microsoft.com/office/drawing/2014/main" id="{7A61656B-E3F0-4E83-AA34-F8F1CDC1864E}"/>
              </a:ext>
            </a:extLst>
          </p:cNvPr>
          <p:cNvSpPr txBox="1"/>
          <p:nvPr/>
        </p:nvSpPr>
        <p:spPr>
          <a:xfrm>
            <a:off x="602674" y="827038"/>
            <a:ext cx="7941392" cy="461665"/>
          </a:xfrm>
          <a:prstGeom prst="rect">
            <a:avLst/>
          </a:prstGeom>
          <a:noFill/>
        </p:spPr>
        <p:txBody>
          <a:bodyPr wrap="square">
            <a:spAutoFit/>
          </a:bodyPr>
          <a:lstStyle/>
          <a:p>
            <a:pPr algn="ctr"/>
            <a:r>
              <a:rPr lang="en-US" sz="2400" i="1" dirty="0">
                <a:latin typeface="Roboto" panose="02000000000000000000" pitchFamily="2" charset="0"/>
                <a:ea typeface="Roboto" panose="02000000000000000000" pitchFamily="2" charset="0"/>
                <a:cs typeface="Times New Roman" panose="02020603050405020304" pitchFamily="18" charset="0"/>
              </a:rPr>
              <a:t>HOWTO</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TL;DR</a:t>
            </a:r>
            <a:r>
              <a:rPr lang="ru-RU" sz="2400" i="1" dirty="0">
                <a:latin typeface="Roboto" panose="02000000000000000000" pitchFamily="2" charset="0"/>
                <a:ea typeface="Roboto" panose="02000000000000000000" pitchFamily="2" charset="0"/>
                <a:cs typeface="Times New Roman" panose="02020603050405020304" pitchFamily="18" charset="0"/>
              </a:rPr>
              <a:t> </a:t>
            </a:r>
            <a:r>
              <a:rPr lang="en-US" sz="2400" i="1" dirty="0">
                <a:latin typeface="Roboto" panose="02000000000000000000" pitchFamily="2" charset="0"/>
                <a:ea typeface="Roboto" panose="02000000000000000000" pitchFamily="2" charset="0"/>
                <a:cs typeface="Times New Roman" panose="02020603050405020304" pitchFamily="18" charset="0"/>
              </a:rPr>
              <a:t>2/2</a:t>
            </a:r>
            <a:endParaRPr lang="ru-RU" sz="2400" i="1" dirty="0">
              <a:latin typeface="Roboto" panose="02000000000000000000" pitchFamily="2" charset="0"/>
              <a:ea typeface="Roboto" panose="02000000000000000000"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F62264F3-E952-4CAA-ABE8-6728CA7C6C2D}"/>
              </a:ext>
            </a:extLst>
          </p:cNvPr>
          <p:cNvSpPr txBox="1"/>
          <p:nvPr/>
        </p:nvSpPr>
        <p:spPr>
          <a:xfrm>
            <a:off x="259491" y="1514203"/>
            <a:ext cx="8625016" cy="2677656"/>
          </a:xfrm>
          <a:prstGeom prst="rect">
            <a:avLst/>
          </a:prstGeom>
          <a:noFill/>
        </p:spPr>
        <p:txBody>
          <a:bodyPr wrap="square">
            <a:spAutoFit/>
          </a:bodyPr>
          <a:lstStyle/>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Вы получите максимум пользы, если клиент будет работать только с фасадом. В этом случае изменения в подсистеме будут затрагивать только код фасада, а клиентский код останется рабочим.</a:t>
            </a:r>
          </a:p>
          <a:p>
            <a:pPr marL="457200" indent="-457200" algn="l">
              <a:buFont typeface="+mj-lt"/>
              <a:buAutoNum type="arabicPeriod" startAt="3"/>
            </a:pPr>
            <a:endParaRPr lang="ru-RU" sz="2400" dirty="0">
              <a:latin typeface="Roboto" panose="02000000000000000000" pitchFamily="2" charset="0"/>
              <a:ea typeface="Roboto" panose="02000000000000000000" pitchFamily="2" charset="0"/>
            </a:endParaRPr>
          </a:p>
          <a:p>
            <a:pPr marL="457200" indent="-457200" algn="l">
              <a:buFont typeface="+mj-lt"/>
              <a:buAutoNum type="arabicPeriod" startAt="3"/>
            </a:pPr>
            <a:r>
              <a:rPr lang="ru-RU" sz="2400" dirty="0">
                <a:latin typeface="Roboto" panose="02000000000000000000" pitchFamily="2" charset="0"/>
                <a:ea typeface="Roboto" panose="02000000000000000000" pitchFamily="2" charset="0"/>
              </a:rPr>
              <a:t>Если фасад выполняет несколько ролей, подумайте о введении дополнительных фасадов.</a:t>
            </a:r>
          </a:p>
        </p:txBody>
      </p:sp>
    </p:spTree>
    <p:extLst>
      <p:ext uri="{BB962C8B-B14F-4D97-AF65-F5344CB8AC3E}">
        <p14:creationId xmlns:p14="http://schemas.microsoft.com/office/powerpoint/2010/main" val="1356671088"/>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4909</TotalTime>
  <Words>2109</Words>
  <Application>Microsoft Office PowerPoint</Application>
  <PresentationFormat>Экран (4:3)</PresentationFormat>
  <Paragraphs>337</Paragraphs>
  <Slides>53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53</vt:i4>
      </vt:variant>
    </vt:vector>
  </HeadingPairs>
  <TitlesOfParts>
    <vt:vector size="59" baseType="lpstr">
      <vt:lpstr>Arial</vt:lpstr>
      <vt:lpstr>Calibri</vt:lpstr>
      <vt:lpstr>Calibri Light</vt:lpstr>
      <vt:lpstr>PT Sans</vt:lpstr>
      <vt:lpstr>Roboto</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Elias</dc:creator>
  <cp:lastModifiedBy>Сергей Самохвалов</cp:lastModifiedBy>
  <cp:revision>165</cp:revision>
  <dcterms:created xsi:type="dcterms:W3CDTF">2024-02-10T08:56:51Z</dcterms:created>
  <dcterms:modified xsi:type="dcterms:W3CDTF">2024-03-23T11:20:25Z</dcterms:modified>
</cp:coreProperties>
</file>