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4"/>
  </p:sldMasterIdLst>
  <p:notesMasterIdLst>
    <p:notesMasterId r:id="rId28"/>
  </p:notesMasterIdLst>
  <p:handoutMasterIdLst>
    <p:handoutMasterId r:id="rId29"/>
  </p:handoutMasterIdLst>
  <p:sldIdLst>
    <p:sldId id="256" r:id="rId5"/>
    <p:sldId id="423" r:id="rId6"/>
    <p:sldId id="436" r:id="rId7"/>
    <p:sldId id="425" r:id="rId8"/>
    <p:sldId id="437" r:id="rId9"/>
    <p:sldId id="435" r:id="rId10"/>
    <p:sldId id="438" r:id="rId11"/>
    <p:sldId id="439" r:id="rId12"/>
    <p:sldId id="440" r:id="rId13"/>
    <p:sldId id="424" r:id="rId14"/>
    <p:sldId id="434" r:id="rId15"/>
    <p:sldId id="426" r:id="rId16"/>
    <p:sldId id="428" r:id="rId17"/>
    <p:sldId id="441" r:id="rId18"/>
    <p:sldId id="443" r:id="rId19"/>
    <p:sldId id="442" r:id="rId20"/>
    <p:sldId id="445" r:id="rId21"/>
    <p:sldId id="446" r:id="rId22"/>
    <p:sldId id="447" r:id="rId23"/>
    <p:sldId id="429" r:id="rId24"/>
    <p:sldId id="430" r:id="rId25"/>
    <p:sldId id="448" r:id="rId26"/>
    <p:sldId id="433" r:id="rId27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E4B7F"/>
    <a:srgbClr val="000099"/>
    <a:srgbClr val="0051A0"/>
    <a:srgbClr val="4F81B5"/>
    <a:srgbClr val="67AB50"/>
    <a:srgbClr val="70B6AD"/>
    <a:srgbClr val="CE3D62"/>
    <a:srgbClr val="7876DF"/>
    <a:srgbClr val="8FCACC"/>
    <a:srgbClr val="EC7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77622" autoAdjust="0"/>
  </p:normalViewPr>
  <p:slideViewPr>
    <p:cSldViewPr snapToGrid="0" snapToObjects="1">
      <p:cViewPr varScale="1">
        <p:scale>
          <a:sx n="85" d="100"/>
          <a:sy n="85" d="100"/>
        </p:scale>
        <p:origin x="90" y="552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97707E-6A6A-4F8B-B8C4-DE4F35FB3746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58F9898C-B0D9-4F0B-B8FA-729A89C9BBE3}">
      <dgm:prSet phldrT="[Text]"/>
      <dgm:spPr/>
      <dgm:t>
        <a:bodyPr/>
        <a:lstStyle/>
        <a:p>
          <a:r>
            <a:rPr lang="en-AU" dirty="0"/>
            <a:t>Data exploratory</a:t>
          </a:r>
        </a:p>
      </dgm:t>
    </dgm:pt>
    <dgm:pt modelId="{C70913CC-8FBA-495E-96DB-2203B7621938}" type="parTrans" cxnId="{933739A5-7AA9-4630-96BC-03AB3259A229}">
      <dgm:prSet/>
      <dgm:spPr/>
      <dgm:t>
        <a:bodyPr/>
        <a:lstStyle/>
        <a:p>
          <a:endParaRPr lang="en-AU"/>
        </a:p>
      </dgm:t>
    </dgm:pt>
    <dgm:pt modelId="{D720C1AA-7D75-4978-AD08-A08569A3C46F}" type="sibTrans" cxnId="{933739A5-7AA9-4630-96BC-03AB3259A229}">
      <dgm:prSet/>
      <dgm:spPr>
        <a:solidFill>
          <a:schemeClr val="accent6"/>
        </a:solidFill>
      </dgm:spPr>
      <dgm:t>
        <a:bodyPr/>
        <a:lstStyle/>
        <a:p>
          <a:endParaRPr lang="en-AU"/>
        </a:p>
      </dgm:t>
    </dgm:pt>
    <dgm:pt modelId="{D2EF0939-516B-48B4-9A0C-19748BEC85AF}">
      <dgm:prSet phldrT="[Text]"/>
      <dgm:spPr/>
      <dgm:t>
        <a:bodyPr/>
        <a:lstStyle/>
        <a:p>
          <a:r>
            <a:rPr lang="en-AU" dirty="0"/>
            <a:t>Data pre-processing</a:t>
          </a:r>
        </a:p>
      </dgm:t>
    </dgm:pt>
    <dgm:pt modelId="{6797018D-02B7-4C86-981E-46034E0E8629}" type="parTrans" cxnId="{CBEE8252-2FC9-4DBA-BC4B-2C5765D0AC29}">
      <dgm:prSet/>
      <dgm:spPr/>
      <dgm:t>
        <a:bodyPr/>
        <a:lstStyle/>
        <a:p>
          <a:endParaRPr lang="en-AU"/>
        </a:p>
      </dgm:t>
    </dgm:pt>
    <dgm:pt modelId="{31A29E14-6060-4E40-B067-F1242238FED8}" type="sibTrans" cxnId="{CBEE8252-2FC9-4DBA-BC4B-2C5765D0AC29}">
      <dgm:prSet/>
      <dgm:spPr>
        <a:solidFill>
          <a:schemeClr val="accent6"/>
        </a:solidFill>
      </dgm:spPr>
      <dgm:t>
        <a:bodyPr/>
        <a:lstStyle/>
        <a:p>
          <a:endParaRPr lang="en-AU"/>
        </a:p>
      </dgm:t>
    </dgm:pt>
    <dgm:pt modelId="{8604570B-4283-45B7-B1D1-D6357ADCAE8F}">
      <dgm:prSet phldrT="[Text]"/>
      <dgm:spPr/>
      <dgm:t>
        <a:bodyPr/>
        <a:lstStyle/>
        <a:p>
          <a:r>
            <a:rPr lang="en-AU" dirty="0"/>
            <a:t>Data set splitting</a:t>
          </a:r>
        </a:p>
      </dgm:t>
    </dgm:pt>
    <dgm:pt modelId="{8A33EBFA-1DA2-4E75-8A0E-7C206E0355A0}" type="parTrans" cxnId="{F2FE05C2-9FE4-4791-9F61-018F3B39D5D0}">
      <dgm:prSet/>
      <dgm:spPr/>
      <dgm:t>
        <a:bodyPr/>
        <a:lstStyle/>
        <a:p>
          <a:endParaRPr lang="en-AU"/>
        </a:p>
      </dgm:t>
    </dgm:pt>
    <dgm:pt modelId="{3C3DFE38-5BDC-4965-BFE2-65E60FECD909}" type="sibTrans" cxnId="{F2FE05C2-9FE4-4791-9F61-018F3B39D5D0}">
      <dgm:prSet/>
      <dgm:spPr>
        <a:solidFill>
          <a:schemeClr val="accent6"/>
        </a:solidFill>
      </dgm:spPr>
      <dgm:t>
        <a:bodyPr/>
        <a:lstStyle/>
        <a:p>
          <a:endParaRPr lang="en-AU"/>
        </a:p>
      </dgm:t>
    </dgm:pt>
    <dgm:pt modelId="{64CA4E97-84FD-42F4-B645-6D4F8EDA465F}">
      <dgm:prSet phldrT="[Text]"/>
      <dgm:spPr/>
      <dgm:t>
        <a:bodyPr/>
        <a:lstStyle/>
        <a:p>
          <a:r>
            <a:rPr lang="en-AU" dirty="0"/>
            <a:t>Model training</a:t>
          </a:r>
        </a:p>
      </dgm:t>
    </dgm:pt>
    <dgm:pt modelId="{23A09324-92D7-4945-89FA-2C8AEB2A1F2D}" type="parTrans" cxnId="{3D54DA12-F11A-4687-A755-60841710744B}">
      <dgm:prSet/>
      <dgm:spPr/>
      <dgm:t>
        <a:bodyPr/>
        <a:lstStyle/>
        <a:p>
          <a:endParaRPr lang="en-AU"/>
        </a:p>
      </dgm:t>
    </dgm:pt>
    <dgm:pt modelId="{0D9EBB28-EB3D-499F-8966-FAEA3B7BA0E4}" type="sibTrans" cxnId="{3D54DA12-F11A-4687-A755-60841710744B}">
      <dgm:prSet/>
      <dgm:spPr>
        <a:solidFill>
          <a:schemeClr val="accent6"/>
        </a:solidFill>
      </dgm:spPr>
      <dgm:t>
        <a:bodyPr/>
        <a:lstStyle/>
        <a:p>
          <a:endParaRPr lang="en-AU"/>
        </a:p>
      </dgm:t>
    </dgm:pt>
    <dgm:pt modelId="{16E10179-C706-4771-8B45-20C5DC1E26B8}">
      <dgm:prSet phldrT="[Text]"/>
      <dgm:spPr/>
      <dgm:t>
        <a:bodyPr/>
        <a:lstStyle/>
        <a:p>
          <a:r>
            <a:rPr lang="en-AU" dirty="0"/>
            <a:t>Model testing</a:t>
          </a:r>
        </a:p>
      </dgm:t>
    </dgm:pt>
    <dgm:pt modelId="{66220258-3235-4624-BD24-92E0E219803C}" type="parTrans" cxnId="{1715A16C-7BF3-41E1-A5ED-F159F3C85178}">
      <dgm:prSet/>
      <dgm:spPr/>
      <dgm:t>
        <a:bodyPr/>
        <a:lstStyle/>
        <a:p>
          <a:endParaRPr lang="en-AU"/>
        </a:p>
      </dgm:t>
    </dgm:pt>
    <dgm:pt modelId="{3C0606A0-354E-4CCB-AD06-D311951AC8BA}" type="sibTrans" cxnId="{1715A16C-7BF3-41E1-A5ED-F159F3C85178}">
      <dgm:prSet/>
      <dgm:spPr>
        <a:solidFill>
          <a:schemeClr val="accent6"/>
        </a:solidFill>
      </dgm:spPr>
      <dgm:t>
        <a:bodyPr/>
        <a:lstStyle/>
        <a:p>
          <a:endParaRPr lang="en-AU"/>
        </a:p>
      </dgm:t>
    </dgm:pt>
    <dgm:pt modelId="{65995D12-D52A-4145-972F-2AF7942052B5}">
      <dgm:prSet phldrT="[Text]"/>
      <dgm:spPr/>
      <dgm:t>
        <a:bodyPr/>
        <a:lstStyle/>
        <a:p>
          <a:r>
            <a:rPr lang="en-AU" dirty="0"/>
            <a:t>Evaluation</a:t>
          </a:r>
        </a:p>
      </dgm:t>
    </dgm:pt>
    <dgm:pt modelId="{A78FE113-16D4-4D1E-8C1F-A88B3F6B397C}" type="parTrans" cxnId="{E93E442C-8FB3-4196-BA60-1E10E7D24413}">
      <dgm:prSet/>
      <dgm:spPr/>
      <dgm:t>
        <a:bodyPr/>
        <a:lstStyle/>
        <a:p>
          <a:endParaRPr lang="en-AU"/>
        </a:p>
      </dgm:t>
    </dgm:pt>
    <dgm:pt modelId="{A6F4AB35-E6F6-41CD-9282-34BDAFE85D00}" type="sibTrans" cxnId="{E93E442C-8FB3-4196-BA60-1E10E7D24413}">
      <dgm:prSet/>
      <dgm:spPr/>
      <dgm:t>
        <a:bodyPr/>
        <a:lstStyle/>
        <a:p>
          <a:endParaRPr lang="en-AU"/>
        </a:p>
      </dgm:t>
    </dgm:pt>
    <dgm:pt modelId="{C9EF1BA1-D9F5-42CE-B2A2-42D245069CD4}">
      <dgm:prSet phldrT="[Text]"/>
      <dgm:spPr/>
      <dgm:t>
        <a:bodyPr/>
        <a:lstStyle/>
        <a:p>
          <a:r>
            <a:rPr lang="en-AU" dirty="0"/>
            <a:t>Model suggestion</a:t>
          </a:r>
        </a:p>
      </dgm:t>
    </dgm:pt>
    <dgm:pt modelId="{4A57550F-E0E6-4252-B668-B918F8C232F7}" type="parTrans" cxnId="{C1AD9467-7D54-41B2-AC3F-68D3D83092DF}">
      <dgm:prSet/>
      <dgm:spPr/>
      <dgm:t>
        <a:bodyPr/>
        <a:lstStyle/>
        <a:p>
          <a:endParaRPr lang="en-AU"/>
        </a:p>
      </dgm:t>
    </dgm:pt>
    <dgm:pt modelId="{F73AEFAC-BAB9-4762-AE59-E90A9F71F2FA}" type="sibTrans" cxnId="{C1AD9467-7D54-41B2-AC3F-68D3D83092DF}">
      <dgm:prSet/>
      <dgm:spPr>
        <a:solidFill>
          <a:schemeClr val="accent6"/>
        </a:solidFill>
      </dgm:spPr>
      <dgm:t>
        <a:bodyPr/>
        <a:lstStyle/>
        <a:p>
          <a:endParaRPr lang="en-AU"/>
        </a:p>
      </dgm:t>
    </dgm:pt>
    <dgm:pt modelId="{7CAA7510-50E9-4E23-8F4B-4D91F8AD9326}" type="pres">
      <dgm:prSet presAssocID="{C397707E-6A6A-4F8B-B8C4-DE4F35FB3746}" presName="Name0" presStyleCnt="0">
        <dgm:presLayoutVars>
          <dgm:dir/>
          <dgm:resizeHandles val="exact"/>
        </dgm:presLayoutVars>
      </dgm:prSet>
      <dgm:spPr/>
    </dgm:pt>
    <dgm:pt modelId="{0B21A414-60D0-4D1C-AD3B-9065494D8FAF}" type="pres">
      <dgm:prSet presAssocID="{58F9898C-B0D9-4F0B-B8FA-729A89C9BBE3}" presName="node" presStyleLbl="node1" presStyleIdx="0" presStyleCnt="7">
        <dgm:presLayoutVars>
          <dgm:bulletEnabled val="1"/>
        </dgm:presLayoutVars>
      </dgm:prSet>
      <dgm:spPr/>
    </dgm:pt>
    <dgm:pt modelId="{2BF35923-DF14-436F-90DC-BC6A9A2245D4}" type="pres">
      <dgm:prSet presAssocID="{D720C1AA-7D75-4978-AD08-A08569A3C46F}" presName="sibTrans" presStyleLbl="sibTrans2D1" presStyleIdx="0" presStyleCnt="6"/>
      <dgm:spPr/>
    </dgm:pt>
    <dgm:pt modelId="{6CEF451F-839E-4015-AB31-2DA06E805A91}" type="pres">
      <dgm:prSet presAssocID="{D720C1AA-7D75-4978-AD08-A08569A3C46F}" presName="connectorText" presStyleLbl="sibTrans2D1" presStyleIdx="0" presStyleCnt="6"/>
      <dgm:spPr/>
    </dgm:pt>
    <dgm:pt modelId="{F7391AF4-74C0-4871-B018-C6A35FAFB7D3}" type="pres">
      <dgm:prSet presAssocID="{D2EF0939-516B-48B4-9A0C-19748BEC85AF}" presName="node" presStyleLbl="node1" presStyleIdx="1" presStyleCnt="7">
        <dgm:presLayoutVars>
          <dgm:bulletEnabled val="1"/>
        </dgm:presLayoutVars>
      </dgm:prSet>
      <dgm:spPr/>
    </dgm:pt>
    <dgm:pt modelId="{EFFAEBD3-EEF9-41DD-AD5F-208059E5F858}" type="pres">
      <dgm:prSet presAssocID="{31A29E14-6060-4E40-B067-F1242238FED8}" presName="sibTrans" presStyleLbl="sibTrans2D1" presStyleIdx="1" presStyleCnt="6"/>
      <dgm:spPr/>
    </dgm:pt>
    <dgm:pt modelId="{7244DE8C-75EC-4F23-A141-E96268A6617C}" type="pres">
      <dgm:prSet presAssocID="{31A29E14-6060-4E40-B067-F1242238FED8}" presName="connectorText" presStyleLbl="sibTrans2D1" presStyleIdx="1" presStyleCnt="6"/>
      <dgm:spPr/>
    </dgm:pt>
    <dgm:pt modelId="{C077C263-D23E-4A86-80CB-ECAB09B93E29}" type="pres">
      <dgm:prSet presAssocID="{C9EF1BA1-D9F5-42CE-B2A2-42D245069CD4}" presName="node" presStyleLbl="node1" presStyleIdx="2" presStyleCnt="7">
        <dgm:presLayoutVars>
          <dgm:bulletEnabled val="1"/>
        </dgm:presLayoutVars>
      </dgm:prSet>
      <dgm:spPr/>
    </dgm:pt>
    <dgm:pt modelId="{63149C34-0AE9-4F9E-9A99-2BDAE09A47F2}" type="pres">
      <dgm:prSet presAssocID="{F73AEFAC-BAB9-4762-AE59-E90A9F71F2FA}" presName="sibTrans" presStyleLbl="sibTrans2D1" presStyleIdx="2" presStyleCnt="6"/>
      <dgm:spPr/>
    </dgm:pt>
    <dgm:pt modelId="{CB9FC7B9-E26F-45D8-95D2-9BF602E9499F}" type="pres">
      <dgm:prSet presAssocID="{F73AEFAC-BAB9-4762-AE59-E90A9F71F2FA}" presName="connectorText" presStyleLbl="sibTrans2D1" presStyleIdx="2" presStyleCnt="6"/>
      <dgm:spPr/>
    </dgm:pt>
    <dgm:pt modelId="{290E1010-3892-414D-861A-AD021E0DF9BA}" type="pres">
      <dgm:prSet presAssocID="{8604570B-4283-45B7-B1D1-D6357ADCAE8F}" presName="node" presStyleLbl="node1" presStyleIdx="3" presStyleCnt="7">
        <dgm:presLayoutVars>
          <dgm:bulletEnabled val="1"/>
        </dgm:presLayoutVars>
      </dgm:prSet>
      <dgm:spPr/>
    </dgm:pt>
    <dgm:pt modelId="{DF8ACC7D-B3C9-4F60-A881-D364A4B0B329}" type="pres">
      <dgm:prSet presAssocID="{3C3DFE38-5BDC-4965-BFE2-65E60FECD909}" presName="sibTrans" presStyleLbl="sibTrans2D1" presStyleIdx="3" presStyleCnt="6"/>
      <dgm:spPr/>
    </dgm:pt>
    <dgm:pt modelId="{E3BE017F-AB7A-4926-8EC6-C54506ADCFB1}" type="pres">
      <dgm:prSet presAssocID="{3C3DFE38-5BDC-4965-BFE2-65E60FECD909}" presName="connectorText" presStyleLbl="sibTrans2D1" presStyleIdx="3" presStyleCnt="6"/>
      <dgm:spPr/>
    </dgm:pt>
    <dgm:pt modelId="{A2C08B5C-B86C-40CC-9A05-0861DBEC7856}" type="pres">
      <dgm:prSet presAssocID="{64CA4E97-84FD-42F4-B645-6D4F8EDA465F}" presName="node" presStyleLbl="node1" presStyleIdx="4" presStyleCnt="7">
        <dgm:presLayoutVars>
          <dgm:bulletEnabled val="1"/>
        </dgm:presLayoutVars>
      </dgm:prSet>
      <dgm:spPr/>
    </dgm:pt>
    <dgm:pt modelId="{9E55873E-EE05-469D-981C-B5EFFDE01AF6}" type="pres">
      <dgm:prSet presAssocID="{0D9EBB28-EB3D-499F-8966-FAEA3B7BA0E4}" presName="sibTrans" presStyleLbl="sibTrans2D1" presStyleIdx="4" presStyleCnt="6"/>
      <dgm:spPr/>
    </dgm:pt>
    <dgm:pt modelId="{434C27C6-5B11-433D-B7F9-95B7CD63EF13}" type="pres">
      <dgm:prSet presAssocID="{0D9EBB28-EB3D-499F-8966-FAEA3B7BA0E4}" presName="connectorText" presStyleLbl="sibTrans2D1" presStyleIdx="4" presStyleCnt="6"/>
      <dgm:spPr/>
    </dgm:pt>
    <dgm:pt modelId="{67B71045-5395-4B72-9D7E-141F5456D0B0}" type="pres">
      <dgm:prSet presAssocID="{16E10179-C706-4771-8B45-20C5DC1E26B8}" presName="node" presStyleLbl="node1" presStyleIdx="5" presStyleCnt="7">
        <dgm:presLayoutVars>
          <dgm:bulletEnabled val="1"/>
        </dgm:presLayoutVars>
      </dgm:prSet>
      <dgm:spPr/>
    </dgm:pt>
    <dgm:pt modelId="{912239AE-510A-4D9A-BD90-C2DDA82BF28E}" type="pres">
      <dgm:prSet presAssocID="{3C0606A0-354E-4CCB-AD06-D311951AC8BA}" presName="sibTrans" presStyleLbl="sibTrans2D1" presStyleIdx="5" presStyleCnt="6"/>
      <dgm:spPr/>
    </dgm:pt>
    <dgm:pt modelId="{DDD697E5-E8E1-44D0-ABFA-11C4C12D6B3A}" type="pres">
      <dgm:prSet presAssocID="{3C0606A0-354E-4CCB-AD06-D311951AC8BA}" presName="connectorText" presStyleLbl="sibTrans2D1" presStyleIdx="5" presStyleCnt="6"/>
      <dgm:spPr/>
    </dgm:pt>
    <dgm:pt modelId="{C7241905-00AC-475D-AD7A-A97781201214}" type="pres">
      <dgm:prSet presAssocID="{65995D12-D52A-4145-972F-2AF7942052B5}" presName="node" presStyleLbl="node1" presStyleIdx="6" presStyleCnt="7">
        <dgm:presLayoutVars>
          <dgm:bulletEnabled val="1"/>
        </dgm:presLayoutVars>
      </dgm:prSet>
      <dgm:spPr/>
    </dgm:pt>
  </dgm:ptLst>
  <dgm:cxnLst>
    <dgm:cxn modelId="{3D54DA12-F11A-4687-A755-60841710744B}" srcId="{C397707E-6A6A-4F8B-B8C4-DE4F35FB3746}" destId="{64CA4E97-84FD-42F4-B645-6D4F8EDA465F}" srcOrd="4" destOrd="0" parTransId="{23A09324-92D7-4945-89FA-2C8AEB2A1F2D}" sibTransId="{0D9EBB28-EB3D-499F-8966-FAEA3B7BA0E4}"/>
    <dgm:cxn modelId="{E93E442C-8FB3-4196-BA60-1E10E7D24413}" srcId="{C397707E-6A6A-4F8B-B8C4-DE4F35FB3746}" destId="{65995D12-D52A-4145-972F-2AF7942052B5}" srcOrd="6" destOrd="0" parTransId="{A78FE113-16D4-4D1E-8C1F-A88B3F6B397C}" sibTransId="{A6F4AB35-E6F6-41CD-9282-34BDAFE85D00}"/>
    <dgm:cxn modelId="{F3BFBE2E-2223-4F11-AC12-A8D85FEAC79C}" type="presOf" srcId="{65995D12-D52A-4145-972F-2AF7942052B5}" destId="{C7241905-00AC-475D-AD7A-A97781201214}" srcOrd="0" destOrd="0" presId="urn:microsoft.com/office/officeart/2005/8/layout/process1"/>
    <dgm:cxn modelId="{0B082B30-4212-4F4A-8D63-503D6FFCCF88}" type="presOf" srcId="{31A29E14-6060-4E40-B067-F1242238FED8}" destId="{EFFAEBD3-EEF9-41DD-AD5F-208059E5F858}" srcOrd="0" destOrd="0" presId="urn:microsoft.com/office/officeart/2005/8/layout/process1"/>
    <dgm:cxn modelId="{59B42960-F85C-4E4C-88CD-EC3CFFE92ACF}" type="presOf" srcId="{D2EF0939-516B-48B4-9A0C-19748BEC85AF}" destId="{F7391AF4-74C0-4871-B018-C6A35FAFB7D3}" srcOrd="0" destOrd="0" presId="urn:microsoft.com/office/officeart/2005/8/layout/process1"/>
    <dgm:cxn modelId="{C1AD9467-7D54-41B2-AC3F-68D3D83092DF}" srcId="{C397707E-6A6A-4F8B-B8C4-DE4F35FB3746}" destId="{C9EF1BA1-D9F5-42CE-B2A2-42D245069CD4}" srcOrd="2" destOrd="0" parTransId="{4A57550F-E0E6-4252-B668-B918F8C232F7}" sibTransId="{F73AEFAC-BAB9-4762-AE59-E90A9F71F2FA}"/>
    <dgm:cxn modelId="{574B1C4A-3740-460C-8626-E763BBAD1794}" type="presOf" srcId="{31A29E14-6060-4E40-B067-F1242238FED8}" destId="{7244DE8C-75EC-4F23-A141-E96268A6617C}" srcOrd="1" destOrd="0" presId="urn:microsoft.com/office/officeart/2005/8/layout/process1"/>
    <dgm:cxn modelId="{F26F574B-9EA1-4DDB-83F0-AD3F6C4D6741}" type="presOf" srcId="{3C3DFE38-5BDC-4965-BFE2-65E60FECD909}" destId="{E3BE017F-AB7A-4926-8EC6-C54506ADCFB1}" srcOrd="1" destOrd="0" presId="urn:microsoft.com/office/officeart/2005/8/layout/process1"/>
    <dgm:cxn modelId="{1715A16C-7BF3-41E1-A5ED-F159F3C85178}" srcId="{C397707E-6A6A-4F8B-B8C4-DE4F35FB3746}" destId="{16E10179-C706-4771-8B45-20C5DC1E26B8}" srcOrd="5" destOrd="0" parTransId="{66220258-3235-4624-BD24-92E0E219803C}" sibTransId="{3C0606A0-354E-4CCB-AD06-D311951AC8BA}"/>
    <dgm:cxn modelId="{CBEE8252-2FC9-4DBA-BC4B-2C5765D0AC29}" srcId="{C397707E-6A6A-4F8B-B8C4-DE4F35FB3746}" destId="{D2EF0939-516B-48B4-9A0C-19748BEC85AF}" srcOrd="1" destOrd="0" parTransId="{6797018D-02B7-4C86-981E-46034E0E8629}" sibTransId="{31A29E14-6060-4E40-B067-F1242238FED8}"/>
    <dgm:cxn modelId="{9DC54A7E-D539-4156-9F36-3FA584214E5F}" type="presOf" srcId="{D720C1AA-7D75-4978-AD08-A08569A3C46F}" destId="{2BF35923-DF14-436F-90DC-BC6A9A2245D4}" srcOrd="0" destOrd="0" presId="urn:microsoft.com/office/officeart/2005/8/layout/process1"/>
    <dgm:cxn modelId="{40C98B92-A328-4AEF-992D-D51AA75557A8}" type="presOf" srcId="{16E10179-C706-4771-8B45-20C5DC1E26B8}" destId="{67B71045-5395-4B72-9D7E-141F5456D0B0}" srcOrd="0" destOrd="0" presId="urn:microsoft.com/office/officeart/2005/8/layout/process1"/>
    <dgm:cxn modelId="{8A1989A1-7E87-480F-B3FA-3575E2218E7B}" type="presOf" srcId="{3C0606A0-354E-4CCB-AD06-D311951AC8BA}" destId="{DDD697E5-E8E1-44D0-ABFA-11C4C12D6B3A}" srcOrd="1" destOrd="0" presId="urn:microsoft.com/office/officeart/2005/8/layout/process1"/>
    <dgm:cxn modelId="{933739A5-7AA9-4630-96BC-03AB3259A229}" srcId="{C397707E-6A6A-4F8B-B8C4-DE4F35FB3746}" destId="{58F9898C-B0D9-4F0B-B8FA-729A89C9BBE3}" srcOrd="0" destOrd="0" parTransId="{C70913CC-8FBA-495E-96DB-2203B7621938}" sibTransId="{D720C1AA-7D75-4978-AD08-A08569A3C46F}"/>
    <dgm:cxn modelId="{BCDBB6B1-8D35-4BAB-AFB0-6009CCD20067}" type="presOf" srcId="{D720C1AA-7D75-4978-AD08-A08569A3C46F}" destId="{6CEF451F-839E-4015-AB31-2DA06E805A91}" srcOrd="1" destOrd="0" presId="urn:microsoft.com/office/officeart/2005/8/layout/process1"/>
    <dgm:cxn modelId="{6ADDA5B6-CCBB-493B-A497-B77873E896E6}" type="presOf" srcId="{F73AEFAC-BAB9-4762-AE59-E90A9F71F2FA}" destId="{63149C34-0AE9-4F9E-9A99-2BDAE09A47F2}" srcOrd="0" destOrd="0" presId="urn:microsoft.com/office/officeart/2005/8/layout/process1"/>
    <dgm:cxn modelId="{7A65FFBE-E839-4523-B201-46B3B6A49C63}" type="presOf" srcId="{F73AEFAC-BAB9-4762-AE59-E90A9F71F2FA}" destId="{CB9FC7B9-E26F-45D8-95D2-9BF602E9499F}" srcOrd="1" destOrd="0" presId="urn:microsoft.com/office/officeart/2005/8/layout/process1"/>
    <dgm:cxn modelId="{F2FE05C2-9FE4-4791-9F61-018F3B39D5D0}" srcId="{C397707E-6A6A-4F8B-B8C4-DE4F35FB3746}" destId="{8604570B-4283-45B7-B1D1-D6357ADCAE8F}" srcOrd="3" destOrd="0" parTransId="{8A33EBFA-1DA2-4E75-8A0E-7C206E0355A0}" sibTransId="{3C3DFE38-5BDC-4965-BFE2-65E60FECD909}"/>
    <dgm:cxn modelId="{FE75E4CF-3C5E-4899-8536-B9635E3AE232}" type="presOf" srcId="{64CA4E97-84FD-42F4-B645-6D4F8EDA465F}" destId="{A2C08B5C-B86C-40CC-9A05-0861DBEC7856}" srcOrd="0" destOrd="0" presId="urn:microsoft.com/office/officeart/2005/8/layout/process1"/>
    <dgm:cxn modelId="{EB0A1ADA-1896-4898-9C2C-C99A417D0048}" type="presOf" srcId="{C397707E-6A6A-4F8B-B8C4-DE4F35FB3746}" destId="{7CAA7510-50E9-4E23-8F4B-4D91F8AD9326}" srcOrd="0" destOrd="0" presId="urn:microsoft.com/office/officeart/2005/8/layout/process1"/>
    <dgm:cxn modelId="{B498C1DE-2EFC-4DF1-8242-CD267589EC4C}" type="presOf" srcId="{8604570B-4283-45B7-B1D1-D6357ADCAE8F}" destId="{290E1010-3892-414D-861A-AD021E0DF9BA}" srcOrd="0" destOrd="0" presId="urn:microsoft.com/office/officeart/2005/8/layout/process1"/>
    <dgm:cxn modelId="{6A5242E0-8CCA-4E19-BA8C-534E0B1E2D68}" type="presOf" srcId="{58F9898C-B0D9-4F0B-B8FA-729A89C9BBE3}" destId="{0B21A414-60D0-4D1C-AD3B-9065494D8FAF}" srcOrd="0" destOrd="0" presId="urn:microsoft.com/office/officeart/2005/8/layout/process1"/>
    <dgm:cxn modelId="{FE48F1E4-E099-48AF-B90F-D77E1D19B48E}" type="presOf" srcId="{0D9EBB28-EB3D-499F-8966-FAEA3B7BA0E4}" destId="{9E55873E-EE05-469D-981C-B5EFFDE01AF6}" srcOrd="0" destOrd="0" presId="urn:microsoft.com/office/officeart/2005/8/layout/process1"/>
    <dgm:cxn modelId="{FFDBE3EA-F991-4F52-BD09-C1D138818300}" type="presOf" srcId="{C9EF1BA1-D9F5-42CE-B2A2-42D245069CD4}" destId="{C077C263-D23E-4A86-80CB-ECAB09B93E29}" srcOrd="0" destOrd="0" presId="urn:microsoft.com/office/officeart/2005/8/layout/process1"/>
    <dgm:cxn modelId="{236599ED-6D1B-4D75-A6D9-6CF851B0784A}" type="presOf" srcId="{3C0606A0-354E-4CCB-AD06-D311951AC8BA}" destId="{912239AE-510A-4D9A-BD90-C2DDA82BF28E}" srcOrd="0" destOrd="0" presId="urn:microsoft.com/office/officeart/2005/8/layout/process1"/>
    <dgm:cxn modelId="{05A4C1EF-8E0B-4352-B050-45F775CFFF08}" type="presOf" srcId="{0D9EBB28-EB3D-499F-8966-FAEA3B7BA0E4}" destId="{434C27C6-5B11-433D-B7F9-95B7CD63EF13}" srcOrd="1" destOrd="0" presId="urn:microsoft.com/office/officeart/2005/8/layout/process1"/>
    <dgm:cxn modelId="{858F4AFA-C127-4E81-AAEF-1A55A852711E}" type="presOf" srcId="{3C3DFE38-5BDC-4965-BFE2-65E60FECD909}" destId="{DF8ACC7D-B3C9-4F60-A881-D364A4B0B329}" srcOrd="0" destOrd="0" presId="urn:microsoft.com/office/officeart/2005/8/layout/process1"/>
    <dgm:cxn modelId="{6EA0FCA4-EFE1-49E5-B084-EE9A6C563DCC}" type="presParOf" srcId="{7CAA7510-50E9-4E23-8F4B-4D91F8AD9326}" destId="{0B21A414-60D0-4D1C-AD3B-9065494D8FAF}" srcOrd="0" destOrd="0" presId="urn:microsoft.com/office/officeart/2005/8/layout/process1"/>
    <dgm:cxn modelId="{9EA06CFD-1A13-4074-BA58-C0CAB6E6AA21}" type="presParOf" srcId="{7CAA7510-50E9-4E23-8F4B-4D91F8AD9326}" destId="{2BF35923-DF14-436F-90DC-BC6A9A2245D4}" srcOrd="1" destOrd="0" presId="urn:microsoft.com/office/officeart/2005/8/layout/process1"/>
    <dgm:cxn modelId="{1B769881-7D0D-4B0F-96C1-B03D2DC08F6E}" type="presParOf" srcId="{2BF35923-DF14-436F-90DC-BC6A9A2245D4}" destId="{6CEF451F-839E-4015-AB31-2DA06E805A91}" srcOrd="0" destOrd="0" presId="urn:microsoft.com/office/officeart/2005/8/layout/process1"/>
    <dgm:cxn modelId="{9C8B8CBD-C600-465E-A88A-41AA5512448D}" type="presParOf" srcId="{7CAA7510-50E9-4E23-8F4B-4D91F8AD9326}" destId="{F7391AF4-74C0-4871-B018-C6A35FAFB7D3}" srcOrd="2" destOrd="0" presId="urn:microsoft.com/office/officeart/2005/8/layout/process1"/>
    <dgm:cxn modelId="{F10DBAE5-2011-4A44-A85A-4E73849EDA96}" type="presParOf" srcId="{7CAA7510-50E9-4E23-8F4B-4D91F8AD9326}" destId="{EFFAEBD3-EEF9-41DD-AD5F-208059E5F858}" srcOrd="3" destOrd="0" presId="urn:microsoft.com/office/officeart/2005/8/layout/process1"/>
    <dgm:cxn modelId="{A5616C54-EDA4-4721-899F-65861A9F9990}" type="presParOf" srcId="{EFFAEBD3-EEF9-41DD-AD5F-208059E5F858}" destId="{7244DE8C-75EC-4F23-A141-E96268A6617C}" srcOrd="0" destOrd="0" presId="urn:microsoft.com/office/officeart/2005/8/layout/process1"/>
    <dgm:cxn modelId="{3E87DB0B-7ED8-4F6C-8390-038DA752D93F}" type="presParOf" srcId="{7CAA7510-50E9-4E23-8F4B-4D91F8AD9326}" destId="{C077C263-D23E-4A86-80CB-ECAB09B93E29}" srcOrd="4" destOrd="0" presId="urn:microsoft.com/office/officeart/2005/8/layout/process1"/>
    <dgm:cxn modelId="{9D3B3F14-BF3F-44BE-87E3-236A24F7ACE5}" type="presParOf" srcId="{7CAA7510-50E9-4E23-8F4B-4D91F8AD9326}" destId="{63149C34-0AE9-4F9E-9A99-2BDAE09A47F2}" srcOrd="5" destOrd="0" presId="urn:microsoft.com/office/officeart/2005/8/layout/process1"/>
    <dgm:cxn modelId="{67ACF293-08EB-4E5C-BD52-C50C6502929C}" type="presParOf" srcId="{63149C34-0AE9-4F9E-9A99-2BDAE09A47F2}" destId="{CB9FC7B9-E26F-45D8-95D2-9BF602E9499F}" srcOrd="0" destOrd="0" presId="urn:microsoft.com/office/officeart/2005/8/layout/process1"/>
    <dgm:cxn modelId="{AB8CDD5B-62E2-43BE-846D-8C805C49421D}" type="presParOf" srcId="{7CAA7510-50E9-4E23-8F4B-4D91F8AD9326}" destId="{290E1010-3892-414D-861A-AD021E0DF9BA}" srcOrd="6" destOrd="0" presId="urn:microsoft.com/office/officeart/2005/8/layout/process1"/>
    <dgm:cxn modelId="{C99A8D13-16FF-4AC6-90D9-9EF0ACFE1A3C}" type="presParOf" srcId="{7CAA7510-50E9-4E23-8F4B-4D91F8AD9326}" destId="{DF8ACC7D-B3C9-4F60-A881-D364A4B0B329}" srcOrd="7" destOrd="0" presId="urn:microsoft.com/office/officeart/2005/8/layout/process1"/>
    <dgm:cxn modelId="{298D5A13-C203-42B3-BCF5-3984A4E963F4}" type="presParOf" srcId="{DF8ACC7D-B3C9-4F60-A881-D364A4B0B329}" destId="{E3BE017F-AB7A-4926-8EC6-C54506ADCFB1}" srcOrd="0" destOrd="0" presId="urn:microsoft.com/office/officeart/2005/8/layout/process1"/>
    <dgm:cxn modelId="{A394D3E1-0498-4FD7-AB96-DABDAF339736}" type="presParOf" srcId="{7CAA7510-50E9-4E23-8F4B-4D91F8AD9326}" destId="{A2C08B5C-B86C-40CC-9A05-0861DBEC7856}" srcOrd="8" destOrd="0" presId="urn:microsoft.com/office/officeart/2005/8/layout/process1"/>
    <dgm:cxn modelId="{342C44A1-F662-4D55-A443-554A1B925C27}" type="presParOf" srcId="{7CAA7510-50E9-4E23-8F4B-4D91F8AD9326}" destId="{9E55873E-EE05-469D-981C-B5EFFDE01AF6}" srcOrd="9" destOrd="0" presId="urn:microsoft.com/office/officeart/2005/8/layout/process1"/>
    <dgm:cxn modelId="{8816A5A9-197C-4070-BA06-87BF4AE884F7}" type="presParOf" srcId="{9E55873E-EE05-469D-981C-B5EFFDE01AF6}" destId="{434C27C6-5B11-433D-B7F9-95B7CD63EF13}" srcOrd="0" destOrd="0" presId="urn:microsoft.com/office/officeart/2005/8/layout/process1"/>
    <dgm:cxn modelId="{78F1344F-EC7C-47BB-826A-357446264590}" type="presParOf" srcId="{7CAA7510-50E9-4E23-8F4B-4D91F8AD9326}" destId="{67B71045-5395-4B72-9D7E-141F5456D0B0}" srcOrd="10" destOrd="0" presId="urn:microsoft.com/office/officeart/2005/8/layout/process1"/>
    <dgm:cxn modelId="{2D797F66-56BA-4EF9-A8DB-DDD8D8C3E4C6}" type="presParOf" srcId="{7CAA7510-50E9-4E23-8F4B-4D91F8AD9326}" destId="{912239AE-510A-4D9A-BD90-C2DDA82BF28E}" srcOrd="11" destOrd="0" presId="urn:microsoft.com/office/officeart/2005/8/layout/process1"/>
    <dgm:cxn modelId="{420066C7-14CF-4815-AC80-195EF1A0ED22}" type="presParOf" srcId="{912239AE-510A-4D9A-BD90-C2DDA82BF28E}" destId="{DDD697E5-E8E1-44D0-ABFA-11C4C12D6B3A}" srcOrd="0" destOrd="0" presId="urn:microsoft.com/office/officeart/2005/8/layout/process1"/>
    <dgm:cxn modelId="{BC60CAC5-20DB-4E26-B74D-795341E1D09A}" type="presParOf" srcId="{7CAA7510-50E9-4E23-8F4B-4D91F8AD9326}" destId="{C7241905-00AC-475D-AD7A-A97781201214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5426F0-E9D4-49D4-AA13-14DADE558B82}" type="doc">
      <dgm:prSet loTypeId="urn:microsoft.com/office/officeart/2005/8/layout/pyramid3" loCatId="pyramid" qsTypeId="urn:microsoft.com/office/officeart/2005/8/quickstyle/simple1" qsCatId="simple" csTypeId="urn:microsoft.com/office/officeart/2005/8/colors/accent2_1" csCatId="accent2" phldr="1"/>
      <dgm:spPr/>
    </dgm:pt>
    <dgm:pt modelId="{CE99C831-EAEF-402E-AC5C-8EAA60116A52}">
      <dgm:prSet phldrT="[Text]" custT="1"/>
      <dgm:spPr/>
      <dgm:t>
        <a:bodyPr/>
        <a:lstStyle/>
        <a:p>
          <a:pPr>
            <a:lnSpc>
              <a:spcPct val="150000"/>
            </a:lnSpc>
          </a:pPr>
          <a:r>
            <a:rPr lang="en-AU" sz="700" dirty="0"/>
            <a:t>Decision tree (C4.5)</a:t>
          </a:r>
        </a:p>
        <a:p>
          <a:pPr>
            <a:lnSpc>
              <a:spcPct val="150000"/>
            </a:lnSpc>
          </a:pPr>
          <a:r>
            <a:rPr lang="en-AU" sz="700" dirty="0"/>
            <a:t>Naïve</a:t>
          </a:r>
          <a:r>
            <a:rPr lang="en-AU" sz="700" baseline="0" dirty="0"/>
            <a:t> Bayes</a:t>
          </a:r>
        </a:p>
        <a:p>
          <a:pPr>
            <a:lnSpc>
              <a:spcPct val="150000"/>
            </a:lnSpc>
          </a:pPr>
          <a:r>
            <a:rPr lang="en-AU" sz="700" baseline="0" dirty="0"/>
            <a:t>Logistic regression</a:t>
          </a:r>
        </a:p>
        <a:p>
          <a:pPr>
            <a:lnSpc>
              <a:spcPct val="150000"/>
            </a:lnSpc>
          </a:pPr>
          <a:r>
            <a:rPr lang="en-AU" sz="700" dirty="0"/>
            <a:t>K</a:t>
          </a:r>
          <a:r>
            <a:rPr lang="en-AU" sz="700" baseline="0" dirty="0"/>
            <a:t> Nearest Neighbours (KNN)</a:t>
          </a:r>
          <a:endParaRPr lang="en-AU" sz="700" dirty="0"/>
        </a:p>
        <a:p>
          <a:pPr>
            <a:lnSpc>
              <a:spcPct val="150000"/>
            </a:lnSpc>
          </a:pPr>
          <a:r>
            <a:rPr lang="en-AU" sz="700" dirty="0"/>
            <a:t>Neural networks</a:t>
          </a:r>
        </a:p>
        <a:p>
          <a:pPr>
            <a:lnSpc>
              <a:spcPct val="150000"/>
            </a:lnSpc>
          </a:pPr>
          <a:r>
            <a:rPr lang="en-AU" sz="700" baseline="0" dirty="0"/>
            <a:t>SVM</a:t>
          </a:r>
          <a:endParaRPr lang="en-AU" sz="700" dirty="0"/>
        </a:p>
      </dgm:t>
    </dgm:pt>
    <dgm:pt modelId="{38BD386C-4A19-47A4-8254-2463194D81DC}" type="parTrans" cxnId="{32DF7F2D-F497-4BC6-9045-1922A4C0587B}">
      <dgm:prSet/>
      <dgm:spPr/>
      <dgm:t>
        <a:bodyPr/>
        <a:lstStyle/>
        <a:p>
          <a:endParaRPr lang="en-AU"/>
        </a:p>
      </dgm:t>
    </dgm:pt>
    <dgm:pt modelId="{D29A288B-009D-4871-BC57-9AE96FF6779F}" type="sibTrans" cxnId="{32DF7F2D-F497-4BC6-9045-1922A4C0587B}">
      <dgm:prSet/>
      <dgm:spPr/>
      <dgm:t>
        <a:bodyPr/>
        <a:lstStyle/>
        <a:p>
          <a:endParaRPr lang="en-AU"/>
        </a:p>
      </dgm:t>
    </dgm:pt>
    <dgm:pt modelId="{9AC23DBF-7185-4A81-AE2A-849F7AE14AE9}">
      <dgm:prSet phldrT="[Text]" custT="1"/>
      <dgm:spPr/>
      <dgm:t>
        <a:bodyPr/>
        <a:lstStyle/>
        <a:p>
          <a:pPr>
            <a:lnSpc>
              <a:spcPct val="150000"/>
            </a:lnSpc>
          </a:pPr>
          <a:endParaRPr lang="en-AU" sz="600" dirty="0"/>
        </a:p>
      </dgm:t>
    </dgm:pt>
    <dgm:pt modelId="{BA6DFF2B-8B99-4915-8716-F7A404B01619}" type="sibTrans" cxnId="{A4AC7488-B843-4010-A493-404F7DD866FC}">
      <dgm:prSet/>
      <dgm:spPr/>
      <dgm:t>
        <a:bodyPr/>
        <a:lstStyle/>
        <a:p>
          <a:endParaRPr lang="en-AU"/>
        </a:p>
      </dgm:t>
    </dgm:pt>
    <dgm:pt modelId="{497C2FBB-95AE-45BF-AF17-B39312587390}" type="parTrans" cxnId="{A4AC7488-B843-4010-A493-404F7DD866FC}">
      <dgm:prSet/>
      <dgm:spPr/>
      <dgm:t>
        <a:bodyPr/>
        <a:lstStyle/>
        <a:p>
          <a:endParaRPr lang="en-AU"/>
        </a:p>
      </dgm:t>
    </dgm:pt>
    <dgm:pt modelId="{67C4DA74-F127-4FAF-96D7-746E56B1127B}">
      <dgm:prSet custT="1"/>
      <dgm:spPr/>
      <dgm:t>
        <a:bodyPr/>
        <a:lstStyle/>
        <a:p>
          <a:r>
            <a:rPr lang="en-AU" sz="3200" dirty="0"/>
            <a:t>?</a:t>
          </a:r>
        </a:p>
      </dgm:t>
    </dgm:pt>
    <dgm:pt modelId="{D3F12A16-1762-46FB-B9F9-402279A93FD1}" type="parTrans" cxnId="{04A400CB-5C77-4BB2-BCF0-9B8EF5BDC5E7}">
      <dgm:prSet/>
      <dgm:spPr/>
      <dgm:t>
        <a:bodyPr/>
        <a:lstStyle/>
        <a:p>
          <a:endParaRPr lang="en-AU"/>
        </a:p>
      </dgm:t>
    </dgm:pt>
    <dgm:pt modelId="{757B2DDA-1373-4E20-ADEE-6254BDF7FB1B}" type="sibTrans" cxnId="{04A400CB-5C77-4BB2-BCF0-9B8EF5BDC5E7}">
      <dgm:prSet/>
      <dgm:spPr/>
      <dgm:t>
        <a:bodyPr/>
        <a:lstStyle/>
        <a:p>
          <a:endParaRPr lang="en-AU"/>
        </a:p>
      </dgm:t>
    </dgm:pt>
    <dgm:pt modelId="{05C7AAC4-60E4-4A79-BCB8-F3C8E0398357}" type="pres">
      <dgm:prSet presAssocID="{A75426F0-E9D4-49D4-AA13-14DADE558B82}" presName="Name0" presStyleCnt="0">
        <dgm:presLayoutVars>
          <dgm:dir/>
          <dgm:animLvl val="lvl"/>
          <dgm:resizeHandles val="exact"/>
        </dgm:presLayoutVars>
      </dgm:prSet>
      <dgm:spPr/>
    </dgm:pt>
    <dgm:pt modelId="{3ABE34AA-45B9-42D7-AAB7-A6A5594A48DB}" type="pres">
      <dgm:prSet presAssocID="{CE99C831-EAEF-402E-AC5C-8EAA60116A52}" presName="Name8" presStyleCnt="0"/>
      <dgm:spPr/>
    </dgm:pt>
    <dgm:pt modelId="{1A6C75DB-583C-4165-927A-DC8C6BD97D04}" type="pres">
      <dgm:prSet presAssocID="{CE99C831-EAEF-402E-AC5C-8EAA60116A52}" presName="level" presStyleLbl="node1" presStyleIdx="0" presStyleCnt="3" custScaleY="75056">
        <dgm:presLayoutVars>
          <dgm:chMax val="1"/>
          <dgm:bulletEnabled val="1"/>
        </dgm:presLayoutVars>
      </dgm:prSet>
      <dgm:spPr/>
    </dgm:pt>
    <dgm:pt modelId="{EB56CDD8-193E-4B8A-9C4E-BD44186BE824}" type="pres">
      <dgm:prSet presAssocID="{CE99C831-EAEF-402E-AC5C-8EAA60116A5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5AABF1-472B-4D55-B260-1E6C4AA7411C}" type="pres">
      <dgm:prSet presAssocID="{9AC23DBF-7185-4A81-AE2A-849F7AE14AE9}" presName="Name8" presStyleCnt="0"/>
      <dgm:spPr/>
    </dgm:pt>
    <dgm:pt modelId="{6BE64A5C-054C-441E-BB41-58A28B0B4358}" type="pres">
      <dgm:prSet presAssocID="{9AC23DBF-7185-4A81-AE2A-849F7AE14AE9}" presName="level" presStyleLbl="node1" presStyleIdx="1" presStyleCnt="3" custScaleY="43002">
        <dgm:presLayoutVars>
          <dgm:chMax val="1"/>
          <dgm:bulletEnabled val="1"/>
        </dgm:presLayoutVars>
      </dgm:prSet>
      <dgm:spPr/>
    </dgm:pt>
    <dgm:pt modelId="{93BBA3FF-6630-49BE-A39E-9609776DED21}" type="pres">
      <dgm:prSet presAssocID="{9AC23DBF-7185-4A81-AE2A-849F7AE14AE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5C79A25-81C3-48A8-8291-F37A96C5FC81}" type="pres">
      <dgm:prSet presAssocID="{67C4DA74-F127-4FAF-96D7-746E56B1127B}" presName="Name8" presStyleCnt="0"/>
      <dgm:spPr/>
    </dgm:pt>
    <dgm:pt modelId="{981BFB9D-9E0E-4218-9A7C-93319F4269DF}" type="pres">
      <dgm:prSet presAssocID="{67C4DA74-F127-4FAF-96D7-746E56B1127B}" presName="level" presStyleLbl="node1" presStyleIdx="2" presStyleCnt="3" custScaleY="83112">
        <dgm:presLayoutVars>
          <dgm:chMax val="1"/>
          <dgm:bulletEnabled val="1"/>
        </dgm:presLayoutVars>
      </dgm:prSet>
      <dgm:spPr/>
    </dgm:pt>
    <dgm:pt modelId="{92021B92-ED85-45C7-9718-73E77186B179}" type="pres">
      <dgm:prSet presAssocID="{67C4DA74-F127-4FAF-96D7-746E56B1127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1DEB61B-A757-466B-A021-0A5404203ADD}" type="presOf" srcId="{67C4DA74-F127-4FAF-96D7-746E56B1127B}" destId="{981BFB9D-9E0E-4218-9A7C-93319F4269DF}" srcOrd="0" destOrd="0" presId="urn:microsoft.com/office/officeart/2005/8/layout/pyramid3"/>
    <dgm:cxn modelId="{32DF7F2D-F497-4BC6-9045-1922A4C0587B}" srcId="{A75426F0-E9D4-49D4-AA13-14DADE558B82}" destId="{CE99C831-EAEF-402E-AC5C-8EAA60116A52}" srcOrd="0" destOrd="0" parTransId="{38BD386C-4A19-47A4-8254-2463194D81DC}" sibTransId="{D29A288B-009D-4871-BC57-9AE96FF6779F}"/>
    <dgm:cxn modelId="{80E97D2E-F6AC-427F-95AF-9E8C539A46CA}" type="presOf" srcId="{CE99C831-EAEF-402E-AC5C-8EAA60116A52}" destId="{1A6C75DB-583C-4165-927A-DC8C6BD97D04}" srcOrd="0" destOrd="0" presId="urn:microsoft.com/office/officeart/2005/8/layout/pyramid3"/>
    <dgm:cxn modelId="{70B31C61-0458-4924-B2C4-47F2B2BDB399}" type="presOf" srcId="{9AC23DBF-7185-4A81-AE2A-849F7AE14AE9}" destId="{6BE64A5C-054C-441E-BB41-58A28B0B4358}" srcOrd="0" destOrd="0" presId="urn:microsoft.com/office/officeart/2005/8/layout/pyramid3"/>
    <dgm:cxn modelId="{6BEBD64F-FA6B-49BC-B96B-0D7156211EA5}" type="presOf" srcId="{CE99C831-EAEF-402E-AC5C-8EAA60116A52}" destId="{EB56CDD8-193E-4B8A-9C4E-BD44186BE824}" srcOrd="1" destOrd="0" presId="urn:microsoft.com/office/officeart/2005/8/layout/pyramid3"/>
    <dgm:cxn modelId="{88486479-B1C2-4B20-8B4D-103F8CA83E2A}" type="presOf" srcId="{9AC23DBF-7185-4A81-AE2A-849F7AE14AE9}" destId="{93BBA3FF-6630-49BE-A39E-9609776DED21}" srcOrd="1" destOrd="0" presId="urn:microsoft.com/office/officeart/2005/8/layout/pyramid3"/>
    <dgm:cxn modelId="{A4AC7488-B843-4010-A493-404F7DD866FC}" srcId="{A75426F0-E9D4-49D4-AA13-14DADE558B82}" destId="{9AC23DBF-7185-4A81-AE2A-849F7AE14AE9}" srcOrd="1" destOrd="0" parTransId="{497C2FBB-95AE-45BF-AF17-B39312587390}" sibTransId="{BA6DFF2B-8B99-4915-8716-F7A404B01619}"/>
    <dgm:cxn modelId="{04A400CB-5C77-4BB2-BCF0-9B8EF5BDC5E7}" srcId="{A75426F0-E9D4-49D4-AA13-14DADE558B82}" destId="{67C4DA74-F127-4FAF-96D7-746E56B1127B}" srcOrd="2" destOrd="0" parTransId="{D3F12A16-1762-46FB-B9F9-402279A93FD1}" sibTransId="{757B2DDA-1373-4E20-ADEE-6254BDF7FB1B}"/>
    <dgm:cxn modelId="{F3048ECD-3737-4647-A097-2BD369B2F1B0}" type="presOf" srcId="{A75426F0-E9D4-49D4-AA13-14DADE558B82}" destId="{05C7AAC4-60E4-4A79-BCB8-F3C8E0398357}" srcOrd="0" destOrd="0" presId="urn:microsoft.com/office/officeart/2005/8/layout/pyramid3"/>
    <dgm:cxn modelId="{B093B2F6-7897-4CFE-9074-247B8E95516B}" type="presOf" srcId="{67C4DA74-F127-4FAF-96D7-746E56B1127B}" destId="{92021B92-ED85-45C7-9718-73E77186B179}" srcOrd="1" destOrd="0" presId="urn:microsoft.com/office/officeart/2005/8/layout/pyramid3"/>
    <dgm:cxn modelId="{04E67A93-C9D3-4F7D-8BC7-07D12C8484CF}" type="presParOf" srcId="{05C7AAC4-60E4-4A79-BCB8-F3C8E0398357}" destId="{3ABE34AA-45B9-42D7-AAB7-A6A5594A48DB}" srcOrd="0" destOrd="0" presId="urn:microsoft.com/office/officeart/2005/8/layout/pyramid3"/>
    <dgm:cxn modelId="{4176B5D3-6E2E-4706-8F7D-D32F8D6F8C23}" type="presParOf" srcId="{3ABE34AA-45B9-42D7-AAB7-A6A5594A48DB}" destId="{1A6C75DB-583C-4165-927A-DC8C6BD97D04}" srcOrd="0" destOrd="0" presId="urn:microsoft.com/office/officeart/2005/8/layout/pyramid3"/>
    <dgm:cxn modelId="{57B1DB0F-9D33-423B-A034-2F5C526CE529}" type="presParOf" srcId="{3ABE34AA-45B9-42D7-AAB7-A6A5594A48DB}" destId="{EB56CDD8-193E-4B8A-9C4E-BD44186BE824}" srcOrd="1" destOrd="0" presId="urn:microsoft.com/office/officeart/2005/8/layout/pyramid3"/>
    <dgm:cxn modelId="{A9BFE15C-9E1F-4247-A77E-6912657439D5}" type="presParOf" srcId="{05C7AAC4-60E4-4A79-BCB8-F3C8E0398357}" destId="{AE5AABF1-472B-4D55-B260-1E6C4AA7411C}" srcOrd="1" destOrd="0" presId="urn:microsoft.com/office/officeart/2005/8/layout/pyramid3"/>
    <dgm:cxn modelId="{F35F26FB-B592-4D8C-AB51-0A4C693E6828}" type="presParOf" srcId="{AE5AABF1-472B-4D55-B260-1E6C4AA7411C}" destId="{6BE64A5C-054C-441E-BB41-58A28B0B4358}" srcOrd="0" destOrd="0" presId="urn:microsoft.com/office/officeart/2005/8/layout/pyramid3"/>
    <dgm:cxn modelId="{B11FF0A7-3AEB-4CD9-BFC0-CBEF77DC9D68}" type="presParOf" srcId="{AE5AABF1-472B-4D55-B260-1E6C4AA7411C}" destId="{93BBA3FF-6630-49BE-A39E-9609776DED21}" srcOrd="1" destOrd="0" presId="urn:microsoft.com/office/officeart/2005/8/layout/pyramid3"/>
    <dgm:cxn modelId="{5170EEEF-5293-405D-932B-0FD6A3732B9D}" type="presParOf" srcId="{05C7AAC4-60E4-4A79-BCB8-F3C8E0398357}" destId="{B5C79A25-81C3-48A8-8291-F37A96C5FC81}" srcOrd="2" destOrd="0" presId="urn:microsoft.com/office/officeart/2005/8/layout/pyramid3"/>
    <dgm:cxn modelId="{4D758963-2D4D-4E41-B0D8-825AA9E30E5A}" type="presParOf" srcId="{B5C79A25-81C3-48A8-8291-F37A96C5FC81}" destId="{981BFB9D-9E0E-4218-9A7C-93319F4269DF}" srcOrd="0" destOrd="0" presId="urn:microsoft.com/office/officeart/2005/8/layout/pyramid3"/>
    <dgm:cxn modelId="{11984AD0-B277-48BB-96D0-7E9CA1C0ABC9}" type="presParOf" srcId="{B5C79A25-81C3-48A8-8291-F37A96C5FC81}" destId="{92021B92-ED85-45C7-9718-73E77186B179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1A414-60D0-4D1C-AD3B-9065494D8FAF}">
      <dsp:nvSpPr>
        <dsp:cNvPr id="0" name=""/>
        <dsp:cNvSpPr/>
      </dsp:nvSpPr>
      <dsp:spPr>
        <a:xfrm>
          <a:off x="1889" y="640242"/>
          <a:ext cx="715661" cy="4293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Data exploratory</a:t>
          </a:r>
        </a:p>
      </dsp:txBody>
      <dsp:txXfrm>
        <a:off x="14466" y="652819"/>
        <a:ext cx="690507" cy="404243"/>
      </dsp:txXfrm>
    </dsp:sp>
    <dsp:sp modelId="{2BF35923-DF14-436F-90DC-BC6A9A2245D4}">
      <dsp:nvSpPr>
        <dsp:cNvPr id="0" name=""/>
        <dsp:cNvSpPr/>
      </dsp:nvSpPr>
      <dsp:spPr>
        <a:xfrm>
          <a:off x="789117" y="766198"/>
          <a:ext cx="151720" cy="177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700" kern="1200"/>
        </a:p>
      </dsp:txBody>
      <dsp:txXfrm>
        <a:off x="789117" y="801695"/>
        <a:ext cx="106204" cy="106490"/>
      </dsp:txXfrm>
    </dsp:sp>
    <dsp:sp modelId="{F7391AF4-74C0-4871-B018-C6A35FAFB7D3}">
      <dsp:nvSpPr>
        <dsp:cNvPr id="0" name=""/>
        <dsp:cNvSpPr/>
      </dsp:nvSpPr>
      <dsp:spPr>
        <a:xfrm>
          <a:off x="1003816" y="640242"/>
          <a:ext cx="715661" cy="4293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Data pre-processing</a:t>
          </a:r>
        </a:p>
      </dsp:txBody>
      <dsp:txXfrm>
        <a:off x="1016393" y="652819"/>
        <a:ext cx="690507" cy="404243"/>
      </dsp:txXfrm>
    </dsp:sp>
    <dsp:sp modelId="{EFFAEBD3-EEF9-41DD-AD5F-208059E5F858}">
      <dsp:nvSpPr>
        <dsp:cNvPr id="0" name=""/>
        <dsp:cNvSpPr/>
      </dsp:nvSpPr>
      <dsp:spPr>
        <a:xfrm>
          <a:off x="1791044" y="766198"/>
          <a:ext cx="151720" cy="177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700" kern="1200"/>
        </a:p>
      </dsp:txBody>
      <dsp:txXfrm>
        <a:off x="1791044" y="801695"/>
        <a:ext cx="106204" cy="106490"/>
      </dsp:txXfrm>
    </dsp:sp>
    <dsp:sp modelId="{C077C263-D23E-4A86-80CB-ECAB09B93E29}">
      <dsp:nvSpPr>
        <dsp:cNvPr id="0" name=""/>
        <dsp:cNvSpPr/>
      </dsp:nvSpPr>
      <dsp:spPr>
        <a:xfrm>
          <a:off x="2005742" y="640242"/>
          <a:ext cx="715661" cy="4293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Model suggestion</a:t>
          </a:r>
        </a:p>
      </dsp:txBody>
      <dsp:txXfrm>
        <a:off x="2018319" y="652819"/>
        <a:ext cx="690507" cy="404243"/>
      </dsp:txXfrm>
    </dsp:sp>
    <dsp:sp modelId="{63149C34-0AE9-4F9E-9A99-2BDAE09A47F2}">
      <dsp:nvSpPr>
        <dsp:cNvPr id="0" name=""/>
        <dsp:cNvSpPr/>
      </dsp:nvSpPr>
      <dsp:spPr>
        <a:xfrm>
          <a:off x="2792970" y="766198"/>
          <a:ext cx="151720" cy="177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700" kern="1200"/>
        </a:p>
      </dsp:txBody>
      <dsp:txXfrm>
        <a:off x="2792970" y="801695"/>
        <a:ext cx="106204" cy="106490"/>
      </dsp:txXfrm>
    </dsp:sp>
    <dsp:sp modelId="{290E1010-3892-414D-861A-AD021E0DF9BA}">
      <dsp:nvSpPr>
        <dsp:cNvPr id="0" name=""/>
        <dsp:cNvSpPr/>
      </dsp:nvSpPr>
      <dsp:spPr>
        <a:xfrm>
          <a:off x="3007669" y="640242"/>
          <a:ext cx="715661" cy="4293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Data set splitting</a:t>
          </a:r>
        </a:p>
      </dsp:txBody>
      <dsp:txXfrm>
        <a:off x="3020246" y="652819"/>
        <a:ext cx="690507" cy="404243"/>
      </dsp:txXfrm>
    </dsp:sp>
    <dsp:sp modelId="{DF8ACC7D-B3C9-4F60-A881-D364A4B0B329}">
      <dsp:nvSpPr>
        <dsp:cNvPr id="0" name=""/>
        <dsp:cNvSpPr/>
      </dsp:nvSpPr>
      <dsp:spPr>
        <a:xfrm>
          <a:off x="3794897" y="766198"/>
          <a:ext cx="151720" cy="177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700" kern="1200"/>
        </a:p>
      </dsp:txBody>
      <dsp:txXfrm>
        <a:off x="3794897" y="801695"/>
        <a:ext cx="106204" cy="106490"/>
      </dsp:txXfrm>
    </dsp:sp>
    <dsp:sp modelId="{A2C08B5C-B86C-40CC-9A05-0861DBEC7856}">
      <dsp:nvSpPr>
        <dsp:cNvPr id="0" name=""/>
        <dsp:cNvSpPr/>
      </dsp:nvSpPr>
      <dsp:spPr>
        <a:xfrm>
          <a:off x="4009595" y="640242"/>
          <a:ext cx="715661" cy="4293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Model training</a:t>
          </a:r>
        </a:p>
      </dsp:txBody>
      <dsp:txXfrm>
        <a:off x="4022172" y="652819"/>
        <a:ext cx="690507" cy="404243"/>
      </dsp:txXfrm>
    </dsp:sp>
    <dsp:sp modelId="{9E55873E-EE05-469D-981C-B5EFFDE01AF6}">
      <dsp:nvSpPr>
        <dsp:cNvPr id="0" name=""/>
        <dsp:cNvSpPr/>
      </dsp:nvSpPr>
      <dsp:spPr>
        <a:xfrm>
          <a:off x="4796823" y="766198"/>
          <a:ext cx="151720" cy="177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700" kern="1200"/>
        </a:p>
      </dsp:txBody>
      <dsp:txXfrm>
        <a:off x="4796823" y="801695"/>
        <a:ext cx="106204" cy="106490"/>
      </dsp:txXfrm>
    </dsp:sp>
    <dsp:sp modelId="{67B71045-5395-4B72-9D7E-141F5456D0B0}">
      <dsp:nvSpPr>
        <dsp:cNvPr id="0" name=""/>
        <dsp:cNvSpPr/>
      </dsp:nvSpPr>
      <dsp:spPr>
        <a:xfrm>
          <a:off x="5011522" y="640242"/>
          <a:ext cx="715661" cy="4293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Model testing</a:t>
          </a:r>
        </a:p>
      </dsp:txBody>
      <dsp:txXfrm>
        <a:off x="5024099" y="652819"/>
        <a:ext cx="690507" cy="404243"/>
      </dsp:txXfrm>
    </dsp:sp>
    <dsp:sp modelId="{912239AE-510A-4D9A-BD90-C2DDA82BF28E}">
      <dsp:nvSpPr>
        <dsp:cNvPr id="0" name=""/>
        <dsp:cNvSpPr/>
      </dsp:nvSpPr>
      <dsp:spPr>
        <a:xfrm>
          <a:off x="5798749" y="766198"/>
          <a:ext cx="151720" cy="17748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700" kern="1200"/>
        </a:p>
      </dsp:txBody>
      <dsp:txXfrm>
        <a:off x="5798749" y="801695"/>
        <a:ext cx="106204" cy="106490"/>
      </dsp:txXfrm>
    </dsp:sp>
    <dsp:sp modelId="{C7241905-00AC-475D-AD7A-A97781201214}">
      <dsp:nvSpPr>
        <dsp:cNvPr id="0" name=""/>
        <dsp:cNvSpPr/>
      </dsp:nvSpPr>
      <dsp:spPr>
        <a:xfrm>
          <a:off x="6013448" y="640242"/>
          <a:ext cx="715661" cy="4293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900" kern="1200" dirty="0"/>
            <a:t>Evaluation</a:t>
          </a:r>
        </a:p>
      </dsp:txBody>
      <dsp:txXfrm>
        <a:off x="6026025" y="652819"/>
        <a:ext cx="690507" cy="4042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6C75DB-583C-4165-927A-DC8C6BD97D04}">
      <dsp:nvSpPr>
        <dsp:cNvPr id="0" name=""/>
        <dsp:cNvSpPr/>
      </dsp:nvSpPr>
      <dsp:spPr>
        <a:xfrm rot="10800000">
          <a:off x="0" y="0"/>
          <a:ext cx="1884218" cy="1142262"/>
        </a:xfrm>
        <a:prstGeom prst="trapezoid">
          <a:avLst>
            <a:gd name="adj" fmla="val 30772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kern="1200" dirty="0"/>
            <a:t>Decision tree (C4.5)</a:t>
          </a:r>
        </a:p>
        <a:p>
          <a:pPr marL="0" lvl="0" indent="0" algn="ctr" defTabSz="311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kern="1200" dirty="0"/>
            <a:t>Naïve</a:t>
          </a:r>
          <a:r>
            <a:rPr lang="en-AU" sz="700" kern="1200" baseline="0" dirty="0"/>
            <a:t> Bayes</a:t>
          </a:r>
        </a:p>
        <a:p>
          <a:pPr marL="0" lvl="0" indent="0" algn="ctr" defTabSz="311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kern="1200" baseline="0" dirty="0"/>
            <a:t>Logistic regression</a:t>
          </a:r>
        </a:p>
        <a:p>
          <a:pPr marL="0" lvl="0" indent="0" algn="ctr" defTabSz="311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kern="1200" dirty="0"/>
            <a:t>K</a:t>
          </a:r>
          <a:r>
            <a:rPr lang="en-AU" sz="700" kern="1200" baseline="0" dirty="0"/>
            <a:t> Nearest Neighbours (KNN)</a:t>
          </a:r>
          <a:endParaRPr lang="en-AU" sz="700" kern="1200" dirty="0"/>
        </a:p>
        <a:p>
          <a:pPr marL="0" lvl="0" indent="0" algn="ctr" defTabSz="311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kern="1200" dirty="0"/>
            <a:t>Neural networks</a:t>
          </a:r>
        </a:p>
        <a:p>
          <a:pPr marL="0" lvl="0" indent="0" algn="ctr" defTabSz="31115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700" kern="1200" baseline="0" dirty="0"/>
            <a:t>SVM</a:t>
          </a:r>
          <a:endParaRPr lang="en-AU" sz="700" kern="1200" dirty="0"/>
        </a:p>
      </dsp:txBody>
      <dsp:txXfrm rot="-10800000">
        <a:off x="329738" y="0"/>
        <a:ext cx="1224741" cy="1142262"/>
      </dsp:txXfrm>
    </dsp:sp>
    <dsp:sp modelId="{6BE64A5C-054C-441E-BB41-58A28B0B4358}">
      <dsp:nvSpPr>
        <dsp:cNvPr id="0" name=""/>
        <dsp:cNvSpPr/>
      </dsp:nvSpPr>
      <dsp:spPr>
        <a:xfrm rot="10800000">
          <a:off x="351498" y="1142262"/>
          <a:ext cx="1181221" cy="654439"/>
        </a:xfrm>
        <a:prstGeom prst="trapezoid">
          <a:avLst>
            <a:gd name="adj" fmla="val 30772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600" kern="1200" dirty="0"/>
        </a:p>
      </dsp:txBody>
      <dsp:txXfrm rot="-10800000">
        <a:off x="558212" y="1142262"/>
        <a:ext cx="767793" cy="654439"/>
      </dsp:txXfrm>
    </dsp:sp>
    <dsp:sp modelId="{981BFB9D-9E0E-4218-9A7C-93319F4269DF}">
      <dsp:nvSpPr>
        <dsp:cNvPr id="0" name=""/>
        <dsp:cNvSpPr/>
      </dsp:nvSpPr>
      <dsp:spPr>
        <a:xfrm rot="10800000">
          <a:off x="552883" y="1796701"/>
          <a:ext cx="778451" cy="1264865"/>
        </a:xfrm>
        <a:prstGeom prst="trapezoid">
          <a:avLst>
            <a:gd name="adj" fmla="val 5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200" kern="1200" dirty="0"/>
            <a:t>?</a:t>
          </a:r>
        </a:p>
      </dsp:txBody>
      <dsp:txXfrm rot="-10800000">
        <a:off x="552883" y="1796701"/>
        <a:ext cx="778451" cy="12648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FF6F4C1-4114-4918-8993-473D0CD5DC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173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DB437F-59FE-4A6C-A802-8DC8214269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435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pitchFamily="-65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Arial" charset="0"/>
                <a:ea typeface="Arial" pitchFamily="-65" charset="0"/>
                <a:cs typeface="Arial" charset="0"/>
              </a:rPr>
              <a:t>A declaration that it is your work; or an acknowledgement of the original work (if you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Arial" charset="0"/>
                <a:ea typeface="Arial" pitchFamily="-65" charset="0"/>
                <a:cs typeface="Arial" charset="0"/>
              </a:rPr>
              <a:t>reproduce or report others' work). If you improve or combine others’ methods, make this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Arial" charset="0"/>
                <a:ea typeface="Arial" pitchFamily="-65" charset="0"/>
                <a:cs typeface="Arial" charset="0"/>
              </a:rPr>
              <a:t>clear too.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92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57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76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12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740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Arial" charset="0"/>
                <a:ea typeface="Arial" pitchFamily="-65" charset="0"/>
                <a:cs typeface="Arial" charset="0"/>
              </a:rPr>
              <a:t>The procedure of solving the problem by using the data mining method. If you did the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Arial" charset="0"/>
                <a:ea typeface="Arial" pitchFamily="-65" charset="0"/>
                <a:cs typeface="Arial" charset="0"/>
              </a:rPr>
              <a:t>work, the process should show how you did it. If you use a case study, the procedure</a:t>
            </a:r>
          </a:p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Arial" charset="0"/>
                <a:ea typeface="Arial" pitchFamily="-65" charset="0"/>
                <a:cs typeface="Arial" charset="0"/>
              </a:rPr>
              <a:t>shows how others did it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69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86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DB437F-59FE-4A6C-A802-8DC82142699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542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rporate slides_for PPT(RGB)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8" name="Picture 7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728" y="590550"/>
            <a:ext cx="1288544" cy="1030835"/>
          </a:xfrm>
          <a:prstGeom prst="rect">
            <a:avLst/>
          </a:prstGeom>
        </p:spPr>
      </p:pic>
      <p:sp>
        <p:nvSpPr>
          <p:cNvPr id="4" name="Rectangle 8"/>
          <p:cNvSpPr>
            <a:spLocks noGrp="1" noChangeArrowheads="1"/>
          </p:cNvSpPr>
          <p:nvPr>
            <p:ph type="ctrTitle" sz="quarter" hasCustomPrompt="1"/>
          </p:nvPr>
        </p:nvSpPr>
        <p:spPr bwMode="auto">
          <a:xfrm>
            <a:off x="1358089" y="2184400"/>
            <a:ext cx="6437083" cy="84328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title here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35510661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82909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8280751" cy="34086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  <a:lvl2pPr>
              <a:defRPr sz="2000" baseline="0"/>
            </a:lvl2pPr>
            <a:lvl3pPr marL="1143000" indent="-228600">
              <a:buFont typeface="Arial" panose="020B0604020202020204" pitchFamily="34" charset="0"/>
              <a:buChar char="»"/>
              <a:defRPr sz="2000"/>
            </a:lvl3pPr>
          </a:lstStyle>
          <a:p>
            <a:pPr lvl="0"/>
            <a:r>
              <a:rPr lang="en-US" dirty="0"/>
              <a:t>Type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if required</a:t>
            </a:r>
            <a:endParaRPr lang="en-AU" dirty="0"/>
          </a:p>
        </p:txBody>
      </p:sp>
      <p:pic>
        <p:nvPicPr>
          <p:cNvPr id="8" name="Picture 7" descr="UniSA New Landscape 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37" y="4501905"/>
            <a:ext cx="1424419" cy="4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09677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/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0"/>
            <a:ext cx="4572000" cy="4274979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1621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16209" y="1295405"/>
            <a:ext cx="3810351" cy="340867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</a:t>
            </a:r>
            <a:endParaRPr lang="en-AU" dirty="0"/>
          </a:p>
        </p:txBody>
      </p:sp>
      <p:pic>
        <p:nvPicPr>
          <p:cNvPr id="7" name="Picture 6" descr="UniSA New Landscape 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37" y="4501905"/>
            <a:ext cx="1424419" cy="4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2058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right/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572000" cy="51435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3200" i="1">
                <a:solidFill>
                  <a:srgbClr val="E632C0"/>
                </a:solidFill>
              </a:defRPr>
            </a:lvl1pPr>
          </a:lstStyle>
          <a:p>
            <a:r>
              <a:rPr lang="en-US" dirty="0"/>
              <a:t>Drag or insert image/chart/table to placeholder. Or c</a:t>
            </a:r>
            <a:r>
              <a:rPr lang="en-AU" dirty="0"/>
              <a:t>lick </a:t>
            </a:r>
            <a:br>
              <a:rPr lang="en-AU" dirty="0"/>
            </a:br>
            <a:r>
              <a:rPr lang="en-AU" dirty="0"/>
              <a:t>icon to add.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47577" y="428627"/>
            <a:ext cx="3820503" cy="64770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90000"/>
              </a:lnSpc>
              <a:buNone/>
              <a:defRPr sz="3600" b="1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Type heading</a:t>
            </a:r>
            <a:endParaRPr lang="en-AU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947569" y="1295405"/>
            <a:ext cx="3810351" cy="34696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Type text</a:t>
            </a:r>
            <a:endParaRPr lang="en-AU" dirty="0"/>
          </a:p>
        </p:txBody>
      </p:sp>
      <p:pic>
        <p:nvPicPr>
          <p:cNvPr id="6" name="Picture 5" descr="UniSA New Landscape 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37" y="4501905"/>
            <a:ext cx="1424419" cy="42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0856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UniSA New Landscape blue_RG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3637" y="4501905"/>
            <a:ext cx="1424419" cy="423400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9144000" cy="4264818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i="1" baseline="0">
                <a:solidFill>
                  <a:srgbClr val="E632C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39609809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orporate slides_for PPT(RGB)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Picture 3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pic>
        <p:nvPicPr>
          <p:cNvPr id="6" name="Picture 5" descr="UniSA New Portrait white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84" y="904205"/>
            <a:ext cx="2084432" cy="1667545"/>
          </a:xfrm>
          <a:prstGeom prst="rect">
            <a:avLst/>
          </a:prstGeom>
        </p:spPr>
      </p:pic>
      <p:sp>
        <p:nvSpPr>
          <p:cNvPr id="9" name="Rectangle 11"/>
          <p:cNvSpPr>
            <a:spLocks noGrp="1" noChangeArrowheads="1"/>
          </p:cNvSpPr>
          <p:nvPr>
            <p:ph type="subTitle" sz="quarter" idx="1" hasCustomPrompt="1"/>
          </p:nvPr>
        </p:nvSpPr>
        <p:spPr bwMode="auto">
          <a:xfrm>
            <a:off x="1366353" y="3332829"/>
            <a:ext cx="6428827" cy="1249331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text or delete if not required</a:t>
            </a:r>
          </a:p>
        </p:txBody>
      </p:sp>
    </p:spTree>
    <p:extLst>
      <p:ext uri="{BB962C8B-B14F-4D97-AF65-F5344CB8AC3E}">
        <p14:creationId xmlns:p14="http://schemas.microsoft.com/office/powerpoint/2010/main" val="11949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2971800" y="290514"/>
            <a:ext cx="3200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92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Arial" pitchFamily="-65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pitchFamily="-65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Arial" pitchFamily="-65" charset="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pitchFamily="-65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pitchFamily="-65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pitchFamily="-65" charset="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AU" sz="3200" b="0" dirty="0"/>
              <a:t>DATA MINING APPLICATION</a:t>
            </a:r>
            <a:br>
              <a:rPr lang="en-AU" sz="3200" b="0" dirty="0"/>
            </a:br>
            <a:r>
              <a:rPr lang="en-AU" sz="3200" b="0" dirty="0"/>
              <a:t>IN LOAN APPROVAL</a:t>
            </a:r>
            <a:endParaRPr lang="en-US" sz="3200" b="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AU" sz="2000" dirty="0"/>
              <a:t>Student Name: Mai Huyen Linh Le</a:t>
            </a:r>
          </a:p>
          <a:p>
            <a:r>
              <a:rPr lang="en-AU" sz="2000" dirty="0"/>
              <a:t>Student ID: 110331230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1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5000">
        <p:fade/>
      </p:transition>
    </mc:Choice>
    <mc:Fallback xmlns="">
      <p:transition xmlns:p14="http://schemas.microsoft.com/office/powerpoint/2010/main" spd="slow" advClick="0" advTm="5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B021179-4B1E-430B-B154-6F2D4A3F2F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Data mining method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B27C7-8E08-4350-98E9-7EE802EB0E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AU" sz="2000" dirty="0">
                <a:ea typeface="+mn-lt"/>
                <a:cs typeface="+mn-lt"/>
              </a:rPr>
              <a:t>Key considerations on choosing the methods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>
                <a:ea typeface="+mn-lt"/>
                <a:cs typeface="+mn-lt"/>
              </a:rPr>
              <a:t>1. Objective: Classification on loan approval (Yes/No)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>
                <a:ea typeface="+mn-lt"/>
                <a:cs typeface="+mn-lt"/>
              </a:rPr>
              <a:t>2. Predictor variable: Both categorical and numerical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>
                <a:ea typeface="+mn-lt"/>
                <a:cs typeface="+mn-lt"/>
              </a:rPr>
              <a:t>    Response variable: Categorical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>
                <a:ea typeface="+mn-lt"/>
                <a:cs typeface="+mn-lt"/>
              </a:rPr>
              <a:t>3. Subjective limitations: Decision Tree, Logistic Regression, SVM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AU" dirty="0"/>
              <a:t>→</a:t>
            </a:r>
            <a:r>
              <a:rPr lang="en-AU" dirty="0">
                <a:ea typeface="+mn-lt"/>
                <a:cs typeface="+mn-lt"/>
              </a:rPr>
              <a:t> Final methods: </a:t>
            </a:r>
            <a:r>
              <a:rPr lang="en-US" altLang="en-US" dirty="0"/>
              <a:t>Naive Bayesian and K Nearest Neighbors (KNN) and Neural Network</a:t>
            </a:r>
            <a:endParaRPr lang="en-AU" dirty="0">
              <a:ea typeface="+mn-lt"/>
              <a:cs typeface="+mn-lt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40E571D-7F75-442B-8DA1-CE98C3395B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160804"/>
              </p:ext>
            </p:extLst>
          </p:nvPr>
        </p:nvGraphicFramePr>
        <p:xfrm>
          <a:off x="6906492" y="297873"/>
          <a:ext cx="1884218" cy="3061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D3980BA-1A6D-419F-81C9-DFB8E6CE58F5}"/>
              </a:ext>
            </a:extLst>
          </p:cNvPr>
          <p:cNvSpPr txBox="1"/>
          <p:nvPr/>
        </p:nvSpPr>
        <p:spPr>
          <a:xfrm>
            <a:off x="7335983" y="1467859"/>
            <a:ext cx="1025236" cy="557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altLang="en-US" sz="700" dirty="0"/>
              <a:t>Naive Bayesian </a:t>
            </a:r>
          </a:p>
          <a:p>
            <a:pPr lvl="0" algn="ctr">
              <a:lnSpc>
                <a:spcPct val="150000"/>
              </a:lnSpc>
            </a:pPr>
            <a:r>
              <a:rPr lang="en-US" altLang="en-US" sz="700" dirty="0"/>
              <a:t>KNN</a:t>
            </a:r>
          </a:p>
          <a:p>
            <a:pPr lvl="0" algn="ctr">
              <a:lnSpc>
                <a:spcPct val="150000"/>
              </a:lnSpc>
            </a:pPr>
            <a:r>
              <a:rPr lang="en-US" altLang="en-US" sz="700" dirty="0"/>
              <a:t>Neural Network</a:t>
            </a:r>
            <a:endParaRPr lang="en-AU" sz="700" dirty="0"/>
          </a:p>
        </p:txBody>
      </p:sp>
    </p:spTree>
    <p:extLst>
      <p:ext uri="{BB962C8B-B14F-4D97-AF65-F5344CB8AC3E}">
        <p14:creationId xmlns:p14="http://schemas.microsoft.com/office/powerpoint/2010/main" val="257860822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4A5D4E-F4FC-34B5-2EB3-7357B0CC62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AU" dirty="0"/>
              <a:t>Data mining method</a:t>
            </a:r>
            <a:endParaRPr lang="en-US" b="0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51458A-0BBB-4A48-A1FA-A9857E1EC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496323"/>
              </p:ext>
            </p:extLst>
          </p:nvPr>
        </p:nvGraphicFramePr>
        <p:xfrm>
          <a:off x="416217" y="1053467"/>
          <a:ext cx="8290902" cy="375412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63634">
                  <a:extLst>
                    <a:ext uri="{9D8B030D-6E8A-4147-A177-3AD203B41FA5}">
                      <a16:colId xmlns:a16="http://schemas.microsoft.com/office/drawing/2014/main" val="583301265"/>
                    </a:ext>
                  </a:extLst>
                </a:gridCol>
                <a:gridCol w="2763634">
                  <a:extLst>
                    <a:ext uri="{9D8B030D-6E8A-4147-A177-3AD203B41FA5}">
                      <a16:colId xmlns:a16="http://schemas.microsoft.com/office/drawing/2014/main" val="1329347174"/>
                    </a:ext>
                  </a:extLst>
                </a:gridCol>
                <a:gridCol w="2763634">
                  <a:extLst>
                    <a:ext uri="{9D8B030D-6E8A-4147-A177-3AD203B41FA5}">
                      <a16:colId xmlns:a16="http://schemas.microsoft.com/office/drawing/2014/main" val="3924244970"/>
                    </a:ext>
                  </a:extLst>
                </a:gridCol>
              </a:tblGrid>
              <a:tr h="2114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i="0" dirty="0"/>
                        <a:t>Naive Bayesian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i="0" dirty="0"/>
                        <a:t>Neural Network</a:t>
                      </a:r>
                      <a:endParaRPr lang="en-AU" sz="120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i="0" dirty="0"/>
                        <a:t>KNN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408217"/>
                  </a:ext>
                </a:extLst>
              </a:tr>
              <a:tr h="283654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en-US" sz="1050" b="0" i="0" dirty="0"/>
                        <a:t>Based on Bayes’ theorem to predict the classification probabilities for each class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en-US" sz="1050" b="0" i="0" dirty="0"/>
                        <a:t>Class with highest probability will be selected as prediction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en-US" sz="1050" b="0" i="0" dirty="0"/>
                        <a:t>Ex: 2 Class (</a:t>
                      </a:r>
                      <a:r>
                        <a:rPr lang="en-US" altLang="en-US" sz="1050" b="0" i="0" dirty="0" err="1"/>
                        <a:t>Loan_status</a:t>
                      </a:r>
                      <a:r>
                        <a:rPr lang="en-US" altLang="en-US" sz="1050" b="0" i="0" dirty="0"/>
                        <a:t> = Yes, </a:t>
                      </a:r>
                      <a:r>
                        <a:rPr lang="en-US" altLang="en-US" sz="1050" b="0" i="0" dirty="0" err="1"/>
                        <a:t>Loan_status</a:t>
                      </a:r>
                      <a:r>
                        <a:rPr lang="en-US" altLang="en-US" sz="1050" b="0" i="0" dirty="0"/>
                        <a:t> = No) 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en-US" sz="1050" b="0" i="0" dirty="0"/>
                        <a:t>Given evidence X (Gender= Male, Married = No, Dependent = 0, Education = Graduate…)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en-US" sz="1050" b="0" i="0" dirty="0"/>
                        <a:t>Compute P (X | </a:t>
                      </a:r>
                      <a:r>
                        <a:rPr lang="en-US" altLang="en-US" sz="1050" dirty="0"/>
                        <a:t>C</a:t>
                      </a:r>
                      <a:r>
                        <a:rPr lang="en-US" altLang="en-US" sz="1050" baseline="-25000" dirty="0"/>
                        <a:t>i </a:t>
                      </a:r>
                      <a:r>
                        <a:rPr lang="en-US" altLang="en-US" sz="1050" b="0" i="0" dirty="0"/>
                        <a:t>) for each class multiply with P (</a:t>
                      </a:r>
                      <a:r>
                        <a:rPr lang="en-US" altLang="en-US" sz="1050" dirty="0"/>
                        <a:t>C</a:t>
                      </a:r>
                      <a:r>
                        <a:rPr lang="en-US" altLang="en-US" sz="1050" baseline="-25000" dirty="0"/>
                        <a:t>i </a:t>
                      </a:r>
                      <a:r>
                        <a:rPr lang="en-US" altLang="en-US" sz="1050" b="0" i="0" dirty="0"/>
                        <a:t>)  regardless of evidence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en-US" sz="1050" b="0" i="0" dirty="0"/>
                        <a:t>Compare the results for each class</a:t>
                      </a:r>
                      <a:endParaRPr lang="en-US" altLang="en-US" sz="1800" b="1" i="0" dirty="0"/>
                    </a:p>
                  </a:txBody>
                  <a:tcPr>
                    <a:lnL w="9525" cap="flat" cmpd="sng" algn="ctr">
                      <a:noFill/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AU" sz="105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on adjusting the weights associated with connection of input/output units until acceptable level of error is obtained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AU" sz="105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Predict the class label of input records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AU" sz="105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Based on a set of stored instances with the value of K (number of nearest </a:t>
                      </a:r>
                      <a:r>
                        <a:rPr lang="en-AU" sz="1050" b="0" i="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neighbors</a:t>
                      </a:r>
                      <a:r>
                        <a:rPr lang="en-AU" sz="105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to compute distance between distance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AU" sz="105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Using majority vote to determine class labels of nearest neighbour</a:t>
                      </a:r>
                    </a:p>
                    <a:p>
                      <a:pPr marL="285750" indent="-285750" algn="just" defTabSz="914400" rtl="0" eaLnBrk="1" latinLnBrk="0" hangingPunct="1"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AU" sz="105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Classify unknown instance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1872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8129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2152C-6280-411F-98BE-46F8A812C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Mining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E07E1-C526-478B-A72D-8542F68E38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AU" sz="2000" dirty="0"/>
              <a:t>1</a:t>
            </a:r>
            <a:r>
              <a:rPr lang="en-AU" sz="2000" baseline="30000" dirty="0"/>
              <a:t>st</a:t>
            </a:r>
            <a:r>
              <a:rPr lang="en-AU" sz="2000" dirty="0"/>
              <a:t> iteration: all 3 methods would be tested with default parameters in Weka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To avoid overfitting, the data set would be split (66% training and 33% testing)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Objective: Observe preliminary results of different models to have some initial taste of the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59560369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32152C-6280-411F-98BE-46F8A812C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Mining Process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4B28D-3905-458F-BA50-96D3BB4F915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1600" dirty="0"/>
              <a:t>Low accuracy with KNN while Naïve Bayesian performs relatively good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Contrast results with the model by Mario Caesar (KNN higher accuracy)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Too long training time for Neural Network</a:t>
            </a:r>
          </a:p>
          <a:p>
            <a:pPr>
              <a:lnSpc>
                <a:spcPct val="150000"/>
              </a:lnSpc>
            </a:pPr>
            <a:r>
              <a:rPr lang="en-AU" sz="1600" dirty="0"/>
              <a:t>Hypothesis: Too small K while many outliers thus unsuitable for classification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E06A23-E771-4BD0-AD64-698BF1D0E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033593"/>
              </p:ext>
            </p:extLst>
          </p:nvPr>
        </p:nvGraphicFramePr>
        <p:xfrm>
          <a:off x="447040" y="3060249"/>
          <a:ext cx="8434281" cy="14389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0591">
                  <a:extLst>
                    <a:ext uri="{9D8B030D-6E8A-4147-A177-3AD203B41FA5}">
                      <a16:colId xmlns:a16="http://schemas.microsoft.com/office/drawing/2014/main" val="3075797712"/>
                    </a:ext>
                  </a:extLst>
                </a:gridCol>
                <a:gridCol w="4981436">
                  <a:extLst>
                    <a:ext uri="{9D8B030D-6E8A-4147-A177-3AD203B41FA5}">
                      <a16:colId xmlns:a16="http://schemas.microsoft.com/office/drawing/2014/main" val="100381368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608896387"/>
                    </a:ext>
                  </a:extLst>
                </a:gridCol>
              </a:tblGrid>
              <a:tr h="326418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Observed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Naive Bayesian </a:t>
                      </a:r>
                      <a:endParaRPr lang="en-US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useSupervisedDiscretization</a:t>
                      </a:r>
                      <a:r>
                        <a:rPr lang="en-AU" sz="1400" dirty="0"/>
                        <a:t>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81.81%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9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KNN</a:t>
                      </a:r>
                      <a:endParaRPr lang="en-US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KNN = 1; </a:t>
                      </a:r>
                      <a:r>
                        <a:rPr lang="en-AU" sz="1400" dirty="0" err="1"/>
                        <a:t>crossValidate</a:t>
                      </a:r>
                      <a:r>
                        <a:rPr lang="en-AU" sz="1400" dirty="0"/>
                        <a:t>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69.38%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8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Neural Network</a:t>
                      </a:r>
                      <a:endParaRPr lang="en-US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hiddenLayers</a:t>
                      </a:r>
                      <a:r>
                        <a:rPr lang="en-AU" sz="1400" dirty="0"/>
                        <a:t> = a; </a:t>
                      </a:r>
                      <a:r>
                        <a:rPr lang="en-AU" sz="1400" dirty="0" err="1"/>
                        <a:t>trainingTime</a:t>
                      </a:r>
                      <a:r>
                        <a:rPr lang="en-AU" sz="1400" dirty="0"/>
                        <a:t> =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Failed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0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2095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12815C-938E-4EA1-BFE5-5A438ACB6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Mining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9D553-FE6A-4F83-94C8-2497E846AD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2000" dirty="0"/>
              <a:t>2</a:t>
            </a:r>
            <a:r>
              <a:rPr lang="en-AU" sz="2000" baseline="30000" dirty="0"/>
              <a:t>nd</a:t>
            </a:r>
            <a:r>
              <a:rPr lang="en-AU" sz="2000" dirty="0"/>
              <a:t> iteration: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Adjust the value of K for KNN</a:t>
            </a:r>
          </a:p>
          <a:p>
            <a:pPr lvl="1">
              <a:lnSpc>
                <a:spcPct val="150000"/>
              </a:lnSpc>
            </a:pPr>
            <a:r>
              <a:rPr lang="en-AU" dirty="0" err="1"/>
              <a:t>Discretize</a:t>
            </a:r>
            <a:r>
              <a:rPr lang="en-AU" dirty="0"/>
              <a:t> for NB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Modify hidden layers and training time for Neural Networks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Confusion matrix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Objective: Improve and evaluate each model</a:t>
            </a:r>
          </a:p>
        </p:txBody>
      </p:sp>
    </p:spTree>
    <p:extLst>
      <p:ext uri="{BB962C8B-B14F-4D97-AF65-F5344CB8AC3E}">
        <p14:creationId xmlns:p14="http://schemas.microsoft.com/office/powerpoint/2010/main" val="10737481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12815C-938E-4EA1-BFE5-5A438ACB6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Mining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9D553-FE6A-4F83-94C8-2497E846AD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AU" sz="1600" dirty="0"/>
              <a:t>Significant improvement for KNN (at k = 19)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AU" sz="1600" dirty="0"/>
              <a:t>Discretization does not improve the accuracy of NB model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AU" sz="1600" dirty="0"/>
              <a:t>Acceptable accuracy level for Neural Network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1600" dirty="0"/>
              <a:t>→ Naïve Bayesian seems to outperform other two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914748-A6FE-4DBF-B1A6-83BED73E6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18115"/>
              </p:ext>
            </p:extLst>
          </p:nvPr>
        </p:nvGraphicFramePr>
        <p:xfrm>
          <a:off x="447040" y="3060249"/>
          <a:ext cx="8434281" cy="143893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920591">
                  <a:extLst>
                    <a:ext uri="{9D8B030D-6E8A-4147-A177-3AD203B41FA5}">
                      <a16:colId xmlns:a16="http://schemas.microsoft.com/office/drawing/2014/main" val="3075797712"/>
                    </a:ext>
                  </a:extLst>
                </a:gridCol>
                <a:gridCol w="4981436">
                  <a:extLst>
                    <a:ext uri="{9D8B030D-6E8A-4147-A177-3AD203B41FA5}">
                      <a16:colId xmlns:a16="http://schemas.microsoft.com/office/drawing/2014/main" val="100381368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608896387"/>
                    </a:ext>
                  </a:extLst>
                </a:gridCol>
              </a:tblGrid>
              <a:tr h="326418"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Observed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4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Naive Bayesian </a:t>
                      </a:r>
                      <a:endParaRPr lang="en-US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useSupervisedDiscretization</a:t>
                      </a:r>
                      <a:r>
                        <a:rPr lang="en-AU" sz="1400" dirty="0"/>
                        <a:t>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79.42%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93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KNN</a:t>
                      </a:r>
                      <a:endParaRPr lang="en-US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KNN = 25; </a:t>
                      </a:r>
                      <a:r>
                        <a:rPr lang="en-AU" sz="1400" dirty="0" err="1"/>
                        <a:t>crossValidate</a:t>
                      </a:r>
                      <a:r>
                        <a:rPr lang="en-AU" sz="1400" dirty="0"/>
                        <a:t>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76.56%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88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/>
                        <a:t>Neural Network</a:t>
                      </a:r>
                      <a:endParaRPr lang="en-US" altLang="en-US" sz="14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hiddenLayers</a:t>
                      </a:r>
                      <a:r>
                        <a:rPr lang="en-AU" sz="1400" dirty="0"/>
                        <a:t> = 10,5,2; </a:t>
                      </a:r>
                      <a:r>
                        <a:rPr lang="en-AU" sz="1400" dirty="0" err="1"/>
                        <a:t>trainingTime</a:t>
                      </a:r>
                      <a:r>
                        <a:rPr lang="en-AU" sz="1400" dirty="0"/>
                        <a:t> = 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/>
                        <a:t>70.81%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902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95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7269E1-5742-4EF3-9380-0FEC5105B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Mining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ADC55-00F4-4E92-A62E-8220EA2C8D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209" y="1295405"/>
            <a:ext cx="8280751" cy="3408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AU" sz="1800" dirty="0"/>
              <a:t>Error rate = 20% (NB) and 23% (KNN) indicates relatively high and serious errors </a:t>
            </a:r>
          </a:p>
          <a:p>
            <a:pPr>
              <a:lnSpc>
                <a:spcPct val="150000"/>
              </a:lnSpc>
            </a:pPr>
            <a:r>
              <a:rPr lang="en-AU" sz="1800" dirty="0"/>
              <a:t>Company is either lose customer or incur bad debt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F7F46D-3BAF-4570-BA06-AEC700AAA2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49191"/>
              </p:ext>
            </p:extLst>
          </p:nvPr>
        </p:nvGraphicFramePr>
        <p:xfrm>
          <a:off x="416209" y="2651600"/>
          <a:ext cx="3865602" cy="2248429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02298">
                  <a:extLst>
                    <a:ext uri="{9D8B030D-6E8A-4147-A177-3AD203B41FA5}">
                      <a16:colId xmlns:a16="http://schemas.microsoft.com/office/drawing/2014/main" val="3806574471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2833655608"/>
                    </a:ext>
                  </a:extLst>
                </a:gridCol>
                <a:gridCol w="1004207">
                  <a:extLst>
                    <a:ext uri="{9D8B030D-6E8A-4147-A177-3AD203B41FA5}">
                      <a16:colId xmlns:a16="http://schemas.microsoft.com/office/drawing/2014/main" val="3100666748"/>
                    </a:ext>
                  </a:extLst>
                </a:gridCol>
                <a:gridCol w="967111">
                  <a:extLst>
                    <a:ext uri="{9D8B030D-6E8A-4147-A177-3AD203B41FA5}">
                      <a16:colId xmlns:a16="http://schemas.microsoft.com/office/drawing/2014/main" val="3807299304"/>
                    </a:ext>
                  </a:extLst>
                </a:gridCol>
              </a:tblGrid>
              <a:tr h="489768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Bayesian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223701"/>
                  </a:ext>
                </a:extLst>
              </a:tr>
              <a:tr h="489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Class/Predict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No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Total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862015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Yes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141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(TP)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7 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(FN)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148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3475046"/>
                  </a:ext>
                </a:extLst>
              </a:tr>
              <a:tr h="413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36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(FP)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25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(TN)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539410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Total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177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32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209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07232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D64FBF-6706-4074-8977-2FA605378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807299"/>
              </p:ext>
            </p:extLst>
          </p:nvPr>
        </p:nvGraphicFramePr>
        <p:xfrm>
          <a:off x="4841518" y="2646204"/>
          <a:ext cx="3865602" cy="2248429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02298">
                  <a:extLst>
                    <a:ext uri="{9D8B030D-6E8A-4147-A177-3AD203B41FA5}">
                      <a16:colId xmlns:a16="http://schemas.microsoft.com/office/drawing/2014/main" val="3806574471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2833655608"/>
                    </a:ext>
                  </a:extLst>
                </a:gridCol>
                <a:gridCol w="1004207">
                  <a:extLst>
                    <a:ext uri="{9D8B030D-6E8A-4147-A177-3AD203B41FA5}">
                      <a16:colId xmlns:a16="http://schemas.microsoft.com/office/drawing/2014/main" val="3100666748"/>
                    </a:ext>
                  </a:extLst>
                </a:gridCol>
                <a:gridCol w="967111">
                  <a:extLst>
                    <a:ext uri="{9D8B030D-6E8A-4147-A177-3AD203B41FA5}">
                      <a16:colId xmlns:a16="http://schemas.microsoft.com/office/drawing/2014/main" val="3807299304"/>
                    </a:ext>
                  </a:extLst>
                </a:gridCol>
              </a:tblGrid>
              <a:tr h="489768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7223701"/>
                  </a:ext>
                </a:extLst>
              </a:tr>
              <a:tr h="489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Class/Predict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No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Total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20862015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Yes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144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(TP)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4 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(FN)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148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33475046"/>
                  </a:ext>
                </a:extLst>
              </a:tr>
              <a:tr h="413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45 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(FP)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16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(TN)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69539410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>
                          <a:effectLst/>
                          <a:latin typeface="+mn-lt"/>
                        </a:rPr>
                        <a:t>Total</a:t>
                      </a:r>
                      <a:endParaRPr lang="en-AU" sz="12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177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32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209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60723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912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12815C-938E-4EA1-BFE5-5A438ACB6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Mining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9D553-FE6A-4F83-94C8-2497E846AD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2000" dirty="0"/>
              <a:t>3</a:t>
            </a:r>
            <a:r>
              <a:rPr lang="en-AU" sz="2000" baseline="30000" dirty="0"/>
              <a:t>nd</a:t>
            </a:r>
            <a:r>
              <a:rPr lang="en-AU" sz="2000" dirty="0"/>
              <a:t> iteration:</a:t>
            </a:r>
          </a:p>
          <a:p>
            <a:pPr lvl="1">
              <a:lnSpc>
                <a:spcPct val="150000"/>
              </a:lnSpc>
            </a:pPr>
            <a:r>
              <a:rPr lang="en-AU" dirty="0" err="1"/>
              <a:t>Undiscretize</a:t>
            </a:r>
            <a:r>
              <a:rPr lang="en-AU" dirty="0"/>
              <a:t> for NB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Cross-validation testing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Objective: Improve and finalise model</a:t>
            </a:r>
          </a:p>
        </p:txBody>
      </p:sp>
    </p:spTree>
    <p:extLst>
      <p:ext uri="{BB962C8B-B14F-4D97-AF65-F5344CB8AC3E}">
        <p14:creationId xmlns:p14="http://schemas.microsoft.com/office/powerpoint/2010/main" val="61298177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12815C-938E-4EA1-BFE5-5A438ACB60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Mining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9D553-FE6A-4F83-94C8-2497E846AD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  <a:buFontTx/>
              <a:buChar char="-"/>
            </a:pPr>
            <a:r>
              <a:rPr lang="en-AU" sz="1400" dirty="0"/>
              <a:t>Same level of accuracy for both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1400" dirty="0"/>
              <a:t> methods →  Potential generalization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AU" sz="1400" dirty="0"/>
              <a:t>Remove Neural Network model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AU" sz="1400" dirty="0"/>
              <a:t>Same error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914748-A6FE-4DBF-B1A6-83BED73E6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920908"/>
              </p:ext>
            </p:extLst>
          </p:nvPr>
        </p:nvGraphicFramePr>
        <p:xfrm>
          <a:off x="3812721" y="1209012"/>
          <a:ext cx="5133914" cy="11054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681843">
                  <a:extLst>
                    <a:ext uri="{9D8B030D-6E8A-4147-A177-3AD203B41FA5}">
                      <a16:colId xmlns:a16="http://schemas.microsoft.com/office/drawing/2014/main" val="3075797712"/>
                    </a:ext>
                  </a:extLst>
                </a:gridCol>
                <a:gridCol w="2424793">
                  <a:extLst>
                    <a:ext uri="{9D8B030D-6E8A-4147-A177-3AD203B41FA5}">
                      <a16:colId xmlns:a16="http://schemas.microsoft.com/office/drawing/2014/main" val="1003813683"/>
                    </a:ext>
                  </a:extLst>
                </a:gridCol>
                <a:gridCol w="1027278">
                  <a:extLst>
                    <a:ext uri="{9D8B030D-6E8A-4147-A177-3AD203B41FA5}">
                      <a16:colId xmlns:a16="http://schemas.microsoft.com/office/drawing/2014/main" val="2608896387"/>
                    </a:ext>
                  </a:extLst>
                </a:gridCol>
              </a:tblGrid>
              <a:tr h="326418"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Observed 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200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/>
                        <a:t>Naive Bayesian </a:t>
                      </a:r>
                      <a:endParaRPr lang="en-US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 err="1"/>
                        <a:t>useSupervisedDiscretization</a:t>
                      </a:r>
                      <a:r>
                        <a:rPr lang="en-AU" sz="1200" dirty="0"/>
                        <a:t>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79.80%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939797"/>
                  </a:ext>
                </a:extLst>
              </a:tr>
              <a:tr h="3218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/>
                        <a:t>KNN</a:t>
                      </a:r>
                      <a:endParaRPr lang="en-US" alt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KNN = 25; </a:t>
                      </a:r>
                      <a:r>
                        <a:rPr lang="en-AU" sz="1200" dirty="0" err="1"/>
                        <a:t>crossValidate</a:t>
                      </a:r>
                      <a:r>
                        <a:rPr lang="en-AU" sz="1200" dirty="0"/>
                        <a:t> =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76.38%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5883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592B39-7B49-4D8F-BE08-FC2DAEA9C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238884"/>
              </p:ext>
            </p:extLst>
          </p:nvPr>
        </p:nvGraphicFramePr>
        <p:xfrm>
          <a:off x="416217" y="2651600"/>
          <a:ext cx="3865602" cy="2248429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02298">
                  <a:extLst>
                    <a:ext uri="{9D8B030D-6E8A-4147-A177-3AD203B41FA5}">
                      <a16:colId xmlns:a16="http://schemas.microsoft.com/office/drawing/2014/main" val="216879049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3644285548"/>
                    </a:ext>
                  </a:extLst>
                </a:gridCol>
                <a:gridCol w="1004207">
                  <a:extLst>
                    <a:ext uri="{9D8B030D-6E8A-4147-A177-3AD203B41FA5}">
                      <a16:colId xmlns:a16="http://schemas.microsoft.com/office/drawing/2014/main" val="191464172"/>
                    </a:ext>
                  </a:extLst>
                </a:gridCol>
                <a:gridCol w="967111">
                  <a:extLst>
                    <a:ext uri="{9D8B030D-6E8A-4147-A177-3AD203B41FA5}">
                      <a16:colId xmlns:a16="http://schemas.microsoft.com/office/drawing/2014/main" val="3659481550"/>
                    </a:ext>
                  </a:extLst>
                </a:gridCol>
              </a:tblGrid>
              <a:tr h="489768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Naïve Bayesian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31934924"/>
                  </a:ext>
                </a:extLst>
              </a:tr>
              <a:tr h="489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Class/Predict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No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Total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64226174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Yes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403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(TP)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19 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(FN)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422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95300932"/>
                  </a:ext>
                </a:extLst>
              </a:tr>
              <a:tr h="413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105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(FP)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87 (TN)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39149619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Total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508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106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614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509353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50D43A-CA52-4D95-9546-38BA272E8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494505"/>
              </p:ext>
            </p:extLst>
          </p:nvPr>
        </p:nvGraphicFramePr>
        <p:xfrm>
          <a:off x="4841518" y="2651600"/>
          <a:ext cx="3865602" cy="2248429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702298">
                  <a:extLst>
                    <a:ext uri="{9D8B030D-6E8A-4147-A177-3AD203B41FA5}">
                      <a16:colId xmlns:a16="http://schemas.microsoft.com/office/drawing/2014/main" val="3302202617"/>
                    </a:ext>
                  </a:extLst>
                </a:gridCol>
                <a:gridCol w="1191986">
                  <a:extLst>
                    <a:ext uri="{9D8B030D-6E8A-4147-A177-3AD203B41FA5}">
                      <a16:colId xmlns:a16="http://schemas.microsoft.com/office/drawing/2014/main" val="2296331201"/>
                    </a:ext>
                  </a:extLst>
                </a:gridCol>
                <a:gridCol w="1004207">
                  <a:extLst>
                    <a:ext uri="{9D8B030D-6E8A-4147-A177-3AD203B41FA5}">
                      <a16:colId xmlns:a16="http://schemas.microsoft.com/office/drawing/2014/main" val="2766453143"/>
                    </a:ext>
                  </a:extLst>
                </a:gridCol>
                <a:gridCol w="967111">
                  <a:extLst>
                    <a:ext uri="{9D8B030D-6E8A-4147-A177-3AD203B41FA5}">
                      <a16:colId xmlns:a16="http://schemas.microsoft.com/office/drawing/2014/main" val="3445563555"/>
                    </a:ext>
                  </a:extLst>
                </a:gridCol>
              </a:tblGrid>
              <a:tr h="489768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2277368"/>
                  </a:ext>
                </a:extLst>
              </a:tr>
              <a:tr h="4897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Class/Predict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No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Total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7970196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Yes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410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(TP)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12 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(FN)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422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0352630"/>
                  </a:ext>
                </a:extLst>
              </a:tr>
              <a:tr h="4139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133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(FP)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59</a:t>
                      </a:r>
                      <a:r>
                        <a:rPr lang="vi-VN" sz="1200" kern="100" dirty="0">
                          <a:effectLst/>
                          <a:latin typeface="+mn-lt"/>
                        </a:rPr>
                        <a:t> (TN)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192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2104300"/>
                  </a:ext>
                </a:extLst>
              </a:tr>
              <a:tr h="41493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>
                          <a:effectLst/>
                          <a:latin typeface="+mn-lt"/>
                        </a:rPr>
                        <a:t>Total</a:t>
                      </a:r>
                      <a:endParaRPr lang="en-AU" sz="1200" kern="10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71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AU" sz="1200" kern="100" dirty="0">
                          <a:effectLst/>
                          <a:latin typeface="+mn-lt"/>
                        </a:rPr>
                        <a:t>614</a:t>
                      </a:r>
                      <a:endParaRPr lang="en-AU" sz="1200" kern="100" dirty="0">
                        <a:effectLst/>
                        <a:latin typeface="+mn-lt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15169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78917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1D05B0-E3F0-4B58-B0F1-856267DBD2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Mining Process</a:t>
            </a:r>
          </a:p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BC40A-E7A9-47A5-86E3-F44D869487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Final iteration</a:t>
            </a:r>
          </a:p>
          <a:p>
            <a:pPr lvl="1"/>
            <a:r>
              <a:rPr lang="en-AU" dirty="0"/>
              <a:t>Extract three records from the data set as the test data set</a:t>
            </a:r>
          </a:p>
          <a:p>
            <a:pPr lvl="1"/>
            <a:r>
              <a:rPr lang="en-AU" dirty="0"/>
              <a:t>Exclude them from training set</a:t>
            </a:r>
          </a:p>
          <a:p>
            <a:pPr lvl="1"/>
            <a:r>
              <a:rPr lang="en-AU" dirty="0"/>
              <a:t>Test the three samples</a:t>
            </a:r>
          </a:p>
        </p:txBody>
      </p:sp>
    </p:spTree>
    <p:extLst>
      <p:ext uri="{BB962C8B-B14F-4D97-AF65-F5344CB8AC3E}">
        <p14:creationId xmlns:p14="http://schemas.microsoft.com/office/powerpoint/2010/main" val="20352044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814B30-F249-4327-8290-7B666572EA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Acknowledgement and declaration</a:t>
            </a:r>
          </a:p>
          <a:p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0411B-AE8E-4244-B369-9E1F5638D9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209" y="1295405"/>
            <a:ext cx="8280751" cy="3408675"/>
          </a:xfrm>
        </p:spPr>
        <p:txBody>
          <a:bodyPr numCol="1"/>
          <a:lstStyle/>
          <a:p>
            <a:pPr>
              <a:lnSpc>
                <a:spcPct val="150000"/>
              </a:lnSpc>
            </a:pPr>
            <a:r>
              <a:rPr lang="en-AU" sz="2000" dirty="0"/>
              <a:t>This </a:t>
            </a:r>
            <a:r>
              <a:rPr lang="en-AU" sz="2000" b="1" dirty="0"/>
              <a:t>report</a:t>
            </a:r>
            <a:r>
              <a:rPr lang="en-AU" sz="2000" dirty="0"/>
              <a:t> is reproduced with adjustment from the work by Mario Caesar published on Kaggle.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The </a:t>
            </a:r>
            <a:r>
              <a:rPr lang="en-AU" sz="2000" b="1" dirty="0"/>
              <a:t>methodology</a:t>
            </a:r>
            <a:r>
              <a:rPr lang="en-AU" sz="2000" dirty="0"/>
              <a:t> is inspired from the work by Prashant Banerjee published on Kaggle and other references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The </a:t>
            </a:r>
            <a:r>
              <a:rPr lang="en-AU" sz="2000" b="1" dirty="0"/>
              <a:t>data set</a:t>
            </a:r>
            <a:r>
              <a:rPr lang="en-AU" sz="2000" dirty="0"/>
              <a:t> used in this report is supplied by Dream Housing Finance and Analytics Vidhya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Other sections unless specified is composed by the author</a:t>
            </a:r>
          </a:p>
          <a:p>
            <a:pPr marL="0" indent="0"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3651499622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665B1D-96BF-4813-9233-1D8147C260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9FAB2-A42B-4A65-AD6D-579F3C56699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AU" sz="20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Naïve Bayesian without discretization</a:t>
            </a:r>
          </a:p>
          <a:p>
            <a:pPr>
              <a:lnSpc>
                <a:spcPct val="150000"/>
              </a:lnSpc>
            </a:pPr>
            <a:r>
              <a:rPr lang="en-AU" sz="20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It is easy to implementation</a:t>
            </a:r>
          </a:p>
          <a:p>
            <a:pPr>
              <a:lnSpc>
                <a:spcPct val="150000"/>
              </a:lnSpc>
            </a:pPr>
            <a:r>
              <a:rPr lang="en-AU" sz="20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High accuracy (&gt;70%)</a:t>
            </a:r>
          </a:p>
          <a:p>
            <a:pPr>
              <a:lnSpc>
                <a:spcPct val="150000"/>
              </a:lnSpc>
            </a:pPr>
            <a:r>
              <a:rPr lang="en-AU" sz="20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It is quite fast with high-dimensional data</a:t>
            </a:r>
          </a:p>
          <a:p>
            <a:pPr>
              <a:lnSpc>
                <a:spcPct val="150000"/>
              </a:lnSpc>
            </a:pPr>
            <a:r>
              <a:rPr lang="en-AU" sz="20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For this dataset, there is low signal of overfitting</a:t>
            </a:r>
          </a:p>
          <a:p>
            <a:pPr>
              <a:lnSpc>
                <a:spcPct val="150000"/>
              </a:lnSpc>
            </a:pPr>
            <a:r>
              <a:rPr lang="en-AU" sz="2000" kern="100" dirty="0">
                <a:ea typeface="Times New Roman" panose="02020603050405020304" pitchFamily="18" charset="0"/>
                <a:cs typeface="Times New Roman" panose="02020603050405020304" pitchFamily="18" charset="0"/>
              </a:rPr>
              <a:t>Strong scalability potential</a:t>
            </a:r>
          </a:p>
        </p:txBody>
      </p:sp>
    </p:spTree>
    <p:extLst>
      <p:ext uri="{BB962C8B-B14F-4D97-AF65-F5344CB8AC3E}">
        <p14:creationId xmlns:p14="http://schemas.microsoft.com/office/powerpoint/2010/main" val="388828256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0151A68-11A6-46F0-AE38-833208E59D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32502-EC8F-4620-A0C4-38E61AAC66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2000" dirty="0"/>
              <a:t>Assumptions of independence among variables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Batch size &lt; number of all samples reduces accuracy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Outliers have not been considered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ea typeface="+mn-lt"/>
                <a:cs typeface="+mn-lt"/>
              </a:rPr>
              <a:t>Decision Tree, Logistic Regression, SVM have not addressed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Lack of feature engineering and scaling</a:t>
            </a:r>
          </a:p>
        </p:txBody>
      </p:sp>
    </p:spTree>
    <p:extLst>
      <p:ext uri="{BB962C8B-B14F-4D97-AF65-F5344CB8AC3E}">
        <p14:creationId xmlns:p14="http://schemas.microsoft.com/office/powerpoint/2010/main" val="11550346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4FF913-056D-4462-B8F4-11E640F2A6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C6F37-12B4-4A4C-8633-F94BF9DC7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6209" y="1230091"/>
            <a:ext cx="8280751" cy="34086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b="1" dirty="0"/>
              <a:t>Business problem: </a:t>
            </a:r>
            <a:r>
              <a:rPr lang="en-US" sz="2000" dirty="0"/>
              <a:t>H</a:t>
            </a:r>
            <a:r>
              <a:rPr lang="en-AU" sz="2000" dirty="0"/>
              <a:t>ow to automate loan qualifying procedure?</a:t>
            </a:r>
          </a:p>
          <a:p>
            <a:pPr>
              <a:lnSpc>
                <a:spcPct val="150000"/>
              </a:lnSpc>
            </a:pPr>
            <a:r>
              <a:rPr lang="en-AU" sz="2000" b="1" dirty="0"/>
              <a:t>Solution: </a:t>
            </a:r>
            <a:r>
              <a:rPr lang="en-AU" sz="2000" dirty="0"/>
              <a:t>Using model of Naïve </a:t>
            </a:r>
            <a:r>
              <a:rPr lang="en-US" altLang="en-US" sz="2000" dirty="0"/>
              <a:t>Naive Bayesian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Improvement</a:t>
            </a:r>
            <a:r>
              <a:rPr lang="en-US" sz="20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altLang="en-US" dirty="0"/>
              <a:t>Bayesian Belief Networks to deal with dependencies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Careful data pre-processing </a:t>
            </a:r>
          </a:p>
          <a:p>
            <a:pPr lvl="1">
              <a:lnSpc>
                <a:spcPct val="150000"/>
              </a:lnSpc>
            </a:pPr>
            <a:r>
              <a:rPr lang="en-AU" dirty="0"/>
              <a:t>Other models exploration</a:t>
            </a:r>
          </a:p>
        </p:txBody>
      </p:sp>
    </p:spTree>
    <p:extLst>
      <p:ext uri="{BB962C8B-B14F-4D97-AF65-F5344CB8AC3E}">
        <p14:creationId xmlns:p14="http://schemas.microsoft.com/office/powerpoint/2010/main" val="347722285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530845-2C5E-450C-856E-6C94C5DD383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4627-8CA9-486F-B942-B1E4E9FC28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1400" dirty="0"/>
              <a:t>Taheri, S., &amp; Mammadov, M. (2013). Learning the naive Bayes classifier with optimization models. </a:t>
            </a:r>
            <a:r>
              <a:rPr lang="en-AU" sz="1400" i="1" dirty="0"/>
              <a:t>International Journal of Applied Mathematics and Computer Science, 23(4), 787-795. </a:t>
            </a:r>
          </a:p>
          <a:p>
            <a:pPr>
              <a:lnSpc>
                <a:spcPct val="150000"/>
              </a:lnSpc>
            </a:pPr>
            <a:r>
              <a:rPr lang="en-AU" sz="1400" dirty="0" err="1"/>
              <a:t>Tallón</a:t>
            </a:r>
            <a:r>
              <a:rPr lang="en-AU" sz="1400" dirty="0"/>
              <a:t>-Ballesteros, A. J., &amp; </a:t>
            </a:r>
            <a:r>
              <a:rPr lang="en-AU" sz="1400" dirty="0" err="1"/>
              <a:t>Riquelme</a:t>
            </a:r>
            <a:r>
              <a:rPr lang="en-AU" sz="1400" dirty="0"/>
              <a:t>, J. C. (2014, 30 July-1 Aug. 2014). Deleting or keeping outliers for classifier training? 2014 Sixth World Congress on Nature and Biologically Inspired Computing (</a:t>
            </a:r>
            <a:r>
              <a:rPr lang="en-AU" sz="1400" dirty="0" err="1"/>
              <a:t>NaBIC</a:t>
            </a:r>
            <a:r>
              <a:rPr lang="en-AU" sz="1400" dirty="0"/>
              <a:t> 2014)</a:t>
            </a:r>
          </a:p>
          <a:p>
            <a:pPr>
              <a:lnSpc>
                <a:spcPct val="150000"/>
              </a:lnSpc>
            </a:pPr>
            <a:r>
              <a:rPr lang="en-AU" sz="1400" dirty="0"/>
              <a:t>Tan, H. (2021). Machine Learning Algorithm for Classification. </a:t>
            </a:r>
            <a:r>
              <a:rPr lang="en-AU" sz="1400" i="1" dirty="0"/>
              <a:t>Journal of Physics: Conference Series, 1994(1), 012016. https://doi.org/10.1088/1742-6596/1994/1/012016 </a:t>
            </a:r>
            <a:endParaRPr lang="en-AU" sz="1400" dirty="0"/>
          </a:p>
          <a:p>
            <a:pPr>
              <a:lnSpc>
                <a:spcPct val="150000"/>
              </a:lnSpc>
            </a:pPr>
            <a:endParaRPr lang="en-AU" sz="1400" i="1" dirty="0"/>
          </a:p>
        </p:txBody>
      </p:sp>
    </p:spTree>
    <p:extLst>
      <p:ext uri="{BB962C8B-B14F-4D97-AF65-F5344CB8AC3E}">
        <p14:creationId xmlns:p14="http://schemas.microsoft.com/office/powerpoint/2010/main" val="366990669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4D911B-862C-4513-A7B0-D1F1604113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EF44E-CB66-4D2A-AEF1-3FEFF02BF3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numCol="2"/>
          <a:lstStyle/>
          <a:p>
            <a:pPr>
              <a:lnSpc>
                <a:spcPct val="150000"/>
              </a:lnSpc>
            </a:pPr>
            <a:r>
              <a:rPr lang="en-AU" sz="2000" dirty="0"/>
              <a:t>Introduction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Methodology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Data set description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Data exploring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Data pre-processing</a:t>
            </a:r>
          </a:p>
          <a:p>
            <a:pPr>
              <a:lnSpc>
                <a:spcPct val="150000"/>
              </a:lnSpc>
            </a:pPr>
            <a:endParaRPr lang="en-AU" sz="2000" dirty="0"/>
          </a:p>
          <a:p>
            <a:pPr>
              <a:lnSpc>
                <a:spcPct val="150000"/>
              </a:lnSpc>
            </a:pPr>
            <a:endParaRPr lang="en-AU" sz="2000" dirty="0"/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accent2"/>
                </a:solidFill>
              </a:rPr>
              <a:t>Data mining method</a:t>
            </a: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accent2"/>
                </a:solidFill>
              </a:rPr>
              <a:t>Mining process</a:t>
            </a: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accent2"/>
                </a:solidFill>
              </a:rPr>
              <a:t>Result</a:t>
            </a:r>
          </a:p>
          <a:p>
            <a:pPr>
              <a:lnSpc>
                <a:spcPct val="150000"/>
              </a:lnSpc>
            </a:pPr>
            <a:r>
              <a:rPr lang="en-AU" sz="2000" b="1" dirty="0">
                <a:solidFill>
                  <a:schemeClr val="accent2"/>
                </a:solidFill>
              </a:rPr>
              <a:t>Discussion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28786878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1D4CA61-31C4-4D56-B754-0E4612D5B1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5C031-0263-4703-A88C-994742F168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pPr>
              <a:lnSpc>
                <a:spcPct val="150000"/>
              </a:lnSpc>
            </a:pPr>
            <a:r>
              <a:rPr lang="en-AU" sz="2000" b="1" dirty="0"/>
              <a:t>Context</a:t>
            </a:r>
            <a:r>
              <a:rPr lang="en-AU" sz="2000" dirty="0"/>
              <a:t>: Increasing demands of loan → heavy manual workload + human error + scalability limitation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Business problem</a:t>
            </a:r>
            <a:r>
              <a:rPr lang="en-US" sz="2000" dirty="0"/>
              <a:t>: H</a:t>
            </a:r>
            <a:r>
              <a:rPr lang="en-AU" sz="2000" dirty="0"/>
              <a:t>ow to automate loan qualifying procedure?</a:t>
            </a:r>
          </a:p>
          <a:p>
            <a:pPr>
              <a:lnSpc>
                <a:spcPct val="150000"/>
              </a:lnSpc>
            </a:pPr>
            <a:r>
              <a:rPr lang="en-AU" sz="2000" b="1" dirty="0"/>
              <a:t>Available sources</a:t>
            </a:r>
            <a:r>
              <a:rPr lang="en-AU" sz="2000" dirty="0"/>
              <a:t>: Customers details from online application</a:t>
            </a:r>
          </a:p>
          <a:p>
            <a:pPr>
              <a:lnSpc>
                <a:spcPct val="150000"/>
              </a:lnSpc>
            </a:pPr>
            <a:r>
              <a:rPr lang="en-AU" sz="2000" b="1" dirty="0"/>
              <a:t>Solution</a:t>
            </a:r>
            <a:r>
              <a:rPr lang="en-AU" sz="2000" dirty="0"/>
              <a:t>: Machine learning model</a:t>
            </a:r>
          </a:p>
          <a:p>
            <a:pPr>
              <a:lnSpc>
                <a:spcPct val="150000"/>
              </a:lnSpc>
            </a:pPr>
            <a:r>
              <a:rPr lang="en-AU" sz="2000" b="1" dirty="0"/>
              <a:t>Expected result</a:t>
            </a:r>
            <a:r>
              <a:rPr lang="en-AU" sz="2000" dirty="0"/>
              <a:t>: Classification in loan approval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14559459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CBD271-9611-4C31-B431-60E83A0541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A0E59-3F51-4C90-9CFE-C7C792EE323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2000" dirty="0"/>
              <a:t>Data would be processed using Weka and Excel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Model suggestion would be based on the data exploratory and business problem</a:t>
            </a:r>
          </a:p>
          <a:p>
            <a:pPr>
              <a:lnSpc>
                <a:spcPct val="150000"/>
              </a:lnSpc>
            </a:pPr>
            <a:r>
              <a:rPr lang="en-AU" sz="2000" dirty="0"/>
              <a:t>The steps of data set splitting, model training and testing would be iterated until all models have been built and evaluated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22BBB8-AAE4-4057-90C7-6D4B8C8379F5}"/>
              </a:ext>
            </a:extLst>
          </p:cNvPr>
          <p:cNvGrpSpPr/>
          <p:nvPr/>
        </p:nvGrpSpPr>
        <p:grpSpPr>
          <a:xfrm>
            <a:off x="889000" y="3304309"/>
            <a:ext cx="6731000" cy="1709882"/>
            <a:chOff x="889000" y="3103418"/>
            <a:chExt cx="6731000" cy="1709882"/>
          </a:xfrm>
        </p:grpSpPr>
        <p:graphicFrame>
          <p:nvGraphicFramePr>
            <p:cNvPr id="4" name="Diagram 3">
              <a:extLst>
                <a:ext uri="{FF2B5EF4-FFF2-40B4-BE49-F238E27FC236}">
                  <a16:creationId xmlns:a16="http://schemas.microsoft.com/office/drawing/2014/main" id="{24037155-F15B-49FB-94DA-D775ADDEE12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47115815"/>
                </p:ext>
              </p:extLst>
            </p:nvPr>
          </p:nvGraphicFramePr>
          <p:xfrm>
            <a:off x="889000" y="3103418"/>
            <a:ext cx="6731000" cy="170988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FCB9EE5-2990-4001-B68D-284939511231}"/>
                </a:ext>
              </a:extLst>
            </p:cNvPr>
            <p:cNvGrpSpPr/>
            <p:nvPr/>
          </p:nvGrpSpPr>
          <p:grpSpPr>
            <a:xfrm>
              <a:off x="3659182" y="4227331"/>
              <a:ext cx="2638788" cy="406758"/>
              <a:chOff x="4338867" y="2758190"/>
              <a:chExt cx="1909325" cy="406758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1A50828C-4B83-4D9C-A3B1-0AE83361024D}"/>
                  </a:ext>
                </a:extLst>
              </p:cNvPr>
              <p:cNvGrpSpPr/>
              <p:nvPr/>
            </p:nvGrpSpPr>
            <p:grpSpPr>
              <a:xfrm>
                <a:off x="4338867" y="2787681"/>
                <a:ext cx="1909325" cy="377267"/>
                <a:chOff x="4338867" y="2787681"/>
                <a:chExt cx="1909325" cy="377267"/>
              </a:xfrm>
            </p:grpSpPr>
            <p:sp>
              <p:nvSpPr>
                <p:cNvPr id="8" name="Arrow: Bent-Up 7">
                  <a:extLst>
                    <a:ext uri="{FF2B5EF4-FFF2-40B4-BE49-F238E27FC236}">
                      <a16:creationId xmlns:a16="http://schemas.microsoft.com/office/drawing/2014/main" id="{6F1332F4-166C-4C74-B691-EAA1E4F396FD}"/>
                    </a:ext>
                  </a:extLst>
                </p:cNvPr>
                <p:cNvSpPr/>
                <p:nvPr/>
              </p:nvSpPr>
              <p:spPr bwMode="auto">
                <a:xfrm flipH="1">
                  <a:off x="4338867" y="2787681"/>
                  <a:ext cx="749300" cy="377267"/>
                </a:xfrm>
                <a:prstGeom prst="bentUpArrow">
                  <a:avLst>
                    <a:gd name="adj1" fmla="val 25000"/>
                    <a:gd name="adj2" fmla="val 25000"/>
                    <a:gd name="adj3" fmla="val 27598"/>
                  </a:avLst>
                </a:prstGeom>
                <a:solidFill>
                  <a:srgbClr val="2D2D8A"/>
                </a:solidFill>
                <a:ln>
                  <a:noFill/>
                </a:ln>
                <a:effectLst/>
              </p:spPr>
              <p:txBody>
                <a:bodyPr spcFirstLastPara="0" vert="horz" wrap="square" lIns="0" tIns="0" rIns="0" bIns="0" numCol="1" spcCol="1270" anchor="ctr" anchorCtr="0">
                  <a:noAutofit/>
                </a:bodyPr>
                <a:lstStyle/>
                <a:p>
                  <a:endParaRPr lang="en-AU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35BA258-767D-4AF6-9710-95F786F8C868}"/>
                    </a:ext>
                  </a:extLst>
                </p:cNvPr>
                <p:cNvSpPr/>
                <p:nvPr/>
              </p:nvSpPr>
              <p:spPr bwMode="auto">
                <a:xfrm>
                  <a:off x="4988192" y="3074157"/>
                  <a:ext cx="1260000" cy="88178"/>
                </a:xfrm>
                <a:prstGeom prst="rect">
                  <a:avLst/>
                </a:prstGeom>
                <a:solidFill>
                  <a:srgbClr val="2D2D8A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127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7F1C72-9511-4BA1-ACDD-0F406929C51D}"/>
                  </a:ext>
                </a:extLst>
              </p:cNvPr>
              <p:cNvSpPr/>
              <p:nvPr/>
            </p:nvSpPr>
            <p:spPr bwMode="auto">
              <a:xfrm>
                <a:off x="6187799" y="2758190"/>
                <a:ext cx="59860" cy="377267"/>
              </a:xfrm>
              <a:prstGeom prst="rect">
                <a:avLst/>
              </a:prstGeom>
              <a:solidFill>
                <a:srgbClr val="2D2D8A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127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AU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003942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6DCAE8-F011-4A74-89D8-F3A37BBDE0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Data set description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EA39D1-294F-4226-9A40-4185397D8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150774"/>
              </p:ext>
            </p:extLst>
          </p:nvPr>
        </p:nvGraphicFramePr>
        <p:xfrm>
          <a:off x="436880" y="1982932"/>
          <a:ext cx="3941157" cy="28913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3993">
                  <a:extLst>
                    <a:ext uri="{9D8B030D-6E8A-4147-A177-3AD203B41FA5}">
                      <a16:colId xmlns:a16="http://schemas.microsoft.com/office/drawing/2014/main" val="2692742103"/>
                    </a:ext>
                  </a:extLst>
                </a:gridCol>
                <a:gridCol w="1623445">
                  <a:extLst>
                    <a:ext uri="{9D8B030D-6E8A-4147-A177-3AD203B41FA5}">
                      <a16:colId xmlns:a16="http://schemas.microsoft.com/office/drawing/2014/main" val="2542544171"/>
                    </a:ext>
                  </a:extLst>
                </a:gridCol>
                <a:gridCol w="1313719">
                  <a:extLst>
                    <a:ext uri="{9D8B030D-6E8A-4147-A177-3AD203B41FA5}">
                      <a16:colId xmlns:a16="http://schemas.microsoft.com/office/drawing/2014/main" val="378039316"/>
                    </a:ext>
                  </a:extLst>
                </a:gridCol>
              </a:tblGrid>
              <a:tr h="361415"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dirty="0">
                          <a:effectLst/>
                        </a:rPr>
                        <a:t>Attribute Name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dirty="0">
                          <a:effectLst/>
                        </a:rPr>
                        <a:t>Description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sz="1000" b="1" dirty="0">
                          <a:effectLst/>
                        </a:rPr>
                        <a:t>Sample Data</a:t>
                      </a: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2563866112"/>
                  </a:ext>
                </a:extLst>
              </a:tr>
              <a:tr h="3614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 err="1">
                          <a:solidFill>
                            <a:schemeClr val="accent2"/>
                          </a:solidFill>
                          <a:effectLst/>
                        </a:rPr>
                        <a:t>Loan_ID</a:t>
                      </a:r>
                      <a:endParaRPr lang="en-AU" sz="10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Loan reference number</a:t>
                      </a:r>
                      <a:b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</a:br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(unique ID)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LP001002; LP001003 </a:t>
                      </a: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4204883240"/>
                  </a:ext>
                </a:extLst>
              </a:tr>
              <a:tr h="3614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Gender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Applicant gender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Male; Female</a:t>
                      </a: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1995026400"/>
                  </a:ext>
                </a:extLst>
              </a:tr>
              <a:tr h="3614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Married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Applicant marital status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Married; Not Married</a:t>
                      </a: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2789855829"/>
                  </a:ext>
                </a:extLst>
              </a:tr>
              <a:tr h="3614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Dependents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Number of family members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0; 1; 2; 3+</a:t>
                      </a: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2367552713"/>
                  </a:ext>
                </a:extLst>
              </a:tr>
              <a:tr h="3614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Education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Applicant education/qualification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Graduate; Under Graduate</a:t>
                      </a: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3641445996"/>
                  </a:ext>
                </a:extLst>
              </a:tr>
              <a:tr h="361415"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 err="1">
                          <a:solidFill>
                            <a:schemeClr val="accent2"/>
                          </a:solidFill>
                          <a:effectLst/>
                        </a:rPr>
                        <a:t>Self_Employed</a:t>
                      </a:r>
                      <a:endParaRPr lang="en-AU" sz="1000" dirty="0">
                        <a:solidFill>
                          <a:schemeClr val="accent2"/>
                        </a:solidFill>
                        <a:effectLst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Applicant employment status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1000" dirty="0">
                          <a:solidFill>
                            <a:schemeClr val="accent2"/>
                          </a:solidFill>
                          <a:effectLst/>
                        </a:rPr>
                        <a:t>Yes; No</a:t>
                      </a: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1690581677"/>
                  </a:ext>
                </a:extLst>
              </a:tr>
              <a:tr h="36141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00" kern="1200" dirty="0" err="1">
                          <a:solidFill>
                            <a:srgbClr val="CE4B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ApplicantIncome</a:t>
                      </a:r>
                      <a:endParaRPr lang="en-AU" sz="1000" kern="1200" dirty="0">
                        <a:solidFill>
                          <a:srgbClr val="CE4B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00" kern="1200" dirty="0">
                          <a:solidFill>
                            <a:srgbClr val="CE4B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Applicant's monthly salary/income</a:t>
                      </a: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00" kern="1200" dirty="0">
                          <a:solidFill>
                            <a:srgbClr val="CE4B7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5849; 4583</a:t>
                      </a: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11379592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2B1F66D-F6AB-4ED7-BCA9-2FE35FF74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090271"/>
              </p:ext>
            </p:extLst>
          </p:nvPr>
        </p:nvGraphicFramePr>
        <p:xfrm>
          <a:off x="4585612" y="1120915"/>
          <a:ext cx="4142167" cy="27306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16246">
                  <a:extLst>
                    <a:ext uri="{9D8B030D-6E8A-4147-A177-3AD203B41FA5}">
                      <a16:colId xmlns:a16="http://schemas.microsoft.com/office/drawing/2014/main" val="2467510351"/>
                    </a:ext>
                  </a:extLst>
                </a:gridCol>
                <a:gridCol w="1445199">
                  <a:extLst>
                    <a:ext uri="{9D8B030D-6E8A-4147-A177-3AD203B41FA5}">
                      <a16:colId xmlns:a16="http://schemas.microsoft.com/office/drawing/2014/main" val="614141894"/>
                    </a:ext>
                  </a:extLst>
                </a:gridCol>
                <a:gridCol w="1380722">
                  <a:extLst>
                    <a:ext uri="{9D8B030D-6E8A-4147-A177-3AD203B41FA5}">
                      <a16:colId xmlns:a16="http://schemas.microsoft.com/office/drawing/2014/main" val="2991392068"/>
                    </a:ext>
                  </a:extLst>
                </a:gridCol>
              </a:tblGrid>
              <a:tr h="390093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050" b="1" kern="1200" dirty="0">
                          <a:effectLst/>
                        </a:rPr>
                        <a:t>Attribute Name</a:t>
                      </a:r>
                      <a:endParaRPr lang="en-AU" sz="10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050" b="1" kern="1200" dirty="0">
                          <a:effectLst/>
                        </a:rPr>
                        <a:t>Description</a:t>
                      </a:r>
                      <a:endParaRPr lang="en-AU" sz="10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AU" sz="1050" b="1" kern="1200" dirty="0">
                          <a:effectLst/>
                        </a:rPr>
                        <a:t>Sample Data</a:t>
                      </a:r>
                      <a:endParaRPr lang="en-AU" sz="105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392361265"/>
                  </a:ext>
                </a:extLst>
              </a:tr>
              <a:tr h="39009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 err="1">
                          <a:solidFill>
                            <a:srgbClr val="CE4B7F"/>
                          </a:solidFill>
                          <a:effectLst/>
                        </a:rPr>
                        <a:t>CoapplicantIncome</a:t>
                      </a:r>
                      <a:endParaRPr lang="en-AU" sz="1050" kern="1200" dirty="0">
                        <a:solidFill>
                          <a:srgbClr val="CE4B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rgbClr val="CE4B7F"/>
                          </a:solidFill>
                          <a:effectLst/>
                        </a:rPr>
                        <a:t>Additional applicant's monthly salary/income</a:t>
                      </a:r>
                      <a:endParaRPr lang="en-AU" sz="1050" kern="1200" dirty="0">
                        <a:solidFill>
                          <a:srgbClr val="CE4B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rgbClr val="CE4B7F"/>
                          </a:solidFill>
                          <a:effectLst/>
                        </a:rPr>
                        <a:t>1508; 2358</a:t>
                      </a:r>
                      <a:endParaRPr lang="en-AU" sz="1050" kern="1200" dirty="0">
                        <a:solidFill>
                          <a:srgbClr val="CE4B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3916737626"/>
                  </a:ext>
                </a:extLst>
              </a:tr>
              <a:tr h="39009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 err="1">
                          <a:solidFill>
                            <a:srgbClr val="CE4B7F"/>
                          </a:solidFill>
                          <a:effectLst/>
                        </a:rPr>
                        <a:t>LoanAmount</a:t>
                      </a:r>
                      <a:endParaRPr lang="en-AU" sz="1050" kern="1200" dirty="0">
                        <a:solidFill>
                          <a:srgbClr val="CE4B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rgbClr val="CE4B7F"/>
                          </a:solidFill>
                          <a:effectLst/>
                        </a:rPr>
                        <a:t>Loan amount</a:t>
                      </a:r>
                      <a:endParaRPr lang="en-AU" sz="1050" kern="1200" dirty="0">
                        <a:solidFill>
                          <a:srgbClr val="CE4B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rgbClr val="CE4B7F"/>
                          </a:solidFill>
                          <a:effectLst/>
                        </a:rPr>
                        <a:t>128; 66</a:t>
                      </a:r>
                      <a:endParaRPr lang="en-AU" sz="1050" kern="1200" dirty="0">
                        <a:solidFill>
                          <a:srgbClr val="CE4B7F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4203140818"/>
                  </a:ext>
                </a:extLst>
              </a:tr>
              <a:tr h="39009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 err="1">
                          <a:solidFill>
                            <a:schemeClr val="accent2"/>
                          </a:solidFill>
                          <a:effectLst/>
                        </a:rPr>
                        <a:t>Loan_Amount_Term</a:t>
                      </a:r>
                      <a:endParaRPr lang="en-AU" sz="105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chemeClr val="accent2"/>
                          </a:solidFill>
                          <a:effectLst/>
                        </a:rPr>
                        <a:t>The loan's repayment period (in days)</a:t>
                      </a:r>
                      <a:endParaRPr lang="en-AU" sz="105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chemeClr val="accent2"/>
                          </a:solidFill>
                          <a:effectLst/>
                        </a:rPr>
                        <a:t>360; 120</a:t>
                      </a:r>
                      <a:endParaRPr lang="en-AU" sz="105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3692372462"/>
                  </a:ext>
                </a:extLst>
              </a:tr>
              <a:tr h="39009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 err="1">
                          <a:solidFill>
                            <a:schemeClr val="accent2"/>
                          </a:solidFill>
                          <a:effectLst/>
                        </a:rPr>
                        <a:t>Credit_History</a:t>
                      </a:r>
                      <a:endParaRPr lang="en-AU" sz="105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chemeClr val="accent2"/>
                          </a:solidFill>
                          <a:effectLst/>
                        </a:rPr>
                        <a:t>Records of previous credit history</a:t>
                      </a:r>
                      <a:endParaRPr lang="en-AU" sz="105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chemeClr val="accent2"/>
                          </a:solidFill>
                          <a:effectLst/>
                        </a:rPr>
                        <a:t>(0: bad credit history, 1: good credit history)</a:t>
                      </a:r>
                      <a:endParaRPr lang="en-AU" sz="105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1831787917"/>
                  </a:ext>
                </a:extLst>
              </a:tr>
              <a:tr h="39009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 err="1">
                          <a:solidFill>
                            <a:schemeClr val="accent2"/>
                          </a:solidFill>
                          <a:effectLst/>
                        </a:rPr>
                        <a:t>Property_Area</a:t>
                      </a:r>
                      <a:endParaRPr lang="en-AU" sz="105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chemeClr val="accent2"/>
                          </a:solidFill>
                          <a:effectLst/>
                        </a:rPr>
                        <a:t>The location of property</a:t>
                      </a:r>
                      <a:endParaRPr lang="en-AU" sz="105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kern="1200" dirty="0">
                          <a:solidFill>
                            <a:schemeClr val="accent2"/>
                          </a:solidFill>
                          <a:effectLst/>
                        </a:rPr>
                        <a:t>Rural; Semiurban; Urban</a:t>
                      </a:r>
                      <a:endParaRPr lang="en-AU" sz="1050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/>
                </a:tc>
                <a:extLst>
                  <a:ext uri="{0D108BD9-81ED-4DB2-BD59-A6C34878D82A}">
                    <a16:rowId xmlns:a16="http://schemas.microsoft.com/office/drawing/2014/main" val="4141090375"/>
                  </a:ext>
                </a:extLst>
              </a:tr>
              <a:tr h="390093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b="1" kern="1200" dirty="0" err="1">
                          <a:solidFill>
                            <a:schemeClr val="accent2"/>
                          </a:solidFill>
                          <a:effectLst/>
                        </a:rPr>
                        <a:t>Loan_Status</a:t>
                      </a:r>
                      <a:endParaRPr lang="en-AU" sz="105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b="1" kern="1200" dirty="0">
                          <a:solidFill>
                            <a:schemeClr val="accent2"/>
                          </a:solidFill>
                          <a:effectLst/>
                        </a:rPr>
                        <a:t>Status of loan</a:t>
                      </a:r>
                      <a:endParaRPr lang="en-AU" sz="105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1050" b="1" kern="1200" dirty="0">
                          <a:solidFill>
                            <a:schemeClr val="accent2"/>
                          </a:solidFill>
                          <a:effectLst/>
                        </a:rPr>
                        <a:t>(Y: accepted, N: not accepted)</a:t>
                      </a:r>
                      <a:endParaRPr lang="en-AU" sz="1050" b="1" kern="1200" dirty="0">
                        <a:solidFill>
                          <a:schemeClr val="accent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4566" marR="24566" marT="12283" marB="12283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233065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B0C9013-2E82-49FE-B240-26D993E8E059}"/>
              </a:ext>
            </a:extLst>
          </p:cNvPr>
          <p:cNvSpPr/>
          <p:nvPr/>
        </p:nvSpPr>
        <p:spPr>
          <a:xfrm>
            <a:off x="362113" y="1009068"/>
            <a:ext cx="629458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1400" dirty="0">
                <a:latin typeface="+mn-lt"/>
              </a:rPr>
              <a:t>There are </a:t>
            </a:r>
            <a:r>
              <a:rPr lang="en-AU" sz="1400" b="1" dirty="0">
                <a:latin typeface="+mn-lt"/>
              </a:rPr>
              <a:t>13 attributes</a:t>
            </a:r>
            <a:r>
              <a:rPr lang="en-AU" sz="1400" dirty="0">
                <a:latin typeface="+mn-lt"/>
              </a:rPr>
              <a:t> in this data set: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rgbClr val="CE4B7F"/>
                </a:solidFill>
                <a:latin typeface="+mn-lt"/>
              </a:rPr>
              <a:t>3 continuous</a:t>
            </a:r>
            <a:r>
              <a:rPr lang="en-AU" sz="1400" dirty="0">
                <a:latin typeface="+mn-lt"/>
              </a:rPr>
              <a:t> 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1400" b="1" dirty="0">
                <a:solidFill>
                  <a:schemeClr val="accent2"/>
                </a:solidFill>
                <a:latin typeface="+mn-lt"/>
              </a:rPr>
              <a:t>9 categorical</a:t>
            </a:r>
            <a:r>
              <a:rPr lang="en-AU" sz="1400" dirty="0">
                <a:latin typeface="+mn-lt"/>
              </a:rPr>
              <a:t> attributes (</a:t>
            </a:r>
            <a:r>
              <a:rPr lang="en-AU" sz="1400" dirty="0"/>
              <a:t>1 unique loan ID</a:t>
            </a:r>
            <a:r>
              <a:rPr lang="en-AU" sz="1400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03260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B615284-BFF6-4996-9F60-020E39346A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Data exploration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ECA324-A1E1-4708-8003-C7CBB6592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84682"/>
              </p:ext>
            </p:extLst>
          </p:nvPr>
        </p:nvGraphicFramePr>
        <p:xfrm>
          <a:off x="416206" y="1010804"/>
          <a:ext cx="3982611" cy="3962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75948">
                  <a:extLst>
                    <a:ext uri="{9D8B030D-6E8A-4147-A177-3AD203B41FA5}">
                      <a16:colId xmlns:a16="http://schemas.microsoft.com/office/drawing/2014/main" val="4273108546"/>
                    </a:ext>
                  </a:extLst>
                </a:gridCol>
                <a:gridCol w="873955">
                  <a:extLst>
                    <a:ext uri="{9D8B030D-6E8A-4147-A177-3AD203B41FA5}">
                      <a16:colId xmlns:a16="http://schemas.microsoft.com/office/drawing/2014/main" val="1387698534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3230431309"/>
                    </a:ext>
                  </a:extLst>
                </a:gridCol>
                <a:gridCol w="798152">
                  <a:extLst>
                    <a:ext uri="{9D8B030D-6E8A-4147-A177-3AD203B41FA5}">
                      <a16:colId xmlns:a16="http://schemas.microsoft.com/office/drawing/2014/main" val="2103379395"/>
                    </a:ext>
                  </a:extLst>
                </a:gridCol>
                <a:gridCol w="545738">
                  <a:extLst>
                    <a:ext uri="{9D8B030D-6E8A-4147-A177-3AD203B41FA5}">
                      <a16:colId xmlns:a16="http://schemas.microsoft.com/office/drawing/2014/main" val="3153532255"/>
                    </a:ext>
                  </a:extLst>
                </a:gridCol>
              </a:tblGrid>
              <a:tr h="187013"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Distinct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Missing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25256524"/>
                  </a:ext>
                </a:extLst>
              </a:tr>
              <a:tr h="187013">
                <a:tc>
                  <a:txBody>
                    <a:bodyPr/>
                    <a:lstStyle/>
                    <a:p>
                      <a:r>
                        <a:rPr lang="en-AU" sz="700" dirty="0" err="1"/>
                        <a:t>Loan_ID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614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078895"/>
                  </a:ext>
                </a:extLst>
              </a:tr>
              <a:tr h="187013"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Gender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Male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/>
                        <a:t>489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5510084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Female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/>
                        <a:t>112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6206073"/>
                  </a:ext>
                </a:extLst>
              </a:tr>
              <a:tr h="187013"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Married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213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58659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398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1370915"/>
                  </a:ext>
                </a:extLst>
              </a:tr>
              <a:tr h="187013">
                <a:tc rowSpan="4">
                  <a:txBody>
                    <a:bodyPr/>
                    <a:lstStyle/>
                    <a:p>
                      <a:r>
                        <a:rPr lang="en-AU" sz="700" dirty="0"/>
                        <a:t>Dependents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AU" sz="7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r>
                        <a:rPr lang="en-AU" sz="7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345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2781521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027159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646101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3+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51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0387779"/>
                  </a:ext>
                </a:extLst>
              </a:tr>
              <a:tr h="187013">
                <a:tc rowSpan="10">
                  <a:txBody>
                    <a:bodyPr/>
                    <a:lstStyle/>
                    <a:p>
                      <a:r>
                        <a:rPr lang="en-AU" sz="700" dirty="0" err="1"/>
                        <a:t>Loan_Amount_Term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r>
                        <a:rPr lang="en-AU" sz="700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0">
                  <a:txBody>
                    <a:bodyPr/>
                    <a:lstStyle/>
                    <a:p>
                      <a:r>
                        <a:rPr lang="en-AU" sz="700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360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1397320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1308372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480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6820339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300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764341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240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065116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134021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911193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0567969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586478"/>
                  </a:ext>
                </a:extLst>
              </a:tr>
              <a:tr h="187013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8913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6D6E40-C037-4F15-AFC8-3CBDEF20C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665347"/>
              </p:ext>
            </p:extLst>
          </p:nvPr>
        </p:nvGraphicFramePr>
        <p:xfrm>
          <a:off x="4641380" y="3453767"/>
          <a:ext cx="3982611" cy="9906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989825">
                  <a:extLst>
                    <a:ext uri="{9D8B030D-6E8A-4147-A177-3AD203B41FA5}">
                      <a16:colId xmlns:a16="http://schemas.microsoft.com/office/drawing/2014/main" val="725345795"/>
                    </a:ext>
                  </a:extLst>
                </a:gridCol>
                <a:gridCol w="536476">
                  <a:extLst>
                    <a:ext uri="{9D8B030D-6E8A-4147-A177-3AD203B41FA5}">
                      <a16:colId xmlns:a16="http://schemas.microsoft.com/office/drawing/2014/main" val="575106035"/>
                    </a:ext>
                  </a:extLst>
                </a:gridCol>
                <a:gridCol w="389584">
                  <a:extLst>
                    <a:ext uri="{9D8B030D-6E8A-4147-A177-3AD203B41FA5}">
                      <a16:colId xmlns:a16="http://schemas.microsoft.com/office/drawing/2014/main" val="2141669293"/>
                    </a:ext>
                  </a:extLst>
                </a:gridCol>
                <a:gridCol w="510929">
                  <a:extLst>
                    <a:ext uri="{9D8B030D-6E8A-4147-A177-3AD203B41FA5}">
                      <a16:colId xmlns:a16="http://schemas.microsoft.com/office/drawing/2014/main" val="2188666714"/>
                    </a:ext>
                  </a:extLst>
                </a:gridCol>
                <a:gridCol w="510928">
                  <a:extLst>
                    <a:ext uri="{9D8B030D-6E8A-4147-A177-3AD203B41FA5}">
                      <a16:colId xmlns:a16="http://schemas.microsoft.com/office/drawing/2014/main" val="1990202980"/>
                    </a:ext>
                  </a:extLst>
                </a:gridCol>
                <a:gridCol w="478996">
                  <a:extLst>
                    <a:ext uri="{9D8B030D-6E8A-4147-A177-3AD203B41FA5}">
                      <a16:colId xmlns:a16="http://schemas.microsoft.com/office/drawing/2014/main" val="1937181381"/>
                    </a:ext>
                  </a:extLst>
                </a:gridCol>
                <a:gridCol w="565873">
                  <a:extLst>
                    <a:ext uri="{9D8B030D-6E8A-4147-A177-3AD203B41FA5}">
                      <a16:colId xmlns:a16="http://schemas.microsoft.com/office/drawing/2014/main" val="3698502417"/>
                    </a:ext>
                  </a:extLst>
                </a:gridCol>
              </a:tblGrid>
              <a:tr h="136024">
                <a:tc rowSpan="2"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Summary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99186448"/>
                  </a:ext>
                </a:extLst>
              </a:tr>
              <a:tr h="136024">
                <a:tc vMerge="1">
                  <a:txBody>
                    <a:bodyPr/>
                    <a:lstStyle/>
                    <a:p>
                      <a:pPr algn="ctr"/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AU" sz="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AU" sz="7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4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7607248"/>
                  </a:ext>
                </a:extLst>
              </a:tr>
              <a:tr h="136024">
                <a:tc>
                  <a:txBody>
                    <a:bodyPr/>
                    <a:lstStyle/>
                    <a:p>
                      <a:r>
                        <a:rPr lang="en-AU" sz="700" dirty="0" err="1"/>
                        <a:t>ApplicantIncome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2,877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/>
                        <a:t>3,812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/>
                        <a:t>5,795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81,000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1323889"/>
                  </a:ext>
                </a:extLst>
              </a:tr>
              <a:tr h="13602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700" kern="1200" dirty="0" err="1">
                          <a:solidFill>
                            <a:schemeClr val="tx1"/>
                          </a:solidFill>
                          <a:effectLst/>
                        </a:rPr>
                        <a:t>CoapplicantIncome</a:t>
                      </a:r>
                      <a:endParaRPr lang="en-AU" sz="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/>
                        <a:t>1,188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/>
                        <a:t>2,297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700" dirty="0"/>
                        <a:t>41,667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6365406"/>
                  </a:ext>
                </a:extLst>
              </a:tr>
              <a:tr h="136024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AU" sz="700" kern="1200" dirty="0" err="1">
                          <a:solidFill>
                            <a:schemeClr val="tx1"/>
                          </a:solidFill>
                          <a:effectLst/>
                        </a:rPr>
                        <a:t>LoanAmount</a:t>
                      </a:r>
                      <a:endParaRPr lang="en-AU" sz="7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168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700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622479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9AA1DE-F6D0-4C8C-92F7-71D51A49F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847926"/>
              </p:ext>
            </p:extLst>
          </p:nvPr>
        </p:nvGraphicFramePr>
        <p:xfrm>
          <a:off x="4641380" y="1010804"/>
          <a:ext cx="3982611" cy="237744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75948">
                  <a:extLst>
                    <a:ext uri="{9D8B030D-6E8A-4147-A177-3AD203B41FA5}">
                      <a16:colId xmlns:a16="http://schemas.microsoft.com/office/drawing/2014/main" val="1987543559"/>
                    </a:ext>
                  </a:extLst>
                </a:gridCol>
                <a:gridCol w="873955">
                  <a:extLst>
                    <a:ext uri="{9D8B030D-6E8A-4147-A177-3AD203B41FA5}">
                      <a16:colId xmlns:a16="http://schemas.microsoft.com/office/drawing/2014/main" val="2662712510"/>
                    </a:ext>
                  </a:extLst>
                </a:gridCol>
                <a:gridCol w="588818">
                  <a:extLst>
                    <a:ext uri="{9D8B030D-6E8A-4147-A177-3AD203B41FA5}">
                      <a16:colId xmlns:a16="http://schemas.microsoft.com/office/drawing/2014/main" val="383943615"/>
                    </a:ext>
                  </a:extLst>
                </a:gridCol>
                <a:gridCol w="798152">
                  <a:extLst>
                    <a:ext uri="{9D8B030D-6E8A-4147-A177-3AD203B41FA5}">
                      <a16:colId xmlns:a16="http://schemas.microsoft.com/office/drawing/2014/main" val="134714158"/>
                    </a:ext>
                  </a:extLst>
                </a:gridCol>
                <a:gridCol w="545738">
                  <a:extLst>
                    <a:ext uri="{9D8B030D-6E8A-4147-A177-3AD203B41FA5}">
                      <a16:colId xmlns:a16="http://schemas.microsoft.com/office/drawing/2014/main" val="465129036"/>
                    </a:ext>
                  </a:extLst>
                </a:gridCol>
              </a:tblGrid>
              <a:tr h="166687"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Distinct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Missing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AU" sz="700" dirty="0"/>
                        <a:t>Label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AU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168066"/>
                  </a:ext>
                </a:extLst>
              </a:tr>
              <a:tr h="166687"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Education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Graduate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/>
                        <a:t>480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640487"/>
                  </a:ext>
                </a:extLst>
              </a:tr>
              <a:tr h="16668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Not graduate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/>
                        <a:t>134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434437"/>
                  </a:ext>
                </a:extLst>
              </a:tr>
              <a:tr h="166687">
                <a:tc rowSpan="2">
                  <a:txBody>
                    <a:bodyPr/>
                    <a:lstStyle/>
                    <a:p>
                      <a:r>
                        <a:rPr lang="en-AU" sz="700" dirty="0" err="1"/>
                        <a:t>Self_Employed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/>
                        <a:t>500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6545489"/>
                  </a:ext>
                </a:extLst>
              </a:tr>
              <a:tr h="16668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82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2571093"/>
                  </a:ext>
                </a:extLst>
              </a:tr>
              <a:tr h="166687">
                <a:tc rowSpan="2">
                  <a:txBody>
                    <a:bodyPr/>
                    <a:lstStyle/>
                    <a:p>
                      <a:r>
                        <a:rPr lang="en-AU" sz="700" dirty="0" err="1"/>
                        <a:t>Credit_History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AU" sz="7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551550"/>
                  </a:ext>
                </a:extLst>
              </a:tr>
              <a:tr h="16668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475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7810752"/>
                  </a:ext>
                </a:extLst>
              </a:tr>
              <a:tr h="166687">
                <a:tc rowSpan="3">
                  <a:txBody>
                    <a:bodyPr/>
                    <a:lstStyle/>
                    <a:p>
                      <a:r>
                        <a:rPr lang="en-AU" sz="700" dirty="0" err="1"/>
                        <a:t>Property_Area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AU" sz="7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r>
                        <a:rPr lang="en-AU" sz="7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202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1333820"/>
                  </a:ext>
                </a:extLst>
              </a:tr>
              <a:tr h="16668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Rural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996869"/>
                  </a:ext>
                </a:extLst>
              </a:tr>
              <a:tr h="16668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Semiurban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233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956478"/>
                  </a:ext>
                </a:extLst>
              </a:tr>
              <a:tr h="166687">
                <a:tc rowSpan="2">
                  <a:txBody>
                    <a:bodyPr/>
                    <a:lstStyle/>
                    <a:p>
                      <a:r>
                        <a:rPr lang="en-AU" sz="700" dirty="0" err="1"/>
                        <a:t>Loan_Status</a:t>
                      </a:r>
                      <a:endParaRPr lang="en-AU" sz="7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r>
                        <a:rPr lang="en-AU" sz="7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422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845442"/>
                  </a:ext>
                </a:extLst>
              </a:tr>
              <a:tr h="166687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AU" sz="700" dirty="0"/>
                        <a:t>192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23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2802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2106C0-9202-4CFB-B96C-5DB4C0212F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1309F-61C5-42BA-82A8-89259A3BB4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AU" sz="2000" dirty="0"/>
              <a:t>Unique ID is usually helpful to map tables, however not in this case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/>
              <a:t>→ </a:t>
            </a:r>
            <a:r>
              <a:rPr lang="en-AU" sz="2000" b="1" dirty="0"/>
              <a:t>Remove unnecessary </a:t>
            </a:r>
            <a:r>
              <a:rPr lang="en-AU" sz="2000" b="1" dirty="0" err="1"/>
              <a:t>varible</a:t>
            </a:r>
            <a:r>
              <a:rPr lang="en-AU" sz="2000" b="1" dirty="0"/>
              <a:t> </a:t>
            </a:r>
            <a:r>
              <a:rPr lang="en-AU" sz="2000" b="1" dirty="0" err="1"/>
              <a:t>Loan_ID</a:t>
            </a:r>
            <a:endParaRPr lang="en-AU" sz="2000" b="1" dirty="0"/>
          </a:p>
          <a:p>
            <a:pPr>
              <a:lnSpc>
                <a:spcPct val="150000"/>
              </a:lnSpc>
            </a:pPr>
            <a:r>
              <a:rPr lang="en-AU" sz="2000" dirty="0"/>
              <a:t>There are missing values in 8/13 attribute, which varies considerably (3 in Gender &gt;&lt; 50 in </a:t>
            </a:r>
            <a:r>
              <a:rPr lang="en-AU" sz="2000" dirty="0" err="1"/>
              <a:t>Credit_History</a:t>
            </a:r>
            <a:r>
              <a:rPr lang="en-AU" sz="2000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dirty="0"/>
              <a:t>→ </a:t>
            </a:r>
            <a:r>
              <a:rPr lang="en-AU" sz="2000" b="1" dirty="0"/>
              <a:t>Replace with mode value for categorical variables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AU" sz="2000" b="1" dirty="0"/>
              <a:t>→ Replace with mean </a:t>
            </a:r>
            <a:r>
              <a:rPr lang="en-AU" sz="2000" b="1" dirty="0" err="1"/>
              <a:t>valuefor</a:t>
            </a:r>
            <a:r>
              <a:rPr lang="en-AU" sz="2000" b="1" dirty="0"/>
              <a:t> numerical variables</a:t>
            </a:r>
          </a:p>
          <a:p>
            <a:pPr>
              <a:lnSpc>
                <a:spcPct val="150000"/>
              </a:lnSpc>
            </a:pP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377233269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C3387-6F06-4239-B9E1-5DB1AB4CD1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AU" dirty="0"/>
              <a:t>Data pre-processing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6B831-224A-4BFC-B2A5-CBEFE1D2BF4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AU" sz="1600" dirty="0"/>
              <a:t>&lt;!&gt; Outliers: Unlike the report by Mario Caesar which removes all outliers before building model, this report decides to leave this out for several reasons</a:t>
            </a:r>
          </a:p>
          <a:p>
            <a:pPr lvl="1" algn="just">
              <a:lnSpc>
                <a:spcPct val="150000"/>
              </a:lnSpc>
            </a:pPr>
            <a:r>
              <a:rPr lang="en-AU" sz="1600" dirty="0"/>
              <a:t>Limited domain knowledge could lead to false representation of the problem</a:t>
            </a:r>
          </a:p>
          <a:p>
            <a:pPr lvl="1" algn="just">
              <a:lnSpc>
                <a:spcPct val="150000"/>
              </a:lnSpc>
            </a:pPr>
            <a:r>
              <a:rPr lang="en-AU" sz="1600" dirty="0"/>
              <a:t>Not all models are sensitive to outliers (tree based is less affected than linear regression)</a:t>
            </a:r>
          </a:p>
          <a:p>
            <a:pPr lvl="1" algn="just">
              <a:lnSpc>
                <a:spcPct val="150000"/>
              </a:lnSpc>
            </a:pPr>
            <a:r>
              <a:rPr lang="en-AU" sz="1600" dirty="0"/>
              <a:t>KNN could be used to represent properly</a:t>
            </a:r>
          </a:p>
          <a:p>
            <a:pPr lvl="1" algn="just">
              <a:lnSpc>
                <a:spcPct val="150000"/>
              </a:lnSpc>
            </a:pPr>
            <a:r>
              <a:rPr lang="en-AU" sz="1600" dirty="0"/>
              <a:t>In case of overfitting, the process could be iterated and remove outliers for training data set only to avoid biases</a:t>
            </a:r>
          </a:p>
        </p:txBody>
      </p:sp>
    </p:spTree>
    <p:extLst>
      <p:ext uri="{BB962C8B-B14F-4D97-AF65-F5344CB8AC3E}">
        <p14:creationId xmlns:p14="http://schemas.microsoft.com/office/powerpoint/2010/main" val="66514450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 template 16-9_UniSA Corporate - logo" id="{17645AA2-9F70-42A0-A0A4-A279C81AA3E0}" vid="{78C3DC32-59E7-4BEF-A768-6048D853C239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BCF4F04EDB3A4C9B4A5C8C7477F084" ma:contentTypeVersion="15" ma:contentTypeDescription="Create a new document." ma:contentTypeScope="" ma:versionID="13f01545dcd24e444274524fbc7d30ec">
  <xsd:schema xmlns:xsd="http://www.w3.org/2001/XMLSchema" xmlns:xs="http://www.w3.org/2001/XMLSchema" xmlns:p="http://schemas.microsoft.com/office/2006/metadata/properties" xmlns:ns3="c5df2f7f-5ad9-4560-9982-eff17dfee507" xmlns:ns4="d7b5be71-55ab-4744-a2d2-77322061f235" targetNamespace="http://schemas.microsoft.com/office/2006/metadata/properties" ma:root="true" ma:fieldsID="88e48b1294d003c67284d5c66420f60c" ns3:_="" ns4:_="">
    <xsd:import namespace="c5df2f7f-5ad9-4560-9982-eff17dfee507"/>
    <xsd:import namespace="d7b5be71-55ab-4744-a2d2-77322061f2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f2f7f-5ad9-4560-9982-eff17dfee5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b5be71-55ab-4744-a2d2-77322061f23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df2f7f-5ad9-4560-9982-eff17dfee507" xsi:nil="true"/>
  </documentManagement>
</p:properties>
</file>

<file path=customXml/itemProps1.xml><?xml version="1.0" encoding="utf-8"?>
<ds:datastoreItem xmlns:ds="http://schemas.openxmlformats.org/officeDocument/2006/customXml" ds:itemID="{614F0737-4815-418F-99D6-C8A2571510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df2f7f-5ad9-4560-9982-eff17dfee507"/>
    <ds:schemaRef ds:uri="d7b5be71-55ab-4744-a2d2-77322061f2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4DE0E70-E640-4CFB-B1BB-3A6338FD127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3D06C7-9191-48F8-BFF9-DBDAF09E746C}">
  <ds:schemaRefs>
    <ds:schemaRef ds:uri="d7b5be71-55ab-4744-a2d2-77322061f235"/>
    <ds:schemaRef ds:uri="c5df2f7f-5ad9-4560-9982-eff17dfee507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</TotalTime>
  <Words>1689</Words>
  <Application>Microsoft Office PowerPoint</Application>
  <PresentationFormat>On-screen Show (16:9)</PresentationFormat>
  <Paragraphs>435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Times New Roman</vt:lpstr>
      <vt:lpstr>Blank Presentation</vt:lpstr>
      <vt:lpstr>DATA MINING APPLICATION IN LOAN APPROVAL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Pip Heinrich</dc:creator>
  <cp:lastModifiedBy>Le, Mai Huyen Linh - leymy026</cp:lastModifiedBy>
  <cp:revision>127</cp:revision>
  <cp:lastPrinted>2011-11-18T03:36:14Z</cp:lastPrinted>
  <dcterms:created xsi:type="dcterms:W3CDTF">2017-04-21T06:42:12Z</dcterms:created>
  <dcterms:modified xsi:type="dcterms:W3CDTF">2023-05-28T13:43:11Z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0x01010069BCF4F04EDB3A4C9B4A5C8C7477F084</vt:lpwstr>
  </property>
</Properties>
</file>