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diagrams/data9.xml" ContentType="application/vnd.openxmlformats-officedocument.drawingml.diagramData+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349" r:id="rId2"/>
    <p:sldId id="519" r:id="rId3"/>
    <p:sldId id="521" r:id="rId4"/>
    <p:sldId id="561" r:id="rId5"/>
    <p:sldId id="556" r:id="rId6"/>
    <p:sldId id="564" r:id="rId7"/>
    <p:sldId id="565" r:id="rId8"/>
    <p:sldId id="354" r:id="rId9"/>
    <p:sldId id="528" r:id="rId10"/>
    <p:sldId id="560" r:id="rId11"/>
    <p:sldId id="557" r:id="rId12"/>
    <p:sldId id="537" r:id="rId13"/>
    <p:sldId id="545" r:id="rId14"/>
    <p:sldId id="575" r:id="rId15"/>
    <p:sldId id="570" r:id="rId16"/>
    <p:sldId id="571" r:id="rId17"/>
    <p:sldId id="574" r:id="rId18"/>
    <p:sldId id="573" r:id="rId19"/>
    <p:sldId id="572" r:id="rId20"/>
    <p:sldId id="576" r:id="rId21"/>
    <p:sldId id="547" r:id="rId22"/>
    <p:sldId id="578" r:id="rId23"/>
    <p:sldId id="580" r:id="rId24"/>
    <p:sldId id="579" r:id="rId25"/>
    <p:sldId id="577" r:id="rId26"/>
    <p:sldId id="548" r:id="rId27"/>
    <p:sldId id="581" r:id="rId28"/>
    <p:sldId id="582" r:id="rId29"/>
    <p:sldId id="586" r:id="rId30"/>
    <p:sldId id="585" r:id="rId31"/>
    <p:sldId id="584" r:id="rId32"/>
    <p:sldId id="587" r:id="rId33"/>
    <p:sldId id="549" r:id="rId34"/>
    <p:sldId id="588" r:id="rId35"/>
    <p:sldId id="597" r:id="rId36"/>
    <p:sldId id="606" r:id="rId37"/>
    <p:sldId id="552" r:id="rId38"/>
    <p:sldId id="589" r:id="rId39"/>
    <p:sldId id="607" r:id="rId40"/>
    <p:sldId id="536" r:id="rId41"/>
    <p:sldId id="550" r:id="rId42"/>
    <p:sldId id="609" r:id="rId43"/>
    <p:sldId id="610" r:id="rId44"/>
    <p:sldId id="551" r:id="rId45"/>
    <p:sldId id="599" r:id="rId46"/>
    <p:sldId id="601" r:id="rId47"/>
    <p:sldId id="603" r:id="rId48"/>
    <p:sldId id="604" r:id="rId49"/>
    <p:sldId id="600" r:id="rId50"/>
    <p:sldId id="590" r:id="rId51"/>
    <p:sldId id="592" r:id="rId52"/>
    <p:sldId id="596" r:id="rId53"/>
    <p:sldId id="593" r:id="rId54"/>
    <p:sldId id="594" r:id="rId55"/>
    <p:sldId id="591" r:id="rId56"/>
    <p:sldId id="554" r:id="rId57"/>
    <p:sldId id="595" r:id="rId58"/>
    <p:sldId id="538" r:id="rId59"/>
    <p:sldId id="529" r:id="rId60"/>
    <p:sldId id="530" r:id="rId61"/>
    <p:sldId id="532" r:id="rId62"/>
    <p:sldId id="533" r:id="rId63"/>
    <p:sldId id="605" r:id="rId64"/>
    <p:sldId id="608" r:id="rId65"/>
    <p:sldId id="542" r:id="rId6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900"/>
    <a:srgbClr val="E68900"/>
    <a:srgbClr val="6D5047"/>
    <a:srgbClr val="C9D1FF"/>
    <a:srgbClr val="FF6699"/>
    <a:srgbClr val="FF3399"/>
    <a:srgbClr val="B8B8B8"/>
    <a:srgbClr val="A8B5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4" autoAdjust="0"/>
    <p:restoredTop sz="74194" autoAdjust="0"/>
  </p:normalViewPr>
  <p:slideViewPr>
    <p:cSldViewPr snapToObjects="1">
      <p:cViewPr>
        <p:scale>
          <a:sx n="80" d="100"/>
          <a:sy n="80" d="100"/>
        </p:scale>
        <p:origin x="-804" y="-84"/>
      </p:cViewPr>
      <p:guideLst>
        <p:guide orient="horz" pos="2160"/>
        <p:guide pos="2880"/>
      </p:guideLst>
    </p:cSldViewPr>
  </p:slideViewPr>
  <p:outlineViewPr>
    <p:cViewPr>
      <p:scale>
        <a:sx n="33" d="100"/>
        <a:sy n="33" d="100"/>
      </p:scale>
      <p:origin x="96" y="19910"/>
    </p:cViewPr>
  </p:outlineViewPr>
  <p:notesTextViewPr>
    <p:cViewPr>
      <p:scale>
        <a:sx n="1" d="1"/>
        <a:sy n="1" d="1"/>
      </p:scale>
      <p:origin x="0" y="0"/>
    </p:cViewPr>
  </p:notesTextViewPr>
  <p:sorterViewPr>
    <p:cViewPr>
      <p:scale>
        <a:sx n="66" d="100"/>
        <a:sy n="66" d="100"/>
      </p:scale>
      <p:origin x="0" y="3456"/>
    </p:cViewPr>
  </p:sorterViewPr>
  <p:notesViewPr>
    <p:cSldViewPr snapToObjects="1">
      <p:cViewPr varScale="1">
        <p:scale>
          <a:sx n="54" d="100"/>
          <a:sy n="54" d="100"/>
        </p:scale>
        <p:origin x="-2388" y="-96"/>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C9A11-22C8-4DF7-B2AC-E2FF7F944DC7}" type="doc">
      <dgm:prSet loTypeId="urn:microsoft.com/office/officeart/2005/8/layout/matrix1" loCatId="matrix" qsTypeId="urn:microsoft.com/office/officeart/2005/8/quickstyle/simple3" qsCatId="simple" csTypeId="urn:microsoft.com/office/officeart/2005/8/colors/accent1_1" csCatId="accent1" phldr="1"/>
      <dgm:spPr/>
      <dgm:t>
        <a:bodyPr/>
        <a:lstStyle/>
        <a:p>
          <a:endParaRPr lang="en-US"/>
        </a:p>
      </dgm:t>
    </dgm:pt>
    <dgm:pt modelId="{89614106-0B7F-48F0-BCF5-910C8B8A921A}">
      <dgm:prSet phldrT="[Texte]" custT="1"/>
      <dgm:spPr>
        <a:solidFill>
          <a:schemeClr val="bg1">
            <a:lumMod val="75000"/>
          </a:schemeClr>
        </a:solidFill>
      </dgm:spPr>
      <dgm:t>
        <a:bodyPr/>
        <a:lstStyle/>
        <a:p>
          <a:r>
            <a:rPr lang="fr-FR" sz="1400" smtClean="0"/>
            <a:t>B4MSecure</a:t>
          </a:r>
          <a:endParaRPr lang="en-US" sz="1200"/>
        </a:p>
      </dgm:t>
    </dgm:pt>
    <dgm:pt modelId="{BFE94B9E-35D9-49B8-BE39-F2CE58E9505B}" type="parTrans" cxnId="{7C798D08-10CD-4FED-8259-2B575BE3B770}">
      <dgm:prSet/>
      <dgm:spPr/>
      <dgm:t>
        <a:bodyPr/>
        <a:lstStyle/>
        <a:p>
          <a:endParaRPr lang="en-US" sz="1200"/>
        </a:p>
      </dgm:t>
    </dgm:pt>
    <dgm:pt modelId="{FCCF64E7-B155-4339-B30A-11E5B8AD9497}" type="sibTrans" cxnId="{7C798D08-10CD-4FED-8259-2B575BE3B770}">
      <dgm:prSet/>
      <dgm:spPr/>
      <dgm:t>
        <a:bodyPr/>
        <a:lstStyle/>
        <a:p>
          <a:endParaRPr lang="en-US" sz="1200"/>
        </a:p>
      </dgm:t>
    </dgm:pt>
    <dgm:pt modelId="{05DCA393-21B3-49FA-9F98-0B2C95866EDB}">
      <dgm:prSet phldrT="[Texte]" custT="1"/>
      <dgm:spPr/>
      <dgm:t>
        <a:bodyPr/>
        <a:lstStyle/>
        <a:p>
          <a:r>
            <a:rPr lang="fr-FR" sz="1200" smtClean="0"/>
            <a:t>UML metamodel</a:t>
          </a:r>
          <a:endParaRPr lang="en-US" sz="1200"/>
        </a:p>
      </dgm:t>
    </dgm:pt>
    <dgm:pt modelId="{BF4E0718-755E-4C97-8C3A-982A041B4DB3}" type="parTrans" cxnId="{9D331F9C-D1F4-41FD-8BFF-E96E5495E4B6}">
      <dgm:prSet/>
      <dgm:spPr/>
      <dgm:t>
        <a:bodyPr/>
        <a:lstStyle/>
        <a:p>
          <a:endParaRPr lang="en-US" sz="1200"/>
        </a:p>
      </dgm:t>
    </dgm:pt>
    <dgm:pt modelId="{DFFD7E13-873E-4D03-8A72-A25B5F71CA01}" type="sibTrans" cxnId="{9D331F9C-D1F4-41FD-8BFF-E96E5495E4B6}">
      <dgm:prSet/>
      <dgm:spPr/>
      <dgm:t>
        <a:bodyPr/>
        <a:lstStyle/>
        <a:p>
          <a:endParaRPr lang="en-US" sz="1200"/>
        </a:p>
      </dgm:t>
    </dgm:pt>
    <dgm:pt modelId="{07FDBF4F-D1F0-42A5-B145-AF45F1C9B558}">
      <dgm:prSet phldrT="[Texte]" custT="1"/>
      <dgm:spPr/>
      <dgm:t>
        <a:bodyPr/>
        <a:lstStyle/>
        <a:p>
          <a:r>
            <a:rPr lang="fr-FR" sz="1200" smtClean="0"/>
            <a:t>B </a:t>
          </a:r>
        </a:p>
        <a:p>
          <a:r>
            <a:rPr lang="fr-FR" sz="1200" smtClean="0"/>
            <a:t>metamodel</a:t>
          </a:r>
          <a:endParaRPr lang="en-US" sz="1200"/>
        </a:p>
      </dgm:t>
    </dgm:pt>
    <dgm:pt modelId="{CCE93A1B-BBB3-4D8B-9488-1C2394BBF036}" type="parTrans" cxnId="{F2025DCC-9A1B-4702-8DBE-86241BC14005}">
      <dgm:prSet/>
      <dgm:spPr/>
      <dgm:t>
        <a:bodyPr/>
        <a:lstStyle/>
        <a:p>
          <a:endParaRPr lang="en-US" sz="1200"/>
        </a:p>
      </dgm:t>
    </dgm:pt>
    <dgm:pt modelId="{90D7141A-8522-46F6-9516-2A801990CBE7}" type="sibTrans" cxnId="{F2025DCC-9A1B-4702-8DBE-86241BC14005}">
      <dgm:prSet/>
      <dgm:spPr/>
      <dgm:t>
        <a:bodyPr/>
        <a:lstStyle/>
        <a:p>
          <a:endParaRPr lang="en-US" sz="1200"/>
        </a:p>
      </dgm:t>
    </dgm:pt>
    <dgm:pt modelId="{67714D6C-2CFD-480D-BD9C-5481AE73CCCB}">
      <dgm:prSet phldrT="[Texte]" custT="1"/>
      <dgm:spPr/>
      <dgm:t>
        <a:bodyPr/>
        <a:lstStyle/>
        <a:p>
          <a:r>
            <a:rPr lang="fr-FR" sz="1200" smtClean="0"/>
            <a:t>UML </a:t>
          </a:r>
        </a:p>
        <a:p>
          <a:r>
            <a:rPr lang="fr-FR" sz="1200" smtClean="0"/>
            <a:t>model</a:t>
          </a:r>
          <a:endParaRPr lang="en-US" sz="1200"/>
        </a:p>
      </dgm:t>
    </dgm:pt>
    <dgm:pt modelId="{21D11953-C027-4879-AAC4-B9196EC75A48}" type="parTrans" cxnId="{5BF0094B-1365-48E3-8064-B719A8F230A4}">
      <dgm:prSet/>
      <dgm:spPr/>
      <dgm:t>
        <a:bodyPr/>
        <a:lstStyle/>
        <a:p>
          <a:endParaRPr lang="en-US" sz="1200"/>
        </a:p>
      </dgm:t>
    </dgm:pt>
    <dgm:pt modelId="{FB749AF4-69D5-4BF9-A23E-5F8F2896EC10}" type="sibTrans" cxnId="{5BF0094B-1365-48E3-8064-B719A8F230A4}">
      <dgm:prSet/>
      <dgm:spPr/>
      <dgm:t>
        <a:bodyPr/>
        <a:lstStyle/>
        <a:p>
          <a:endParaRPr lang="en-US" sz="1200"/>
        </a:p>
      </dgm:t>
    </dgm:pt>
    <dgm:pt modelId="{0703746B-2EC3-418B-9A27-00591387BFF5}">
      <dgm:prSet phldrT="[Texte]" custT="1"/>
      <dgm:spPr/>
      <dgm:t>
        <a:bodyPr/>
        <a:lstStyle/>
        <a:p>
          <a:r>
            <a:rPr lang="fr-FR" sz="1200" smtClean="0"/>
            <a:t>B</a:t>
          </a:r>
        </a:p>
        <a:p>
          <a:r>
            <a:rPr lang="fr-FR" sz="1200" smtClean="0"/>
            <a:t>model</a:t>
          </a:r>
          <a:endParaRPr lang="en-US" sz="1200"/>
        </a:p>
      </dgm:t>
    </dgm:pt>
    <dgm:pt modelId="{C04E3EC9-8555-4BF4-98E8-B7F9DA5F4311}" type="parTrans" cxnId="{5E120496-E3EB-46F1-AB02-CBEA6A0F67FB}">
      <dgm:prSet/>
      <dgm:spPr/>
      <dgm:t>
        <a:bodyPr/>
        <a:lstStyle/>
        <a:p>
          <a:endParaRPr lang="en-US" sz="1200"/>
        </a:p>
      </dgm:t>
    </dgm:pt>
    <dgm:pt modelId="{71560842-69F7-4D3B-8B1D-1D6C4B972BDD}" type="sibTrans" cxnId="{5E120496-E3EB-46F1-AB02-CBEA6A0F67FB}">
      <dgm:prSet/>
      <dgm:spPr/>
      <dgm:t>
        <a:bodyPr/>
        <a:lstStyle/>
        <a:p>
          <a:endParaRPr lang="en-US" sz="1200"/>
        </a:p>
      </dgm:t>
    </dgm:pt>
    <dgm:pt modelId="{130245CE-D497-4A7F-BC6D-1B203FFE851B}" type="pres">
      <dgm:prSet presAssocID="{83DC9A11-22C8-4DF7-B2AC-E2FF7F944DC7}" presName="diagram" presStyleCnt="0">
        <dgm:presLayoutVars>
          <dgm:chMax val="1"/>
          <dgm:dir/>
          <dgm:animLvl val="ctr"/>
          <dgm:resizeHandles val="exact"/>
        </dgm:presLayoutVars>
      </dgm:prSet>
      <dgm:spPr/>
      <dgm:t>
        <a:bodyPr/>
        <a:lstStyle/>
        <a:p>
          <a:endParaRPr lang="en-US"/>
        </a:p>
      </dgm:t>
    </dgm:pt>
    <dgm:pt modelId="{03BFC232-BA75-4C85-957A-3C62B9050DD5}" type="pres">
      <dgm:prSet presAssocID="{83DC9A11-22C8-4DF7-B2AC-E2FF7F944DC7}" presName="matrix" presStyleCnt="0"/>
      <dgm:spPr/>
    </dgm:pt>
    <dgm:pt modelId="{CEAD914C-B470-40CA-8C45-BFBD8B12DC1A}" type="pres">
      <dgm:prSet presAssocID="{83DC9A11-22C8-4DF7-B2AC-E2FF7F944DC7}" presName="tile1" presStyleLbl="node1" presStyleIdx="0" presStyleCnt="4" custLinFactNeighborX="-50000"/>
      <dgm:spPr/>
      <dgm:t>
        <a:bodyPr/>
        <a:lstStyle/>
        <a:p>
          <a:endParaRPr lang="en-US"/>
        </a:p>
      </dgm:t>
    </dgm:pt>
    <dgm:pt modelId="{569F4791-A3C0-44FB-957D-FEBAFADCB00A}" type="pres">
      <dgm:prSet presAssocID="{83DC9A11-22C8-4DF7-B2AC-E2FF7F944DC7}" presName="tile1text" presStyleLbl="node1" presStyleIdx="0" presStyleCnt="4">
        <dgm:presLayoutVars>
          <dgm:chMax val="0"/>
          <dgm:chPref val="0"/>
          <dgm:bulletEnabled val="1"/>
        </dgm:presLayoutVars>
      </dgm:prSet>
      <dgm:spPr/>
      <dgm:t>
        <a:bodyPr/>
        <a:lstStyle/>
        <a:p>
          <a:endParaRPr lang="en-US"/>
        </a:p>
      </dgm:t>
    </dgm:pt>
    <dgm:pt modelId="{C8DE1C41-BE77-4DBB-A7AF-1FF54E2256BF}" type="pres">
      <dgm:prSet presAssocID="{83DC9A11-22C8-4DF7-B2AC-E2FF7F944DC7}" presName="tile2" presStyleLbl="node1" presStyleIdx="1" presStyleCnt="4"/>
      <dgm:spPr/>
      <dgm:t>
        <a:bodyPr/>
        <a:lstStyle/>
        <a:p>
          <a:endParaRPr lang="en-US"/>
        </a:p>
      </dgm:t>
    </dgm:pt>
    <dgm:pt modelId="{B9EE8497-D716-4433-B87B-EA38E43B4939}" type="pres">
      <dgm:prSet presAssocID="{83DC9A11-22C8-4DF7-B2AC-E2FF7F944DC7}" presName="tile2text" presStyleLbl="node1" presStyleIdx="1" presStyleCnt="4">
        <dgm:presLayoutVars>
          <dgm:chMax val="0"/>
          <dgm:chPref val="0"/>
          <dgm:bulletEnabled val="1"/>
        </dgm:presLayoutVars>
      </dgm:prSet>
      <dgm:spPr/>
      <dgm:t>
        <a:bodyPr/>
        <a:lstStyle/>
        <a:p>
          <a:endParaRPr lang="en-US"/>
        </a:p>
      </dgm:t>
    </dgm:pt>
    <dgm:pt modelId="{974BD66C-1F42-44CA-9726-4FA7C7F0AE5D}" type="pres">
      <dgm:prSet presAssocID="{83DC9A11-22C8-4DF7-B2AC-E2FF7F944DC7}" presName="tile3" presStyleLbl="node1" presStyleIdx="2" presStyleCnt="4"/>
      <dgm:spPr/>
      <dgm:t>
        <a:bodyPr/>
        <a:lstStyle/>
        <a:p>
          <a:endParaRPr lang="en-US"/>
        </a:p>
      </dgm:t>
    </dgm:pt>
    <dgm:pt modelId="{572CCA79-D038-4477-A517-9AE8BD6A753C}" type="pres">
      <dgm:prSet presAssocID="{83DC9A11-22C8-4DF7-B2AC-E2FF7F944DC7}" presName="tile3text" presStyleLbl="node1" presStyleIdx="2" presStyleCnt="4">
        <dgm:presLayoutVars>
          <dgm:chMax val="0"/>
          <dgm:chPref val="0"/>
          <dgm:bulletEnabled val="1"/>
        </dgm:presLayoutVars>
      </dgm:prSet>
      <dgm:spPr/>
      <dgm:t>
        <a:bodyPr/>
        <a:lstStyle/>
        <a:p>
          <a:endParaRPr lang="en-US"/>
        </a:p>
      </dgm:t>
    </dgm:pt>
    <dgm:pt modelId="{6F9FDD49-63FD-46D5-A6BC-3FC25FA278F5}" type="pres">
      <dgm:prSet presAssocID="{83DC9A11-22C8-4DF7-B2AC-E2FF7F944DC7}" presName="tile4" presStyleLbl="node1" presStyleIdx="3" presStyleCnt="4"/>
      <dgm:spPr/>
      <dgm:t>
        <a:bodyPr/>
        <a:lstStyle/>
        <a:p>
          <a:endParaRPr lang="en-US"/>
        </a:p>
      </dgm:t>
    </dgm:pt>
    <dgm:pt modelId="{856288D6-B7C2-4EB3-88BB-940C31B2EE54}" type="pres">
      <dgm:prSet presAssocID="{83DC9A11-22C8-4DF7-B2AC-E2FF7F944DC7}" presName="tile4text" presStyleLbl="node1" presStyleIdx="3" presStyleCnt="4">
        <dgm:presLayoutVars>
          <dgm:chMax val="0"/>
          <dgm:chPref val="0"/>
          <dgm:bulletEnabled val="1"/>
        </dgm:presLayoutVars>
      </dgm:prSet>
      <dgm:spPr/>
      <dgm:t>
        <a:bodyPr/>
        <a:lstStyle/>
        <a:p>
          <a:endParaRPr lang="en-US"/>
        </a:p>
      </dgm:t>
    </dgm:pt>
    <dgm:pt modelId="{39F1DFA8-35BB-483A-AB51-9074FE5C68B5}" type="pres">
      <dgm:prSet presAssocID="{83DC9A11-22C8-4DF7-B2AC-E2FF7F944DC7}" presName="centerTile" presStyleLbl="fgShp" presStyleIdx="0" presStyleCnt="1" custScaleX="205680" custScaleY="91476">
        <dgm:presLayoutVars>
          <dgm:chMax val="0"/>
          <dgm:chPref val="0"/>
        </dgm:presLayoutVars>
      </dgm:prSet>
      <dgm:spPr/>
      <dgm:t>
        <a:bodyPr/>
        <a:lstStyle/>
        <a:p>
          <a:endParaRPr lang="en-US"/>
        </a:p>
      </dgm:t>
    </dgm:pt>
  </dgm:ptLst>
  <dgm:cxnLst>
    <dgm:cxn modelId="{E0BD2C76-5F7F-4276-AD97-BF78ECF1127D}" type="presOf" srcId="{83DC9A11-22C8-4DF7-B2AC-E2FF7F944DC7}" destId="{130245CE-D497-4A7F-BC6D-1B203FFE851B}" srcOrd="0" destOrd="0" presId="urn:microsoft.com/office/officeart/2005/8/layout/matrix1"/>
    <dgm:cxn modelId="{9D331F9C-D1F4-41FD-8BFF-E96E5495E4B6}" srcId="{89614106-0B7F-48F0-BCF5-910C8B8A921A}" destId="{05DCA393-21B3-49FA-9F98-0B2C95866EDB}" srcOrd="0" destOrd="0" parTransId="{BF4E0718-755E-4C97-8C3A-982A041B4DB3}" sibTransId="{DFFD7E13-873E-4D03-8A72-A25B5F71CA01}"/>
    <dgm:cxn modelId="{7C798D08-10CD-4FED-8259-2B575BE3B770}" srcId="{83DC9A11-22C8-4DF7-B2AC-E2FF7F944DC7}" destId="{89614106-0B7F-48F0-BCF5-910C8B8A921A}" srcOrd="0" destOrd="0" parTransId="{BFE94B9E-35D9-49B8-BE39-F2CE58E9505B}" sibTransId="{FCCF64E7-B155-4339-B30A-11E5B8AD9497}"/>
    <dgm:cxn modelId="{FE7FB088-6EE1-4278-BCF2-FA164A7687F9}" type="presOf" srcId="{07FDBF4F-D1F0-42A5-B145-AF45F1C9B558}" destId="{B9EE8497-D716-4433-B87B-EA38E43B4939}" srcOrd="1" destOrd="0" presId="urn:microsoft.com/office/officeart/2005/8/layout/matrix1"/>
    <dgm:cxn modelId="{5E120496-E3EB-46F1-AB02-CBEA6A0F67FB}" srcId="{89614106-0B7F-48F0-BCF5-910C8B8A921A}" destId="{0703746B-2EC3-418B-9A27-00591387BFF5}" srcOrd="3" destOrd="0" parTransId="{C04E3EC9-8555-4BF4-98E8-B7F9DA5F4311}" sibTransId="{71560842-69F7-4D3B-8B1D-1D6C4B972BDD}"/>
    <dgm:cxn modelId="{F97E6DAF-C6C7-4423-BB39-719C63CA4F9D}" type="presOf" srcId="{67714D6C-2CFD-480D-BD9C-5481AE73CCCB}" destId="{974BD66C-1F42-44CA-9726-4FA7C7F0AE5D}" srcOrd="0" destOrd="0" presId="urn:microsoft.com/office/officeart/2005/8/layout/matrix1"/>
    <dgm:cxn modelId="{69A1808F-0E41-4EFB-B889-7DA280A81705}" type="presOf" srcId="{05DCA393-21B3-49FA-9F98-0B2C95866EDB}" destId="{569F4791-A3C0-44FB-957D-FEBAFADCB00A}" srcOrd="1" destOrd="0" presId="urn:microsoft.com/office/officeart/2005/8/layout/matrix1"/>
    <dgm:cxn modelId="{05429A4E-8273-405D-946B-0EF873FC2B11}" type="presOf" srcId="{0703746B-2EC3-418B-9A27-00591387BFF5}" destId="{856288D6-B7C2-4EB3-88BB-940C31B2EE54}" srcOrd="1" destOrd="0" presId="urn:microsoft.com/office/officeart/2005/8/layout/matrix1"/>
    <dgm:cxn modelId="{7F357555-3831-4459-BFF2-FBC529FD751A}" type="presOf" srcId="{07FDBF4F-D1F0-42A5-B145-AF45F1C9B558}" destId="{C8DE1C41-BE77-4DBB-A7AF-1FF54E2256BF}" srcOrd="0" destOrd="0" presId="urn:microsoft.com/office/officeart/2005/8/layout/matrix1"/>
    <dgm:cxn modelId="{586BDA60-63DA-462D-AD8C-D1CBB15A9737}" type="presOf" srcId="{67714D6C-2CFD-480D-BD9C-5481AE73CCCB}" destId="{572CCA79-D038-4477-A517-9AE8BD6A753C}" srcOrd="1" destOrd="0" presId="urn:microsoft.com/office/officeart/2005/8/layout/matrix1"/>
    <dgm:cxn modelId="{B5735886-B9D7-4827-B62D-F6731A74CA33}" type="presOf" srcId="{05DCA393-21B3-49FA-9F98-0B2C95866EDB}" destId="{CEAD914C-B470-40CA-8C45-BFBD8B12DC1A}" srcOrd="0" destOrd="0" presId="urn:microsoft.com/office/officeart/2005/8/layout/matrix1"/>
    <dgm:cxn modelId="{5BF0094B-1365-48E3-8064-B719A8F230A4}" srcId="{89614106-0B7F-48F0-BCF5-910C8B8A921A}" destId="{67714D6C-2CFD-480D-BD9C-5481AE73CCCB}" srcOrd="2" destOrd="0" parTransId="{21D11953-C027-4879-AAC4-B9196EC75A48}" sibTransId="{FB749AF4-69D5-4BF9-A23E-5F8F2896EC10}"/>
    <dgm:cxn modelId="{56DAB3CC-433A-47FE-9CD4-E25D3F610FAD}" type="presOf" srcId="{0703746B-2EC3-418B-9A27-00591387BFF5}" destId="{6F9FDD49-63FD-46D5-A6BC-3FC25FA278F5}" srcOrd="0" destOrd="0" presId="urn:microsoft.com/office/officeart/2005/8/layout/matrix1"/>
    <dgm:cxn modelId="{94133644-2297-4D62-95DB-B6445F9EFF78}" type="presOf" srcId="{89614106-0B7F-48F0-BCF5-910C8B8A921A}" destId="{39F1DFA8-35BB-483A-AB51-9074FE5C68B5}" srcOrd="0" destOrd="0" presId="urn:microsoft.com/office/officeart/2005/8/layout/matrix1"/>
    <dgm:cxn modelId="{F2025DCC-9A1B-4702-8DBE-86241BC14005}" srcId="{89614106-0B7F-48F0-BCF5-910C8B8A921A}" destId="{07FDBF4F-D1F0-42A5-B145-AF45F1C9B558}" srcOrd="1" destOrd="0" parTransId="{CCE93A1B-BBB3-4D8B-9488-1C2394BBF036}" sibTransId="{90D7141A-8522-46F6-9516-2A801990CBE7}"/>
    <dgm:cxn modelId="{D7948F03-B899-4DC4-A733-F5EE3F01A7A7}" type="presParOf" srcId="{130245CE-D497-4A7F-BC6D-1B203FFE851B}" destId="{03BFC232-BA75-4C85-957A-3C62B9050DD5}" srcOrd="0" destOrd="0" presId="urn:microsoft.com/office/officeart/2005/8/layout/matrix1"/>
    <dgm:cxn modelId="{1A241253-0B57-4284-B285-F17D02CF7844}" type="presParOf" srcId="{03BFC232-BA75-4C85-957A-3C62B9050DD5}" destId="{CEAD914C-B470-40CA-8C45-BFBD8B12DC1A}" srcOrd="0" destOrd="0" presId="urn:microsoft.com/office/officeart/2005/8/layout/matrix1"/>
    <dgm:cxn modelId="{6335E4C3-4DBF-4A6E-8D4A-47A86E9F495F}" type="presParOf" srcId="{03BFC232-BA75-4C85-957A-3C62B9050DD5}" destId="{569F4791-A3C0-44FB-957D-FEBAFADCB00A}" srcOrd="1" destOrd="0" presId="urn:microsoft.com/office/officeart/2005/8/layout/matrix1"/>
    <dgm:cxn modelId="{46E7797E-42E1-4D95-8218-7C0FDDF9E3B9}" type="presParOf" srcId="{03BFC232-BA75-4C85-957A-3C62B9050DD5}" destId="{C8DE1C41-BE77-4DBB-A7AF-1FF54E2256BF}" srcOrd="2" destOrd="0" presId="urn:microsoft.com/office/officeart/2005/8/layout/matrix1"/>
    <dgm:cxn modelId="{0AD309E4-CA93-4189-BE55-46521CC428DB}" type="presParOf" srcId="{03BFC232-BA75-4C85-957A-3C62B9050DD5}" destId="{B9EE8497-D716-4433-B87B-EA38E43B4939}" srcOrd="3" destOrd="0" presId="urn:microsoft.com/office/officeart/2005/8/layout/matrix1"/>
    <dgm:cxn modelId="{0F215DD0-C18C-45C3-9AD9-85BE48137CA3}" type="presParOf" srcId="{03BFC232-BA75-4C85-957A-3C62B9050DD5}" destId="{974BD66C-1F42-44CA-9726-4FA7C7F0AE5D}" srcOrd="4" destOrd="0" presId="urn:microsoft.com/office/officeart/2005/8/layout/matrix1"/>
    <dgm:cxn modelId="{5641B4B4-A430-4611-A671-EDA175F356FF}" type="presParOf" srcId="{03BFC232-BA75-4C85-957A-3C62B9050DD5}" destId="{572CCA79-D038-4477-A517-9AE8BD6A753C}" srcOrd="5" destOrd="0" presId="urn:microsoft.com/office/officeart/2005/8/layout/matrix1"/>
    <dgm:cxn modelId="{475DAD60-5DE6-48F2-A114-73DC06BF6C69}" type="presParOf" srcId="{03BFC232-BA75-4C85-957A-3C62B9050DD5}" destId="{6F9FDD49-63FD-46D5-A6BC-3FC25FA278F5}" srcOrd="6" destOrd="0" presId="urn:microsoft.com/office/officeart/2005/8/layout/matrix1"/>
    <dgm:cxn modelId="{306D5DC0-6065-4D37-A10C-FE2B23B79AE9}" type="presParOf" srcId="{03BFC232-BA75-4C85-957A-3C62B9050DD5}" destId="{856288D6-B7C2-4EB3-88BB-940C31B2EE54}" srcOrd="7" destOrd="0" presId="urn:microsoft.com/office/officeart/2005/8/layout/matrix1"/>
    <dgm:cxn modelId="{464CC1C1-78CE-40C8-82D2-81E0543101C4}" type="presParOf" srcId="{130245CE-D497-4A7F-BC6D-1B203FFE851B}" destId="{39F1DFA8-35BB-483A-AB51-9074FE5C68B5}"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0_3" csCatId="mainScheme" phldr="1"/>
      <dgm:spPr/>
      <dgm:t>
        <a:bodyPr/>
        <a:lstStyle/>
        <a:p>
          <a:endParaRPr lang="en-US"/>
        </a:p>
      </dgm:t>
    </dgm:pt>
    <dgm:pt modelId="{1B53B154-081E-442F-9CE4-C88AF7F423F9}">
      <dgm:prSet phldrT="[Texte]"/>
      <dgm:spPr/>
      <dgm:t>
        <a:bodyPr/>
        <a:lstStyle/>
        <a:p>
          <a:r>
            <a:rPr lang="fr-FR" smtClean="0"/>
            <a:t>Tool</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solidFill>
                <a:srgbClr val="00B050"/>
              </a:solidFill>
            </a:rPr>
            <a:t>Translate UML class diagrams into the B functional specification</a:t>
          </a:r>
          <a:endParaRPr lang="en-US" sz="1400">
            <a:solidFill>
              <a:srgbClr val="00B050"/>
            </a:solidFill>
          </a:endParaRPr>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solidFill>
                <a:srgbClr val="0070C0"/>
              </a:solidFill>
            </a:rPr>
            <a:t>Translate SecureUML diagrams into the B static security specification</a:t>
          </a:r>
          <a:endParaRPr lang="en-US" sz="1400">
            <a:solidFill>
              <a:srgbClr val="0070C0"/>
            </a:solidFill>
          </a:endParaRPr>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solidFill>
                <a:srgbClr val="C00000"/>
              </a:solidFill>
            </a:rPr>
            <a:t>Translate UML activity diagrams into the B dynamic security specification</a:t>
          </a:r>
          <a:endParaRPr lang="en-US" sz="1400">
            <a:solidFill>
              <a:srgbClr val="C00000"/>
            </a:solidFill>
          </a:endParaRPr>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fr-FR" sz="1400" smtClean="0">
              <a:solidFill>
                <a:srgbClr val="C00000"/>
              </a:solidFill>
            </a:rPr>
            <a:t>Generate the access control filter</a:t>
          </a:r>
          <a:endParaRPr lang="en-US" sz="1400">
            <a:solidFill>
              <a:srgbClr val="C00000"/>
            </a:solidFill>
          </a:endParaRPr>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t>
        <a:bodyPr/>
        <a:lstStyle/>
        <a:p>
          <a:endParaRPr lang="en-US"/>
        </a:p>
      </dgm:t>
    </dgm:pt>
    <dgm:pt modelId="{D78DF3B5-E006-4A14-9AEF-518274847A7A}" type="pres">
      <dgm:prSet presAssocID="{1B53B154-081E-442F-9CE4-C88AF7F423F9}" presName="root" presStyleCnt="0"/>
      <dgm:spPr/>
      <dgm:t>
        <a:bodyPr/>
        <a:lstStyle/>
        <a:p>
          <a:endParaRPr lang="en-US"/>
        </a:p>
      </dgm:t>
    </dgm:pt>
    <dgm:pt modelId="{CDD0E71D-702E-4362-BDCC-CF9AE9FCD35C}" type="pres">
      <dgm:prSet presAssocID="{1B53B154-081E-442F-9CE4-C88AF7F423F9}" presName="rootComposite" presStyleCnt="0"/>
      <dgm:spPr/>
      <dgm:t>
        <a:bodyPr/>
        <a:lstStyle/>
        <a:p>
          <a:endParaRPr lang="en-US"/>
        </a:p>
      </dgm:t>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t>
        <a:bodyPr/>
        <a:lstStyle/>
        <a:p>
          <a:endParaRPr lang="en-US"/>
        </a:p>
      </dgm:t>
    </dgm:pt>
    <dgm:pt modelId="{C02C9124-FE5F-4F04-A934-FCC1F08A9FE7}" type="pres">
      <dgm:prSet presAssocID="{1B53B154-081E-442F-9CE4-C88AF7F423F9}" presName="childShape" presStyleCnt="0"/>
      <dgm:spPr/>
      <dgm:t>
        <a:bodyPr/>
        <a:lstStyle/>
        <a:p>
          <a:endParaRPr lang="en-US"/>
        </a:p>
      </dgm:t>
    </dgm:pt>
    <dgm:pt modelId="{04AB7BA5-66BE-4403-84F4-98FB35309AD3}" type="pres">
      <dgm:prSet presAssocID="{D09883D1-B993-44AF-A15E-AC8BE6D3BD0A}" presName="Name13" presStyleLbl="parChTrans1D2" presStyleIdx="0" presStyleCnt="4"/>
      <dgm:spPr/>
      <dgm:t>
        <a:bodyPr/>
        <a:lstStyle/>
        <a:p>
          <a:endParaRPr lang="en-US"/>
        </a:p>
      </dgm:t>
    </dgm:pt>
    <dgm:pt modelId="{73E85A3F-1860-4288-ADB0-A632CCE9649F}" type="pres">
      <dgm:prSet presAssocID="{5A389D2F-A5CE-40EF-A646-8D8F7F5FF3A7}" presName="childText" presStyleLbl="bgAcc1" presStyleIdx="0" presStyleCnt="4"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1" presStyleCnt="4"/>
      <dgm:spPr/>
      <dgm:t>
        <a:bodyPr/>
        <a:lstStyle/>
        <a:p>
          <a:endParaRPr lang="en-US"/>
        </a:p>
      </dgm:t>
    </dgm:pt>
    <dgm:pt modelId="{3B2C6B53-4E2E-4F01-A7DD-F3B7D7D1C827}" type="pres">
      <dgm:prSet presAssocID="{BCE5BB97-17A9-49D5-A50F-FF42D83B1122}" presName="childText" presStyleLbl="bgAcc1" presStyleIdx="1" presStyleCnt="4"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2" presStyleCnt="4"/>
      <dgm:spPr/>
      <dgm:t>
        <a:bodyPr/>
        <a:lstStyle/>
        <a:p>
          <a:endParaRPr lang="en-US"/>
        </a:p>
      </dgm:t>
    </dgm:pt>
    <dgm:pt modelId="{A5287835-0EED-4CE1-AFE7-8A1FF129FDA9}" type="pres">
      <dgm:prSet presAssocID="{14900F47-A1AB-4303-B210-20EB6FF4DB20}" presName="childText" presStyleLbl="bgAcc1" presStyleIdx="2" presStyleCnt="4"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3" presStyleCnt="4"/>
      <dgm:spPr/>
      <dgm:t>
        <a:bodyPr/>
        <a:lstStyle/>
        <a:p>
          <a:endParaRPr lang="en-US"/>
        </a:p>
      </dgm:t>
    </dgm:pt>
    <dgm:pt modelId="{06763F5E-5009-43C2-BF47-464FBF1932A1}" type="pres">
      <dgm:prSet presAssocID="{52A4956B-9E67-4387-88ED-B7D3BDCCD546}" presName="childText" presStyleLbl="bgAcc1" presStyleIdx="3" presStyleCnt="4" custScaleX="361739">
        <dgm:presLayoutVars>
          <dgm:bulletEnabled val="1"/>
        </dgm:presLayoutVars>
      </dgm:prSet>
      <dgm:spPr/>
      <dgm:t>
        <a:bodyPr/>
        <a:lstStyle/>
        <a:p>
          <a:endParaRPr lang="en-US"/>
        </a:p>
      </dgm:t>
    </dgm:pt>
  </dgm:ptLst>
  <dgm:cxnLst>
    <dgm:cxn modelId="{FB3B93D9-EF12-4D5E-A125-0F7B7A1192E4}" type="presOf" srcId="{52A4956B-9E67-4387-88ED-B7D3BDCCD546}" destId="{06763F5E-5009-43C2-BF47-464FBF1932A1}" srcOrd="0" destOrd="0" presId="urn:microsoft.com/office/officeart/2005/8/layout/hierarchy3"/>
    <dgm:cxn modelId="{AE63B9BA-3D9A-48A0-9133-893E1A2ABF5D}" type="presOf" srcId="{14900F47-A1AB-4303-B210-20EB6FF4DB20}" destId="{A5287835-0EED-4CE1-AFE7-8A1FF129FDA9}" srcOrd="0" destOrd="0" presId="urn:microsoft.com/office/officeart/2005/8/layout/hierarchy3"/>
    <dgm:cxn modelId="{3E4EAC6D-6A1E-4395-B284-EB2ADF214711}" type="presOf" srcId="{132EFC6A-3D58-4D6C-86CB-F283F4C9763A}" destId="{89E08A60-410D-4C26-91C9-5B12469A712A}" srcOrd="0"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06608603-DA1D-48E7-BCB6-D6D32F22B4C2}" type="presOf" srcId="{1B53B154-081E-442F-9CE4-C88AF7F423F9}" destId="{AFB16798-BAA1-4129-8815-4A93C22CDBCC}" srcOrd="1" destOrd="0" presId="urn:microsoft.com/office/officeart/2005/8/layout/hierarchy3"/>
    <dgm:cxn modelId="{435D8E1A-F862-4145-B0E6-E2AE4CA0A85A}" type="presOf" srcId="{D09883D1-B993-44AF-A15E-AC8BE6D3BD0A}" destId="{04AB7BA5-66BE-4403-84F4-98FB35309AD3}" srcOrd="0" destOrd="0" presId="urn:microsoft.com/office/officeart/2005/8/layout/hierarchy3"/>
    <dgm:cxn modelId="{BBD36908-AB40-4568-AAC3-F31D7084002B}" srcId="{1B53B154-081E-442F-9CE4-C88AF7F423F9}" destId="{14900F47-A1AB-4303-B210-20EB6FF4DB20}" srcOrd="2" destOrd="0" parTransId="{FCE2DD92-0A25-4508-83B3-955BD4B7BBE8}" sibTransId="{7A84F4A7-1F61-4358-9C90-D67C55DDF9FD}"/>
    <dgm:cxn modelId="{BBFD5D1D-E490-4F4D-A44F-311519B20CFB}" srcId="{1B53B154-081E-442F-9CE4-C88AF7F423F9}" destId="{52A4956B-9E67-4387-88ED-B7D3BDCCD546}" srcOrd="3" destOrd="0" parTransId="{132EFC6A-3D58-4D6C-86CB-F283F4C9763A}" sibTransId="{3A7230CD-4B5B-4762-8F1C-BB12E075CE80}"/>
    <dgm:cxn modelId="{2780ACAB-8222-42E6-BEEE-0939B05492B1}" type="presOf" srcId="{3CD1ADB0-AA9E-47C7-B349-6800417801F3}" destId="{6606DBB7-13BA-4BF9-9C10-B1D276F25DC1}" srcOrd="0" destOrd="0" presId="urn:microsoft.com/office/officeart/2005/8/layout/hierarchy3"/>
    <dgm:cxn modelId="{3FC2F85F-4F1F-4D35-A2FC-BB6D7554B28D}" type="presOf" srcId="{5A389D2F-A5CE-40EF-A646-8D8F7F5FF3A7}" destId="{73E85A3F-1860-4288-ADB0-A632CCE9649F}" srcOrd="0" destOrd="0" presId="urn:microsoft.com/office/officeart/2005/8/layout/hierarchy3"/>
    <dgm:cxn modelId="{685087A6-9C76-4FE0-8DB5-AEE9DE56219D}" type="presOf" srcId="{FCE2DD92-0A25-4508-83B3-955BD4B7BBE8}" destId="{E690F884-16D1-473D-B964-A1EF570B5079}" srcOrd="0" destOrd="0" presId="urn:microsoft.com/office/officeart/2005/8/layout/hierarchy3"/>
    <dgm:cxn modelId="{EAE6EC4E-4E24-44F6-94EE-BE339AC2225F}" srcId="{1B53B154-081E-442F-9CE4-C88AF7F423F9}" destId="{BCE5BB97-17A9-49D5-A50F-FF42D83B1122}" srcOrd="1" destOrd="0" parTransId="{3CD1ADB0-AA9E-47C7-B349-6800417801F3}" sibTransId="{611E3C53-EA00-4F0C-A1C1-CACD8961777C}"/>
    <dgm:cxn modelId="{007F0AE4-9391-4217-B13B-58E58C4399EE}" srcId="{1B53B154-081E-442F-9CE4-C88AF7F423F9}" destId="{5A389D2F-A5CE-40EF-A646-8D8F7F5FF3A7}" srcOrd="0" destOrd="0" parTransId="{D09883D1-B993-44AF-A15E-AC8BE6D3BD0A}" sibTransId="{9BD76C33-B092-4571-8C39-DC82CE596462}"/>
    <dgm:cxn modelId="{4A974618-983B-415E-9CE0-3C555FB932A7}" type="presOf" srcId="{1B53B154-081E-442F-9CE4-C88AF7F423F9}" destId="{56EF4997-20EF-430D-8217-528BA45195B4}" srcOrd="0" destOrd="0" presId="urn:microsoft.com/office/officeart/2005/8/layout/hierarchy3"/>
    <dgm:cxn modelId="{89E354FF-A36D-43B3-B890-8618AFC6C892}" type="presOf" srcId="{BCE5BB97-17A9-49D5-A50F-FF42D83B1122}" destId="{3B2C6B53-4E2E-4F01-A7DD-F3B7D7D1C827}" srcOrd="0" destOrd="0" presId="urn:microsoft.com/office/officeart/2005/8/layout/hierarchy3"/>
    <dgm:cxn modelId="{16047622-8095-4B72-9256-F0108E66CAB3}" type="presOf" srcId="{ECB825C6-E555-4AE9-9442-603CC6FA898B}" destId="{61B6A53E-24EC-4C34-847F-85B8100E45B5}" srcOrd="0" destOrd="0" presId="urn:microsoft.com/office/officeart/2005/8/layout/hierarchy3"/>
    <dgm:cxn modelId="{F502B7BB-D4B8-4DED-8ECF-732D5E969450}" type="presParOf" srcId="{61B6A53E-24EC-4C34-847F-85B8100E45B5}" destId="{D78DF3B5-E006-4A14-9AEF-518274847A7A}" srcOrd="0" destOrd="0" presId="urn:microsoft.com/office/officeart/2005/8/layout/hierarchy3"/>
    <dgm:cxn modelId="{6066A76B-211B-44FC-9B12-6CA8D7B2BE8A}" type="presParOf" srcId="{D78DF3B5-E006-4A14-9AEF-518274847A7A}" destId="{CDD0E71D-702E-4362-BDCC-CF9AE9FCD35C}" srcOrd="0" destOrd="0" presId="urn:microsoft.com/office/officeart/2005/8/layout/hierarchy3"/>
    <dgm:cxn modelId="{AD02CB2F-B4A6-432F-BBDA-7F8F2FBAF583}" type="presParOf" srcId="{CDD0E71D-702E-4362-BDCC-CF9AE9FCD35C}" destId="{56EF4997-20EF-430D-8217-528BA45195B4}" srcOrd="0" destOrd="0" presId="urn:microsoft.com/office/officeart/2005/8/layout/hierarchy3"/>
    <dgm:cxn modelId="{897B8A8F-A0E7-458E-BA0E-62CB73660F46}" type="presParOf" srcId="{CDD0E71D-702E-4362-BDCC-CF9AE9FCD35C}" destId="{AFB16798-BAA1-4129-8815-4A93C22CDBCC}" srcOrd="1" destOrd="0" presId="urn:microsoft.com/office/officeart/2005/8/layout/hierarchy3"/>
    <dgm:cxn modelId="{910AB760-7702-4090-9EEF-A0B8CE65E84E}" type="presParOf" srcId="{D78DF3B5-E006-4A14-9AEF-518274847A7A}" destId="{C02C9124-FE5F-4F04-A934-FCC1F08A9FE7}" srcOrd="1" destOrd="0" presId="urn:microsoft.com/office/officeart/2005/8/layout/hierarchy3"/>
    <dgm:cxn modelId="{A9E1E4C9-FF9F-4805-9EEA-D876FE2417A8}" type="presParOf" srcId="{C02C9124-FE5F-4F04-A934-FCC1F08A9FE7}" destId="{04AB7BA5-66BE-4403-84F4-98FB35309AD3}" srcOrd="0" destOrd="0" presId="urn:microsoft.com/office/officeart/2005/8/layout/hierarchy3"/>
    <dgm:cxn modelId="{BC02E4DA-8F89-4F55-8E59-7CAE8B3501A2}" type="presParOf" srcId="{C02C9124-FE5F-4F04-A934-FCC1F08A9FE7}" destId="{73E85A3F-1860-4288-ADB0-A632CCE9649F}" srcOrd="1" destOrd="0" presId="urn:microsoft.com/office/officeart/2005/8/layout/hierarchy3"/>
    <dgm:cxn modelId="{F25D623D-D34F-421D-BFCB-39950A94B68B}" type="presParOf" srcId="{C02C9124-FE5F-4F04-A934-FCC1F08A9FE7}" destId="{6606DBB7-13BA-4BF9-9C10-B1D276F25DC1}" srcOrd="2" destOrd="0" presId="urn:microsoft.com/office/officeart/2005/8/layout/hierarchy3"/>
    <dgm:cxn modelId="{E6BAAABC-7CC1-4573-9C65-F3BA83F04A08}" type="presParOf" srcId="{C02C9124-FE5F-4F04-A934-FCC1F08A9FE7}" destId="{3B2C6B53-4E2E-4F01-A7DD-F3B7D7D1C827}" srcOrd="3" destOrd="0" presId="urn:microsoft.com/office/officeart/2005/8/layout/hierarchy3"/>
    <dgm:cxn modelId="{4528F6CC-10F4-4A1E-9661-8EC30993D2AB}" type="presParOf" srcId="{C02C9124-FE5F-4F04-A934-FCC1F08A9FE7}" destId="{E690F884-16D1-473D-B964-A1EF570B5079}" srcOrd="4" destOrd="0" presId="urn:microsoft.com/office/officeart/2005/8/layout/hierarchy3"/>
    <dgm:cxn modelId="{7BEC439D-890A-4CEF-BF5A-59C6C90C80C6}" type="presParOf" srcId="{C02C9124-FE5F-4F04-A934-FCC1F08A9FE7}" destId="{A5287835-0EED-4CE1-AFE7-8A1FF129FDA9}" srcOrd="5" destOrd="0" presId="urn:microsoft.com/office/officeart/2005/8/layout/hierarchy3"/>
    <dgm:cxn modelId="{381363EA-C99D-473D-80C8-7FACAF6EF100}" type="presParOf" srcId="{C02C9124-FE5F-4F04-A934-FCC1F08A9FE7}" destId="{89E08A60-410D-4C26-91C9-5B12469A712A}" srcOrd="6" destOrd="0" presId="urn:microsoft.com/office/officeart/2005/8/layout/hierarchy3"/>
    <dgm:cxn modelId="{13E4D726-77AC-4C1C-AB02-683B3784422A}" type="presParOf" srcId="{C02C9124-FE5F-4F04-A934-FCC1F08A9FE7}" destId="{06763F5E-5009-43C2-BF47-464FBF1932A1}" srcOrd="7"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latin typeface="+mj-lt"/>
              <a:ea typeface="Tahoma" pitchFamily="34" charset="0"/>
              <a:cs typeface="Times New Roman" pitchFamily="18" charset="0"/>
            </a:rPr>
            <a:t>Abstract B functional spec</a:t>
          </a:r>
          <a:endParaRPr lang="en-US" sz="1000">
            <a:latin typeface="+mj-lt"/>
            <a:ea typeface="Tahoma" pitchFamily="34" charset="0"/>
            <a:cs typeface="Times New Roman" pitchFamily="18" charset="0"/>
          </a:endParaRPr>
        </a:p>
      </dgm:t>
    </dgm:pt>
    <dgm:pt modelId="{26160CC7-3524-42A6-8BB6-9E90DDFC8B92}" type="parTrans" cxnId="{81E2595B-7D18-4E69-861F-B5643FA10635}">
      <dgm:prSet/>
      <dgm:spPr/>
      <dgm:t>
        <a:bodyPr/>
        <a:lstStyle/>
        <a:p>
          <a:endParaRPr lang="en-US" sz="1000">
            <a:latin typeface="+mj-lt"/>
            <a:ea typeface="Tahoma" pitchFamily="34" charset="0"/>
            <a:cs typeface="Times New Roman" pitchFamily="18" charset="0"/>
          </a:endParaRPr>
        </a:p>
      </dgm:t>
    </dgm:pt>
    <dgm:pt modelId="{5D6826AD-7D2B-42F5-B74D-9018CBFB63C4}" type="sibTrans" cxnId="{81E2595B-7D18-4E69-861F-B5643FA10635}">
      <dgm:prSet/>
      <dgm:spPr/>
      <dgm:t>
        <a:bodyPr/>
        <a:lstStyle/>
        <a:p>
          <a:endParaRPr lang="en-US" sz="1000">
            <a:latin typeface="+mj-lt"/>
            <a:ea typeface="Tahoma" pitchFamily="34" charset="0"/>
            <a:cs typeface="Times New Roman" pitchFamily="18" charset="0"/>
          </a:endParaRPr>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Data </a:t>
          </a:r>
          <a:endParaRPr lang="en-US" sz="1000">
            <a:solidFill>
              <a:schemeClr val="tx1"/>
            </a:solidFill>
            <a:latin typeface="+mj-lt"/>
            <a:ea typeface="Tahoma" pitchFamily="34" charset="0"/>
            <a:cs typeface="Times New Roman" pitchFamily="18" charset="0"/>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solidFill>
              <a:schemeClr val="tx1"/>
            </a:solidFill>
            <a:latin typeface="+mj-lt"/>
            <a:ea typeface="Tahoma" pitchFamily="34" charset="0"/>
            <a:cs typeface="Times New Roman" pitchFamily="18" charset="0"/>
          </a:endParaRPr>
        </a:p>
      </dgm:t>
    </dgm:pt>
    <dgm:pt modelId="{B0539E3D-F2EB-4155-9C58-DDD351A3A3D8}" type="sibTrans" cxnId="{3066EFE1-A3D7-48A2-A62C-26644FD43A83}">
      <dgm:prSet/>
      <dgm:spPr/>
      <dgm:t>
        <a:bodyPr/>
        <a:lstStyle/>
        <a:p>
          <a:endParaRPr lang="en-US" sz="1000">
            <a:latin typeface="+mj-lt"/>
            <a:ea typeface="Tahoma" pitchFamily="34" charset="0"/>
            <a:cs typeface="Times New Roman" pitchFamily="18" charset="0"/>
          </a:endParaRPr>
        </a:p>
      </dgm:t>
    </dgm:pt>
    <dgm:pt modelId="{D7489D51-DBE1-48DB-98EC-E9F2DA1EC0B8}">
      <dgm:prSet phldrT="[Texte]" custT="1"/>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SQL table</a:t>
          </a:r>
          <a:endParaRPr lang="en-US" sz="1000">
            <a:solidFill>
              <a:schemeClr val="tx1"/>
            </a:solidFill>
            <a:latin typeface="+mj-lt"/>
            <a:ea typeface="Tahoma" pitchFamily="34" charset="0"/>
            <a:cs typeface="Times New Roman" pitchFamily="18" charset="0"/>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52DDF968-4BCF-4118-B4EB-1088E44FFF48}" type="sibTrans" cxnId="{48CF9CC7-60E9-47CF-8233-91655E48B22F}">
      <dgm:prSet/>
      <dgm:spPr/>
      <dgm:t>
        <a:bodyPr/>
        <a:lstStyle/>
        <a:p>
          <a:endParaRPr lang="en-US" sz="1000">
            <a:latin typeface="+mj-lt"/>
            <a:ea typeface="Tahoma" pitchFamily="34" charset="0"/>
            <a:cs typeface="Times New Roman" pitchFamily="18" charset="0"/>
          </a:endParaRPr>
        </a:p>
      </dgm:t>
    </dgm:pt>
    <dgm:pt modelId="{8FEF9458-16C3-43E4-97A5-98D4EE8363DB}">
      <dgm:prSet phldrT="[Texte]" custT="1"/>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Java class</a:t>
          </a:r>
          <a:endParaRPr lang="en-US" sz="1000">
            <a:solidFill>
              <a:schemeClr val="tx1"/>
            </a:solidFill>
            <a:latin typeface="+mj-lt"/>
            <a:ea typeface="Tahoma" pitchFamily="34" charset="0"/>
            <a:cs typeface="Times New Roman" pitchFamily="18" charset="0"/>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E7D42872-4376-427F-9AD1-6BC36FBF15A9}" type="sibTrans" cxnId="{43266017-2749-42EC-9A6D-5A269D5CC363}">
      <dgm:prSet/>
      <dgm:spPr/>
      <dgm:t>
        <a:bodyPr/>
        <a:lstStyle/>
        <a:p>
          <a:endParaRPr lang="en-US" sz="1000">
            <a:latin typeface="+mj-lt"/>
            <a:ea typeface="Tahoma" pitchFamily="34" charset="0"/>
            <a:cs typeface="Times New Roman" pitchFamily="18" charset="0"/>
          </a:endParaRPr>
        </a:p>
      </dgm:t>
    </dgm:pt>
    <dgm:pt modelId="{B9973EFC-D143-4F46-AC0D-650BCEC87620}">
      <dgm:prSet phldrT="[Texte]" custT="1"/>
      <dgm:spPr/>
      <dgm:t>
        <a:bodyPr/>
        <a:lstStyle/>
        <a:p>
          <a:r>
            <a:rPr lang="fr-FR" sz="1000" smtClean="0">
              <a:latin typeface="+mj-lt"/>
              <a:ea typeface="Tahoma" pitchFamily="34" charset="0"/>
              <a:cs typeface="Times New Roman" pitchFamily="18" charset="0"/>
            </a:rPr>
            <a:t>Operation </a:t>
          </a:r>
          <a:endParaRPr lang="en-US" sz="1000">
            <a:latin typeface="+mj-lt"/>
            <a:ea typeface="Tahoma" pitchFamily="34" charset="0"/>
            <a:cs typeface="Times New Roman" pitchFamily="18" charset="0"/>
          </a:endParaRPr>
        </a:p>
      </dgm:t>
    </dgm:pt>
    <dgm:pt modelId="{88F570AA-0B1E-4D50-B996-E10A2691F582}" type="parTrans" cxnId="{6C885160-73F4-4280-BC36-35EDCE6D958C}">
      <dgm:prSet custT="1"/>
      <dgm:spPr>
        <a:ln>
          <a:headEnd type="none" w="med" len="med"/>
          <a:tailEnd type="none" w="med" len="med"/>
        </a:ln>
      </dgm:spPr>
      <dgm:t>
        <a:bodyPr/>
        <a:lstStyle/>
        <a:p>
          <a:endParaRPr lang="en-US" sz="1000">
            <a:latin typeface="+mj-lt"/>
            <a:ea typeface="Tahoma" pitchFamily="34" charset="0"/>
            <a:cs typeface="Times New Roman" pitchFamily="18" charset="0"/>
          </a:endParaRPr>
        </a:p>
      </dgm:t>
    </dgm:pt>
    <dgm:pt modelId="{A411D023-0FBF-4EB5-95F5-D03662B46BFB}" type="sibTrans" cxnId="{6C885160-73F4-4280-BC36-35EDCE6D958C}">
      <dgm:prSet/>
      <dgm:spPr/>
      <dgm:t>
        <a:bodyPr/>
        <a:lstStyle/>
        <a:p>
          <a:endParaRPr lang="en-US" sz="1000">
            <a:latin typeface="+mj-lt"/>
            <a:ea typeface="Tahoma" pitchFamily="34" charset="0"/>
            <a:cs typeface="Times New Roman" pitchFamily="18" charset="0"/>
          </a:endParaRPr>
        </a:p>
      </dgm:t>
    </dgm:pt>
    <dgm:pt modelId="{2B50F49B-A6B4-4EA5-899F-A41FA545057C}">
      <dgm:prSet phldrT="[Texte]" custT="1"/>
      <dgm:spPr/>
      <dgm:t>
        <a:bodyPr/>
        <a:lstStyle/>
        <a:p>
          <a:r>
            <a:rPr lang="fr-FR" sz="1000" smtClean="0">
              <a:latin typeface="+mj-lt"/>
              <a:ea typeface="Tahoma" pitchFamily="34" charset="0"/>
              <a:cs typeface="Times New Roman" pitchFamily="18" charset="0"/>
            </a:rPr>
            <a:t>SQL stored procedure</a:t>
          </a:r>
          <a:endParaRPr lang="en-US" sz="1000">
            <a:latin typeface="+mj-lt"/>
            <a:ea typeface="Tahoma" pitchFamily="34" charset="0"/>
            <a:cs typeface="Times New Roman" pitchFamily="18" charset="0"/>
          </a:endParaRPr>
        </a:p>
      </dgm:t>
    </dgm:pt>
    <dgm:pt modelId="{8A31F36D-7128-4706-8B79-3CFA42C6AAC4}" type="parTrans" cxnId="{F5C34F5B-134E-41B5-90EC-8487866FE7A2}">
      <dgm:prSet custT="1"/>
      <dgm:spPr>
        <a:ln>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D23AAE7B-EAFE-4F3B-A97C-759F54D4B4E6}" type="sibTrans" cxnId="{F5C34F5B-134E-41B5-90EC-8487866FE7A2}">
      <dgm:prSet/>
      <dgm:spPr/>
      <dgm:t>
        <a:bodyPr/>
        <a:lstStyle/>
        <a:p>
          <a:endParaRPr lang="en-US" sz="1000">
            <a:latin typeface="+mj-lt"/>
            <a:ea typeface="Tahoma" pitchFamily="34" charset="0"/>
            <a:cs typeface="Times New Roman" pitchFamily="18" charset="0"/>
          </a:endParaRPr>
        </a:p>
      </dgm:t>
    </dgm:pt>
    <dgm:pt modelId="{786E12DC-7C6C-49E3-9039-F030365C6513}">
      <dgm:prSet custT="1"/>
      <dgm:spPr/>
      <dgm:t>
        <a:bodyPr/>
        <a:lstStyle/>
        <a:p>
          <a:r>
            <a:rPr lang="fr-FR" sz="1000" smtClean="0">
              <a:latin typeface="+mj-lt"/>
              <a:ea typeface="Tahoma" pitchFamily="34" charset="0"/>
              <a:cs typeface="Times New Roman" pitchFamily="18" charset="0"/>
            </a:rPr>
            <a:t>Java method</a:t>
          </a:r>
          <a:endParaRPr lang="en-US" sz="1000">
            <a:latin typeface="+mj-lt"/>
            <a:ea typeface="Tahoma" pitchFamily="34" charset="0"/>
            <a:cs typeface="Times New Roman" pitchFamily="18" charset="0"/>
          </a:endParaRPr>
        </a:p>
      </dgm:t>
    </dgm:pt>
    <dgm:pt modelId="{4F213BC2-6DEF-416E-BE60-8014AAE7AF15}" type="parTrans" cxnId="{FA599D52-52F1-4A0A-8FC5-E51338455767}">
      <dgm:prSet/>
      <dgm:spPr>
        <a:ln>
          <a:headEnd type="none" w="med" len="med"/>
          <a:tailEnd type="arrow" w="med" len="med"/>
        </a:ln>
      </dgm:spPr>
      <dgm:t>
        <a:bodyPr/>
        <a:lstStyle/>
        <a:p>
          <a:endParaRPr lang="en-US">
            <a:latin typeface="+mj-lt"/>
            <a:ea typeface="Tahoma" pitchFamily="34" charset="0"/>
            <a:cs typeface="Times New Roman" pitchFamily="18" charset="0"/>
          </a:endParaRPr>
        </a:p>
      </dgm:t>
    </dgm:pt>
    <dgm:pt modelId="{C39AF3CC-F7A8-40C1-B04A-FCD86AFAEC8E}" type="sibTrans" cxnId="{FA599D52-52F1-4A0A-8FC5-E51338455767}">
      <dgm:prSet/>
      <dgm:spPr/>
      <dgm:t>
        <a:bodyPr/>
        <a:lstStyle/>
        <a:p>
          <a:endParaRPr lang="en-US">
            <a:latin typeface="+mj-lt"/>
            <a:ea typeface="Tahoma" pitchFamily="34" charset="0"/>
            <a:cs typeface="Times New Roman" pitchFamily="18" charset="0"/>
          </a:endParaRPr>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t>
        <a:bodyPr/>
        <a:lstStyle/>
        <a:p>
          <a:endParaRPr lang="en-US"/>
        </a:p>
      </dgm:t>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t>
        <a:bodyPr/>
        <a:lstStyle/>
        <a:p>
          <a:endParaRPr lang="en-US"/>
        </a:p>
      </dgm:t>
    </dgm:pt>
    <dgm:pt modelId="{B8367840-A458-4D1F-98BF-B80FDD36ED6A}" type="pres">
      <dgm:prSet presAssocID="{4568917D-6159-4663-B676-183BC52267AE}" presName="connTx" presStyleLbl="parChTrans1D2" presStyleIdx="0" presStyleCnt="2"/>
      <dgm:spPr/>
      <dgm:t>
        <a:bodyPr/>
        <a:lstStyle/>
        <a:p>
          <a:endParaRPr lang="en-US"/>
        </a:p>
      </dgm:t>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t>
        <a:bodyPr/>
        <a:lstStyle/>
        <a:p>
          <a:endParaRPr lang="en-US"/>
        </a:p>
      </dgm:t>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4"/>
      <dgm:spPr/>
      <dgm:t>
        <a:bodyPr/>
        <a:lstStyle/>
        <a:p>
          <a:endParaRPr lang="en-US"/>
        </a:p>
      </dgm:t>
    </dgm:pt>
    <dgm:pt modelId="{E26A8780-CBF9-41F9-97CB-895C3B0B848B}" type="pres">
      <dgm:prSet presAssocID="{1CFF24A7-8A5E-4734-B7BD-7214AC09F8C4}" presName="connTx" presStyleLbl="parChTrans1D3" presStyleIdx="0" presStyleCnt="4"/>
      <dgm:spPr/>
      <dgm:t>
        <a:bodyPr/>
        <a:lstStyle/>
        <a:p>
          <a:endParaRPr lang="en-US"/>
        </a:p>
      </dgm:t>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4">
        <dgm:presLayoutVars>
          <dgm:chPref val="3"/>
        </dgm:presLayoutVars>
      </dgm:prSet>
      <dgm:spPr/>
      <dgm:t>
        <a:bodyPr/>
        <a:lstStyle/>
        <a:p>
          <a:endParaRPr lang="en-US"/>
        </a:p>
      </dgm:t>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4"/>
      <dgm:spPr/>
      <dgm:t>
        <a:bodyPr/>
        <a:lstStyle/>
        <a:p>
          <a:endParaRPr lang="en-US"/>
        </a:p>
      </dgm:t>
    </dgm:pt>
    <dgm:pt modelId="{602A82D1-7FA9-4C08-B349-76EAA16E26A3}" type="pres">
      <dgm:prSet presAssocID="{3361025B-03B3-428C-9B85-4409A07BDD3D}" presName="connTx" presStyleLbl="parChTrans1D3" presStyleIdx="1" presStyleCnt="4"/>
      <dgm:spPr/>
      <dgm:t>
        <a:bodyPr/>
        <a:lstStyle/>
        <a:p>
          <a:endParaRPr lang="en-US"/>
        </a:p>
      </dgm:t>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4">
        <dgm:presLayoutVars>
          <dgm:chPref val="3"/>
        </dgm:presLayoutVars>
      </dgm:prSet>
      <dgm:spPr/>
      <dgm:t>
        <a:bodyPr/>
        <a:lstStyle/>
        <a:p>
          <a:endParaRPr lang="en-US"/>
        </a:p>
      </dgm:t>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t>
        <a:bodyPr/>
        <a:lstStyle/>
        <a:p>
          <a:endParaRPr lang="en-US"/>
        </a:p>
      </dgm:t>
    </dgm:pt>
    <dgm:pt modelId="{0913E82A-CB35-443B-9ACC-69B4E64BC8EE}" type="pres">
      <dgm:prSet presAssocID="{88F570AA-0B1E-4D50-B996-E10A2691F582}" presName="connTx" presStyleLbl="parChTrans1D2" presStyleIdx="1" presStyleCnt="2"/>
      <dgm:spPr/>
      <dgm:t>
        <a:bodyPr/>
        <a:lstStyle/>
        <a:p>
          <a:endParaRPr lang="en-US"/>
        </a:p>
      </dgm:t>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t>
        <a:bodyPr/>
        <a:lstStyle/>
        <a:p>
          <a:endParaRPr lang="en-US"/>
        </a:p>
      </dgm:t>
    </dgm:pt>
    <dgm:pt modelId="{B92D3FB5-AC5D-43D5-A8CB-3B78C357E454}" type="pres">
      <dgm:prSet presAssocID="{B9973EFC-D143-4F46-AC0D-650BCEC87620}" presName="level3hierChild" presStyleCnt="0"/>
      <dgm:spPr/>
    </dgm:pt>
    <dgm:pt modelId="{8C96BC92-7E23-42AE-9701-CE0E27EF4B87}" type="pres">
      <dgm:prSet presAssocID="{8A31F36D-7128-4706-8B79-3CFA42C6AAC4}" presName="conn2-1" presStyleLbl="parChTrans1D3" presStyleIdx="2" presStyleCnt="4"/>
      <dgm:spPr/>
      <dgm:t>
        <a:bodyPr/>
        <a:lstStyle/>
        <a:p>
          <a:endParaRPr lang="en-US"/>
        </a:p>
      </dgm:t>
    </dgm:pt>
    <dgm:pt modelId="{2228E590-95E5-4361-B456-9F21A1ABD402}" type="pres">
      <dgm:prSet presAssocID="{8A31F36D-7128-4706-8B79-3CFA42C6AAC4}" presName="connTx" presStyleLbl="parChTrans1D3" presStyleIdx="2" presStyleCnt="4"/>
      <dgm:spPr/>
      <dgm:t>
        <a:bodyPr/>
        <a:lstStyle/>
        <a:p>
          <a:endParaRPr lang="en-US"/>
        </a:p>
      </dgm:t>
    </dgm:pt>
    <dgm:pt modelId="{CA276AB1-FBB6-4C5F-ABC0-F1C8E85F4142}" type="pres">
      <dgm:prSet presAssocID="{2B50F49B-A6B4-4EA5-899F-A41FA545057C}" presName="root2" presStyleCnt="0"/>
      <dgm:spPr/>
    </dgm:pt>
    <dgm:pt modelId="{7CE19C82-3C29-4A55-8173-E5825C2CDAE8}" type="pres">
      <dgm:prSet presAssocID="{2B50F49B-A6B4-4EA5-899F-A41FA545057C}" presName="LevelTwoTextNode" presStyleLbl="node3" presStyleIdx="2" presStyleCnt="4">
        <dgm:presLayoutVars>
          <dgm:chPref val="3"/>
        </dgm:presLayoutVars>
      </dgm:prSet>
      <dgm:spPr/>
      <dgm:t>
        <a:bodyPr/>
        <a:lstStyle/>
        <a:p>
          <a:endParaRPr lang="en-US"/>
        </a:p>
      </dgm:t>
    </dgm:pt>
    <dgm:pt modelId="{4AD42D3E-1380-4054-AB62-AD8159B8A1F3}" type="pres">
      <dgm:prSet presAssocID="{2B50F49B-A6B4-4EA5-899F-A41FA545057C}" presName="level3hierChild" presStyleCnt="0"/>
      <dgm:spPr/>
    </dgm:pt>
    <dgm:pt modelId="{FB180C64-E3A7-49A0-A331-A393630F425C}" type="pres">
      <dgm:prSet presAssocID="{4F213BC2-6DEF-416E-BE60-8014AAE7AF15}" presName="conn2-1" presStyleLbl="parChTrans1D3" presStyleIdx="3" presStyleCnt="4"/>
      <dgm:spPr/>
      <dgm:t>
        <a:bodyPr/>
        <a:lstStyle/>
        <a:p>
          <a:endParaRPr lang="en-US"/>
        </a:p>
      </dgm:t>
    </dgm:pt>
    <dgm:pt modelId="{E120F953-1014-479D-90D6-C2080566E1C7}" type="pres">
      <dgm:prSet presAssocID="{4F213BC2-6DEF-416E-BE60-8014AAE7AF15}" presName="connTx" presStyleLbl="parChTrans1D3" presStyleIdx="3" presStyleCnt="4"/>
      <dgm:spPr/>
      <dgm:t>
        <a:bodyPr/>
        <a:lstStyle/>
        <a:p>
          <a:endParaRPr lang="en-US"/>
        </a:p>
      </dgm:t>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3" presStyleCnt="4">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6C885160-73F4-4280-BC36-35EDCE6D958C}" srcId="{1056A28D-0ED3-4BA4-A4A7-05F348B56F14}" destId="{B9973EFC-D143-4F46-AC0D-650BCEC87620}" srcOrd="1" destOrd="0" parTransId="{88F570AA-0B1E-4D50-B996-E10A2691F582}" sibTransId="{A411D023-0FBF-4EB5-95F5-D03662B46BFB}"/>
    <dgm:cxn modelId="{05873714-DE01-4A8D-8F8E-B00635022EBA}" type="presOf" srcId="{5CE21539-972B-4250-88BC-8937AA1FC800}" destId="{444D9E7A-D1A2-407E-B3C9-C6FF077065C5}" srcOrd="0" destOrd="0" presId="urn:microsoft.com/office/officeart/2005/8/layout/hierarchy2"/>
    <dgm:cxn modelId="{3B26A3FF-4E42-46EE-95DC-A45BA6C96862}" type="presOf" srcId="{88F570AA-0B1E-4D50-B996-E10A2691F582}" destId="{1FF41E16-26FA-45A8-A31C-B2615BEF408C}" srcOrd="0" destOrd="0" presId="urn:microsoft.com/office/officeart/2005/8/layout/hierarchy2"/>
    <dgm:cxn modelId="{CF309172-A516-4C57-89DD-1B20396BE5FA}" type="presOf" srcId="{8A31F36D-7128-4706-8B79-3CFA42C6AAC4}" destId="{2228E590-95E5-4361-B456-9F21A1ABD402}" srcOrd="1" destOrd="0" presId="urn:microsoft.com/office/officeart/2005/8/layout/hierarchy2"/>
    <dgm:cxn modelId="{FA599D52-52F1-4A0A-8FC5-E51338455767}" srcId="{B9973EFC-D143-4F46-AC0D-650BCEC87620}" destId="{786E12DC-7C6C-49E3-9039-F030365C6513}" srcOrd="1" destOrd="0" parTransId="{4F213BC2-6DEF-416E-BE60-8014AAE7AF15}" sibTransId="{C39AF3CC-F7A8-40C1-B04A-FCD86AFAEC8E}"/>
    <dgm:cxn modelId="{43266017-2749-42EC-9A6D-5A269D5CC363}" srcId="{D81EC2E3-7DA5-41DD-A903-DB51E53E1653}" destId="{8FEF9458-16C3-43E4-97A5-98D4EE8363DB}" srcOrd="1" destOrd="0" parTransId="{3361025B-03B3-428C-9B85-4409A07BDD3D}" sibTransId="{E7D42872-4376-427F-9AD1-6BC36FBF15A9}"/>
    <dgm:cxn modelId="{44D17ADB-2580-4635-AB8F-D3C2311AA438}" type="presOf" srcId="{4568917D-6159-4663-B676-183BC52267AE}" destId="{B8367840-A458-4D1F-98BF-B80FDD36ED6A}" srcOrd="1"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9AD85B2F-4E6F-49B2-8242-76149BE6CDDC}" type="presOf" srcId="{2B50F49B-A6B4-4EA5-899F-A41FA545057C}" destId="{7CE19C82-3C29-4A55-8173-E5825C2CDAE8}" srcOrd="0" destOrd="0" presId="urn:microsoft.com/office/officeart/2005/8/layout/hierarchy2"/>
    <dgm:cxn modelId="{CDF65421-25C9-451A-9A92-E009B523EE9A}"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3ED40F12-DA01-4E25-BD39-8D38AFC48A5C}" type="presOf" srcId="{4F213BC2-6DEF-416E-BE60-8014AAE7AF15}" destId="{FB180C64-E3A7-49A0-A331-A393630F425C}" srcOrd="0" destOrd="0" presId="urn:microsoft.com/office/officeart/2005/8/layout/hierarchy2"/>
    <dgm:cxn modelId="{B6495FCD-EBCA-4E2B-A97E-A90824D81DD9}" type="presOf" srcId="{1056A28D-0ED3-4BA4-A4A7-05F348B56F14}" destId="{0F477653-733C-46A9-963F-FEDFCF90103F}" srcOrd="0" destOrd="0" presId="urn:microsoft.com/office/officeart/2005/8/layout/hierarchy2"/>
    <dgm:cxn modelId="{D92CA089-DD4D-4EF9-8358-3FA4DB04DD6C}" type="presOf" srcId="{1CFF24A7-8A5E-4734-B7BD-7214AC09F8C4}" destId="{E26A8780-CBF9-41F9-97CB-895C3B0B848B}" srcOrd="1" destOrd="0" presId="urn:microsoft.com/office/officeart/2005/8/layout/hierarchy2"/>
    <dgm:cxn modelId="{75E06D9A-506A-4F1F-8803-744A92F93368}" type="presOf" srcId="{B9973EFC-D143-4F46-AC0D-650BCEC87620}" destId="{3884A0AB-F20B-49FE-B4C9-F7B6E4B81227}" srcOrd="0" destOrd="0" presId="urn:microsoft.com/office/officeart/2005/8/layout/hierarchy2"/>
    <dgm:cxn modelId="{F40115EA-9341-414A-A4C1-159EC28EFEAC}" type="presOf" srcId="{8A31F36D-7128-4706-8B79-3CFA42C6AAC4}" destId="{8C96BC92-7E23-42AE-9701-CE0E27EF4B87}" srcOrd="0" destOrd="0" presId="urn:microsoft.com/office/officeart/2005/8/layout/hierarchy2"/>
    <dgm:cxn modelId="{C8BC62FA-E6F0-455D-B5B0-0C6D05AF6E23}" type="presOf" srcId="{4568917D-6159-4663-B676-183BC52267AE}" destId="{12E8A444-99DB-47C8-95E6-AE40D2809128}" srcOrd="0" destOrd="0" presId="urn:microsoft.com/office/officeart/2005/8/layout/hierarchy2"/>
    <dgm:cxn modelId="{F5C34F5B-134E-41B5-90EC-8487866FE7A2}" srcId="{B9973EFC-D143-4F46-AC0D-650BCEC87620}" destId="{2B50F49B-A6B4-4EA5-899F-A41FA545057C}" srcOrd="0" destOrd="0" parTransId="{8A31F36D-7128-4706-8B79-3CFA42C6AAC4}" sibTransId="{D23AAE7B-EAFE-4F3B-A97C-759F54D4B4E6}"/>
    <dgm:cxn modelId="{A74DCDF5-A492-4E2D-A112-0075F543B1CA}" type="presOf" srcId="{D7489D51-DBE1-48DB-98EC-E9F2DA1EC0B8}" destId="{3E4CBBA0-BE61-40BB-B482-3E03D93DC7F9}" srcOrd="0" destOrd="0" presId="urn:microsoft.com/office/officeart/2005/8/layout/hierarchy2"/>
    <dgm:cxn modelId="{A933ABA4-71B4-4A09-B732-EDAA91F20C66}" type="presOf" srcId="{8FEF9458-16C3-43E4-97A5-98D4EE8363DB}" destId="{EEC94F44-E48D-4A37-AFF3-1095E7AFD81C}" srcOrd="0" destOrd="0" presId="urn:microsoft.com/office/officeart/2005/8/layout/hierarchy2"/>
    <dgm:cxn modelId="{8257AE6D-059A-427F-A483-ED2F88E5C4CD}" type="presOf" srcId="{786E12DC-7C6C-49E3-9039-F030365C6513}" destId="{C6D8CFCD-79EB-4452-9771-93E70DB876A3}" srcOrd="0" destOrd="0" presId="urn:microsoft.com/office/officeart/2005/8/layout/hierarchy2"/>
    <dgm:cxn modelId="{76A74C6B-00DC-4553-BE44-39F9769BF801}" type="presOf" srcId="{88F570AA-0B1E-4D50-B996-E10A2691F582}" destId="{0913E82A-CB35-443B-9ACC-69B4E64BC8EE}" srcOrd="1" destOrd="0" presId="urn:microsoft.com/office/officeart/2005/8/layout/hierarchy2"/>
    <dgm:cxn modelId="{CDE6BC7F-D0A2-4E0D-8CE9-AB36F7B1FA45}"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1BC5319B-DBA3-4CB7-A4B1-F51C4E701110}" type="presOf" srcId="{4F213BC2-6DEF-416E-BE60-8014AAE7AF15}" destId="{E120F953-1014-479D-90D6-C2080566E1C7}" srcOrd="1" destOrd="0" presId="urn:microsoft.com/office/officeart/2005/8/layout/hierarchy2"/>
    <dgm:cxn modelId="{8CDD0ABB-241E-43FE-AA89-D6BFACCAD7C8}" type="presOf" srcId="{3361025B-03B3-428C-9B85-4409A07BDD3D}" destId="{602A82D1-7FA9-4C08-B349-76EAA16E26A3}" srcOrd="1" destOrd="0" presId="urn:microsoft.com/office/officeart/2005/8/layout/hierarchy2"/>
    <dgm:cxn modelId="{1FC16C91-7603-4AF1-82B9-3911C94B863B}" type="presOf" srcId="{3361025B-03B3-428C-9B85-4409A07BDD3D}" destId="{B91EF4AF-11FE-477E-852F-4BE0C064F7E9}" srcOrd="0" destOrd="0" presId="urn:microsoft.com/office/officeart/2005/8/layout/hierarchy2"/>
    <dgm:cxn modelId="{C35F0B25-486E-43E5-88EE-C4DBFAC0F4BA}" type="presParOf" srcId="{444D9E7A-D1A2-407E-B3C9-C6FF077065C5}" destId="{1C9EBB1C-F14D-4089-B99C-9F37663C0125}" srcOrd="0" destOrd="0" presId="urn:microsoft.com/office/officeart/2005/8/layout/hierarchy2"/>
    <dgm:cxn modelId="{D053895D-80FA-4672-8117-D4565324D076}" type="presParOf" srcId="{1C9EBB1C-F14D-4089-B99C-9F37663C0125}" destId="{0F477653-733C-46A9-963F-FEDFCF90103F}" srcOrd="0" destOrd="0" presId="urn:microsoft.com/office/officeart/2005/8/layout/hierarchy2"/>
    <dgm:cxn modelId="{4C7F8FE6-CC97-4A9C-BD28-C23DB7D08117}" type="presParOf" srcId="{1C9EBB1C-F14D-4089-B99C-9F37663C0125}" destId="{72F9353B-63A9-4EFC-9C21-0E08776BF30C}" srcOrd="1" destOrd="0" presId="urn:microsoft.com/office/officeart/2005/8/layout/hierarchy2"/>
    <dgm:cxn modelId="{149635FD-0C8A-4C4D-A549-6ED67032F3BA}" type="presParOf" srcId="{72F9353B-63A9-4EFC-9C21-0E08776BF30C}" destId="{12E8A444-99DB-47C8-95E6-AE40D2809128}" srcOrd="0" destOrd="0" presId="urn:microsoft.com/office/officeart/2005/8/layout/hierarchy2"/>
    <dgm:cxn modelId="{A023927A-4C99-4780-8AF2-0AFD629FFC5C}" type="presParOf" srcId="{12E8A444-99DB-47C8-95E6-AE40D2809128}" destId="{B8367840-A458-4D1F-98BF-B80FDD36ED6A}" srcOrd="0" destOrd="0" presId="urn:microsoft.com/office/officeart/2005/8/layout/hierarchy2"/>
    <dgm:cxn modelId="{58809F1D-CAD0-4C81-BAB8-D9E1AB8C6914}" type="presParOf" srcId="{72F9353B-63A9-4EFC-9C21-0E08776BF30C}" destId="{7F1F02E8-A91F-46FC-B457-8DEA44A7806E}" srcOrd="1" destOrd="0" presId="urn:microsoft.com/office/officeart/2005/8/layout/hierarchy2"/>
    <dgm:cxn modelId="{E146715F-ADEF-471E-87CB-E4E47570608F}" type="presParOf" srcId="{7F1F02E8-A91F-46FC-B457-8DEA44A7806E}" destId="{F0466C89-04B0-4130-AEC3-F751602EE981}" srcOrd="0" destOrd="0" presId="urn:microsoft.com/office/officeart/2005/8/layout/hierarchy2"/>
    <dgm:cxn modelId="{E7ED8BC1-222C-4FF4-A874-7F4CE72E6309}" type="presParOf" srcId="{7F1F02E8-A91F-46FC-B457-8DEA44A7806E}" destId="{499C26B3-D8D3-4FEE-B144-68E1C3596215}" srcOrd="1" destOrd="0" presId="urn:microsoft.com/office/officeart/2005/8/layout/hierarchy2"/>
    <dgm:cxn modelId="{37E19F85-4D99-4341-A5B3-BFDCF6595D13}" type="presParOf" srcId="{499C26B3-D8D3-4FEE-B144-68E1C3596215}" destId="{E0494706-BDA4-4FCB-8595-75EABA3CB4F0}" srcOrd="0" destOrd="0" presId="urn:microsoft.com/office/officeart/2005/8/layout/hierarchy2"/>
    <dgm:cxn modelId="{73C074B4-BFF7-4955-8F4B-98A0FF5B6879}" type="presParOf" srcId="{E0494706-BDA4-4FCB-8595-75EABA3CB4F0}" destId="{E26A8780-CBF9-41F9-97CB-895C3B0B848B}" srcOrd="0" destOrd="0" presId="urn:microsoft.com/office/officeart/2005/8/layout/hierarchy2"/>
    <dgm:cxn modelId="{DA9947AA-DCFE-44F3-97B8-8D7BA25CA6A8}" type="presParOf" srcId="{499C26B3-D8D3-4FEE-B144-68E1C3596215}" destId="{DAFADF1C-1C5F-46BA-A886-CA5D5F496169}" srcOrd="1" destOrd="0" presId="urn:microsoft.com/office/officeart/2005/8/layout/hierarchy2"/>
    <dgm:cxn modelId="{5DA38781-7242-4C86-8636-96F109C54428}" type="presParOf" srcId="{DAFADF1C-1C5F-46BA-A886-CA5D5F496169}" destId="{3E4CBBA0-BE61-40BB-B482-3E03D93DC7F9}" srcOrd="0" destOrd="0" presId="urn:microsoft.com/office/officeart/2005/8/layout/hierarchy2"/>
    <dgm:cxn modelId="{BFC6C727-4AFF-4F11-9075-347D10137908}" type="presParOf" srcId="{DAFADF1C-1C5F-46BA-A886-CA5D5F496169}" destId="{53223A56-9F13-49D0-8AC5-4E8BAEFA0EA3}" srcOrd="1" destOrd="0" presId="urn:microsoft.com/office/officeart/2005/8/layout/hierarchy2"/>
    <dgm:cxn modelId="{AEC55230-3588-4172-948B-5985FB78BD31}" type="presParOf" srcId="{499C26B3-D8D3-4FEE-B144-68E1C3596215}" destId="{B91EF4AF-11FE-477E-852F-4BE0C064F7E9}" srcOrd="2" destOrd="0" presId="urn:microsoft.com/office/officeart/2005/8/layout/hierarchy2"/>
    <dgm:cxn modelId="{96A52BAC-92A6-4462-B44F-008DE206209A}" type="presParOf" srcId="{B91EF4AF-11FE-477E-852F-4BE0C064F7E9}" destId="{602A82D1-7FA9-4C08-B349-76EAA16E26A3}" srcOrd="0" destOrd="0" presId="urn:microsoft.com/office/officeart/2005/8/layout/hierarchy2"/>
    <dgm:cxn modelId="{6C51AB64-075A-489B-89AD-AF666D38E40E}" type="presParOf" srcId="{499C26B3-D8D3-4FEE-B144-68E1C3596215}" destId="{1E8B5BDE-E159-4B78-AB88-E3AB4139C1FC}" srcOrd="3" destOrd="0" presId="urn:microsoft.com/office/officeart/2005/8/layout/hierarchy2"/>
    <dgm:cxn modelId="{2AB0AEE9-63A8-4273-BE17-28A005B17447}" type="presParOf" srcId="{1E8B5BDE-E159-4B78-AB88-E3AB4139C1FC}" destId="{EEC94F44-E48D-4A37-AFF3-1095E7AFD81C}" srcOrd="0" destOrd="0" presId="urn:microsoft.com/office/officeart/2005/8/layout/hierarchy2"/>
    <dgm:cxn modelId="{DE0901D8-D225-4E53-A687-A459CE467822}" type="presParOf" srcId="{1E8B5BDE-E159-4B78-AB88-E3AB4139C1FC}" destId="{1E79CF61-3F46-4E38-91B4-ED72F7B5EBDF}" srcOrd="1" destOrd="0" presId="urn:microsoft.com/office/officeart/2005/8/layout/hierarchy2"/>
    <dgm:cxn modelId="{57E67B72-BAE7-4F07-88A0-09975D08BE22}" type="presParOf" srcId="{72F9353B-63A9-4EFC-9C21-0E08776BF30C}" destId="{1FF41E16-26FA-45A8-A31C-B2615BEF408C}" srcOrd="2" destOrd="0" presId="urn:microsoft.com/office/officeart/2005/8/layout/hierarchy2"/>
    <dgm:cxn modelId="{A045FF2B-C89D-45F0-89CC-E5F607087520}" type="presParOf" srcId="{1FF41E16-26FA-45A8-A31C-B2615BEF408C}" destId="{0913E82A-CB35-443B-9ACC-69B4E64BC8EE}" srcOrd="0" destOrd="0" presId="urn:microsoft.com/office/officeart/2005/8/layout/hierarchy2"/>
    <dgm:cxn modelId="{286D6B28-8956-47A2-B596-907D7C2C10EC}" type="presParOf" srcId="{72F9353B-63A9-4EFC-9C21-0E08776BF30C}" destId="{CD78D0F5-32DD-45D2-95A7-C340C5B17399}" srcOrd="3" destOrd="0" presId="urn:microsoft.com/office/officeart/2005/8/layout/hierarchy2"/>
    <dgm:cxn modelId="{944F53DF-80CA-4FDB-83C2-C6721DC3319B}" type="presParOf" srcId="{CD78D0F5-32DD-45D2-95A7-C340C5B17399}" destId="{3884A0AB-F20B-49FE-B4C9-F7B6E4B81227}" srcOrd="0" destOrd="0" presId="urn:microsoft.com/office/officeart/2005/8/layout/hierarchy2"/>
    <dgm:cxn modelId="{54231E25-80C4-4272-9AF4-CD186D7A8C32}" type="presParOf" srcId="{CD78D0F5-32DD-45D2-95A7-C340C5B17399}" destId="{B92D3FB5-AC5D-43D5-A8CB-3B78C357E454}" srcOrd="1" destOrd="0" presId="urn:microsoft.com/office/officeart/2005/8/layout/hierarchy2"/>
    <dgm:cxn modelId="{730A08AC-5D4C-42CC-BBF6-5E7CB514D83A}" type="presParOf" srcId="{B92D3FB5-AC5D-43D5-A8CB-3B78C357E454}" destId="{8C96BC92-7E23-42AE-9701-CE0E27EF4B87}" srcOrd="0" destOrd="0" presId="urn:microsoft.com/office/officeart/2005/8/layout/hierarchy2"/>
    <dgm:cxn modelId="{C805E273-D4A9-4AAF-AC92-C0771A83EB98}" type="presParOf" srcId="{8C96BC92-7E23-42AE-9701-CE0E27EF4B87}" destId="{2228E590-95E5-4361-B456-9F21A1ABD402}" srcOrd="0" destOrd="0" presId="urn:microsoft.com/office/officeart/2005/8/layout/hierarchy2"/>
    <dgm:cxn modelId="{1C5C6D2F-982D-437D-B5D5-4E62A2267651}" type="presParOf" srcId="{B92D3FB5-AC5D-43D5-A8CB-3B78C357E454}" destId="{CA276AB1-FBB6-4C5F-ABC0-F1C8E85F4142}" srcOrd="1" destOrd="0" presId="urn:microsoft.com/office/officeart/2005/8/layout/hierarchy2"/>
    <dgm:cxn modelId="{0DB6E9E3-F100-4585-A3A2-68A1B98BB489}" type="presParOf" srcId="{CA276AB1-FBB6-4C5F-ABC0-F1C8E85F4142}" destId="{7CE19C82-3C29-4A55-8173-E5825C2CDAE8}" srcOrd="0" destOrd="0" presId="urn:microsoft.com/office/officeart/2005/8/layout/hierarchy2"/>
    <dgm:cxn modelId="{46D35032-E586-4B33-81EE-4A2BE1031F8A}" type="presParOf" srcId="{CA276AB1-FBB6-4C5F-ABC0-F1C8E85F4142}" destId="{4AD42D3E-1380-4054-AB62-AD8159B8A1F3}" srcOrd="1" destOrd="0" presId="urn:microsoft.com/office/officeart/2005/8/layout/hierarchy2"/>
    <dgm:cxn modelId="{5C6C5B4B-F2A7-43EB-B3DC-F23799A1C5C7}" type="presParOf" srcId="{B92D3FB5-AC5D-43D5-A8CB-3B78C357E454}" destId="{FB180C64-E3A7-49A0-A331-A393630F425C}" srcOrd="2" destOrd="0" presId="urn:microsoft.com/office/officeart/2005/8/layout/hierarchy2"/>
    <dgm:cxn modelId="{041F1212-CBB3-4ED4-961E-F8866A4EAC7C}" type="presParOf" srcId="{FB180C64-E3A7-49A0-A331-A393630F425C}" destId="{E120F953-1014-479D-90D6-C2080566E1C7}" srcOrd="0" destOrd="0" presId="urn:microsoft.com/office/officeart/2005/8/layout/hierarchy2"/>
    <dgm:cxn modelId="{C3645FB9-E8E7-4D6B-9EED-6AEEFB05341B}" type="presParOf" srcId="{B92D3FB5-AC5D-43D5-A8CB-3B78C357E454}" destId="{73D2F1CB-3AA5-46EB-B276-750EFE83DE34}" srcOrd="3" destOrd="0" presId="urn:microsoft.com/office/officeart/2005/8/layout/hierarchy2"/>
    <dgm:cxn modelId="{F5149E41-61EC-4829-915D-55A25D2796A8}" type="presParOf" srcId="{73D2F1CB-3AA5-46EB-B276-750EFE83DE34}" destId="{C6D8CFCD-79EB-4452-9771-93E70DB876A3}" srcOrd="0" destOrd="0" presId="urn:microsoft.com/office/officeart/2005/8/layout/hierarchy2"/>
    <dgm:cxn modelId="{A0F99F24-FF3A-4171-82B8-BED8A1AA905A}"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Static security check</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t>
        <a:bodyPr/>
        <a:lstStyle/>
        <a:p>
          <a:endParaRPr lang="en-US"/>
        </a:p>
      </dgm:t>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t>
        <a:bodyPr/>
        <a:lstStyle/>
        <a:p>
          <a:endParaRPr lang="en-US"/>
        </a:p>
      </dgm:t>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t>
        <a:bodyPr/>
        <a:lstStyle/>
        <a:p>
          <a:endParaRPr lang="en-US"/>
        </a:p>
      </dgm:t>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t>
        <a:bodyPr/>
        <a:lstStyle/>
        <a:p>
          <a:endParaRPr lang="en-US"/>
        </a:p>
      </dgm:t>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t>
        <a:bodyPr/>
        <a:lstStyle/>
        <a:p>
          <a:endParaRPr lang="en-US"/>
        </a:p>
      </dgm:t>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t>
        <a:bodyPr/>
        <a:lstStyle/>
        <a:p>
          <a:endParaRPr lang="en-US"/>
        </a:p>
      </dgm:t>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t>
        <a:bodyPr/>
        <a:lstStyle/>
        <a:p>
          <a:endParaRPr lang="en-US"/>
        </a:p>
      </dgm:t>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t>
        <a:bodyPr/>
        <a:lstStyle/>
        <a:p>
          <a:endParaRPr lang="en-US"/>
        </a:p>
      </dgm:t>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t>
        <a:bodyPr/>
        <a:lstStyle/>
        <a:p>
          <a:endParaRPr lang="en-US"/>
        </a:p>
      </dgm:t>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t>
        <a:bodyPr/>
        <a:lstStyle/>
        <a:p>
          <a:endParaRPr lang="en-US"/>
        </a:p>
      </dgm:t>
    </dgm:pt>
    <dgm:pt modelId="{AF2B75FA-7000-4948-B229-FBCE89A50F12}" type="pres">
      <dgm:prSet presAssocID="{55ACD833-1C78-447E-A29D-2B1280C933A5}" presName="horzFour" presStyleCnt="0"/>
      <dgm:spPr/>
    </dgm:pt>
  </dgm:ptLst>
  <dgm:cxnLst>
    <dgm:cxn modelId="{4F270BFF-2D5F-4A98-AD5B-0D165EFA525C}" srcId="{24782A79-0375-4682-BD34-20FF4D199EED}" destId="{9EEADEBB-4B8B-42C5-9AC4-D9281081DF6E}" srcOrd="0" destOrd="0" parTransId="{EEC522DA-7A50-42E4-AB75-CA615F1DD952}" sibTransId="{0A52B317-FE4A-407A-B455-A058A5F61CC3}"/>
    <dgm:cxn modelId="{82F83695-7D23-49E3-A609-29BEE449DE10}" srcId="{4740E12D-C922-46F6-92F6-489D6E809CDF}" destId="{FDE7C4C2-5C51-4157-B1CB-3A507F25F61C}" srcOrd="1" destOrd="0" parTransId="{F1CDF8D4-4F42-4B60-933F-EA18F4F60CC1}" sibTransId="{48F7F23A-9B14-4C2D-9715-3DF9FE91F21D}"/>
    <dgm:cxn modelId="{9F18DAAC-31AC-4E62-A40A-62E3EAD93CAA}" type="presOf" srcId="{D26D3B66-A03F-4FE9-A3EC-DBACD8C865A8}" destId="{6813FFDC-EF62-4EC3-B64B-657E4E81E76A}" srcOrd="0" destOrd="0" presId="urn:microsoft.com/office/officeart/2005/8/layout/hierarchy4"/>
    <dgm:cxn modelId="{144C3496-0227-4D9F-8251-C84A23A100EF}" type="presOf" srcId="{55317A05-C0A7-4277-95CA-0E658B87CA43}" destId="{9AAB067E-EEBF-429F-9F3D-440BFFE900BF}" srcOrd="0" destOrd="0" presId="urn:microsoft.com/office/officeart/2005/8/layout/hierarchy4"/>
    <dgm:cxn modelId="{337BBDD3-7892-41F4-9BE2-1BD683CC6125}" type="presOf" srcId="{55ACD833-1C78-447E-A29D-2B1280C933A5}" destId="{84239150-FA45-404D-9BD7-54D2E8990A7A}"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1805F536-8135-4EAD-834E-C0BA0BD33F2D}" srcId="{7409B6C3-F101-4A66-AFF9-406A75051A07}" destId="{D26D3B66-A03F-4FE9-A3EC-DBACD8C865A8}" srcOrd="0" destOrd="0" parTransId="{5CBC7C2B-939C-4684-A1FB-8ED597CD82CC}" sibTransId="{B036488D-0BD7-4816-9B5D-EE4DC06C2B3C}"/>
    <dgm:cxn modelId="{C0892BE5-D2E2-4FD4-A53D-ACA37AF32A03}" srcId="{73249370-F7E7-4C76-8861-0E6EE89517CE}" destId="{24782A79-0375-4682-BD34-20FF4D199EED}" srcOrd="3" destOrd="0" parTransId="{D6157D5C-8B02-441A-8D5B-D174F6A0916D}" sibTransId="{784DA6EB-314C-4EE4-A40D-B6C6916CB265}"/>
    <dgm:cxn modelId="{B8F2EC67-DCD6-4D2D-AA1D-567FD31400A5}" srcId="{D26D3B66-A03F-4FE9-A3EC-DBACD8C865A8}" destId="{48C77B6F-8A52-4CB4-9AB1-D4CC5F10DFC6}" srcOrd="0" destOrd="0" parTransId="{91CEC936-4B56-406F-8037-E1A6C5027DDF}" sibTransId="{00DFB0A6-FBD4-449A-8ECD-DDD4DA81DD65}"/>
    <dgm:cxn modelId="{282BF0B1-7481-4655-AC9F-931F1854CB61}" type="presOf" srcId="{4740E12D-C922-46F6-92F6-489D6E809CDF}" destId="{B6DE34F9-9174-4A4B-826E-5CD6603DB0CE}" srcOrd="0" destOrd="0" presId="urn:microsoft.com/office/officeart/2005/8/layout/hierarchy4"/>
    <dgm:cxn modelId="{99A79667-CC4A-4DE2-A81C-E23E268DA4CC}" type="presOf" srcId="{8D41DACF-855F-4215-97BB-068588BA1C4C}" destId="{EB5657E1-0FDE-487C-B3E9-5AF20DB9AE2E}"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B476FC7B-BC50-4544-8A65-9318D4EB53A6}" type="presOf" srcId="{48C77B6F-8A52-4CB4-9AB1-D4CC5F10DFC6}" destId="{460E2974-2ECF-42BC-84B9-35F0F116433C}"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EDDFD2F1-61DE-49E3-9A23-AB591EB3D7C7}" type="presOf" srcId="{FDE7C4C2-5C51-4157-B1CB-3A507F25F61C}" destId="{C768E802-8FFE-4443-AD4A-40C7078370F8}" srcOrd="0" destOrd="0" presId="urn:microsoft.com/office/officeart/2005/8/layout/hierarchy4"/>
    <dgm:cxn modelId="{F609342E-32B3-4F69-B0C8-649699AD2E02}" type="presOf" srcId="{9D04CBEE-1BAD-4329-8EDD-91E1D9142459}" destId="{E8438BC2-2F1F-439D-A0DF-D811B2B402A5}"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496C045F-E28C-4FCD-846F-B570F0A9843F}" type="presOf" srcId="{07F1BEE0-AA05-4837-920E-E0549C8B3922}" destId="{3AE0A4A1-BD54-48ED-B4E0-DA076F516B63}" srcOrd="0" destOrd="0" presId="urn:microsoft.com/office/officeart/2005/8/layout/hierarchy4"/>
    <dgm:cxn modelId="{7F9E83DB-F4E5-404C-B04C-CCA589B6147C}" srcId="{73249370-F7E7-4C76-8861-0E6EE89517CE}" destId="{55317A05-C0A7-4277-95CA-0E658B87CA43}" srcOrd="0" destOrd="0" parTransId="{2AE4F48B-3174-447A-9C00-7D1917FD8F9C}" sibTransId="{419425AE-7539-4E71-B285-C41C56C74702}"/>
    <dgm:cxn modelId="{C049F96B-E4B5-4C90-9492-9493F312D2DD}" type="presOf" srcId="{65B78654-9846-4185-917F-F79C76ECB2B7}" destId="{620E7445-D335-4A8D-9BD6-186CD1A7B5B2}"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99F20C64-E05B-42C0-8EB1-ED43175E09D5}" type="presOf" srcId="{7409B6C3-F101-4A66-AFF9-406A75051A07}" destId="{4C19DCA4-9236-42FA-AF90-95B143D7BEEE}" srcOrd="0" destOrd="0" presId="urn:microsoft.com/office/officeart/2005/8/layout/hierarchy4"/>
    <dgm:cxn modelId="{89074BAB-B072-4FDE-B6DF-D81F67B3D378}" type="presOf" srcId="{24782A79-0375-4682-BD34-20FF4D199EED}" destId="{92CBCD0C-2B6A-44FA-AA71-6EB891D36206}" srcOrd="0" destOrd="0" presId="urn:microsoft.com/office/officeart/2005/8/layout/hierarchy4"/>
    <dgm:cxn modelId="{CF2E74C5-77A3-4D6F-A4C1-06D05A345888}" type="presOf" srcId="{73249370-F7E7-4C76-8861-0E6EE89517CE}" destId="{D3556C84-2641-4450-AE65-E67A0D8B2B9A}" srcOrd="0" destOrd="0" presId="urn:microsoft.com/office/officeart/2005/8/layout/hierarchy4"/>
    <dgm:cxn modelId="{D08763F7-1549-4331-99AE-F9E2F63C1AE6}" srcId="{73249370-F7E7-4C76-8861-0E6EE89517CE}" destId="{07F1BEE0-AA05-4837-920E-E0549C8B3922}" srcOrd="1" destOrd="0" parTransId="{75332368-FCD5-4F88-A83E-93E408E58848}" sibTransId="{74EF162B-2202-45CC-AD55-D1F7A10E5E0B}"/>
    <dgm:cxn modelId="{3BCA8C37-197C-42B9-9A14-4C83C3031BE6}" type="presOf" srcId="{9EEADEBB-4B8B-42C5-9AC4-D9281081DF6E}" destId="{5306C943-B39B-43C4-A373-2264EF20C1D2}"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B2564EB6-06C3-4EDB-B47B-D618BB0FF4DD}" type="presParOf" srcId="{4C19DCA4-9236-42FA-AF90-95B143D7BEEE}" destId="{9B2FD3F3-DB2C-45B6-8C68-472513066B84}" srcOrd="0" destOrd="0" presId="urn:microsoft.com/office/officeart/2005/8/layout/hierarchy4"/>
    <dgm:cxn modelId="{65E289B0-2BFE-422A-8993-C6A7F55A638E}" type="presParOf" srcId="{9B2FD3F3-DB2C-45B6-8C68-472513066B84}" destId="{6813FFDC-EF62-4EC3-B64B-657E4E81E76A}" srcOrd="0" destOrd="0" presId="urn:microsoft.com/office/officeart/2005/8/layout/hierarchy4"/>
    <dgm:cxn modelId="{4DE201E1-69AA-4F53-A168-6F0C5A5F117B}" type="presParOf" srcId="{9B2FD3F3-DB2C-45B6-8C68-472513066B84}" destId="{1ACC79A1-EC5F-44CB-81D2-C064C0A22811}" srcOrd="1" destOrd="0" presId="urn:microsoft.com/office/officeart/2005/8/layout/hierarchy4"/>
    <dgm:cxn modelId="{D9633057-F64D-4ACB-915B-FF74C2E1E163}" type="presParOf" srcId="{9B2FD3F3-DB2C-45B6-8C68-472513066B84}" destId="{799F1467-955A-4AB7-9207-86485CB5D9D7}" srcOrd="2" destOrd="0" presId="urn:microsoft.com/office/officeart/2005/8/layout/hierarchy4"/>
    <dgm:cxn modelId="{28BF3680-AE42-4D46-AB88-8D8B7ED86AAE}" type="presParOf" srcId="{799F1467-955A-4AB7-9207-86485CB5D9D7}" destId="{434640A3-CFA6-46C6-85FE-5F0857015115}" srcOrd="0" destOrd="0" presId="urn:microsoft.com/office/officeart/2005/8/layout/hierarchy4"/>
    <dgm:cxn modelId="{491CD4C0-BAA8-4B06-98E5-079F01F64AF1}" type="presParOf" srcId="{434640A3-CFA6-46C6-85FE-5F0857015115}" destId="{460E2974-2ECF-42BC-84B9-35F0F116433C}" srcOrd="0" destOrd="0" presId="urn:microsoft.com/office/officeart/2005/8/layout/hierarchy4"/>
    <dgm:cxn modelId="{632410E1-4156-40CF-9EE0-AF0323C1029B}" type="presParOf" srcId="{434640A3-CFA6-46C6-85FE-5F0857015115}" destId="{87A5831C-1990-4A1F-8174-2934DA7280DC}" srcOrd="1" destOrd="0" presId="urn:microsoft.com/office/officeart/2005/8/layout/hierarchy4"/>
    <dgm:cxn modelId="{24BB97DF-D87D-4C7F-BB62-550C9051258C}" type="presParOf" srcId="{434640A3-CFA6-46C6-85FE-5F0857015115}" destId="{1F3C20DB-12AB-4CAF-B34A-C9DCCC1C4CBF}" srcOrd="2" destOrd="0" presId="urn:microsoft.com/office/officeart/2005/8/layout/hierarchy4"/>
    <dgm:cxn modelId="{01283830-14F3-4C0D-8D01-25AD71AD669A}" type="presParOf" srcId="{1F3C20DB-12AB-4CAF-B34A-C9DCCC1C4CBF}" destId="{A0AAA276-1BD9-43F0-8329-CDB3B76F6E67}" srcOrd="0" destOrd="0" presId="urn:microsoft.com/office/officeart/2005/8/layout/hierarchy4"/>
    <dgm:cxn modelId="{5C0AE5E6-DC57-43D4-8E6C-ECA03DFE5324}" type="presParOf" srcId="{A0AAA276-1BD9-43F0-8329-CDB3B76F6E67}" destId="{620E7445-D335-4A8D-9BD6-186CD1A7B5B2}" srcOrd="0" destOrd="0" presId="urn:microsoft.com/office/officeart/2005/8/layout/hierarchy4"/>
    <dgm:cxn modelId="{7EEA12FB-C73F-480E-BCE9-1785F3D40A44}" type="presParOf" srcId="{A0AAA276-1BD9-43F0-8329-CDB3B76F6E67}" destId="{38043CB1-0B2F-48AE-9E50-D3A17BF737EC}" srcOrd="1" destOrd="0" presId="urn:microsoft.com/office/officeart/2005/8/layout/hierarchy4"/>
    <dgm:cxn modelId="{78387D00-9B37-4145-B4D6-7AACC68134AA}" type="presParOf" srcId="{1F3C20DB-12AB-4CAF-B34A-C9DCCC1C4CBF}" destId="{4E008C40-1CB4-4C3B-A9A3-8224CF1D4E7A}" srcOrd="1" destOrd="0" presId="urn:microsoft.com/office/officeart/2005/8/layout/hierarchy4"/>
    <dgm:cxn modelId="{B31F1196-905D-40BE-8641-256EBC9FD995}" type="presParOf" srcId="{1F3C20DB-12AB-4CAF-B34A-C9DCCC1C4CBF}" destId="{A50C4FA6-191F-4C5A-9DCF-1CA2017D985D}" srcOrd="2" destOrd="0" presId="urn:microsoft.com/office/officeart/2005/8/layout/hierarchy4"/>
    <dgm:cxn modelId="{79615D7C-10D2-4B37-84C2-99F28EF1B438}" type="presParOf" srcId="{A50C4FA6-191F-4C5A-9DCF-1CA2017D985D}" destId="{E8438BC2-2F1F-439D-A0DF-D811B2B402A5}" srcOrd="0" destOrd="0" presId="urn:microsoft.com/office/officeart/2005/8/layout/hierarchy4"/>
    <dgm:cxn modelId="{3A6CFEDC-281B-4110-A4CC-BE45CE46B603}" type="presParOf" srcId="{A50C4FA6-191F-4C5A-9DCF-1CA2017D985D}" destId="{71CD135A-FF8C-4716-AEF5-7832E1107D06}" srcOrd="1" destOrd="0" presId="urn:microsoft.com/office/officeart/2005/8/layout/hierarchy4"/>
    <dgm:cxn modelId="{7BBC9C28-7A50-4225-91EC-19A6AB8C52DF}" type="presParOf" srcId="{799F1467-955A-4AB7-9207-86485CB5D9D7}" destId="{6508309C-2472-48BE-B2CC-0EBA4247D53D}" srcOrd="1" destOrd="0" presId="urn:microsoft.com/office/officeart/2005/8/layout/hierarchy4"/>
    <dgm:cxn modelId="{B31923C6-6D13-4D1A-AEB1-C6405C5CAA43}" type="presParOf" srcId="{799F1467-955A-4AB7-9207-86485CB5D9D7}" destId="{8AE2F35E-4D7D-4B41-AE31-DEB51C69A01E}" srcOrd="2" destOrd="0" presId="urn:microsoft.com/office/officeart/2005/8/layout/hierarchy4"/>
    <dgm:cxn modelId="{78AA61F5-8CC1-41BA-BD82-0EAA24A1510D}" type="presParOf" srcId="{8AE2F35E-4D7D-4B41-AE31-DEB51C69A01E}" destId="{D3556C84-2641-4450-AE65-E67A0D8B2B9A}" srcOrd="0" destOrd="0" presId="urn:microsoft.com/office/officeart/2005/8/layout/hierarchy4"/>
    <dgm:cxn modelId="{83D096C5-E316-406F-93E2-ABA969D776D3}" type="presParOf" srcId="{8AE2F35E-4D7D-4B41-AE31-DEB51C69A01E}" destId="{9CF30B64-1B45-4723-98CC-644E53B418F2}" srcOrd="1" destOrd="0" presId="urn:microsoft.com/office/officeart/2005/8/layout/hierarchy4"/>
    <dgm:cxn modelId="{0A135E9F-DB8A-454B-ABE4-7979494D2E51}" type="presParOf" srcId="{8AE2F35E-4D7D-4B41-AE31-DEB51C69A01E}" destId="{45900DC5-DB2B-46D6-BCF7-7DC0FCE8EFDF}" srcOrd="2" destOrd="0" presId="urn:microsoft.com/office/officeart/2005/8/layout/hierarchy4"/>
    <dgm:cxn modelId="{497EA1E8-B4A6-4C2C-AF91-E5B795B877D3}" type="presParOf" srcId="{45900DC5-DB2B-46D6-BCF7-7DC0FCE8EFDF}" destId="{DCBF845D-98D0-45C1-80C3-1D34266FB04A}" srcOrd="0" destOrd="0" presId="urn:microsoft.com/office/officeart/2005/8/layout/hierarchy4"/>
    <dgm:cxn modelId="{1E9E2005-987A-47BC-AE56-A6036651C73C}" type="presParOf" srcId="{DCBF845D-98D0-45C1-80C3-1D34266FB04A}" destId="{9AAB067E-EEBF-429F-9F3D-440BFFE900BF}" srcOrd="0" destOrd="0" presId="urn:microsoft.com/office/officeart/2005/8/layout/hierarchy4"/>
    <dgm:cxn modelId="{40561E13-4792-400E-AE0B-385C8B6AA870}" type="presParOf" srcId="{DCBF845D-98D0-45C1-80C3-1D34266FB04A}" destId="{047A922B-67A2-41AB-99FE-53D4D7EFD8BE}" srcOrd="1" destOrd="0" presId="urn:microsoft.com/office/officeart/2005/8/layout/hierarchy4"/>
    <dgm:cxn modelId="{A2AA1CAA-5EB7-4569-A681-A890085C807B}" type="presParOf" srcId="{45900DC5-DB2B-46D6-BCF7-7DC0FCE8EFDF}" destId="{A4B359FA-11A5-40E5-AC94-B329919CA2E6}" srcOrd="1" destOrd="0" presId="urn:microsoft.com/office/officeart/2005/8/layout/hierarchy4"/>
    <dgm:cxn modelId="{6ACE883E-72CA-45D6-99FF-EC99F9A32A06}" type="presParOf" srcId="{45900DC5-DB2B-46D6-BCF7-7DC0FCE8EFDF}" destId="{E12F567F-0853-4294-B49C-54FDB1D04E48}" srcOrd="2" destOrd="0" presId="urn:microsoft.com/office/officeart/2005/8/layout/hierarchy4"/>
    <dgm:cxn modelId="{5290C9DF-ADFB-4186-8B94-831DA11CFCD9}" type="presParOf" srcId="{E12F567F-0853-4294-B49C-54FDB1D04E48}" destId="{3AE0A4A1-BD54-48ED-B4E0-DA076F516B63}" srcOrd="0" destOrd="0" presId="urn:microsoft.com/office/officeart/2005/8/layout/hierarchy4"/>
    <dgm:cxn modelId="{78951696-2B3B-4C35-9DA1-56F8C2B21841}" type="presParOf" srcId="{E12F567F-0853-4294-B49C-54FDB1D04E48}" destId="{90159287-818C-4D65-A129-ADB6391D5832}" srcOrd="1" destOrd="0" presId="urn:microsoft.com/office/officeart/2005/8/layout/hierarchy4"/>
    <dgm:cxn modelId="{258C299F-06C0-450C-82B3-AD4B99B3918D}" type="presParOf" srcId="{45900DC5-DB2B-46D6-BCF7-7DC0FCE8EFDF}" destId="{C7854A6B-F0AF-4079-AB73-98AD55AA7AFF}" srcOrd="3" destOrd="0" presId="urn:microsoft.com/office/officeart/2005/8/layout/hierarchy4"/>
    <dgm:cxn modelId="{CA6BBBBF-2454-4DC3-BB3D-CE415AF6ABEF}" type="presParOf" srcId="{45900DC5-DB2B-46D6-BCF7-7DC0FCE8EFDF}" destId="{D81F872B-B697-4C12-BC20-05DB299319FD}" srcOrd="4" destOrd="0" presId="urn:microsoft.com/office/officeart/2005/8/layout/hierarchy4"/>
    <dgm:cxn modelId="{A124EA94-4E2F-4F0E-881E-9C9E0FF11586}" type="presParOf" srcId="{D81F872B-B697-4C12-BC20-05DB299319FD}" destId="{B6DE34F9-9174-4A4B-826E-5CD6603DB0CE}" srcOrd="0" destOrd="0" presId="urn:microsoft.com/office/officeart/2005/8/layout/hierarchy4"/>
    <dgm:cxn modelId="{E46C77EA-15C9-4B76-B1AF-56B078A4257A}" type="presParOf" srcId="{D81F872B-B697-4C12-BC20-05DB299319FD}" destId="{FDB691EE-9624-4F77-B2FA-B8CF910001A4}" srcOrd="1" destOrd="0" presId="urn:microsoft.com/office/officeart/2005/8/layout/hierarchy4"/>
    <dgm:cxn modelId="{37D076E2-ED6C-42C7-9399-F46A0F411773}" type="presParOf" srcId="{D81F872B-B697-4C12-BC20-05DB299319FD}" destId="{DCDA06A2-BD3B-4D18-B59E-29EAB0F6DCDB}" srcOrd="2" destOrd="0" presId="urn:microsoft.com/office/officeart/2005/8/layout/hierarchy4"/>
    <dgm:cxn modelId="{B0422DF8-CE74-4C0D-9362-32F93DAC3DFD}" type="presParOf" srcId="{DCDA06A2-BD3B-4D18-B59E-29EAB0F6DCDB}" destId="{B224FD8B-EEFF-445E-9074-56D940B3CDD3}" srcOrd="0" destOrd="0" presId="urn:microsoft.com/office/officeart/2005/8/layout/hierarchy4"/>
    <dgm:cxn modelId="{E063BEC2-B363-486F-99B1-27D5D643AFB1}" type="presParOf" srcId="{B224FD8B-EEFF-445E-9074-56D940B3CDD3}" destId="{EB5657E1-0FDE-487C-B3E9-5AF20DB9AE2E}" srcOrd="0" destOrd="0" presId="urn:microsoft.com/office/officeart/2005/8/layout/hierarchy4"/>
    <dgm:cxn modelId="{12FBA200-41A3-4797-98A6-433980C34F21}" type="presParOf" srcId="{B224FD8B-EEFF-445E-9074-56D940B3CDD3}" destId="{FAACE348-1650-4E41-A21A-76D4D1565515}" srcOrd="1" destOrd="0" presId="urn:microsoft.com/office/officeart/2005/8/layout/hierarchy4"/>
    <dgm:cxn modelId="{A30FB0C4-47D5-4DA5-B6C7-E02ADB844EE4}" type="presParOf" srcId="{DCDA06A2-BD3B-4D18-B59E-29EAB0F6DCDB}" destId="{5D78E763-B661-4ABA-A412-C233F044E6ED}" srcOrd="1" destOrd="0" presId="urn:microsoft.com/office/officeart/2005/8/layout/hierarchy4"/>
    <dgm:cxn modelId="{D914649F-57DA-48B1-9C25-7965DA2B1C5C}" type="presParOf" srcId="{DCDA06A2-BD3B-4D18-B59E-29EAB0F6DCDB}" destId="{99790A58-36CF-4D5E-BADE-089B782A3495}" srcOrd="2" destOrd="0" presId="urn:microsoft.com/office/officeart/2005/8/layout/hierarchy4"/>
    <dgm:cxn modelId="{EB310218-D37D-4614-ABDE-6E16828DCB5A}" type="presParOf" srcId="{99790A58-36CF-4D5E-BADE-089B782A3495}" destId="{C768E802-8FFE-4443-AD4A-40C7078370F8}" srcOrd="0" destOrd="0" presId="urn:microsoft.com/office/officeart/2005/8/layout/hierarchy4"/>
    <dgm:cxn modelId="{B46E3F34-C721-4896-B089-D30B336E5A7C}" type="presParOf" srcId="{99790A58-36CF-4D5E-BADE-089B782A3495}" destId="{5B6E4BC4-1D36-437F-8A04-ECF6B3041EBE}" srcOrd="1" destOrd="0" presId="urn:microsoft.com/office/officeart/2005/8/layout/hierarchy4"/>
    <dgm:cxn modelId="{391C6002-CDCD-49EE-AB84-56EF771E1693}" type="presParOf" srcId="{45900DC5-DB2B-46D6-BCF7-7DC0FCE8EFDF}" destId="{07DC71A3-2E90-4ED3-8D02-CB3D101F5214}" srcOrd="5" destOrd="0" presId="urn:microsoft.com/office/officeart/2005/8/layout/hierarchy4"/>
    <dgm:cxn modelId="{44D3240C-2517-49DC-9206-A8244EFC0DCC}" type="presParOf" srcId="{45900DC5-DB2B-46D6-BCF7-7DC0FCE8EFDF}" destId="{C4BA14C3-6376-4AB2-8C84-B94B20C19FEE}" srcOrd="6" destOrd="0" presId="urn:microsoft.com/office/officeart/2005/8/layout/hierarchy4"/>
    <dgm:cxn modelId="{14A9C47A-2286-4277-AB55-4BB1ECBBC4B2}" type="presParOf" srcId="{C4BA14C3-6376-4AB2-8C84-B94B20C19FEE}" destId="{92CBCD0C-2B6A-44FA-AA71-6EB891D36206}" srcOrd="0" destOrd="0" presId="urn:microsoft.com/office/officeart/2005/8/layout/hierarchy4"/>
    <dgm:cxn modelId="{83CCD426-6D40-424C-8AA3-49490B90EBA8}" type="presParOf" srcId="{C4BA14C3-6376-4AB2-8C84-B94B20C19FEE}" destId="{CCE69846-581A-457A-AD82-48B74A64A8A8}" srcOrd="1" destOrd="0" presId="urn:microsoft.com/office/officeart/2005/8/layout/hierarchy4"/>
    <dgm:cxn modelId="{4F1778D2-2EF7-434F-A806-F01B1AD56AA5}" type="presParOf" srcId="{C4BA14C3-6376-4AB2-8C84-B94B20C19FEE}" destId="{3980792A-D705-4DCB-8916-238F3CE793CD}" srcOrd="2" destOrd="0" presId="urn:microsoft.com/office/officeart/2005/8/layout/hierarchy4"/>
    <dgm:cxn modelId="{3917DDCE-7C1A-41E1-984F-6DD0D2E92E26}" type="presParOf" srcId="{3980792A-D705-4DCB-8916-238F3CE793CD}" destId="{5E174DEF-9136-499A-AE9A-542A5C14E53C}" srcOrd="0" destOrd="0" presId="urn:microsoft.com/office/officeart/2005/8/layout/hierarchy4"/>
    <dgm:cxn modelId="{9C9EE9D2-C329-4A2F-A555-3D449B7D120D}" type="presParOf" srcId="{5E174DEF-9136-499A-AE9A-542A5C14E53C}" destId="{5306C943-B39B-43C4-A373-2264EF20C1D2}" srcOrd="0" destOrd="0" presId="urn:microsoft.com/office/officeart/2005/8/layout/hierarchy4"/>
    <dgm:cxn modelId="{D399186B-77AD-4F1D-8562-B598E2BD17E6}" type="presParOf" srcId="{5E174DEF-9136-499A-AE9A-542A5C14E53C}" destId="{39072EEB-F041-4399-A4E3-B775541CDF6E}" srcOrd="1" destOrd="0" presId="urn:microsoft.com/office/officeart/2005/8/layout/hierarchy4"/>
    <dgm:cxn modelId="{9AC21CCB-20A0-480B-903C-8EC8F498C5EB}" type="presParOf" srcId="{3980792A-D705-4DCB-8916-238F3CE793CD}" destId="{8F0E2408-1E87-4A06-B760-66E356602F29}" srcOrd="1" destOrd="0" presId="urn:microsoft.com/office/officeart/2005/8/layout/hierarchy4"/>
    <dgm:cxn modelId="{6700772F-28BF-4ADD-99C6-FDD9503514C1}" type="presParOf" srcId="{3980792A-D705-4DCB-8916-238F3CE793CD}" destId="{1FDEB16D-1B4B-4557-8288-A99881A8AB4B}" srcOrd="2" destOrd="0" presId="urn:microsoft.com/office/officeart/2005/8/layout/hierarchy4"/>
    <dgm:cxn modelId="{8F98A8C8-7D40-4380-9508-EC20EB5B8FDE}" type="presParOf" srcId="{1FDEB16D-1B4B-4557-8288-A99881A8AB4B}" destId="{84239150-FA45-404D-9BD7-54D2E8990A7A}" srcOrd="0" destOrd="0" presId="urn:microsoft.com/office/officeart/2005/8/layout/hierarchy4"/>
    <dgm:cxn modelId="{5FB67BD5-39A4-49DE-9B45-7A5F44FB1F26}"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t>
        <a:bodyPr/>
        <a:lstStyle/>
        <a:p>
          <a:endParaRPr lang="en-US"/>
        </a:p>
      </dgm:t>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t>
        <a:bodyPr/>
        <a:lstStyle/>
        <a:p>
          <a:endParaRPr lang="en-US"/>
        </a:p>
      </dgm:t>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t>
        <a:bodyPr/>
        <a:lstStyle/>
        <a:p>
          <a:endParaRPr lang="en-US"/>
        </a:p>
      </dgm:t>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t>
        <a:bodyPr/>
        <a:lstStyle/>
        <a:p>
          <a:endParaRPr lang="en-US"/>
        </a:p>
      </dgm:t>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t>
        <a:bodyPr/>
        <a:lstStyle/>
        <a:p>
          <a:endParaRPr lang="en-US"/>
        </a:p>
      </dgm:t>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t>
        <a:bodyPr/>
        <a:lstStyle/>
        <a:p>
          <a:endParaRPr lang="en-US"/>
        </a:p>
      </dgm:t>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t>
        <a:bodyPr/>
        <a:lstStyle/>
        <a:p>
          <a:endParaRPr lang="en-US"/>
        </a:p>
      </dgm:t>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t>
        <a:bodyPr/>
        <a:lstStyle/>
        <a:p>
          <a:endParaRPr lang="en-US"/>
        </a:p>
      </dgm:t>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t>
        <a:bodyPr/>
        <a:lstStyle/>
        <a:p>
          <a:endParaRPr lang="en-US"/>
        </a:p>
      </dgm:t>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t>
        <a:bodyPr/>
        <a:lstStyle/>
        <a:p>
          <a:endParaRPr lang="en-US"/>
        </a:p>
      </dgm:t>
    </dgm:pt>
    <dgm:pt modelId="{AF2B75FA-7000-4948-B229-FBCE89A50F12}" type="pres">
      <dgm:prSet presAssocID="{55ACD833-1C78-447E-A29D-2B1280C933A5}" presName="horzFour" presStyleCnt="0"/>
      <dgm:spPr/>
    </dgm:pt>
  </dgm:ptLst>
  <dgm:cxnLst>
    <dgm:cxn modelId="{59506A56-2615-454B-862C-3DE71920655A}" type="presOf" srcId="{07F1BEE0-AA05-4837-920E-E0549C8B3922}" destId="{3AE0A4A1-BD54-48ED-B4E0-DA076F516B63}" srcOrd="0" destOrd="0" presId="urn:microsoft.com/office/officeart/2005/8/layout/hierarchy4"/>
    <dgm:cxn modelId="{FAB91FA9-375F-4828-90BA-75E05B8BD08F}" type="presOf" srcId="{65B78654-9846-4185-917F-F79C76ECB2B7}" destId="{620E7445-D335-4A8D-9BD6-186CD1A7B5B2}" srcOrd="0" destOrd="0" presId="urn:microsoft.com/office/officeart/2005/8/layout/hierarchy4"/>
    <dgm:cxn modelId="{22FB241D-9EE5-4C99-86A0-31887BE834BD}" type="presOf" srcId="{48C77B6F-8A52-4CB4-9AB1-D4CC5F10DFC6}" destId="{460E2974-2ECF-42BC-84B9-35F0F116433C}"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E02A0AE6-E7C8-413C-B780-6554B2A0A9F5}" type="presOf" srcId="{FDE7C4C2-5C51-4157-B1CB-3A507F25F61C}" destId="{C768E802-8FFE-4443-AD4A-40C7078370F8}" srcOrd="0" destOrd="0" presId="urn:microsoft.com/office/officeart/2005/8/layout/hierarchy4"/>
    <dgm:cxn modelId="{916F27B2-37EA-4375-9844-4A828CA0C55F}" type="presOf" srcId="{55317A05-C0A7-4277-95CA-0E658B87CA43}" destId="{9AAB067E-EEBF-429F-9F3D-440BFFE900BF}" srcOrd="0" destOrd="0" presId="urn:microsoft.com/office/officeart/2005/8/layout/hierarchy4"/>
    <dgm:cxn modelId="{D5E4FC5F-8922-4063-858A-1E2A4E9D1EFF}" type="presOf" srcId="{D26D3B66-A03F-4FE9-A3EC-DBACD8C865A8}" destId="{6813FFDC-EF62-4EC3-B64B-657E4E81E76A}"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62B8C271-4185-49F7-A496-3A0C3965CA83}" type="presOf" srcId="{24782A79-0375-4682-BD34-20FF4D199EED}" destId="{92CBCD0C-2B6A-44FA-AA71-6EB891D36206}"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F4C4E45B-C96F-49B2-9915-B108FE97B545}" type="presOf" srcId="{55ACD833-1C78-447E-A29D-2B1280C933A5}" destId="{84239150-FA45-404D-9BD7-54D2E8990A7A}" srcOrd="0" destOrd="0" presId="urn:microsoft.com/office/officeart/2005/8/layout/hierarchy4"/>
    <dgm:cxn modelId="{B8F2EC67-DCD6-4D2D-AA1D-567FD31400A5}" srcId="{D26D3B66-A03F-4FE9-A3EC-DBACD8C865A8}" destId="{48C77B6F-8A52-4CB4-9AB1-D4CC5F10DFC6}" srcOrd="0" destOrd="0" parTransId="{91CEC936-4B56-406F-8037-E1A6C5027DDF}" sibTransId="{00DFB0A6-FBD4-449A-8ECD-DDD4DA81DD65}"/>
    <dgm:cxn modelId="{97D1E687-C870-40A8-9B20-8EFC763B6FF0}" type="presOf" srcId="{9EEADEBB-4B8B-42C5-9AC4-D9281081DF6E}" destId="{5306C943-B39B-43C4-A373-2264EF20C1D2}" srcOrd="0" destOrd="0" presId="urn:microsoft.com/office/officeart/2005/8/layout/hierarchy4"/>
    <dgm:cxn modelId="{9DFD5F15-0A62-49AB-9B20-236123EE6225}" type="presOf" srcId="{7409B6C3-F101-4A66-AFF9-406A75051A07}" destId="{4C19DCA4-9236-42FA-AF90-95B143D7BEEE}" srcOrd="0" destOrd="0" presId="urn:microsoft.com/office/officeart/2005/8/layout/hierarchy4"/>
    <dgm:cxn modelId="{1805F536-8135-4EAD-834E-C0BA0BD33F2D}" srcId="{7409B6C3-F101-4A66-AFF9-406A75051A07}" destId="{D26D3B66-A03F-4FE9-A3EC-DBACD8C865A8}" srcOrd="0" destOrd="0" parTransId="{5CBC7C2B-939C-4684-A1FB-8ED597CD82CC}" sibTransId="{B036488D-0BD7-4816-9B5D-EE4DC06C2B3C}"/>
    <dgm:cxn modelId="{F0C894AF-F92E-4F81-BB27-A9C8C54EF22C}" type="presOf" srcId="{8D41DACF-855F-4215-97BB-068588BA1C4C}" destId="{EB5657E1-0FDE-487C-B3E9-5AF20DB9AE2E}"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D08763F7-1549-4331-99AE-F9E2F63C1AE6}" srcId="{73249370-F7E7-4C76-8861-0E6EE89517CE}" destId="{07F1BEE0-AA05-4837-920E-E0549C8B3922}" srcOrd="1" destOrd="0" parTransId="{75332368-FCD5-4F88-A83E-93E408E58848}" sibTransId="{74EF162B-2202-45CC-AD55-D1F7A10E5E0B}"/>
    <dgm:cxn modelId="{D4C1EB3F-3D3A-4E22-AD17-532F922D4102}" type="presOf" srcId="{9D04CBEE-1BAD-4329-8EDD-91E1D9142459}" destId="{E8438BC2-2F1F-439D-A0DF-D811B2B402A5}"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D6991281-188D-412D-8B32-464E0B41D02D}" srcId="{73249370-F7E7-4C76-8861-0E6EE89517CE}" destId="{4740E12D-C922-46F6-92F6-489D6E809CDF}" srcOrd="2" destOrd="0" parTransId="{50C23977-01E3-4526-AF11-6600C5CF8CAF}" sibTransId="{42533148-2468-458C-9358-1032B90F3F62}"/>
    <dgm:cxn modelId="{7F9E83DB-F4E5-404C-B04C-CCA589B6147C}" srcId="{73249370-F7E7-4C76-8861-0E6EE89517CE}" destId="{55317A05-C0A7-4277-95CA-0E658B87CA43}" srcOrd="0" destOrd="0" parTransId="{2AE4F48B-3174-447A-9C00-7D1917FD8F9C}" sibTransId="{419425AE-7539-4E71-B285-C41C56C74702}"/>
    <dgm:cxn modelId="{BA4BF5BD-0FEA-409A-820B-7AE5D56AB80A}" type="presOf" srcId="{4740E12D-C922-46F6-92F6-489D6E809CDF}" destId="{B6DE34F9-9174-4A4B-826E-5CD6603DB0CE}"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8C913F27-B4F6-4B46-BC36-8E92165F687B}" type="presOf" srcId="{73249370-F7E7-4C76-8861-0E6EE89517CE}" destId="{D3556C84-2641-4450-AE65-E67A0D8B2B9A}"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82F83695-7D23-49E3-A609-29BEE449DE10}" srcId="{4740E12D-C922-46F6-92F6-489D6E809CDF}" destId="{FDE7C4C2-5C51-4157-B1CB-3A507F25F61C}" srcOrd="1" destOrd="0" parTransId="{F1CDF8D4-4F42-4B60-933F-EA18F4F60CC1}" sibTransId="{48F7F23A-9B14-4C2D-9715-3DF9FE91F21D}"/>
    <dgm:cxn modelId="{9C97E151-763F-46F5-BEDD-5E952A466D43}" type="presParOf" srcId="{4C19DCA4-9236-42FA-AF90-95B143D7BEEE}" destId="{9B2FD3F3-DB2C-45B6-8C68-472513066B84}" srcOrd="0" destOrd="0" presId="urn:microsoft.com/office/officeart/2005/8/layout/hierarchy4"/>
    <dgm:cxn modelId="{D82B32E7-C08F-48EA-9136-42E6584651B1}" type="presParOf" srcId="{9B2FD3F3-DB2C-45B6-8C68-472513066B84}" destId="{6813FFDC-EF62-4EC3-B64B-657E4E81E76A}" srcOrd="0" destOrd="0" presId="urn:microsoft.com/office/officeart/2005/8/layout/hierarchy4"/>
    <dgm:cxn modelId="{09F1B4D9-9D41-4A1A-AE92-45B51E175AE2}" type="presParOf" srcId="{9B2FD3F3-DB2C-45B6-8C68-472513066B84}" destId="{1ACC79A1-EC5F-44CB-81D2-C064C0A22811}" srcOrd="1" destOrd="0" presId="urn:microsoft.com/office/officeart/2005/8/layout/hierarchy4"/>
    <dgm:cxn modelId="{8AED021A-8570-4B0C-90DD-80EAA5ED05D2}" type="presParOf" srcId="{9B2FD3F3-DB2C-45B6-8C68-472513066B84}" destId="{799F1467-955A-4AB7-9207-86485CB5D9D7}" srcOrd="2" destOrd="0" presId="urn:microsoft.com/office/officeart/2005/8/layout/hierarchy4"/>
    <dgm:cxn modelId="{6B311716-3C31-41BB-BFA3-76DBA3C0E0A4}" type="presParOf" srcId="{799F1467-955A-4AB7-9207-86485CB5D9D7}" destId="{434640A3-CFA6-46C6-85FE-5F0857015115}" srcOrd="0" destOrd="0" presId="urn:microsoft.com/office/officeart/2005/8/layout/hierarchy4"/>
    <dgm:cxn modelId="{FE7200BD-B76F-4E34-BE1F-AF27627DFE6F}" type="presParOf" srcId="{434640A3-CFA6-46C6-85FE-5F0857015115}" destId="{460E2974-2ECF-42BC-84B9-35F0F116433C}" srcOrd="0" destOrd="0" presId="urn:microsoft.com/office/officeart/2005/8/layout/hierarchy4"/>
    <dgm:cxn modelId="{FD48913E-F56B-48F9-AED7-3B497DD9A457}" type="presParOf" srcId="{434640A3-CFA6-46C6-85FE-5F0857015115}" destId="{87A5831C-1990-4A1F-8174-2934DA7280DC}" srcOrd="1" destOrd="0" presId="urn:microsoft.com/office/officeart/2005/8/layout/hierarchy4"/>
    <dgm:cxn modelId="{009027B8-2810-4987-9977-41B78EE3B4EF}" type="presParOf" srcId="{434640A3-CFA6-46C6-85FE-5F0857015115}" destId="{1F3C20DB-12AB-4CAF-B34A-C9DCCC1C4CBF}" srcOrd="2" destOrd="0" presId="urn:microsoft.com/office/officeart/2005/8/layout/hierarchy4"/>
    <dgm:cxn modelId="{5EB4FF45-8454-48EC-AC70-052C73D49411}" type="presParOf" srcId="{1F3C20DB-12AB-4CAF-B34A-C9DCCC1C4CBF}" destId="{A0AAA276-1BD9-43F0-8329-CDB3B76F6E67}" srcOrd="0" destOrd="0" presId="urn:microsoft.com/office/officeart/2005/8/layout/hierarchy4"/>
    <dgm:cxn modelId="{2F7A8E49-4CF7-4A41-B38F-9AEFC1BE661E}" type="presParOf" srcId="{A0AAA276-1BD9-43F0-8329-CDB3B76F6E67}" destId="{620E7445-D335-4A8D-9BD6-186CD1A7B5B2}" srcOrd="0" destOrd="0" presId="urn:microsoft.com/office/officeart/2005/8/layout/hierarchy4"/>
    <dgm:cxn modelId="{47EA1A4F-5C02-416E-886D-BF01FFDE2D3A}" type="presParOf" srcId="{A0AAA276-1BD9-43F0-8329-CDB3B76F6E67}" destId="{38043CB1-0B2F-48AE-9E50-D3A17BF737EC}" srcOrd="1" destOrd="0" presId="urn:microsoft.com/office/officeart/2005/8/layout/hierarchy4"/>
    <dgm:cxn modelId="{179374E1-63FE-4526-B36A-46CC8B8A8EE6}" type="presParOf" srcId="{1F3C20DB-12AB-4CAF-B34A-C9DCCC1C4CBF}" destId="{4E008C40-1CB4-4C3B-A9A3-8224CF1D4E7A}" srcOrd="1" destOrd="0" presId="urn:microsoft.com/office/officeart/2005/8/layout/hierarchy4"/>
    <dgm:cxn modelId="{1B1193A1-32F2-4407-9426-63F58BC8F26E}" type="presParOf" srcId="{1F3C20DB-12AB-4CAF-B34A-C9DCCC1C4CBF}" destId="{A50C4FA6-191F-4C5A-9DCF-1CA2017D985D}" srcOrd="2" destOrd="0" presId="urn:microsoft.com/office/officeart/2005/8/layout/hierarchy4"/>
    <dgm:cxn modelId="{D163EB21-486A-4050-8DF4-DD13431CE965}" type="presParOf" srcId="{A50C4FA6-191F-4C5A-9DCF-1CA2017D985D}" destId="{E8438BC2-2F1F-439D-A0DF-D811B2B402A5}" srcOrd="0" destOrd="0" presId="urn:microsoft.com/office/officeart/2005/8/layout/hierarchy4"/>
    <dgm:cxn modelId="{5C521859-DC7B-45AC-99FF-305CEEDDEBBA}" type="presParOf" srcId="{A50C4FA6-191F-4C5A-9DCF-1CA2017D985D}" destId="{71CD135A-FF8C-4716-AEF5-7832E1107D06}" srcOrd="1" destOrd="0" presId="urn:microsoft.com/office/officeart/2005/8/layout/hierarchy4"/>
    <dgm:cxn modelId="{7EA6C3C1-C2E3-4A4F-8326-C2695AF37ABB}" type="presParOf" srcId="{799F1467-955A-4AB7-9207-86485CB5D9D7}" destId="{6508309C-2472-48BE-B2CC-0EBA4247D53D}" srcOrd="1" destOrd="0" presId="urn:microsoft.com/office/officeart/2005/8/layout/hierarchy4"/>
    <dgm:cxn modelId="{DF8BC284-AADE-43DB-A341-7A8F2CD676C7}" type="presParOf" srcId="{799F1467-955A-4AB7-9207-86485CB5D9D7}" destId="{8AE2F35E-4D7D-4B41-AE31-DEB51C69A01E}" srcOrd="2" destOrd="0" presId="urn:microsoft.com/office/officeart/2005/8/layout/hierarchy4"/>
    <dgm:cxn modelId="{C9C34F5A-FAE4-4806-A582-18D066AE7698}" type="presParOf" srcId="{8AE2F35E-4D7D-4B41-AE31-DEB51C69A01E}" destId="{D3556C84-2641-4450-AE65-E67A0D8B2B9A}" srcOrd="0" destOrd="0" presId="urn:microsoft.com/office/officeart/2005/8/layout/hierarchy4"/>
    <dgm:cxn modelId="{DBFF9B1C-03CD-43E6-9035-A135542BCD06}" type="presParOf" srcId="{8AE2F35E-4D7D-4B41-AE31-DEB51C69A01E}" destId="{9CF30B64-1B45-4723-98CC-644E53B418F2}" srcOrd="1" destOrd="0" presId="urn:microsoft.com/office/officeart/2005/8/layout/hierarchy4"/>
    <dgm:cxn modelId="{962030C5-26C1-420D-BBD7-CCBDE8FCE8EE}" type="presParOf" srcId="{8AE2F35E-4D7D-4B41-AE31-DEB51C69A01E}" destId="{45900DC5-DB2B-46D6-BCF7-7DC0FCE8EFDF}" srcOrd="2" destOrd="0" presId="urn:microsoft.com/office/officeart/2005/8/layout/hierarchy4"/>
    <dgm:cxn modelId="{D71D1E25-97F3-48E3-B998-C656BCEBCB7C}" type="presParOf" srcId="{45900DC5-DB2B-46D6-BCF7-7DC0FCE8EFDF}" destId="{DCBF845D-98D0-45C1-80C3-1D34266FB04A}" srcOrd="0" destOrd="0" presId="urn:microsoft.com/office/officeart/2005/8/layout/hierarchy4"/>
    <dgm:cxn modelId="{62987B08-0D4D-44C8-90D3-ED9409208945}" type="presParOf" srcId="{DCBF845D-98D0-45C1-80C3-1D34266FB04A}" destId="{9AAB067E-EEBF-429F-9F3D-440BFFE900BF}" srcOrd="0" destOrd="0" presId="urn:microsoft.com/office/officeart/2005/8/layout/hierarchy4"/>
    <dgm:cxn modelId="{CAE61236-27EF-4701-A9A4-E2352934D141}" type="presParOf" srcId="{DCBF845D-98D0-45C1-80C3-1D34266FB04A}" destId="{047A922B-67A2-41AB-99FE-53D4D7EFD8BE}" srcOrd="1" destOrd="0" presId="urn:microsoft.com/office/officeart/2005/8/layout/hierarchy4"/>
    <dgm:cxn modelId="{EA5344A6-295A-4767-B9CF-690A2E38F352}" type="presParOf" srcId="{45900DC5-DB2B-46D6-BCF7-7DC0FCE8EFDF}" destId="{A4B359FA-11A5-40E5-AC94-B329919CA2E6}" srcOrd="1" destOrd="0" presId="urn:microsoft.com/office/officeart/2005/8/layout/hierarchy4"/>
    <dgm:cxn modelId="{04D03A49-B9F1-4603-983D-3D675245B681}" type="presParOf" srcId="{45900DC5-DB2B-46D6-BCF7-7DC0FCE8EFDF}" destId="{E12F567F-0853-4294-B49C-54FDB1D04E48}" srcOrd="2" destOrd="0" presId="urn:microsoft.com/office/officeart/2005/8/layout/hierarchy4"/>
    <dgm:cxn modelId="{DDD71493-739F-46E8-92C7-108FF58E24EF}" type="presParOf" srcId="{E12F567F-0853-4294-B49C-54FDB1D04E48}" destId="{3AE0A4A1-BD54-48ED-B4E0-DA076F516B63}" srcOrd="0" destOrd="0" presId="urn:microsoft.com/office/officeart/2005/8/layout/hierarchy4"/>
    <dgm:cxn modelId="{43C265A8-60AF-48E2-AB3E-F3FEE65FB719}" type="presParOf" srcId="{E12F567F-0853-4294-B49C-54FDB1D04E48}" destId="{90159287-818C-4D65-A129-ADB6391D5832}" srcOrd="1" destOrd="0" presId="urn:microsoft.com/office/officeart/2005/8/layout/hierarchy4"/>
    <dgm:cxn modelId="{51F46DF8-CC3D-4024-8CE4-8D788E60CD33}" type="presParOf" srcId="{45900DC5-DB2B-46D6-BCF7-7DC0FCE8EFDF}" destId="{C7854A6B-F0AF-4079-AB73-98AD55AA7AFF}" srcOrd="3" destOrd="0" presId="urn:microsoft.com/office/officeart/2005/8/layout/hierarchy4"/>
    <dgm:cxn modelId="{10256DC3-FB03-4B4B-85B7-1C4434E44A25}" type="presParOf" srcId="{45900DC5-DB2B-46D6-BCF7-7DC0FCE8EFDF}" destId="{D81F872B-B697-4C12-BC20-05DB299319FD}" srcOrd="4" destOrd="0" presId="urn:microsoft.com/office/officeart/2005/8/layout/hierarchy4"/>
    <dgm:cxn modelId="{EC75BD17-4ECA-4562-B7B7-96A236391033}" type="presParOf" srcId="{D81F872B-B697-4C12-BC20-05DB299319FD}" destId="{B6DE34F9-9174-4A4B-826E-5CD6603DB0CE}" srcOrd="0" destOrd="0" presId="urn:microsoft.com/office/officeart/2005/8/layout/hierarchy4"/>
    <dgm:cxn modelId="{4685B82D-8800-4D22-ACC6-EE76931BF040}" type="presParOf" srcId="{D81F872B-B697-4C12-BC20-05DB299319FD}" destId="{FDB691EE-9624-4F77-B2FA-B8CF910001A4}" srcOrd="1" destOrd="0" presId="urn:microsoft.com/office/officeart/2005/8/layout/hierarchy4"/>
    <dgm:cxn modelId="{4B1D265F-5A75-46EC-BDC3-8F9C51DF7FC3}" type="presParOf" srcId="{D81F872B-B697-4C12-BC20-05DB299319FD}" destId="{DCDA06A2-BD3B-4D18-B59E-29EAB0F6DCDB}" srcOrd="2" destOrd="0" presId="urn:microsoft.com/office/officeart/2005/8/layout/hierarchy4"/>
    <dgm:cxn modelId="{3520A0A7-0BD4-4593-8DA5-C62DBD275E50}" type="presParOf" srcId="{DCDA06A2-BD3B-4D18-B59E-29EAB0F6DCDB}" destId="{B224FD8B-EEFF-445E-9074-56D940B3CDD3}" srcOrd="0" destOrd="0" presId="urn:microsoft.com/office/officeart/2005/8/layout/hierarchy4"/>
    <dgm:cxn modelId="{944CA65B-97CD-4263-81FF-7848585E3823}" type="presParOf" srcId="{B224FD8B-EEFF-445E-9074-56D940B3CDD3}" destId="{EB5657E1-0FDE-487C-B3E9-5AF20DB9AE2E}" srcOrd="0" destOrd="0" presId="urn:microsoft.com/office/officeart/2005/8/layout/hierarchy4"/>
    <dgm:cxn modelId="{6D52DE53-3D48-4E1F-B329-3C53F8290778}" type="presParOf" srcId="{B224FD8B-EEFF-445E-9074-56D940B3CDD3}" destId="{FAACE348-1650-4E41-A21A-76D4D1565515}" srcOrd="1" destOrd="0" presId="urn:microsoft.com/office/officeart/2005/8/layout/hierarchy4"/>
    <dgm:cxn modelId="{7992A10C-3AD6-4412-93C4-2663E0A32ED6}" type="presParOf" srcId="{DCDA06A2-BD3B-4D18-B59E-29EAB0F6DCDB}" destId="{5D78E763-B661-4ABA-A412-C233F044E6ED}" srcOrd="1" destOrd="0" presId="urn:microsoft.com/office/officeart/2005/8/layout/hierarchy4"/>
    <dgm:cxn modelId="{F841F4AB-18C3-4E02-8933-BA7690E06FD6}" type="presParOf" srcId="{DCDA06A2-BD3B-4D18-B59E-29EAB0F6DCDB}" destId="{99790A58-36CF-4D5E-BADE-089B782A3495}" srcOrd="2" destOrd="0" presId="urn:microsoft.com/office/officeart/2005/8/layout/hierarchy4"/>
    <dgm:cxn modelId="{CD175DD2-235B-4118-B3AF-83C2D125C7F0}" type="presParOf" srcId="{99790A58-36CF-4D5E-BADE-089B782A3495}" destId="{C768E802-8FFE-4443-AD4A-40C7078370F8}" srcOrd="0" destOrd="0" presId="urn:microsoft.com/office/officeart/2005/8/layout/hierarchy4"/>
    <dgm:cxn modelId="{6E437482-4471-4534-9900-4B08E8F73E96}" type="presParOf" srcId="{99790A58-36CF-4D5E-BADE-089B782A3495}" destId="{5B6E4BC4-1D36-437F-8A04-ECF6B3041EBE}" srcOrd="1" destOrd="0" presId="urn:microsoft.com/office/officeart/2005/8/layout/hierarchy4"/>
    <dgm:cxn modelId="{B19A462E-AA48-4BDF-A366-E8702DF8C41B}" type="presParOf" srcId="{45900DC5-DB2B-46D6-BCF7-7DC0FCE8EFDF}" destId="{07DC71A3-2E90-4ED3-8D02-CB3D101F5214}" srcOrd="5" destOrd="0" presId="urn:microsoft.com/office/officeart/2005/8/layout/hierarchy4"/>
    <dgm:cxn modelId="{B13AF737-C8D5-4A23-9912-8608E6B30C69}" type="presParOf" srcId="{45900DC5-DB2B-46D6-BCF7-7DC0FCE8EFDF}" destId="{C4BA14C3-6376-4AB2-8C84-B94B20C19FEE}" srcOrd="6" destOrd="0" presId="urn:microsoft.com/office/officeart/2005/8/layout/hierarchy4"/>
    <dgm:cxn modelId="{E62AA833-002B-4838-8ED3-EE6A8D176131}" type="presParOf" srcId="{C4BA14C3-6376-4AB2-8C84-B94B20C19FEE}" destId="{92CBCD0C-2B6A-44FA-AA71-6EB891D36206}" srcOrd="0" destOrd="0" presId="urn:microsoft.com/office/officeart/2005/8/layout/hierarchy4"/>
    <dgm:cxn modelId="{90D307C4-0130-4EFB-B8EB-351418F84C01}" type="presParOf" srcId="{C4BA14C3-6376-4AB2-8C84-B94B20C19FEE}" destId="{CCE69846-581A-457A-AD82-48B74A64A8A8}" srcOrd="1" destOrd="0" presId="urn:microsoft.com/office/officeart/2005/8/layout/hierarchy4"/>
    <dgm:cxn modelId="{6A9CDF97-EF98-42F3-81CF-D1AF0F810FA4}" type="presParOf" srcId="{C4BA14C3-6376-4AB2-8C84-B94B20C19FEE}" destId="{3980792A-D705-4DCB-8916-238F3CE793CD}" srcOrd="2" destOrd="0" presId="urn:microsoft.com/office/officeart/2005/8/layout/hierarchy4"/>
    <dgm:cxn modelId="{89548538-3F60-410A-AAEE-89F5682E3734}" type="presParOf" srcId="{3980792A-D705-4DCB-8916-238F3CE793CD}" destId="{5E174DEF-9136-499A-AE9A-542A5C14E53C}" srcOrd="0" destOrd="0" presId="urn:microsoft.com/office/officeart/2005/8/layout/hierarchy4"/>
    <dgm:cxn modelId="{DC9EFC3F-3B8B-4253-8A42-61AB059A3367}" type="presParOf" srcId="{5E174DEF-9136-499A-AE9A-542A5C14E53C}" destId="{5306C943-B39B-43C4-A373-2264EF20C1D2}" srcOrd="0" destOrd="0" presId="urn:microsoft.com/office/officeart/2005/8/layout/hierarchy4"/>
    <dgm:cxn modelId="{BBE2DE19-2597-43E9-BA92-D7D08724300E}" type="presParOf" srcId="{5E174DEF-9136-499A-AE9A-542A5C14E53C}" destId="{39072EEB-F041-4399-A4E3-B775541CDF6E}" srcOrd="1" destOrd="0" presId="urn:microsoft.com/office/officeart/2005/8/layout/hierarchy4"/>
    <dgm:cxn modelId="{655A1C7B-540F-4B59-8928-893900C9C82F}" type="presParOf" srcId="{3980792A-D705-4DCB-8916-238F3CE793CD}" destId="{8F0E2408-1E87-4A06-B760-66E356602F29}" srcOrd="1" destOrd="0" presId="urn:microsoft.com/office/officeart/2005/8/layout/hierarchy4"/>
    <dgm:cxn modelId="{1143CB85-C1DF-4AC7-AC52-602F46D4253D}" type="presParOf" srcId="{3980792A-D705-4DCB-8916-238F3CE793CD}" destId="{1FDEB16D-1B4B-4557-8288-A99881A8AB4B}" srcOrd="2" destOrd="0" presId="urn:microsoft.com/office/officeart/2005/8/layout/hierarchy4"/>
    <dgm:cxn modelId="{417BB310-2BF1-4E61-9210-992A00E3753C}" type="presParOf" srcId="{1FDEB16D-1B4B-4557-8288-A99881A8AB4B}" destId="{84239150-FA45-404D-9BD7-54D2E8990A7A}" srcOrd="0" destOrd="0" presId="urn:microsoft.com/office/officeart/2005/8/layout/hierarchy4"/>
    <dgm:cxn modelId="{001BEF52-D96D-4733-8089-D52F072C3EB0}"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B dynamic specification</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p>
      </dgm:t>
    </dgm:pt>
    <dgm:pt modelId="{B0539E3D-F2EB-4155-9C58-DDD351A3A3D8}" type="sibTrans" cxnId="{3066EFE1-A3D7-48A2-A62C-26644FD43A83}">
      <dgm:prSet/>
      <dgm:spPr/>
      <dgm:t>
        <a:bodyPr/>
        <a:lstStyle/>
        <a:p>
          <a:endParaRPr lang="en-US" sz="1000"/>
        </a:p>
      </dgm:t>
    </dgm:pt>
    <dgm:pt modelId="{D7489D51-DBE1-48DB-98EC-E9F2DA1EC0B8}">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Dynamic security check</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t>
        <a:bodyPr/>
        <a:lstStyle/>
        <a:p>
          <a:endParaRPr lang="en-US"/>
        </a:p>
      </dgm:t>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t>
        <a:bodyPr/>
        <a:lstStyle/>
        <a:p>
          <a:endParaRPr lang="en-US"/>
        </a:p>
      </dgm:t>
    </dgm:pt>
    <dgm:pt modelId="{B8367840-A458-4D1F-98BF-B80FDD36ED6A}" type="pres">
      <dgm:prSet presAssocID="{4568917D-6159-4663-B676-183BC52267AE}" presName="connTx" presStyleLbl="parChTrans1D2" presStyleIdx="0" presStyleCnt="2"/>
      <dgm:spPr/>
      <dgm:t>
        <a:bodyPr/>
        <a:lstStyle/>
        <a:p>
          <a:endParaRPr lang="en-US"/>
        </a:p>
      </dgm:t>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t>
        <a:bodyPr/>
        <a:lstStyle/>
        <a:p>
          <a:endParaRPr lang="en-US"/>
        </a:p>
      </dgm:t>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3"/>
      <dgm:spPr/>
      <dgm:t>
        <a:bodyPr/>
        <a:lstStyle/>
        <a:p>
          <a:endParaRPr lang="en-US"/>
        </a:p>
      </dgm:t>
    </dgm:pt>
    <dgm:pt modelId="{E26A8780-CBF9-41F9-97CB-895C3B0B848B}" type="pres">
      <dgm:prSet presAssocID="{1CFF24A7-8A5E-4734-B7BD-7214AC09F8C4}" presName="connTx" presStyleLbl="parChTrans1D3" presStyleIdx="0" presStyleCnt="3"/>
      <dgm:spPr/>
      <dgm:t>
        <a:bodyPr/>
        <a:lstStyle/>
        <a:p>
          <a:endParaRPr lang="en-US"/>
        </a:p>
      </dgm:t>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3">
        <dgm:presLayoutVars>
          <dgm:chPref val="3"/>
        </dgm:presLayoutVars>
      </dgm:prSet>
      <dgm:spPr/>
      <dgm:t>
        <a:bodyPr/>
        <a:lstStyle/>
        <a:p>
          <a:endParaRPr lang="en-US"/>
        </a:p>
      </dgm:t>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3"/>
      <dgm:spPr/>
      <dgm:t>
        <a:bodyPr/>
        <a:lstStyle/>
        <a:p>
          <a:endParaRPr lang="en-US"/>
        </a:p>
      </dgm:t>
    </dgm:pt>
    <dgm:pt modelId="{602A82D1-7FA9-4C08-B349-76EAA16E26A3}" type="pres">
      <dgm:prSet presAssocID="{3361025B-03B3-428C-9B85-4409A07BDD3D}" presName="connTx" presStyleLbl="parChTrans1D3" presStyleIdx="1" presStyleCnt="3"/>
      <dgm:spPr/>
      <dgm:t>
        <a:bodyPr/>
        <a:lstStyle/>
        <a:p>
          <a:endParaRPr lang="en-US"/>
        </a:p>
      </dgm:t>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3">
        <dgm:presLayoutVars>
          <dgm:chPref val="3"/>
        </dgm:presLayoutVars>
      </dgm:prSet>
      <dgm:spPr/>
      <dgm:t>
        <a:bodyPr/>
        <a:lstStyle/>
        <a:p>
          <a:endParaRPr lang="en-US"/>
        </a:p>
      </dgm:t>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t>
        <a:bodyPr/>
        <a:lstStyle/>
        <a:p>
          <a:endParaRPr lang="en-US"/>
        </a:p>
      </dgm:t>
    </dgm:pt>
    <dgm:pt modelId="{0913E82A-CB35-443B-9ACC-69B4E64BC8EE}" type="pres">
      <dgm:prSet presAssocID="{88F570AA-0B1E-4D50-B996-E10A2691F582}" presName="connTx" presStyleLbl="parChTrans1D2" presStyleIdx="1" presStyleCnt="2"/>
      <dgm:spPr/>
      <dgm:t>
        <a:bodyPr/>
        <a:lstStyle/>
        <a:p>
          <a:endParaRPr lang="en-US"/>
        </a:p>
      </dgm:t>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t>
        <a:bodyPr/>
        <a:lstStyle/>
        <a:p>
          <a:endParaRPr lang="en-US"/>
        </a:p>
      </dgm:t>
    </dgm:pt>
    <dgm:pt modelId="{B92D3FB5-AC5D-43D5-A8CB-3B78C357E454}" type="pres">
      <dgm:prSet presAssocID="{B9973EFC-D143-4F46-AC0D-650BCEC87620}" presName="level3hierChild" presStyleCnt="0"/>
      <dgm:spPr/>
    </dgm:pt>
    <dgm:pt modelId="{FB180C64-E3A7-49A0-A331-A393630F425C}" type="pres">
      <dgm:prSet presAssocID="{4F213BC2-6DEF-416E-BE60-8014AAE7AF15}" presName="conn2-1" presStyleLbl="parChTrans1D3" presStyleIdx="2" presStyleCnt="3"/>
      <dgm:spPr/>
      <dgm:t>
        <a:bodyPr/>
        <a:lstStyle/>
        <a:p>
          <a:endParaRPr lang="en-US"/>
        </a:p>
      </dgm:t>
    </dgm:pt>
    <dgm:pt modelId="{E120F953-1014-479D-90D6-C2080566E1C7}" type="pres">
      <dgm:prSet presAssocID="{4F213BC2-6DEF-416E-BE60-8014AAE7AF15}" presName="connTx" presStyleLbl="parChTrans1D3" presStyleIdx="2" presStyleCnt="3"/>
      <dgm:spPr/>
      <dgm:t>
        <a:bodyPr/>
        <a:lstStyle/>
        <a:p>
          <a:endParaRPr lang="en-US"/>
        </a:p>
      </dgm:t>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2" presStyleCnt="3">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8E368522-6D02-4136-9AEE-3D827D159610}" type="presOf" srcId="{B9973EFC-D143-4F46-AC0D-650BCEC87620}" destId="{3884A0AB-F20B-49FE-B4C9-F7B6E4B81227}"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BFAF2ABF-B400-46E2-B603-609E52D5AE19}" type="presOf" srcId="{88F570AA-0B1E-4D50-B996-E10A2691F582}" destId="{0913E82A-CB35-443B-9ACC-69B4E64BC8EE}" srcOrd="1" destOrd="0" presId="urn:microsoft.com/office/officeart/2005/8/layout/hierarchy2"/>
    <dgm:cxn modelId="{ABC5E524-EE42-4D5F-9606-E3F1035260CB}" type="presOf" srcId="{4568917D-6159-4663-B676-183BC52267AE}" destId="{12E8A444-99DB-47C8-95E6-AE40D2809128}" srcOrd="0" destOrd="0" presId="urn:microsoft.com/office/officeart/2005/8/layout/hierarchy2"/>
    <dgm:cxn modelId="{43266017-2749-42EC-9A6D-5A269D5CC363}" srcId="{D81EC2E3-7DA5-41DD-A903-DB51E53E1653}" destId="{8FEF9458-16C3-43E4-97A5-98D4EE8363DB}" srcOrd="1" destOrd="0" parTransId="{3361025B-03B3-428C-9B85-4409A07BDD3D}" sibTransId="{E7D42872-4376-427F-9AD1-6BC36FBF15A9}"/>
    <dgm:cxn modelId="{FA599D52-52F1-4A0A-8FC5-E51338455767}" srcId="{B9973EFC-D143-4F46-AC0D-650BCEC87620}" destId="{786E12DC-7C6C-49E3-9039-F030365C6513}" srcOrd="0" destOrd="0" parTransId="{4F213BC2-6DEF-416E-BE60-8014AAE7AF15}" sibTransId="{C39AF3CC-F7A8-40C1-B04A-FCD86AFAEC8E}"/>
    <dgm:cxn modelId="{9BBA28E1-4B53-48A4-AAB9-BD65B48650D2}" type="presOf" srcId="{4F213BC2-6DEF-416E-BE60-8014AAE7AF15}" destId="{FB180C64-E3A7-49A0-A331-A393630F425C}" srcOrd="0" destOrd="0" presId="urn:microsoft.com/office/officeart/2005/8/layout/hierarchy2"/>
    <dgm:cxn modelId="{A84825EC-E6F7-4805-98AF-D9D7D438E6D2}" type="presOf" srcId="{8FEF9458-16C3-43E4-97A5-98D4EE8363DB}" destId="{EEC94F44-E48D-4A37-AFF3-1095E7AFD81C}"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E39CC9EA-E0C4-42A0-BB0E-94DCF037F810}" type="presOf" srcId="{3361025B-03B3-428C-9B85-4409A07BDD3D}" destId="{602A82D1-7FA9-4C08-B349-76EAA16E26A3}" srcOrd="1" destOrd="0" presId="urn:microsoft.com/office/officeart/2005/8/layout/hierarchy2"/>
    <dgm:cxn modelId="{ADD9C392-6508-42BA-A306-D7F7141EE9FF}"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E42D23FB-2892-4964-9D67-DE62C4215BD6}" type="presOf" srcId="{88F570AA-0B1E-4D50-B996-E10A2691F582}" destId="{1FF41E16-26FA-45A8-A31C-B2615BEF408C}" srcOrd="0" destOrd="0" presId="urn:microsoft.com/office/officeart/2005/8/layout/hierarchy2"/>
    <dgm:cxn modelId="{C7FD9564-A1E6-49D8-AD52-3B48D91AAFA7}" type="presOf" srcId="{1CFF24A7-8A5E-4734-B7BD-7214AC09F8C4}" destId="{E26A8780-CBF9-41F9-97CB-895C3B0B848B}" srcOrd="1" destOrd="0" presId="urn:microsoft.com/office/officeart/2005/8/layout/hierarchy2"/>
    <dgm:cxn modelId="{08EF1076-0AFA-40D6-8838-FC1C11F4169F}" type="presOf" srcId="{786E12DC-7C6C-49E3-9039-F030365C6513}" destId="{C6D8CFCD-79EB-4452-9771-93E70DB876A3}" srcOrd="0" destOrd="0" presId="urn:microsoft.com/office/officeart/2005/8/layout/hierarchy2"/>
    <dgm:cxn modelId="{D8E52CAD-029C-4715-BF1F-0758CE70EB44}" type="presOf" srcId="{5CE21539-972B-4250-88BC-8937AA1FC800}" destId="{444D9E7A-D1A2-407E-B3C9-C6FF077065C5}" srcOrd="0" destOrd="0" presId="urn:microsoft.com/office/officeart/2005/8/layout/hierarchy2"/>
    <dgm:cxn modelId="{1ECBB36A-F161-4290-8B41-C95DEEAE5388}" type="presOf" srcId="{D7489D51-DBE1-48DB-98EC-E9F2DA1EC0B8}" destId="{3E4CBBA0-BE61-40BB-B482-3E03D93DC7F9}" srcOrd="0" destOrd="0" presId="urn:microsoft.com/office/officeart/2005/8/layout/hierarchy2"/>
    <dgm:cxn modelId="{66CAA7AE-82FA-4A81-8EE8-64E212E17F23}" type="presOf" srcId="{4568917D-6159-4663-B676-183BC52267AE}" destId="{B8367840-A458-4D1F-98BF-B80FDD36ED6A}" srcOrd="1" destOrd="0" presId="urn:microsoft.com/office/officeart/2005/8/layout/hierarchy2"/>
    <dgm:cxn modelId="{3F5BC475-0CAD-4F32-82E4-6AB85EE7A7E0}" type="presOf" srcId="{4F213BC2-6DEF-416E-BE60-8014AAE7AF15}" destId="{E120F953-1014-479D-90D6-C2080566E1C7}" srcOrd="1" destOrd="0" presId="urn:microsoft.com/office/officeart/2005/8/layout/hierarchy2"/>
    <dgm:cxn modelId="{59C26346-1E7D-43CB-90F2-1256A7149FD7}"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3DCAF883-215A-4A92-8EF5-6A640A6EAEBC}" type="presOf" srcId="{1056A28D-0ED3-4BA4-A4A7-05F348B56F14}" destId="{0F477653-733C-46A9-963F-FEDFCF90103F}" srcOrd="0" destOrd="0" presId="urn:microsoft.com/office/officeart/2005/8/layout/hierarchy2"/>
    <dgm:cxn modelId="{456974E4-E92D-4121-9D0A-4AACCCEBB913}" type="presOf" srcId="{3361025B-03B3-428C-9B85-4409A07BDD3D}" destId="{B91EF4AF-11FE-477E-852F-4BE0C064F7E9}" srcOrd="0" destOrd="0" presId="urn:microsoft.com/office/officeart/2005/8/layout/hierarchy2"/>
    <dgm:cxn modelId="{39619CF6-C8CE-4303-BE9E-F21FBDE4759D}" type="presParOf" srcId="{444D9E7A-D1A2-407E-B3C9-C6FF077065C5}" destId="{1C9EBB1C-F14D-4089-B99C-9F37663C0125}" srcOrd="0" destOrd="0" presId="urn:microsoft.com/office/officeart/2005/8/layout/hierarchy2"/>
    <dgm:cxn modelId="{23AB7F12-3DD7-4BDB-A4D6-14F78471539D}" type="presParOf" srcId="{1C9EBB1C-F14D-4089-B99C-9F37663C0125}" destId="{0F477653-733C-46A9-963F-FEDFCF90103F}" srcOrd="0" destOrd="0" presId="urn:microsoft.com/office/officeart/2005/8/layout/hierarchy2"/>
    <dgm:cxn modelId="{18A22D78-E049-4472-8CC7-DDB0FA2718DF}" type="presParOf" srcId="{1C9EBB1C-F14D-4089-B99C-9F37663C0125}" destId="{72F9353B-63A9-4EFC-9C21-0E08776BF30C}" srcOrd="1" destOrd="0" presId="urn:microsoft.com/office/officeart/2005/8/layout/hierarchy2"/>
    <dgm:cxn modelId="{4601B837-A9AB-4174-8A08-9A8F825F9B9A}" type="presParOf" srcId="{72F9353B-63A9-4EFC-9C21-0E08776BF30C}" destId="{12E8A444-99DB-47C8-95E6-AE40D2809128}" srcOrd="0" destOrd="0" presId="urn:microsoft.com/office/officeart/2005/8/layout/hierarchy2"/>
    <dgm:cxn modelId="{96242AE2-D798-4EE3-896B-A92E8696C1FB}" type="presParOf" srcId="{12E8A444-99DB-47C8-95E6-AE40D2809128}" destId="{B8367840-A458-4D1F-98BF-B80FDD36ED6A}" srcOrd="0" destOrd="0" presId="urn:microsoft.com/office/officeart/2005/8/layout/hierarchy2"/>
    <dgm:cxn modelId="{155D3BD1-9C94-47F2-8D3A-452C4C71F1C2}" type="presParOf" srcId="{72F9353B-63A9-4EFC-9C21-0E08776BF30C}" destId="{7F1F02E8-A91F-46FC-B457-8DEA44A7806E}" srcOrd="1" destOrd="0" presId="urn:microsoft.com/office/officeart/2005/8/layout/hierarchy2"/>
    <dgm:cxn modelId="{9E202506-42ED-4BF5-8E72-724CEC3AC4C9}" type="presParOf" srcId="{7F1F02E8-A91F-46FC-B457-8DEA44A7806E}" destId="{F0466C89-04B0-4130-AEC3-F751602EE981}" srcOrd="0" destOrd="0" presId="urn:microsoft.com/office/officeart/2005/8/layout/hierarchy2"/>
    <dgm:cxn modelId="{D33155DE-F6C0-4EDA-BAD0-0E975BF09E23}" type="presParOf" srcId="{7F1F02E8-A91F-46FC-B457-8DEA44A7806E}" destId="{499C26B3-D8D3-4FEE-B144-68E1C3596215}" srcOrd="1" destOrd="0" presId="urn:microsoft.com/office/officeart/2005/8/layout/hierarchy2"/>
    <dgm:cxn modelId="{B46F8CC6-7E84-487A-BED8-B335C6497955}" type="presParOf" srcId="{499C26B3-D8D3-4FEE-B144-68E1C3596215}" destId="{E0494706-BDA4-4FCB-8595-75EABA3CB4F0}" srcOrd="0" destOrd="0" presId="urn:microsoft.com/office/officeart/2005/8/layout/hierarchy2"/>
    <dgm:cxn modelId="{01AFE811-E867-4322-9D43-E24027FFF173}" type="presParOf" srcId="{E0494706-BDA4-4FCB-8595-75EABA3CB4F0}" destId="{E26A8780-CBF9-41F9-97CB-895C3B0B848B}" srcOrd="0" destOrd="0" presId="urn:microsoft.com/office/officeart/2005/8/layout/hierarchy2"/>
    <dgm:cxn modelId="{7DDC9F8F-92DB-49DB-810E-2F7041CE12B0}" type="presParOf" srcId="{499C26B3-D8D3-4FEE-B144-68E1C3596215}" destId="{DAFADF1C-1C5F-46BA-A886-CA5D5F496169}" srcOrd="1" destOrd="0" presId="urn:microsoft.com/office/officeart/2005/8/layout/hierarchy2"/>
    <dgm:cxn modelId="{68B46476-632D-44C2-B30A-CCBB4922BCCF}" type="presParOf" srcId="{DAFADF1C-1C5F-46BA-A886-CA5D5F496169}" destId="{3E4CBBA0-BE61-40BB-B482-3E03D93DC7F9}" srcOrd="0" destOrd="0" presId="urn:microsoft.com/office/officeart/2005/8/layout/hierarchy2"/>
    <dgm:cxn modelId="{D762C403-A798-4A40-B5BE-65A05AF8B696}" type="presParOf" srcId="{DAFADF1C-1C5F-46BA-A886-CA5D5F496169}" destId="{53223A56-9F13-49D0-8AC5-4E8BAEFA0EA3}" srcOrd="1" destOrd="0" presId="urn:microsoft.com/office/officeart/2005/8/layout/hierarchy2"/>
    <dgm:cxn modelId="{7AB88623-092B-41A6-A844-4C2877C55E8F}" type="presParOf" srcId="{499C26B3-D8D3-4FEE-B144-68E1C3596215}" destId="{B91EF4AF-11FE-477E-852F-4BE0C064F7E9}" srcOrd="2" destOrd="0" presId="urn:microsoft.com/office/officeart/2005/8/layout/hierarchy2"/>
    <dgm:cxn modelId="{E55921E9-7ACD-4ED0-9C8F-678A866B1479}" type="presParOf" srcId="{B91EF4AF-11FE-477E-852F-4BE0C064F7E9}" destId="{602A82D1-7FA9-4C08-B349-76EAA16E26A3}" srcOrd="0" destOrd="0" presId="urn:microsoft.com/office/officeart/2005/8/layout/hierarchy2"/>
    <dgm:cxn modelId="{625A350B-D3DA-4328-8215-D03C60FD5885}" type="presParOf" srcId="{499C26B3-D8D3-4FEE-B144-68E1C3596215}" destId="{1E8B5BDE-E159-4B78-AB88-E3AB4139C1FC}" srcOrd="3" destOrd="0" presId="urn:microsoft.com/office/officeart/2005/8/layout/hierarchy2"/>
    <dgm:cxn modelId="{6FB833DF-9329-4BBB-A687-6F0563DC0A88}" type="presParOf" srcId="{1E8B5BDE-E159-4B78-AB88-E3AB4139C1FC}" destId="{EEC94F44-E48D-4A37-AFF3-1095E7AFD81C}" srcOrd="0" destOrd="0" presId="urn:microsoft.com/office/officeart/2005/8/layout/hierarchy2"/>
    <dgm:cxn modelId="{E0678A3A-9CF9-47DE-9054-E3D98F381325}" type="presParOf" srcId="{1E8B5BDE-E159-4B78-AB88-E3AB4139C1FC}" destId="{1E79CF61-3F46-4E38-91B4-ED72F7B5EBDF}" srcOrd="1" destOrd="0" presId="urn:microsoft.com/office/officeart/2005/8/layout/hierarchy2"/>
    <dgm:cxn modelId="{27C364D1-B4D5-45FD-85C7-A7F0CF0B746A}" type="presParOf" srcId="{72F9353B-63A9-4EFC-9C21-0E08776BF30C}" destId="{1FF41E16-26FA-45A8-A31C-B2615BEF408C}" srcOrd="2" destOrd="0" presId="urn:microsoft.com/office/officeart/2005/8/layout/hierarchy2"/>
    <dgm:cxn modelId="{77B9D200-B705-4102-9128-15FF31C4AF81}" type="presParOf" srcId="{1FF41E16-26FA-45A8-A31C-B2615BEF408C}" destId="{0913E82A-CB35-443B-9ACC-69B4E64BC8EE}" srcOrd="0" destOrd="0" presId="urn:microsoft.com/office/officeart/2005/8/layout/hierarchy2"/>
    <dgm:cxn modelId="{869D3FB0-E92B-46F0-8004-0FFC90B25E92}" type="presParOf" srcId="{72F9353B-63A9-4EFC-9C21-0E08776BF30C}" destId="{CD78D0F5-32DD-45D2-95A7-C340C5B17399}" srcOrd="3" destOrd="0" presId="urn:microsoft.com/office/officeart/2005/8/layout/hierarchy2"/>
    <dgm:cxn modelId="{2926344A-A866-4498-B691-7995EAF7D0C1}" type="presParOf" srcId="{CD78D0F5-32DD-45D2-95A7-C340C5B17399}" destId="{3884A0AB-F20B-49FE-B4C9-F7B6E4B81227}" srcOrd="0" destOrd="0" presId="urn:microsoft.com/office/officeart/2005/8/layout/hierarchy2"/>
    <dgm:cxn modelId="{61AB7EBF-B3E4-47AC-8C85-AD95D96AD7BA}" type="presParOf" srcId="{CD78D0F5-32DD-45D2-95A7-C340C5B17399}" destId="{B92D3FB5-AC5D-43D5-A8CB-3B78C357E454}" srcOrd="1" destOrd="0" presId="urn:microsoft.com/office/officeart/2005/8/layout/hierarchy2"/>
    <dgm:cxn modelId="{179FE149-5011-4234-82D7-3394DD3F9998}" type="presParOf" srcId="{B92D3FB5-AC5D-43D5-A8CB-3B78C357E454}" destId="{FB180C64-E3A7-49A0-A331-A393630F425C}" srcOrd="0" destOrd="0" presId="urn:microsoft.com/office/officeart/2005/8/layout/hierarchy2"/>
    <dgm:cxn modelId="{7B843B8F-9035-41CD-9B88-9BE15D8A28B5}" type="presParOf" srcId="{FB180C64-E3A7-49A0-A331-A393630F425C}" destId="{E120F953-1014-479D-90D6-C2080566E1C7}" srcOrd="0" destOrd="0" presId="urn:microsoft.com/office/officeart/2005/8/layout/hierarchy2"/>
    <dgm:cxn modelId="{EF2C4375-F8CF-48F1-AE6F-309FB9A2A959}" type="presParOf" srcId="{B92D3FB5-AC5D-43D5-A8CB-3B78C357E454}" destId="{73D2F1CB-3AA5-46EB-B276-750EFE83DE34}" srcOrd="1" destOrd="0" presId="urn:microsoft.com/office/officeart/2005/8/layout/hierarchy2"/>
    <dgm:cxn modelId="{26610B87-732B-4C83-BC9C-7C3642FEC991}" type="presParOf" srcId="{73D2F1CB-3AA5-46EB-B276-750EFE83DE34}" destId="{C6D8CFCD-79EB-4452-9771-93E70DB876A3}" srcOrd="0" destOrd="0" presId="urn:microsoft.com/office/officeart/2005/8/layout/hierarchy2"/>
    <dgm:cxn modelId="{1EF601D4-F421-497E-A788-897690454A74}"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BF9C87-A9F3-43B6-8508-13BF82D54033}"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6971FFD0-C1C7-46D4-BEFD-5D04C1A610E7}">
      <dgm:prSet phldrT="[Texte]"/>
      <dgm:spPr/>
      <dgm:t>
        <a:bodyPr/>
        <a:lstStyle/>
        <a:p>
          <a:r>
            <a:rPr lang="fr-FR" b="1" smtClean="0"/>
            <a:t>Pointcut</a:t>
          </a:r>
          <a:endParaRPr lang="en-US" b="1"/>
        </a:p>
      </dgm:t>
    </dgm:pt>
    <dgm:pt modelId="{0297F8E3-5137-4991-B038-7733B41070D8}" type="parTrans" cxnId="{5C4519C1-19FD-4563-AC06-BDDFBB889D6A}">
      <dgm:prSet/>
      <dgm:spPr/>
      <dgm:t>
        <a:bodyPr/>
        <a:lstStyle/>
        <a:p>
          <a:endParaRPr lang="en-US"/>
        </a:p>
      </dgm:t>
    </dgm:pt>
    <dgm:pt modelId="{6752F50D-5717-4224-B76A-189EBA610437}" type="sibTrans" cxnId="{5C4519C1-19FD-4563-AC06-BDDFBB889D6A}">
      <dgm:prSet/>
      <dgm:spPr/>
      <dgm:t>
        <a:bodyPr/>
        <a:lstStyle/>
        <a:p>
          <a:endParaRPr lang="en-US"/>
        </a:p>
      </dgm:t>
    </dgm:pt>
    <dgm:pt modelId="{23B341BE-B666-49FA-89F9-45BC035D479A}">
      <dgm:prSet phldrT="[Texte]" custT="1"/>
      <dgm:spPr/>
      <dgm:t>
        <a:bodyPr/>
        <a:lstStyle/>
        <a:p>
          <a:r>
            <a:rPr lang="fr-FR" sz="1400" smtClean="0"/>
            <a:t>The protected methods</a:t>
          </a:r>
          <a:endParaRPr lang="en-US" sz="1400"/>
        </a:p>
      </dgm:t>
    </dgm:pt>
    <dgm:pt modelId="{78F732D6-4C51-442D-AF64-190AD58605B3}" type="parTrans" cxnId="{5F208F56-A7C4-4CAD-9BA5-66418EDCF1FB}">
      <dgm:prSet/>
      <dgm:spPr/>
      <dgm:t>
        <a:bodyPr/>
        <a:lstStyle/>
        <a:p>
          <a:endParaRPr lang="en-US"/>
        </a:p>
      </dgm:t>
    </dgm:pt>
    <dgm:pt modelId="{48234FE3-271E-4567-AB99-B833F5690C99}" type="sibTrans" cxnId="{5F208F56-A7C4-4CAD-9BA5-66418EDCF1FB}">
      <dgm:prSet/>
      <dgm:spPr/>
      <dgm:t>
        <a:bodyPr/>
        <a:lstStyle/>
        <a:p>
          <a:endParaRPr lang="en-US"/>
        </a:p>
      </dgm:t>
    </dgm:pt>
    <dgm:pt modelId="{A061D9DE-5BB4-4B99-A552-44CCB6451A63}">
      <dgm:prSet phldrT="[Texte]"/>
      <dgm:spPr/>
      <dgm:t>
        <a:bodyPr/>
        <a:lstStyle/>
        <a:p>
          <a:r>
            <a:rPr lang="fr-FR" b="1" smtClean="0"/>
            <a:t>Advice</a:t>
          </a:r>
        </a:p>
        <a:p>
          <a:r>
            <a:rPr lang="fr-FR" smtClean="0"/>
            <a:t>(</a:t>
          </a:r>
          <a:r>
            <a:rPr lang="fr-FR" i="1" smtClean="0"/>
            <a:t>around)</a:t>
          </a:r>
          <a:endParaRPr lang="en-US"/>
        </a:p>
      </dgm:t>
    </dgm:pt>
    <dgm:pt modelId="{1AA793E8-3C56-4C34-83F6-34587FB8BCA0}" type="parTrans" cxnId="{ABB8D234-4F04-4C8E-8099-5A1AF6C37D8F}">
      <dgm:prSet/>
      <dgm:spPr/>
      <dgm:t>
        <a:bodyPr/>
        <a:lstStyle/>
        <a:p>
          <a:endParaRPr lang="en-US"/>
        </a:p>
      </dgm:t>
    </dgm:pt>
    <dgm:pt modelId="{1A32F890-9D51-49EA-AE49-24E75BC26E4D}" type="sibTrans" cxnId="{ABB8D234-4F04-4C8E-8099-5A1AF6C37D8F}">
      <dgm:prSet/>
      <dgm:spPr/>
      <dgm:t>
        <a:bodyPr/>
        <a:lstStyle/>
        <a:p>
          <a:endParaRPr lang="en-US"/>
        </a:p>
      </dgm:t>
    </dgm:pt>
    <dgm:pt modelId="{BD80F18D-E6D9-4797-9BEB-4FCCF3C8E57E}">
      <dgm:prSet phldrT="[Texte]" custT="1"/>
      <dgm:spPr/>
      <dgm:t>
        <a:bodyPr/>
        <a:lstStyle/>
        <a:p>
          <a:r>
            <a:rPr lang="fr-FR" sz="1400" smtClean="0"/>
            <a:t>Call the security checks</a:t>
          </a:r>
          <a:endParaRPr lang="en-US" sz="1400"/>
        </a:p>
      </dgm:t>
    </dgm:pt>
    <dgm:pt modelId="{22BF685C-B184-414B-BA64-4D78DDA457DB}" type="parTrans" cxnId="{7F466FF3-F305-4738-9819-A0DEE6E48011}">
      <dgm:prSet/>
      <dgm:spPr/>
      <dgm:t>
        <a:bodyPr/>
        <a:lstStyle/>
        <a:p>
          <a:endParaRPr lang="en-US"/>
        </a:p>
      </dgm:t>
    </dgm:pt>
    <dgm:pt modelId="{64150779-070B-4A01-96E4-EB47A631B5EA}" type="sibTrans" cxnId="{7F466FF3-F305-4738-9819-A0DEE6E48011}">
      <dgm:prSet/>
      <dgm:spPr/>
      <dgm:t>
        <a:bodyPr/>
        <a:lstStyle/>
        <a:p>
          <a:endParaRPr lang="en-US"/>
        </a:p>
      </dgm:t>
    </dgm:pt>
    <dgm:pt modelId="{7F365AA1-C7C0-4C7E-AA75-639E59C88512}">
      <dgm:prSet phldrT="[Texte]" custT="1"/>
      <dgm:spPr/>
      <dgm:t>
        <a:bodyPr/>
        <a:lstStyle/>
        <a:p>
          <a:r>
            <a:rPr lang="fr-FR" sz="1400" smtClean="0"/>
            <a:t>Execute the actual method</a:t>
          </a:r>
          <a:endParaRPr lang="en-US" sz="1400"/>
        </a:p>
      </dgm:t>
    </dgm:pt>
    <dgm:pt modelId="{9BD2EEFC-6C65-406D-B697-52F4027A200A}" type="parTrans" cxnId="{7CAC059C-6B72-4CB2-AD25-B3F91E81BEDB}">
      <dgm:prSet/>
      <dgm:spPr/>
      <dgm:t>
        <a:bodyPr/>
        <a:lstStyle/>
        <a:p>
          <a:endParaRPr lang="en-US"/>
        </a:p>
      </dgm:t>
    </dgm:pt>
    <dgm:pt modelId="{ACB12FFC-45CC-417C-B343-44DFEFDDD2E4}" type="sibTrans" cxnId="{7CAC059C-6B72-4CB2-AD25-B3F91E81BEDB}">
      <dgm:prSet/>
      <dgm:spPr/>
      <dgm:t>
        <a:bodyPr/>
        <a:lstStyle/>
        <a:p>
          <a:endParaRPr lang="en-US"/>
        </a:p>
      </dgm:t>
    </dgm:pt>
    <dgm:pt modelId="{44D26323-90D8-4D36-BE8C-5F8704E9D88B}">
      <dgm:prSet phldrT="[Texte]" custT="1"/>
      <dgm:spPr/>
      <dgm:t>
        <a:bodyPr/>
        <a:lstStyle/>
        <a:p>
          <a:r>
            <a:rPr lang="fr-FR" sz="1400" smtClean="0"/>
            <a:t>Call the log</a:t>
          </a:r>
          <a:endParaRPr lang="en-US" sz="1400"/>
        </a:p>
      </dgm:t>
    </dgm:pt>
    <dgm:pt modelId="{A757252C-1660-4276-BD23-58C1E758EAED}" type="parTrans" cxnId="{0E839913-AA0F-4C12-A7A6-6FA7F8B973E0}">
      <dgm:prSet/>
      <dgm:spPr/>
      <dgm:t>
        <a:bodyPr/>
        <a:lstStyle/>
        <a:p>
          <a:endParaRPr lang="en-US"/>
        </a:p>
      </dgm:t>
    </dgm:pt>
    <dgm:pt modelId="{A71EB598-7590-432F-957C-45C48066F500}" type="sibTrans" cxnId="{0E839913-AA0F-4C12-A7A6-6FA7F8B973E0}">
      <dgm:prSet/>
      <dgm:spPr/>
      <dgm:t>
        <a:bodyPr/>
        <a:lstStyle/>
        <a:p>
          <a:endParaRPr lang="en-US"/>
        </a:p>
      </dgm:t>
    </dgm:pt>
    <dgm:pt modelId="{DCA0B2D2-B960-4709-A471-A68AE9E78EA1}" type="pres">
      <dgm:prSet presAssocID="{5BBF9C87-A9F3-43B6-8508-13BF82D54033}" presName="Name0" presStyleCnt="0">
        <dgm:presLayoutVars>
          <dgm:dir/>
          <dgm:animLvl val="lvl"/>
          <dgm:resizeHandles val="exact"/>
        </dgm:presLayoutVars>
      </dgm:prSet>
      <dgm:spPr/>
      <dgm:t>
        <a:bodyPr/>
        <a:lstStyle/>
        <a:p>
          <a:endParaRPr lang="en-US"/>
        </a:p>
      </dgm:t>
    </dgm:pt>
    <dgm:pt modelId="{AF833698-E070-4D3B-8940-F696072DF2A3}" type="pres">
      <dgm:prSet presAssocID="{6971FFD0-C1C7-46D4-BEFD-5D04C1A610E7}" presName="composite" presStyleCnt="0"/>
      <dgm:spPr/>
    </dgm:pt>
    <dgm:pt modelId="{2BCE3CBE-2F67-4A43-B1E1-D4DC697CF729}" type="pres">
      <dgm:prSet presAssocID="{6971FFD0-C1C7-46D4-BEFD-5D04C1A610E7}" presName="parTx" presStyleLbl="alignNode1" presStyleIdx="0" presStyleCnt="2">
        <dgm:presLayoutVars>
          <dgm:chMax val="0"/>
          <dgm:chPref val="0"/>
          <dgm:bulletEnabled val="1"/>
        </dgm:presLayoutVars>
      </dgm:prSet>
      <dgm:spPr/>
      <dgm:t>
        <a:bodyPr/>
        <a:lstStyle/>
        <a:p>
          <a:endParaRPr lang="en-US"/>
        </a:p>
      </dgm:t>
    </dgm:pt>
    <dgm:pt modelId="{708EC4F5-AC44-4B62-AD1D-A5A29CCB8607}" type="pres">
      <dgm:prSet presAssocID="{6971FFD0-C1C7-46D4-BEFD-5D04C1A610E7}" presName="desTx" presStyleLbl="alignAccFollowNode1" presStyleIdx="0" presStyleCnt="2">
        <dgm:presLayoutVars>
          <dgm:bulletEnabled val="1"/>
        </dgm:presLayoutVars>
      </dgm:prSet>
      <dgm:spPr/>
      <dgm:t>
        <a:bodyPr/>
        <a:lstStyle/>
        <a:p>
          <a:endParaRPr lang="en-US"/>
        </a:p>
      </dgm:t>
    </dgm:pt>
    <dgm:pt modelId="{D64E7C30-43F3-4F94-8810-066C26BE65EC}" type="pres">
      <dgm:prSet presAssocID="{6752F50D-5717-4224-B76A-189EBA610437}" presName="space" presStyleCnt="0"/>
      <dgm:spPr/>
    </dgm:pt>
    <dgm:pt modelId="{9F91CF9B-5EDF-4BF3-8F23-B6B6173B900B}" type="pres">
      <dgm:prSet presAssocID="{A061D9DE-5BB4-4B99-A552-44CCB6451A63}" presName="composite" presStyleCnt="0"/>
      <dgm:spPr/>
    </dgm:pt>
    <dgm:pt modelId="{F7968F75-0AF8-4C9A-8231-A742A7ACBEDC}" type="pres">
      <dgm:prSet presAssocID="{A061D9DE-5BB4-4B99-A552-44CCB6451A63}" presName="parTx" presStyleLbl="alignNode1" presStyleIdx="1" presStyleCnt="2">
        <dgm:presLayoutVars>
          <dgm:chMax val="0"/>
          <dgm:chPref val="0"/>
          <dgm:bulletEnabled val="1"/>
        </dgm:presLayoutVars>
      </dgm:prSet>
      <dgm:spPr/>
      <dgm:t>
        <a:bodyPr/>
        <a:lstStyle/>
        <a:p>
          <a:endParaRPr lang="en-US"/>
        </a:p>
      </dgm:t>
    </dgm:pt>
    <dgm:pt modelId="{D2B5E308-25AE-46F8-BBC8-2C3A30AE4BBE}" type="pres">
      <dgm:prSet presAssocID="{A061D9DE-5BB4-4B99-A552-44CCB6451A63}" presName="desTx" presStyleLbl="alignAccFollowNode1" presStyleIdx="1" presStyleCnt="2">
        <dgm:presLayoutVars>
          <dgm:bulletEnabled val="1"/>
        </dgm:presLayoutVars>
      </dgm:prSet>
      <dgm:spPr/>
      <dgm:t>
        <a:bodyPr/>
        <a:lstStyle/>
        <a:p>
          <a:endParaRPr lang="en-US"/>
        </a:p>
      </dgm:t>
    </dgm:pt>
  </dgm:ptLst>
  <dgm:cxnLst>
    <dgm:cxn modelId="{CACCB50A-407E-4882-8A4C-691A01DB80E1}" type="presOf" srcId="{5BBF9C87-A9F3-43B6-8508-13BF82D54033}" destId="{DCA0B2D2-B960-4709-A471-A68AE9E78EA1}" srcOrd="0" destOrd="0" presId="urn:microsoft.com/office/officeart/2005/8/layout/hList1"/>
    <dgm:cxn modelId="{7CAC059C-6B72-4CB2-AD25-B3F91E81BEDB}" srcId="{A061D9DE-5BB4-4B99-A552-44CCB6451A63}" destId="{7F365AA1-C7C0-4C7E-AA75-639E59C88512}" srcOrd="1" destOrd="0" parTransId="{9BD2EEFC-6C65-406D-B697-52F4027A200A}" sibTransId="{ACB12FFC-45CC-417C-B343-44DFEFDDD2E4}"/>
    <dgm:cxn modelId="{BE91508D-AC10-41FB-9F22-753E736FE0ED}" type="presOf" srcId="{BD80F18D-E6D9-4797-9BEB-4FCCF3C8E57E}" destId="{D2B5E308-25AE-46F8-BBC8-2C3A30AE4BBE}" srcOrd="0" destOrd="0" presId="urn:microsoft.com/office/officeart/2005/8/layout/hList1"/>
    <dgm:cxn modelId="{ABB8D234-4F04-4C8E-8099-5A1AF6C37D8F}" srcId="{5BBF9C87-A9F3-43B6-8508-13BF82D54033}" destId="{A061D9DE-5BB4-4B99-A552-44CCB6451A63}" srcOrd="1" destOrd="0" parTransId="{1AA793E8-3C56-4C34-83F6-34587FB8BCA0}" sibTransId="{1A32F890-9D51-49EA-AE49-24E75BC26E4D}"/>
    <dgm:cxn modelId="{5F208F56-A7C4-4CAD-9BA5-66418EDCF1FB}" srcId="{6971FFD0-C1C7-46D4-BEFD-5D04C1A610E7}" destId="{23B341BE-B666-49FA-89F9-45BC035D479A}" srcOrd="0" destOrd="0" parTransId="{78F732D6-4C51-442D-AF64-190AD58605B3}" sibTransId="{48234FE3-271E-4567-AB99-B833F5690C99}"/>
    <dgm:cxn modelId="{0E839913-AA0F-4C12-A7A6-6FA7F8B973E0}" srcId="{A061D9DE-5BB4-4B99-A552-44CCB6451A63}" destId="{44D26323-90D8-4D36-BE8C-5F8704E9D88B}" srcOrd="2" destOrd="0" parTransId="{A757252C-1660-4276-BD23-58C1E758EAED}" sibTransId="{A71EB598-7590-432F-957C-45C48066F500}"/>
    <dgm:cxn modelId="{7F466FF3-F305-4738-9819-A0DEE6E48011}" srcId="{A061D9DE-5BB4-4B99-A552-44CCB6451A63}" destId="{BD80F18D-E6D9-4797-9BEB-4FCCF3C8E57E}" srcOrd="0" destOrd="0" parTransId="{22BF685C-B184-414B-BA64-4D78DDA457DB}" sibTransId="{64150779-070B-4A01-96E4-EB47A631B5EA}"/>
    <dgm:cxn modelId="{0172E6B2-CA6D-4D29-AA7B-FD68827609F6}" type="presOf" srcId="{23B341BE-B666-49FA-89F9-45BC035D479A}" destId="{708EC4F5-AC44-4B62-AD1D-A5A29CCB8607}" srcOrd="0" destOrd="0" presId="urn:microsoft.com/office/officeart/2005/8/layout/hList1"/>
    <dgm:cxn modelId="{5C2843D3-FFDC-48D3-8949-92D89E50EF22}" type="presOf" srcId="{44D26323-90D8-4D36-BE8C-5F8704E9D88B}" destId="{D2B5E308-25AE-46F8-BBC8-2C3A30AE4BBE}" srcOrd="0" destOrd="2" presId="urn:microsoft.com/office/officeart/2005/8/layout/hList1"/>
    <dgm:cxn modelId="{5C4519C1-19FD-4563-AC06-BDDFBB889D6A}" srcId="{5BBF9C87-A9F3-43B6-8508-13BF82D54033}" destId="{6971FFD0-C1C7-46D4-BEFD-5D04C1A610E7}" srcOrd="0" destOrd="0" parTransId="{0297F8E3-5137-4991-B038-7733B41070D8}" sibTransId="{6752F50D-5717-4224-B76A-189EBA610437}"/>
    <dgm:cxn modelId="{40C7E07D-5D20-4026-8A2C-7CB051F71940}" type="presOf" srcId="{7F365AA1-C7C0-4C7E-AA75-639E59C88512}" destId="{D2B5E308-25AE-46F8-BBC8-2C3A30AE4BBE}" srcOrd="0" destOrd="1" presId="urn:microsoft.com/office/officeart/2005/8/layout/hList1"/>
    <dgm:cxn modelId="{58323DFF-4445-4983-8077-16E21D7C6FB1}" type="presOf" srcId="{6971FFD0-C1C7-46D4-BEFD-5D04C1A610E7}" destId="{2BCE3CBE-2F67-4A43-B1E1-D4DC697CF729}" srcOrd="0" destOrd="0" presId="urn:microsoft.com/office/officeart/2005/8/layout/hList1"/>
    <dgm:cxn modelId="{8C756C10-2C1E-4D01-9E63-740940D38D34}" type="presOf" srcId="{A061D9DE-5BB4-4B99-A552-44CCB6451A63}" destId="{F7968F75-0AF8-4C9A-8231-A742A7ACBEDC}" srcOrd="0" destOrd="0" presId="urn:microsoft.com/office/officeart/2005/8/layout/hList1"/>
    <dgm:cxn modelId="{210AA03E-DF60-4D06-8267-4674DBB9E65B}" type="presParOf" srcId="{DCA0B2D2-B960-4709-A471-A68AE9E78EA1}" destId="{AF833698-E070-4D3B-8940-F696072DF2A3}" srcOrd="0" destOrd="0" presId="urn:microsoft.com/office/officeart/2005/8/layout/hList1"/>
    <dgm:cxn modelId="{2536D83A-CD88-407A-9F5C-12F3318506E1}" type="presParOf" srcId="{AF833698-E070-4D3B-8940-F696072DF2A3}" destId="{2BCE3CBE-2F67-4A43-B1E1-D4DC697CF729}" srcOrd="0" destOrd="0" presId="urn:microsoft.com/office/officeart/2005/8/layout/hList1"/>
    <dgm:cxn modelId="{8D8D52F2-31DB-42D3-8D05-24C412D988DC}" type="presParOf" srcId="{AF833698-E070-4D3B-8940-F696072DF2A3}" destId="{708EC4F5-AC44-4B62-AD1D-A5A29CCB8607}" srcOrd="1" destOrd="0" presId="urn:microsoft.com/office/officeart/2005/8/layout/hList1"/>
    <dgm:cxn modelId="{EE3227AC-0ACD-4A08-9971-8638F9EA2C24}" type="presParOf" srcId="{DCA0B2D2-B960-4709-A471-A68AE9E78EA1}" destId="{D64E7C30-43F3-4F94-8810-066C26BE65EC}" srcOrd="1" destOrd="0" presId="urn:microsoft.com/office/officeart/2005/8/layout/hList1"/>
    <dgm:cxn modelId="{0C564923-CA80-48FA-9017-71F5F4277FF2}" type="presParOf" srcId="{DCA0B2D2-B960-4709-A471-A68AE9E78EA1}" destId="{9F91CF9B-5EDF-4BF3-8F23-B6B6173B900B}" srcOrd="2" destOrd="0" presId="urn:microsoft.com/office/officeart/2005/8/layout/hList1"/>
    <dgm:cxn modelId="{576DC07D-21C8-422F-ACC8-FCFC75F98262}" type="presParOf" srcId="{9F91CF9B-5EDF-4BF3-8F23-B6B6173B900B}" destId="{F7968F75-0AF8-4C9A-8231-A742A7ACBEDC}" srcOrd="0" destOrd="0" presId="urn:microsoft.com/office/officeart/2005/8/layout/hList1"/>
    <dgm:cxn modelId="{2AEDD3BC-9D0F-46DB-8FAB-FD7B0C52D3F7}" type="presParOf" srcId="{9F91CF9B-5EDF-4BF3-8F23-B6B6173B900B}" destId="{D2B5E308-25AE-46F8-BBC8-2C3A30AE4BBE}" srcOrd="1" destOrd="0" presId="urn:microsoft.com/office/officeart/2005/8/layout/hLis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0_3" csCatId="mainScheme" phldr="1"/>
      <dgm:spPr/>
      <dgm:t>
        <a:bodyPr/>
        <a:lstStyle/>
        <a:p>
          <a:endParaRPr lang="en-US"/>
        </a:p>
      </dgm:t>
    </dgm:pt>
    <dgm:pt modelId="{1B53B154-081E-442F-9CE4-C88AF7F423F9}">
      <dgm:prSet phldrT="[Texte]"/>
      <dgm:spPr/>
      <dgm:t>
        <a:bodyPr/>
        <a:lstStyle/>
        <a:p>
          <a:r>
            <a:rPr lang="fr-FR" smtClean="0"/>
            <a:t>Tool</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t>Generate a SQL table from a B structure</a:t>
          </a:r>
          <a:endParaRPr lang="en-US" sz="1400"/>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t>Generate a Java method from a B operation</a:t>
          </a:r>
          <a:endParaRPr lang="en-US" sz="1400"/>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Generate the database security from the static specification </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en-US" sz="1400" i="0" smtClean="0"/>
            <a:t>Generate an </a:t>
          </a:r>
          <a:r>
            <a:rPr lang="en-US" sz="1400" i="1" smtClean="0"/>
            <a:t>AspectJ </a:t>
          </a:r>
          <a:r>
            <a:rPr lang="en-US" sz="1400" i="0" smtClean="0"/>
            <a:t>class from the AC filter </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32F62D33-D245-4096-8411-A7FC453AEB01}">
      <dgm:prSet phldrT="[Texte]" custT="1"/>
      <dgm:spPr/>
      <dgm:t>
        <a:bodyPr/>
        <a:lstStyle/>
        <a:p>
          <a:r>
            <a:rPr lang="fr-FR" sz="1400" smtClean="0"/>
            <a:t>Generate a SQL stored procedure from a B operation</a:t>
          </a:r>
          <a:endParaRPr lang="en-US" sz="1400"/>
        </a:p>
      </dgm:t>
    </dgm:pt>
    <dgm:pt modelId="{ABC4B663-79D5-4B75-968E-61F51299BA44}" type="parTrans" cxnId="{08198CE0-9987-4B38-9CBE-3C8E7B7BDD02}">
      <dgm:prSet/>
      <dgm:spPr/>
      <dgm:t>
        <a:bodyPr/>
        <a:lstStyle/>
        <a:p>
          <a:endParaRPr lang="en-US"/>
        </a:p>
      </dgm:t>
    </dgm:pt>
    <dgm:pt modelId="{EDEE608A-7CAF-4C84-83B7-236A5F02CF3B}" type="sibTrans" cxnId="{08198CE0-9987-4B38-9CBE-3C8E7B7BDD02}">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t>
        <a:bodyPr/>
        <a:lstStyle/>
        <a:p>
          <a:endParaRPr lang="en-US"/>
        </a:p>
      </dgm:t>
    </dgm:pt>
    <dgm:pt modelId="{D78DF3B5-E006-4A14-9AEF-518274847A7A}" type="pres">
      <dgm:prSet presAssocID="{1B53B154-081E-442F-9CE4-C88AF7F423F9}" presName="root" presStyleCnt="0"/>
      <dgm:spPr/>
      <dgm:t>
        <a:bodyPr/>
        <a:lstStyle/>
        <a:p>
          <a:endParaRPr lang="en-US"/>
        </a:p>
      </dgm:t>
    </dgm:pt>
    <dgm:pt modelId="{CDD0E71D-702E-4362-BDCC-CF9AE9FCD35C}" type="pres">
      <dgm:prSet presAssocID="{1B53B154-081E-442F-9CE4-C88AF7F423F9}" presName="rootComposite" presStyleCnt="0"/>
      <dgm:spPr/>
      <dgm:t>
        <a:bodyPr/>
        <a:lstStyle/>
        <a:p>
          <a:endParaRPr lang="en-US"/>
        </a:p>
      </dgm:t>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t>
        <a:bodyPr/>
        <a:lstStyle/>
        <a:p>
          <a:endParaRPr lang="en-US"/>
        </a:p>
      </dgm:t>
    </dgm:pt>
    <dgm:pt modelId="{C02C9124-FE5F-4F04-A934-FCC1F08A9FE7}" type="pres">
      <dgm:prSet presAssocID="{1B53B154-081E-442F-9CE4-C88AF7F423F9}" presName="childShape" presStyleCnt="0"/>
      <dgm:spPr/>
      <dgm:t>
        <a:bodyPr/>
        <a:lstStyle/>
        <a:p>
          <a:endParaRPr lang="en-US"/>
        </a:p>
      </dgm:t>
    </dgm:pt>
    <dgm:pt modelId="{04AB7BA5-66BE-4403-84F4-98FB35309AD3}" type="pres">
      <dgm:prSet presAssocID="{D09883D1-B993-44AF-A15E-AC8BE6D3BD0A}" presName="Name13" presStyleLbl="parChTrans1D2" presStyleIdx="0" presStyleCnt="5"/>
      <dgm:spPr/>
      <dgm:t>
        <a:bodyPr/>
        <a:lstStyle/>
        <a:p>
          <a:endParaRPr lang="en-US"/>
        </a:p>
      </dgm:t>
    </dgm:pt>
    <dgm:pt modelId="{73E85A3F-1860-4288-ADB0-A632CCE9649F}" type="pres">
      <dgm:prSet presAssocID="{5A389D2F-A5CE-40EF-A646-8D8F7F5FF3A7}" presName="childText" presStyleLbl="bgAcc1" presStyleIdx="0" presStyleCnt="5" custScaleX="362032">
        <dgm:presLayoutVars>
          <dgm:bulletEnabled val="1"/>
        </dgm:presLayoutVars>
      </dgm:prSet>
      <dgm:spPr/>
      <dgm:t>
        <a:bodyPr/>
        <a:lstStyle/>
        <a:p>
          <a:endParaRPr lang="en-US"/>
        </a:p>
      </dgm:t>
    </dgm:pt>
    <dgm:pt modelId="{EA48588D-6F4F-49B3-9BD6-77C3A3FA1005}" type="pres">
      <dgm:prSet presAssocID="{ABC4B663-79D5-4B75-968E-61F51299BA44}" presName="Name13" presStyleLbl="parChTrans1D2" presStyleIdx="1" presStyleCnt="5"/>
      <dgm:spPr/>
      <dgm:t>
        <a:bodyPr/>
        <a:lstStyle/>
        <a:p>
          <a:endParaRPr lang="en-US"/>
        </a:p>
      </dgm:t>
    </dgm:pt>
    <dgm:pt modelId="{9E2787FD-86C1-4F32-A7E2-C2A124C7A872}" type="pres">
      <dgm:prSet presAssocID="{32F62D33-D245-4096-8411-A7FC453AEB01}" presName="childText" presStyleLbl="bgAcc1" presStyleIdx="1" presStyleCnt="5"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2" presStyleCnt="5"/>
      <dgm:spPr/>
      <dgm:t>
        <a:bodyPr/>
        <a:lstStyle/>
        <a:p>
          <a:endParaRPr lang="en-US"/>
        </a:p>
      </dgm:t>
    </dgm:pt>
    <dgm:pt modelId="{3B2C6B53-4E2E-4F01-A7DD-F3B7D7D1C827}" type="pres">
      <dgm:prSet presAssocID="{BCE5BB97-17A9-49D5-A50F-FF42D83B1122}" presName="childText" presStyleLbl="bgAcc1" presStyleIdx="2" presStyleCnt="5"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3" presStyleCnt="5"/>
      <dgm:spPr/>
      <dgm:t>
        <a:bodyPr/>
        <a:lstStyle/>
        <a:p>
          <a:endParaRPr lang="en-US"/>
        </a:p>
      </dgm:t>
    </dgm:pt>
    <dgm:pt modelId="{A5287835-0EED-4CE1-AFE7-8A1FF129FDA9}" type="pres">
      <dgm:prSet presAssocID="{14900F47-A1AB-4303-B210-20EB6FF4DB20}" presName="childText" presStyleLbl="bgAcc1" presStyleIdx="3" presStyleCnt="5"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4" presStyleCnt="5"/>
      <dgm:spPr/>
      <dgm:t>
        <a:bodyPr/>
        <a:lstStyle/>
        <a:p>
          <a:endParaRPr lang="en-US"/>
        </a:p>
      </dgm:t>
    </dgm:pt>
    <dgm:pt modelId="{06763F5E-5009-43C2-BF47-464FBF1932A1}" type="pres">
      <dgm:prSet presAssocID="{52A4956B-9E67-4387-88ED-B7D3BDCCD546}" presName="childText" presStyleLbl="bgAcc1" presStyleIdx="4" presStyleCnt="5" custScaleX="361739">
        <dgm:presLayoutVars>
          <dgm:bulletEnabled val="1"/>
        </dgm:presLayoutVars>
      </dgm:prSet>
      <dgm:spPr/>
      <dgm:t>
        <a:bodyPr/>
        <a:lstStyle/>
        <a:p>
          <a:endParaRPr lang="en-US"/>
        </a:p>
      </dgm:t>
    </dgm:pt>
  </dgm:ptLst>
  <dgm:cxnLst>
    <dgm:cxn modelId="{9FE6AE93-3F2D-4038-837B-EA4DD28CC0F2}" type="presOf" srcId="{D09883D1-B993-44AF-A15E-AC8BE6D3BD0A}" destId="{04AB7BA5-66BE-4403-84F4-98FB35309AD3}" srcOrd="0" destOrd="0" presId="urn:microsoft.com/office/officeart/2005/8/layout/hierarchy3"/>
    <dgm:cxn modelId="{BBFD5D1D-E490-4F4D-A44F-311519B20CFB}" srcId="{1B53B154-081E-442F-9CE4-C88AF7F423F9}" destId="{52A4956B-9E67-4387-88ED-B7D3BDCCD546}" srcOrd="4" destOrd="0" parTransId="{132EFC6A-3D58-4D6C-86CB-F283F4C9763A}" sibTransId="{3A7230CD-4B5B-4762-8F1C-BB12E075CE80}"/>
    <dgm:cxn modelId="{BBD36908-AB40-4568-AAC3-F31D7084002B}" srcId="{1B53B154-081E-442F-9CE4-C88AF7F423F9}" destId="{14900F47-A1AB-4303-B210-20EB6FF4DB20}" srcOrd="3" destOrd="0" parTransId="{FCE2DD92-0A25-4508-83B3-955BD4B7BBE8}" sibTransId="{7A84F4A7-1F61-4358-9C90-D67C55DDF9FD}"/>
    <dgm:cxn modelId="{9F109787-A203-4AEC-8B91-B7F94D6346A8}" type="presOf" srcId="{1B53B154-081E-442F-9CE4-C88AF7F423F9}" destId="{AFB16798-BAA1-4129-8815-4A93C22CDBCC}" srcOrd="1"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A0F3A7CD-C171-4D4A-B6A2-4CD460436702}" type="presOf" srcId="{14900F47-A1AB-4303-B210-20EB6FF4DB20}" destId="{A5287835-0EED-4CE1-AFE7-8A1FF129FDA9}" srcOrd="0" destOrd="0" presId="urn:microsoft.com/office/officeart/2005/8/layout/hierarchy3"/>
    <dgm:cxn modelId="{ED1E4C74-0D41-4699-BB6A-207AC4880FA7}" type="presOf" srcId="{52A4956B-9E67-4387-88ED-B7D3BDCCD546}" destId="{06763F5E-5009-43C2-BF47-464FBF1932A1}" srcOrd="0" destOrd="0" presId="urn:microsoft.com/office/officeart/2005/8/layout/hierarchy3"/>
    <dgm:cxn modelId="{29DBB270-17D7-4FED-ADB0-C005E82CC651}" type="presOf" srcId="{3CD1ADB0-AA9E-47C7-B349-6800417801F3}" destId="{6606DBB7-13BA-4BF9-9C10-B1D276F25DC1}" srcOrd="0" destOrd="0" presId="urn:microsoft.com/office/officeart/2005/8/layout/hierarchy3"/>
    <dgm:cxn modelId="{C19AC91E-FE8D-4D21-B41A-71B8A1734E5A}" type="presOf" srcId="{ABC4B663-79D5-4B75-968E-61F51299BA44}" destId="{EA48588D-6F4F-49B3-9BD6-77C3A3FA1005}" srcOrd="0" destOrd="0" presId="urn:microsoft.com/office/officeart/2005/8/layout/hierarchy3"/>
    <dgm:cxn modelId="{179753C2-B5BE-45D1-B432-8E558F167122}" type="presOf" srcId="{BCE5BB97-17A9-49D5-A50F-FF42D83B1122}" destId="{3B2C6B53-4E2E-4F01-A7DD-F3B7D7D1C827}" srcOrd="0" destOrd="0" presId="urn:microsoft.com/office/officeart/2005/8/layout/hierarchy3"/>
    <dgm:cxn modelId="{176E4ABD-DCEA-4FC4-9C53-352117AE7896}" type="presOf" srcId="{132EFC6A-3D58-4D6C-86CB-F283F4C9763A}" destId="{89E08A60-410D-4C26-91C9-5B12469A712A}" srcOrd="0" destOrd="0" presId="urn:microsoft.com/office/officeart/2005/8/layout/hierarchy3"/>
    <dgm:cxn modelId="{E224A4AB-3DD8-42AC-9106-2980754AEB79}" type="presOf" srcId="{1B53B154-081E-442F-9CE4-C88AF7F423F9}" destId="{56EF4997-20EF-430D-8217-528BA45195B4}" srcOrd="0" destOrd="0" presId="urn:microsoft.com/office/officeart/2005/8/layout/hierarchy3"/>
    <dgm:cxn modelId="{3CDF92CE-3D5A-4441-8734-AEE28D606C7B}" type="presOf" srcId="{5A389D2F-A5CE-40EF-A646-8D8F7F5FF3A7}" destId="{73E85A3F-1860-4288-ADB0-A632CCE9649F}" srcOrd="0" destOrd="0" presId="urn:microsoft.com/office/officeart/2005/8/layout/hierarchy3"/>
    <dgm:cxn modelId="{007F0AE4-9391-4217-B13B-58E58C4399EE}" srcId="{1B53B154-081E-442F-9CE4-C88AF7F423F9}" destId="{5A389D2F-A5CE-40EF-A646-8D8F7F5FF3A7}" srcOrd="0" destOrd="0" parTransId="{D09883D1-B993-44AF-A15E-AC8BE6D3BD0A}" sibTransId="{9BD76C33-B092-4571-8C39-DC82CE596462}"/>
    <dgm:cxn modelId="{08198CE0-9987-4B38-9CBE-3C8E7B7BDD02}" srcId="{1B53B154-081E-442F-9CE4-C88AF7F423F9}" destId="{32F62D33-D245-4096-8411-A7FC453AEB01}" srcOrd="1" destOrd="0" parTransId="{ABC4B663-79D5-4B75-968E-61F51299BA44}" sibTransId="{EDEE608A-7CAF-4C84-83B7-236A5F02CF3B}"/>
    <dgm:cxn modelId="{CBE0543B-B843-4892-B978-E2F19FE69FDD}" type="presOf" srcId="{ECB825C6-E555-4AE9-9442-603CC6FA898B}" destId="{61B6A53E-24EC-4C34-847F-85B8100E45B5}" srcOrd="0" destOrd="0" presId="urn:microsoft.com/office/officeart/2005/8/layout/hierarchy3"/>
    <dgm:cxn modelId="{EAE6EC4E-4E24-44F6-94EE-BE339AC2225F}" srcId="{1B53B154-081E-442F-9CE4-C88AF7F423F9}" destId="{BCE5BB97-17A9-49D5-A50F-FF42D83B1122}" srcOrd="2" destOrd="0" parTransId="{3CD1ADB0-AA9E-47C7-B349-6800417801F3}" sibTransId="{611E3C53-EA00-4F0C-A1C1-CACD8961777C}"/>
    <dgm:cxn modelId="{1088C905-1DD0-4D3C-98ED-6113B943855B}" type="presOf" srcId="{FCE2DD92-0A25-4508-83B3-955BD4B7BBE8}" destId="{E690F884-16D1-473D-B964-A1EF570B5079}" srcOrd="0" destOrd="0" presId="urn:microsoft.com/office/officeart/2005/8/layout/hierarchy3"/>
    <dgm:cxn modelId="{B21BE76D-0461-450B-A3FD-31873F3DC680}" type="presOf" srcId="{32F62D33-D245-4096-8411-A7FC453AEB01}" destId="{9E2787FD-86C1-4F32-A7E2-C2A124C7A872}" srcOrd="0" destOrd="0" presId="urn:microsoft.com/office/officeart/2005/8/layout/hierarchy3"/>
    <dgm:cxn modelId="{A44474F8-F14C-44FE-9B16-29910B1E30F4}" type="presParOf" srcId="{61B6A53E-24EC-4C34-847F-85B8100E45B5}" destId="{D78DF3B5-E006-4A14-9AEF-518274847A7A}" srcOrd="0" destOrd="0" presId="urn:microsoft.com/office/officeart/2005/8/layout/hierarchy3"/>
    <dgm:cxn modelId="{175987BE-BE98-4544-8C25-9FCA4EFB9D16}" type="presParOf" srcId="{D78DF3B5-E006-4A14-9AEF-518274847A7A}" destId="{CDD0E71D-702E-4362-BDCC-CF9AE9FCD35C}" srcOrd="0" destOrd="0" presId="urn:microsoft.com/office/officeart/2005/8/layout/hierarchy3"/>
    <dgm:cxn modelId="{B526E3DB-9A0B-491A-9F88-76E027D44B56}" type="presParOf" srcId="{CDD0E71D-702E-4362-BDCC-CF9AE9FCD35C}" destId="{56EF4997-20EF-430D-8217-528BA45195B4}" srcOrd="0" destOrd="0" presId="urn:microsoft.com/office/officeart/2005/8/layout/hierarchy3"/>
    <dgm:cxn modelId="{A0362551-B115-41EA-B6A8-6C5C6C240A68}" type="presParOf" srcId="{CDD0E71D-702E-4362-BDCC-CF9AE9FCD35C}" destId="{AFB16798-BAA1-4129-8815-4A93C22CDBCC}" srcOrd="1" destOrd="0" presId="urn:microsoft.com/office/officeart/2005/8/layout/hierarchy3"/>
    <dgm:cxn modelId="{31465FC2-89E2-4993-8E8C-E9865F108355}" type="presParOf" srcId="{D78DF3B5-E006-4A14-9AEF-518274847A7A}" destId="{C02C9124-FE5F-4F04-A934-FCC1F08A9FE7}" srcOrd="1" destOrd="0" presId="urn:microsoft.com/office/officeart/2005/8/layout/hierarchy3"/>
    <dgm:cxn modelId="{B8BB4A35-5803-4CD8-9BA7-843174BB92D2}" type="presParOf" srcId="{C02C9124-FE5F-4F04-A934-FCC1F08A9FE7}" destId="{04AB7BA5-66BE-4403-84F4-98FB35309AD3}" srcOrd="0" destOrd="0" presId="urn:microsoft.com/office/officeart/2005/8/layout/hierarchy3"/>
    <dgm:cxn modelId="{95912E04-EBCA-416C-B19A-27C3EFD241D3}" type="presParOf" srcId="{C02C9124-FE5F-4F04-A934-FCC1F08A9FE7}" destId="{73E85A3F-1860-4288-ADB0-A632CCE9649F}" srcOrd="1" destOrd="0" presId="urn:microsoft.com/office/officeart/2005/8/layout/hierarchy3"/>
    <dgm:cxn modelId="{81521ECE-3F05-4689-A553-7741A1F2E8D5}" type="presParOf" srcId="{C02C9124-FE5F-4F04-A934-FCC1F08A9FE7}" destId="{EA48588D-6F4F-49B3-9BD6-77C3A3FA1005}" srcOrd="2" destOrd="0" presId="urn:microsoft.com/office/officeart/2005/8/layout/hierarchy3"/>
    <dgm:cxn modelId="{C67D648B-CBEE-4A5A-A03A-BD8A98F11B0C}" type="presParOf" srcId="{C02C9124-FE5F-4F04-A934-FCC1F08A9FE7}" destId="{9E2787FD-86C1-4F32-A7E2-C2A124C7A872}" srcOrd="3" destOrd="0" presId="urn:microsoft.com/office/officeart/2005/8/layout/hierarchy3"/>
    <dgm:cxn modelId="{325B0A17-0B02-43A5-886F-5DBB4C279718}" type="presParOf" srcId="{C02C9124-FE5F-4F04-A934-FCC1F08A9FE7}" destId="{6606DBB7-13BA-4BF9-9C10-B1D276F25DC1}" srcOrd="4" destOrd="0" presId="urn:microsoft.com/office/officeart/2005/8/layout/hierarchy3"/>
    <dgm:cxn modelId="{E50DB8FD-24DE-49EA-A74E-F6127AF0184D}" type="presParOf" srcId="{C02C9124-FE5F-4F04-A934-FCC1F08A9FE7}" destId="{3B2C6B53-4E2E-4F01-A7DD-F3B7D7D1C827}" srcOrd="5" destOrd="0" presId="urn:microsoft.com/office/officeart/2005/8/layout/hierarchy3"/>
    <dgm:cxn modelId="{D624C783-F824-4713-8692-EF8BD8A922CC}" type="presParOf" srcId="{C02C9124-FE5F-4F04-A934-FCC1F08A9FE7}" destId="{E690F884-16D1-473D-B964-A1EF570B5079}" srcOrd="6" destOrd="0" presId="urn:microsoft.com/office/officeart/2005/8/layout/hierarchy3"/>
    <dgm:cxn modelId="{8743983F-D5CB-4B14-9369-8BB52F87CBC0}" type="presParOf" srcId="{C02C9124-FE5F-4F04-A934-FCC1F08A9FE7}" destId="{A5287835-0EED-4CE1-AFE7-8A1FF129FDA9}" srcOrd="7" destOrd="0" presId="urn:microsoft.com/office/officeart/2005/8/layout/hierarchy3"/>
    <dgm:cxn modelId="{D2D5FFB8-7A8B-41D9-83B8-E760594E615A}" type="presParOf" srcId="{C02C9124-FE5F-4F04-A934-FCC1F08A9FE7}" destId="{89E08A60-410D-4C26-91C9-5B12469A712A}" srcOrd="8" destOrd="0" presId="urn:microsoft.com/office/officeart/2005/8/layout/hierarchy3"/>
    <dgm:cxn modelId="{62CE2EC5-85A6-4261-90AA-4080E58C3F32}" type="presParOf" srcId="{C02C9124-FE5F-4F04-A934-FCC1F08A9FE7}" destId="{06763F5E-5009-43C2-BF47-464FBF1932A1}" srcOrd="9"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631D1-86C5-4148-BCDE-1F04D15B2F5F}" type="doc">
      <dgm:prSet loTypeId="urn:microsoft.com/office/officeart/2005/8/layout/equation2" loCatId="process" qsTypeId="urn:microsoft.com/office/officeart/2005/8/quickstyle/simple1" qsCatId="simple" csTypeId="urn:microsoft.com/office/officeart/2005/8/colors/accent0_2" csCatId="mainScheme" phldr="1"/>
      <dgm:spPr/>
      <dgm:t>
        <a:bodyPr/>
        <a:lstStyle/>
        <a:p>
          <a:endParaRPr lang="en-US"/>
        </a:p>
      </dgm:t>
    </dgm:pt>
    <dgm:pt modelId="{E801DC46-0AC4-49AB-B353-77C3DBEEECD4}">
      <dgm:prSet phldrT="[Texte]" custT="1"/>
      <dgm:spPr/>
      <dgm:t>
        <a:bodyPr/>
        <a:lstStyle/>
        <a:p>
          <a:r>
            <a:rPr lang="fr-FR" sz="1000" smtClean="0"/>
            <a:t>B grammars</a:t>
          </a:r>
          <a:endParaRPr lang="en-US" sz="1000"/>
        </a:p>
      </dgm:t>
    </dgm:pt>
    <dgm:pt modelId="{DB5F9102-77F6-4CC8-B53B-BD64205E3D1F}" type="parTrans" cxnId="{DD7ACF69-DAB8-4051-8B3D-D727DE35D1D7}">
      <dgm:prSet/>
      <dgm:spPr/>
      <dgm:t>
        <a:bodyPr/>
        <a:lstStyle/>
        <a:p>
          <a:endParaRPr lang="en-US" sz="1000"/>
        </a:p>
      </dgm:t>
    </dgm:pt>
    <dgm:pt modelId="{BF7540FB-7FC9-49F1-B206-F58B604B004F}" type="sibTrans" cxnId="{DD7ACF69-DAB8-4051-8B3D-D727DE35D1D7}">
      <dgm:prSet custT="1"/>
      <dgm:spPr/>
      <dgm:t>
        <a:bodyPr/>
        <a:lstStyle/>
        <a:p>
          <a:endParaRPr lang="en-US" sz="1000"/>
        </a:p>
      </dgm:t>
    </dgm:pt>
    <dgm:pt modelId="{C169B47B-C912-4CB5-BCC3-E4B2BC4ED4B2}">
      <dgm:prSet phldrT="[Texte]" custT="1"/>
      <dgm:spPr/>
      <dgm:t>
        <a:bodyPr/>
        <a:lstStyle/>
        <a:p>
          <a:r>
            <a:rPr lang="fr-FR" sz="1000" smtClean="0"/>
            <a:t>Generator </a:t>
          </a:r>
          <a:endParaRPr lang="en-US" sz="1000"/>
        </a:p>
      </dgm:t>
    </dgm:pt>
    <dgm:pt modelId="{1F2259DD-543A-4C9C-91E0-87AD97BB07F3}" type="parTrans" cxnId="{4B630E3F-DA5B-4F38-9E23-2AB3456AF855}">
      <dgm:prSet/>
      <dgm:spPr/>
      <dgm:t>
        <a:bodyPr/>
        <a:lstStyle/>
        <a:p>
          <a:endParaRPr lang="en-US" sz="1000"/>
        </a:p>
      </dgm:t>
    </dgm:pt>
    <dgm:pt modelId="{A80B41F6-BBBC-438F-9C84-935152C52109}" type="sibTrans" cxnId="{4B630E3F-DA5B-4F38-9E23-2AB3456AF855}">
      <dgm:prSet custT="1"/>
      <dgm:spPr/>
      <dgm:t>
        <a:bodyPr/>
        <a:lstStyle/>
        <a:p>
          <a:endParaRPr lang="en-US" sz="1000"/>
        </a:p>
      </dgm:t>
    </dgm:pt>
    <dgm:pt modelId="{97289E28-BA36-4833-9C05-B6193D4437DE}">
      <dgm:prSet phldrT="[Texte]" custT="1"/>
      <dgm:spPr/>
      <dgm:t>
        <a:bodyPr/>
        <a:lstStyle/>
        <a:p>
          <a:r>
            <a:rPr lang="fr-FR" sz="1000" smtClean="0"/>
            <a:t>B spec</a:t>
          </a:r>
          <a:endParaRPr lang="en-US" sz="1000"/>
        </a:p>
      </dgm:t>
    </dgm:pt>
    <dgm:pt modelId="{81C3A9B7-30C2-43DA-A403-EE277D3A094D}" type="parTrans" cxnId="{F00F86BD-763D-4004-BDCD-B00802FB68BA}">
      <dgm:prSet/>
      <dgm:spPr/>
      <dgm:t>
        <a:bodyPr/>
        <a:lstStyle/>
        <a:p>
          <a:endParaRPr lang="en-US" sz="1000"/>
        </a:p>
      </dgm:t>
    </dgm:pt>
    <dgm:pt modelId="{5F4EA2C2-D95E-45F7-851C-CE3DCAEFC26A}" type="sibTrans" cxnId="{F00F86BD-763D-4004-BDCD-B00802FB68BA}">
      <dgm:prSet custT="1"/>
      <dgm:spPr/>
      <dgm:t>
        <a:bodyPr/>
        <a:lstStyle/>
        <a:p>
          <a:endParaRPr lang="en-US" sz="1000"/>
        </a:p>
      </dgm:t>
    </dgm:pt>
    <dgm:pt modelId="{6B7245C6-60BB-4B3B-984E-6F3AED8216A5}">
      <dgm:prSet phldrT="[Texte]" custT="1"/>
      <dgm:spPr/>
      <dgm:t>
        <a:bodyPr/>
        <a:lstStyle/>
        <a:p>
          <a:r>
            <a:rPr lang="fr-FR" sz="1000" smtClean="0"/>
            <a:t>Code</a:t>
          </a:r>
        </a:p>
        <a:p>
          <a:r>
            <a:rPr lang="fr-FR" sz="1000" smtClean="0"/>
            <a:t>(Java/SQL/AspectJ)</a:t>
          </a:r>
          <a:endParaRPr lang="en-US" sz="1000"/>
        </a:p>
      </dgm:t>
    </dgm:pt>
    <dgm:pt modelId="{93F3C2D1-2A46-457E-B006-B32CCB7EC569}" type="parTrans" cxnId="{D335748F-9052-424B-A572-2062D27A4A1C}">
      <dgm:prSet/>
      <dgm:spPr/>
      <dgm:t>
        <a:bodyPr/>
        <a:lstStyle/>
        <a:p>
          <a:endParaRPr lang="en-US" sz="1000"/>
        </a:p>
      </dgm:t>
    </dgm:pt>
    <dgm:pt modelId="{120E450E-C1FC-4C8C-9CA9-C624A0333E8F}" type="sibTrans" cxnId="{D335748F-9052-424B-A572-2062D27A4A1C}">
      <dgm:prSet/>
      <dgm:spPr/>
      <dgm:t>
        <a:bodyPr/>
        <a:lstStyle/>
        <a:p>
          <a:endParaRPr lang="en-US" sz="1000"/>
        </a:p>
      </dgm:t>
    </dgm:pt>
    <dgm:pt modelId="{A25379A6-C17C-421A-A59D-83584D702C20}" type="pres">
      <dgm:prSet presAssocID="{897631D1-86C5-4148-BCDE-1F04D15B2F5F}" presName="Name0" presStyleCnt="0">
        <dgm:presLayoutVars>
          <dgm:dir/>
          <dgm:resizeHandles val="exact"/>
        </dgm:presLayoutVars>
      </dgm:prSet>
      <dgm:spPr/>
      <dgm:t>
        <a:bodyPr/>
        <a:lstStyle/>
        <a:p>
          <a:endParaRPr lang="en-US"/>
        </a:p>
      </dgm:t>
    </dgm:pt>
    <dgm:pt modelId="{0FDD1ECD-41BB-49A0-9B04-D33F632C8F5B}" type="pres">
      <dgm:prSet presAssocID="{897631D1-86C5-4148-BCDE-1F04D15B2F5F}" presName="vNodes" presStyleCnt="0"/>
      <dgm:spPr/>
    </dgm:pt>
    <dgm:pt modelId="{0735B3A2-1A74-495E-A06D-520973234955}" type="pres">
      <dgm:prSet presAssocID="{E801DC46-0AC4-49AB-B353-77C3DBEEECD4}" presName="node" presStyleLbl="node1" presStyleIdx="0" presStyleCnt="4" custScaleX="153100" custScaleY="103980">
        <dgm:presLayoutVars>
          <dgm:bulletEnabled val="1"/>
        </dgm:presLayoutVars>
      </dgm:prSet>
      <dgm:spPr/>
      <dgm:t>
        <a:bodyPr/>
        <a:lstStyle/>
        <a:p>
          <a:endParaRPr lang="en-US"/>
        </a:p>
      </dgm:t>
    </dgm:pt>
    <dgm:pt modelId="{CF592BFF-E1B8-4149-8D6D-9D6A359D6723}" type="pres">
      <dgm:prSet presAssocID="{BF7540FB-7FC9-49F1-B206-F58B604B004F}" presName="spacerT" presStyleCnt="0"/>
      <dgm:spPr/>
    </dgm:pt>
    <dgm:pt modelId="{F98CD5D8-55A0-441A-9C36-7A75CD0EA8AB}" type="pres">
      <dgm:prSet presAssocID="{BF7540FB-7FC9-49F1-B206-F58B604B004F}" presName="sibTrans" presStyleLbl="sibTrans2D1" presStyleIdx="0" presStyleCnt="3"/>
      <dgm:spPr>
        <a:prstGeom prst="downArrow">
          <a:avLst/>
        </a:prstGeom>
      </dgm:spPr>
      <dgm:t>
        <a:bodyPr/>
        <a:lstStyle/>
        <a:p>
          <a:endParaRPr lang="en-US"/>
        </a:p>
      </dgm:t>
    </dgm:pt>
    <dgm:pt modelId="{9B3FAED5-5877-4D36-BE70-FB44E16F94A0}" type="pres">
      <dgm:prSet presAssocID="{BF7540FB-7FC9-49F1-B206-F58B604B004F}" presName="spacerB" presStyleCnt="0"/>
      <dgm:spPr/>
    </dgm:pt>
    <dgm:pt modelId="{6F5CD72B-54E4-45BE-B010-E806DC0742BD}" type="pres">
      <dgm:prSet presAssocID="{C169B47B-C912-4CB5-BCC3-E4B2BC4ED4B2}" presName="node" presStyleLbl="node1" presStyleIdx="1" presStyleCnt="4" custScaleX="141344" custScaleY="105299">
        <dgm:presLayoutVars>
          <dgm:bulletEnabled val="1"/>
        </dgm:presLayoutVars>
      </dgm:prSet>
      <dgm:spPr/>
      <dgm:t>
        <a:bodyPr/>
        <a:lstStyle/>
        <a:p>
          <a:endParaRPr lang="en-US"/>
        </a:p>
      </dgm:t>
    </dgm:pt>
    <dgm:pt modelId="{3E768470-C076-440E-B16C-19C7074688B6}" type="pres">
      <dgm:prSet presAssocID="{A80B41F6-BBBC-438F-9C84-935152C52109}" presName="spacerT" presStyleCnt="0"/>
      <dgm:spPr/>
    </dgm:pt>
    <dgm:pt modelId="{8325C56E-3093-4D52-B557-124525422449}" type="pres">
      <dgm:prSet presAssocID="{A80B41F6-BBBC-438F-9C84-935152C52109}" presName="sibTrans" presStyleLbl="sibTrans2D1" presStyleIdx="1" presStyleCnt="3"/>
      <dgm:spPr>
        <a:prstGeom prst="upArrow">
          <a:avLst/>
        </a:prstGeom>
      </dgm:spPr>
      <dgm:t>
        <a:bodyPr/>
        <a:lstStyle/>
        <a:p>
          <a:endParaRPr lang="en-US"/>
        </a:p>
      </dgm:t>
    </dgm:pt>
    <dgm:pt modelId="{B1E739DB-F4B2-4628-8A02-67017147DBA2}" type="pres">
      <dgm:prSet presAssocID="{A80B41F6-BBBC-438F-9C84-935152C52109}" presName="spacerB" presStyleCnt="0"/>
      <dgm:spPr/>
    </dgm:pt>
    <dgm:pt modelId="{6921EEBE-AFF8-4732-B4F4-6A2530CB312F}" type="pres">
      <dgm:prSet presAssocID="{97289E28-BA36-4833-9C05-B6193D4437DE}" presName="node" presStyleLbl="node1" presStyleIdx="2" presStyleCnt="4" custScaleX="142029" custScaleY="102686">
        <dgm:presLayoutVars>
          <dgm:bulletEnabled val="1"/>
        </dgm:presLayoutVars>
      </dgm:prSet>
      <dgm:spPr/>
      <dgm:t>
        <a:bodyPr/>
        <a:lstStyle/>
        <a:p>
          <a:endParaRPr lang="en-US"/>
        </a:p>
      </dgm:t>
    </dgm:pt>
    <dgm:pt modelId="{FE81CAC9-7A81-4A1B-97D9-7A8BC325E8B8}" type="pres">
      <dgm:prSet presAssocID="{897631D1-86C5-4148-BCDE-1F04D15B2F5F}" presName="sibTransLast" presStyleLbl="sibTrans2D1" presStyleIdx="2" presStyleCnt="3"/>
      <dgm:spPr>
        <a:prstGeom prst="rightArrow">
          <a:avLst/>
        </a:prstGeom>
      </dgm:spPr>
      <dgm:t>
        <a:bodyPr/>
        <a:lstStyle/>
        <a:p>
          <a:endParaRPr lang="en-US"/>
        </a:p>
      </dgm:t>
    </dgm:pt>
    <dgm:pt modelId="{8C05AA6C-6877-4993-AD3E-4F076A760D60}" type="pres">
      <dgm:prSet presAssocID="{897631D1-86C5-4148-BCDE-1F04D15B2F5F}" presName="connectorText" presStyleLbl="sibTrans2D1" presStyleIdx="2" presStyleCnt="3"/>
      <dgm:spPr/>
      <dgm:t>
        <a:bodyPr/>
        <a:lstStyle/>
        <a:p>
          <a:endParaRPr lang="en-US"/>
        </a:p>
      </dgm:t>
    </dgm:pt>
    <dgm:pt modelId="{146A212A-31CA-4A69-94FA-83D2CCACE2F5}" type="pres">
      <dgm:prSet presAssocID="{897631D1-86C5-4148-BCDE-1F04D15B2F5F}" presName="lastNode" presStyleLbl="node1" presStyleIdx="3" presStyleCnt="4" custScaleX="143400">
        <dgm:presLayoutVars>
          <dgm:bulletEnabled val="1"/>
        </dgm:presLayoutVars>
      </dgm:prSet>
      <dgm:spPr/>
      <dgm:t>
        <a:bodyPr/>
        <a:lstStyle/>
        <a:p>
          <a:endParaRPr lang="en-US"/>
        </a:p>
      </dgm:t>
    </dgm:pt>
  </dgm:ptLst>
  <dgm:cxnLst>
    <dgm:cxn modelId="{A493A6D3-CA0C-4E75-B736-A412BF37F5A7}" type="presOf" srcId="{E801DC46-0AC4-49AB-B353-77C3DBEEECD4}" destId="{0735B3A2-1A74-495E-A06D-520973234955}" srcOrd="0" destOrd="0" presId="urn:microsoft.com/office/officeart/2005/8/layout/equation2"/>
    <dgm:cxn modelId="{3642A3DD-D3C5-46F6-BCD1-0615B456EA50}" type="presOf" srcId="{97289E28-BA36-4833-9C05-B6193D4437DE}" destId="{6921EEBE-AFF8-4732-B4F4-6A2530CB312F}" srcOrd="0" destOrd="0" presId="urn:microsoft.com/office/officeart/2005/8/layout/equation2"/>
    <dgm:cxn modelId="{D335748F-9052-424B-A572-2062D27A4A1C}" srcId="{897631D1-86C5-4148-BCDE-1F04D15B2F5F}" destId="{6B7245C6-60BB-4B3B-984E-6F3AED8216A5}" srcOrd="3" destOrd="0" parTransId="{93F3C2D1-2A46-457E-B006-B32CCB7EC569}" sibTransId="{120E450E-C1FC-4C8C-9CA9-C624A0333E8F}"/>
    <dgm:cxn modelId="{082402A9-7A6C-4BDA-990F-B0A8EAD6D37E}" type="presOf" srcId="{897631D1-86C5-4148-BCDE-1F04D15B2F5F}" destId="{A25379A6-C17C-421A-A59D-83584D702C20}" srcOrd="0" destOrd="0" presId="urn:microsoft.com/office/officeart/2005/8/layout/equation2"/>
    <dgm:cxn modelId="{F00F86BD-763D-4004-BDCD-B00802FB68BA}" srcId="{897631D1-86C5-4148-BCDE-1F04D15B2F5F}" destId="{97289E28-BA36-4833-9C05-B6193D4437DE}" srcOrd="2" destOrd="0" parTransId="{81C3A9B7-30C2-43DA-A403-EE277D3A094D}" sibTransId="{5F4EA2C2-D95E-45F7-851C-CE3DCAEFC26A}"/>
    <dgm:cxn modelId="{B6E667B7-F9E2-4F4C-8243-C0942FB21FE3}" type="presOf" srcId="{5F4EA2C2-D95E-45F7-851C-CE3DCAEFC26A}" destId="{FE81CAC9-7A81-4A1B-97D9-7A8BC325E8B8}" srcOrd="0" destOrd="0" presId="urn:microsoft.com/office/officeart/2005/8/layout/equation2"/>
    <dgm:cxn modelId="{EF424300-72F0-467C-BFFD-A607A946F305}" type="presOf" srcId="{A80B41F6-BBBC-438F-9C84-935152C52109}" destId="{8325C56E-3093-4D52-B557-124525422449}" srcOrd="0" destOrd="0" presId="urn:microsoft.com/office/officeart/2005/8/layout/equation2"/>
    <dgm:cxn modelId="{4D29C37C-18D8-4135-A995-913905E96F55}" type="presOf" srcId="{6B7245C6-60BB-4B3B-984E-6F3AED8216A5}" destId="{146A212A-31CA-4A69-94FA-83D2CCACE2F5}" srcOrd="0" destOrd="0" presId="urn:microsoft.com/office/officeart/2005/8/layout/equation2"/>
    <dgm:cxn modelId="{4B630E3F-DA5B-4F38-9E23-2AB3456AF855}" srcId="{897631D1-86C5-4148-BCDE-1F04D15B2F5F}" destId="{C169B47B-C912-4CB5-BCC3-E4B2BC4ED4B2}" srcOrd="1" destOrd="0" parTransId="{1F2259DD-543A-4C9C-91E0-87AD97BB07F3}" sibTransId="{A80B41F6-BBBC-438F-9C84-935152C52109}"/>
    <dgm:cxn modelId="{943B2836-3E83-43EF-8177-60BBCD5A2A9B}" type="presOf" srcId="{BF7540FB-7FC9-49F1-B206-F58B604B004F}" destId="{F98CD5D8-55A0-441A-9C36-7A75CD0EA8AB}" srcOrd="0" destOrd="0" presId="urn:microsoft.com/office/officeart/2005/8/layout/equation2"/>
    <dgm:cxn modelId="{DD7ACF69-DAB8-4051-8B3D-D727DE35D1D7}" srcId="{897631D1-86C5-4148-BCDE-1F04D15B2F5F}" destId="{E801DC46-0AC4-49AB-B353-77C3DBEEECD4}" srcOrd="0" destOrd="0" parTransId="{DB5F9102-77F6-4CC8-B53B-BD64205E3D1F}" sibTransId="{BF7540FB-7FC9-49F1-B206-F58B604B004F}"/>
    <dgm:cxn modelId="{EB83C09D-A55D-45B0-92F7-2816C5A0EF2F}" type="presOf" srcId="{5F4EA2C2-D95E-45F7-851C-CE3DCAEFC26A}" destId="{8C05AA6C-6877-4993-AD3E-4F076A760D60}" srcOrd="1" destOrd="0" presId="urn:microsoft.com/office/officeart/2005/8/layout/equation2"/>
    <dgm:cxn modelId="{B61D4560-18BB-4476-BD46-6DE2FB7A6A66}" type="presOf" srcId="{C169B47B-C912-4CB5-BCC3-E4B2BC4ED4B2}" destId="{6F5CD72B-54E4-45BE-B010-E806DC0742BD}" srcOrd="0" destOrd="0" presId="urn:microsoft.com/office/officeart/2005/8/layout/equation2"/>
    <dgm:cxn modelId="{A57AE265-47E7-4702-8B2B-B2C68A0CD5CC}" type="presParOf" srcId="{A25379A6-C17C-421A-A59D-83584D702C20}" destId="{0FDD1ECD-41BB-49A0-9B04-D33F632C8F5B}" srcOrd="0" destOrd="0" presId="urn:microsoft.com/office/officeart/2005/8/layout/equation2"/>
    <dgm:cxn modelId="{F1F727AF-918C-4824-B82E-C68B26AE9A6B}" type="presParOf" srcId="{0FDD1ECD-41BB-49A0-9B04-D33F632C8F5B}" destId="{0735B3A2-1A74-495E-A06D-520973234955}" srcOrd="0" destOrd="0" presId="urn:microsoft.com/office/officeart/2005/8/layout/equation2"/>
    <dgm:cxn modelId="{4701ED57-A99A-42B5-9908-5ED504C1AC2D}" type="presParOf" srcId="{0FDD1ECD-41BB-49A0-9B04-D33F632C8F5B}" destId="{CF592BFF-E1B8-4149-8D6D-9D6A359D6723}" srcOrd="1" destOrd="0" presId="urn:microsoft.com/office/officeart/2005/8/layout/equation2"/>
    <dgm:cxn modelId="{AED5C53D-1309-4977-813D-82D7CB2AE6FC}" type="presParOf" srcId="{0FDD1ECD-41BB-49A0-9B04-D33F632C8F5B}" destId="{F98CD5D8-55A0-441A-9C36-7A75CD0EA8AB}" srcOrd="2" destOrd="0" presId="urn:microsoft.com/office/officeart/2005/8/layout/equation2"/>
    <dgm:cxn modelId="{3592C3CF-2469-43C0-8969-C67C14FEE040}" type="presParOf" srcId="{0FDD1ECD-41BB-49A0-9B04-D33F632C8F5B}" destId="{9B3FAED5-5877-4D36-BE70-FB44E16F94A0}" srcOrd="3" destOrd="0" presId="urn:microsoft.com/office/officeart/2005/8/layout/equation2"/>
    <dgm:cxn modelId="{F1036C85-4882-42E9-961C-5E3B2481B0C3}" type="presParOf" srcId="{0FDD1ECD-41BB-49A0-9B04-D33F632C8F5B}" destId="{6F5CD72B-54E4-45BE-B010-E806DC0742BD}" srcOrd="4" destOrd="0" presId="urn:microsoft.com/office/officeart/2005/8/layout/equation2"/>
    <dgm:cxn modelId="{7D98E234-7F9B-4A2A-965B-E03725753876}" type="presParOf" srcId="{0FDD1ECD-41BB-49A0-9B04-D33F632C8F5B}" destId="{3E768470-C076-440E-B16C-19C7074688B6}" srcOrd="5" destOrd="0" presId="urn:microsoft.com/office/officeart/2005/8/layout/equation2"/>
    <dgm:cxn modelId="{5B811C9F-9957-45C7-86B9-F0098E7756B3}" type="presParOf" srcId="{0FDD1ECD-41BB-49A0-9B04-D33F632C8F5B}" destId="{8325C56E-3093-4D52-B557-124525422449}" srcOrd="6" destOrd="0" presId="urn:microsoft.com/office/officeart/2005/8/layout/equation2"/>
    <dgm:cxn modelId="{60719E69-AC81-4764-9287-E6A067650133}" type="presParOf" srcId="{0FDD1ECD-41BB-49A0-9B04-D33F632C8F5B}" destId="{B1E739DB-F4B2-4628-8A02-67017147DBA2}" srcOrd="7" destOrd="0" presId="urn:microsoft.com/office/officeart/2005/8/layout/equation2"/>
    <dgm:cxn modelId="{1C1AD693-AE76-4ED1-B3D2-F3B328793445}" type="presParOf" srcId="{0FDD1ECD-41BB-49A0-9B04-D33F632C8F5B}" destId="{6921EEBE-AFF8-4732-B4F4-6A2530CB312F}" srcOrd="8" destOrd="0" presId="urn:microsoft.com/office/officeart/2005/8/layout/equation2"/>
    <dgm:cxn modelId="{64A134EC-A539-4309-98B6-AC05FAD96FDE}" type="presParOf" srcId="{A25379A6-C17C-421A-A59D-83584D702C20}" destId="{FE81CAC9-7A81-4A1B-97D9-7A8BC325E8B8}" srcOrd="1" destOrd="0" presId="urn:microsoft.com/office/officeart/2005/8/layout/equation2"/>
    <dgm:cxn modelId="{F94FC410-AAD9-4339-A06F-4137AC1B8F85}" type="presParOf" srcId="{FE81CAC9-7A81-4A1B-97D9-7A8BC325E8B8}" destId="{8C05AA6C-6877-4993-AD3E-4F076A760D60}" srcOrd="0" destOrd="0" presId="urn:microsoft.com/office/officeart/2005/8/layout/equation2"/>
    <dgm:cxn modelId="{DB32E202-1652-44B0-A087-F0899A2A7C72}" type="presParOf" srcId="{A25379A6-C17C-421A-A59D-83584D702C20}" destId="{146A212A-31CA-4A69-94FA-83D2CCACE2F5}" srcOrd="2" destOrd="0" presId="urn:microsoft.com/office/officeart/2005/8/layout/equati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AD914C-B470-40CA-8C45-BFBD8B12DC1A}">
      <dsp:nvSpPr>
        <dsp:cNvPr id="0" name=""/>
        <dsp:cNvSpPr/>
      </dsp:nvSpPr>
      <dsp:spPr>
        <a:xfrm rot="16200000">
          <a:off x="95925" y="-95925"/>
          <a:ext cx="810090"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metamodel</a:t>
          </a:r>
          <a:endParaRPr lang="en-US" sz="1200" kern="1200"/>
        </a:p>
      </dsp:txBody>
      <dsp:txXfrm rot="16200000">
        <a:off x="197187" y="-197187"/>
        <a:ext cx="607567" cy="1001942"/>
      </dsp:txXfrm>
    </dsp:sp>
    <dsp:sp modelId="{C8DE1C41-BE77-4DBB-A7AF-1FF54E2256BF}">
      <dsp:nvSpPr>
        <dsp:cNvPr id="0" name=""/>
        <dsp:cNvSpPr/>
      </dsp:nvSpPr>
      <dsp:spPr>
        <a:xfrm>
          <a:off x="1001942" y="0"/>
          <a:ext cx="1001942" cy="810090"/>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 </a:t>
          </a:r>
        </a:p>
        <a:p>
          <a:pPr lvl="0" algn="ctr" defTabSz="533400">
            <a:lnSpc>
              <a:spcPct val="90000"/>
            </a:lnSpc>
            <a:spcBef>
              <a:spcPct val="0"/>
            </a:spcBef>
            <a:spcAft>
              <a:spcPct val="35000"/>
            </a:spcAft>
          </a:pPr>
          <a:r>
            <a:rPr lang="fr-FR" sz="1200" kern="1200" smtClean="0"/>
            <a:t>metamodel</a:t>
          </a:r>
          <a:endParaRPr lang="en-US" sz="1200" kern="1200"/>
        </a:p>
      </dsp:txBody>
      <dsp:txXfrm>
        <a:off x="1001942" y="0"/>
        <a:ext cx="1001942" cy="607567"/>
      </dsp:txXfrm>
    </dsp:sp>
    <dsp:sp modelId="{974BD66C-1F42-44CA-9726-4FA7C7F0AE5D}">
      <dsp:nvSpPr>
        <dsp:cNvPr id="0" name=""/>
        <dsp:cNvSpPr/>
      </dsp:nvSpPr>
      <dsp:spPr>
        <a:xfrm rot="10800000">
          <a:off x="0" y="810090"/>
          <a:ext cx="1001942" cy="810090"/>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a:t>
          </a:r>
        </a:p>
        <a:p>
          <a:pPr lvl="0" algn="ctr" defTabSz="533400">
            <a:lnSpc>
              <a:spcPct val="90000"/>
            </a:lnSpc>
            <a:spcBef>
              <a:spcPct val="0"/>
            </a:spcBef>
            <a:spcAft>
              <a:spcPct val="35000"/>
            </a:spcAft>
          </a:pPr>
          <a:r>
            <a:rPr lang="fr-FR" sz="1200" kern="1200" smtClean="0"/>
            <a:t>model</a:t>
          </a:r>
          <a:endParaRPr lang="en-US" sz="1200" kern="1200"/>
        </a:p>
      </dsp:txBody>
      <dsp:txXfrm rot="10800000">
        <a:off x="0" y="1012612"/>
        <a:ext cx="1001942" cy="607567"/>
      </dsp:txXfrm>
    </dsp:sp>
    <dsp:sp modelId="{6F9FDD49-63FD-46D5-A6BC-3FC25FA278F5}">
      <dsp:nvSpPr>
        <dsp:cNvPr id="0" name=""/>
        <dsp:cNvSpPr/>
      </dsp:nvSpPr>
      <dsp:spPr>
        <a:xfrm rot="5400000">
          <a:off x="1097868" y="714164"/>
          <a:ext cx="810090"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a:t>
          </a:r>
        </a:p>
        <a:p>
          <a:pPr lvl="0" algn="ctr" defTabSz="533400">
            <a:lnSpc>
              <a:spcPct val="90000"/>
            </a:lnSpc>
            <a:spcBef>
              <a:spcPct val="0"/>
            </a:spcBef>
            <a:spcAft>
              <a:spcPct val="35000"/>
            </a:spcAft>
          </a:pPr>
          <a:r>
            <a:rPr lang="fr-FR" sz="1200" kern="1200" smtClean="0"/>
            <a:t>model</a:t>
          </a:r>
          <a:endParaRPr lang="en-US" sz="1200" kern="1200"/>
        </a:p>
      </dsp:txBody>
      <dsp:txXfrm rot="5400000">
        <a:off x="1199129" y="815425"/>
        <a:ext cx="607567" cy="1001942"/>
      </dsp:txXfrm>
    </dsp:sp>
    <dsp:sp modelId="{39F1DFA8-35BB-483A-AB51-9074FE5C68B5}">
      <dsp:nvSpPr>
        <dsp:cNvPr id="0" name=""/>
        <dsp:cNvSpPr/>
      </dsp:nvSpPr>
      <dsp:spPr>
        <a:xfrm>
          <a:off x="383703" y="624830"/>
          <a:ext cx="1236476" cy="370518"/>
        </a:xfrm>
        <a:prstGeom prst="roundRect">
          <a:avLst/>
        </a:prstGeom>
        <a:solidFill>
          <a:schemeClr val="bg1">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B4MSecure</a:t>
          </a:r>
          <a:endParaRPr lang="en-US" sz="1200" kern="1200"/>
        </a:p>
      </dsp:txBody>
      <dsp:txXfrm>
        <a:off x="383703" y="624830"/>
        <a:ext cx="1236476" cy="37051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249034" y="2797"/>
          <a:ext cx="1114258" cy="55712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fr-FR" sz="3300" kern="1200" smtClean="0"/>
            <a:t>Tool</a:t>
          </a:r>
          <a:endParaRPr lang="en-US" sz="3300" kern="1200"/>
        </a:p>
      </dsp:txBody>
      <dsp:txXfrm>
        <a:off x="249034" y="2797"/>
        <a:ext cx="1114258" cy="557129"/>
      </dsp:txXfrm>
    </dsp:sp>
    <dsp:sp modelId="{04AB7BA5-66BE-4403-84F4-98FB35309AD3}">
      <dsp:nvSpPr>
        <dsp:cNvPr id="0" name=""/>
        <dsp:cNvSpPr/>
      </dsp:nvSpPr>
      <dsp:spPr>
        <a:xfrm>
          <a:off x="360460" y="559927"/>
          <a:ext cx="111425" cy="417847"/>
        </a:xfrm>
        <a:custGeom>
          <a:avLst/>
          <a:gdLst/>
          <a:ahLst/>
          <a:cxnLst/>
          <a:rect l="0" t="0" r="0" b="0"/>
          <a:pathLst>
            <a:path>
              <a:moveTo>
                <a:pt x="0" y="0"/>
              </a:moveTo>
              <a:lnTo>
                <a:pt x="0" y="417847"/>
              </a:lnTo>
              <a:lnTo>
                <a:pt x="111425" y="41784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471886" y="699209"/>
          <a:ext cx="3227178" cy="557129"/>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rgbClr val="00B050"/>
              </a:solidFill>
            </a:rPr>
            <a:t>Translate UML class diagrams into the B functional specification</a:t>
          </a:r>
          <a:endParaRPr lang="en-US" sz="1400" kern="1200">
            <a:solidFill>
              <a:srgbClr val="00B050"/>
            </a:solidFill>
          </a:endParaRPr>
        </a:p>
      </dsp:txBody>
      <dsp:txXfrm>
        <a:off x="471886" y="699209"/>
        <a:ext cx="3227178" cy="557129"/>
      </dsp:txXfrm>
    </dsp:sp>
    <dsp:sp modelId="{6606DBB7-13BA-4BF9-9C10-B1D276F25DC1}">
      <dsp:nvSpPr>
        <dsp:cNvPr id="0" name=""/>
        <dsp:cNvSpPr/>
      </dsp:nvSpPr>
      <dsp:spPr>
        <a:xfrm>
          <a:off x="360460" y="559927"/>
          <a:ext cx="111425" cy="1114258"/>
        </a:xfrm>
        <a:custGeom>
          <a:avLst/>
          <a:gdLst/>
          <a:ahLst/>
          <a:cxnLst/>
          <a:rect l="0" t="0" r="0" b="0"/>
          <a:pathLst>
            <a:path>
              <a:moveTo>
                <a:pt x="0" y="0"/>
              </a:moveTo>
              <a:lnTo>
                <a:pt x="0" y="1114258"/>
              </a:lnTo>
              <a:lnTo>
                <a:pt x="111425" y="111425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471886" y="1395621"/>
          <a:ext cx="3209635" cy="557129"/>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rgbClr val="0070C0"/>
              </a:solidFill>
            </a:rPr>
            <a:t>Translate SecureUML diagrams into the B static security specification</a:t>
          </a:r>
          <a:endParaRPr lang="en-US" sz="1400" kern="1200">
            <a:solidFill>
              <a:srgbClr val="0070C0"/>
            </a:solidFill>
          </a:endParaRPr>
        </a:p>
      </dsp:txBody>
      <dsp:txXfrm>
        <a:off x="471886" y="1395621"/>
        <a:ext cx="3209635" cy="557129"/>
      </dsp:txXfrm>
    </dsp:sp>
    <dsp:sp modelId="{E690F884-16D1-473D-B964-A1EF570B5079}">
      <dsp:nvSpPr>
        <dsp:cNvPr id="0" name=""/>
        <dsp:cNvSpPr/>
      </dsp:nvSpPr>
      <dsp:spPr>
        <a:xfrm>
          <a:off x="360460" y="559927"/>
          <a:ext cx="111425" cy="1810670"/>
        </a:xfrm>
        <a:custGeom>
          <a:avLst/>
          <a:gdLst/>
          <a:ahLst/>
          <a:cxnLst/>
          <a:rect l="0" t="0" r="0" b="0"/>
          <a:pathLst>
            <a:path>
              <a:moveTo>
                <a:pt x="0" y="0"/>
              </a:moveTo>
              <a:lnTo>
                <a:pt x="0" y="1810670"/>
              </a:lnTo>
              <a:lnTo>
                <a:pt x="111425" y="181067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471886" y="2092033"/>
          <a:ext cx="3201416" cy="557129"/>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rgbClr val="C00000"/>
              </a:solidFill>
            </a:rPr>
            <a:t>Translate UML activity diagrams into the B dynamic security specification</a:t>
          </a:r>
          <a:endParaRPr lang="en-US" sz="1400" kern="1200">
            <a:solidFill>
              <a:srgbClr val="C00000"/>
            </a:solidFill>
          </a:endParaRPr>
        </a:p>
      </dsp:txBody>
      <dsp:txXfrm>
        <a:off x="471886" y="2092033"/>
        <a:ext cx="3201416" cy="557129"/>
      </dsp:txXfrm>
    </dsp:sp>
    <dsp:sp modelId="{89E08A60-410D-4C26-91C9-5B12469A712A}">
      <dsp:nvSpPr>
        <dsp:cNvPr id="0" name=""/>
        <dsp:cNvSpPr/>
      </dsp:nvSpPr>
      <dsp:spPr>
        <a:xfrm>
          <a:off x="360460" y="559927"/>
          <a:ext cx="111425" cy="2507082"/>
        </a:xfrm>
        <a:custGeom>
          <a:avLst/>
          <a:gdLst/>
          <a:ahLst/>
          <a:cxnLst/>
          <a:rect l="0" t="0" r="0" b="0"/>
          <a:pathLst>
            <a:path>
              <a:moveTo>
                <a:pt x="0" y="0"/>
              </a:moveTo>
              <a:lnTo>
                <a:pt x="0" y="2507082"/>
              </a:lnTo>
              <a:lnTo>
                <a:pt x="111425" y="250708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471886" y="2788444"/>
          <a:ext cx="3224566" cy="557129"/>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rgbClr val="C00000"/>
              </a:solidFill>
            </a:rPr>
            <a:t>Generate the access control filter</a:t>
          </a:r>
          <a:endParaRPr lang="en-US" sz="1400" kern="1200">
            <a:solidFill>
              <a:srgbClr val="C00000"/>
            </a:solidFill>
          </a:endParaRPr>
        </a:p>
      </dsp:txBody>
      <dsp:txXfrm>
        <a:off x="471886" y="2788444"/>
        <a:ext cx="3224566" cy="55712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1184" y="1344621"/>
          <a:ext cx="1174243" cy="58712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latin typeface="+mj-lt"/>
              <a:ea typeface="Tahoma" pitchFamily="34" charset="0"/>
              <a:cs typeface="Times New Roman" pitchFamily="18" charset="0"/>
            </a:rPr>
            <a:t>Abstract B functional spec</a:t>
          </a:r>
          <a:endParaRPr lang="en-US" sz="1000" kern="1200">
            <a:latin typeface="+mj-lt"/>
            <a:ea typeface="Tahoma" pitchFamily="34" charset="0"/>
            <a:cs typeface="Times New Roman" pitchFamily="18" charset="0"/>
          </a:endParaRPr>
        </a:p>
      </dsp:txBody>
      <dsp:txXfrm>
        <a:off x="1184" y="1344621"/>
        <a:ext cx="1174243" cy="587121"/>
      </dsp:txXfrm>
    </dsp:sp>
    <dsp:sp modelId="{12E8A444-99DB-47C8-95E6-AE40D2809128}">
      <dsp:nvSpPr>
        <dsp:cNvPr id="0" name=""/>
        <dsp:cNvSpPr/>
      </dsp:nvSpPr>
      <dsp:spPr>
        <a:xfrm rot="18289469">
          <a:off x="999030" y="1284458"/>
          <a:ext cx="822494" cy="32255"/>
        </a:xfrm>
        <a:custGeom>
          <a:avLst/>
          <a:gdLst/>
          <a:ahLst/>
          <a:cxnLst/>
          <a:rect l="0" t="0" r="0" b="0"/>
          <a:pathLst>
            <a:path>
              <a:moveTo>
                <a:pt x="0" y="16127"/>
              </a:moveTo>
              <a:lnTo>
                <a:pt x="822494" y="16127"/>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latin typeface="+mj-lt"/>
            <a:ea typeface="Tahoma" pitchFamily="34" charset="0"/>
            <a:cs typeface="Times New Roman" pitchFamily="18" charset="0"/>
          </a:endParaRPr>
        </a:p>
      </dsp:txBody>
      <dsp:txXfrm rot="18289469">
        <a:off x="1389715" y="1280024"/>
        <a:ext cx="41124" cy="41124"/>
      </dsp:txXfrm>
    </dsp:sp>
    <dsp:sp modelId="{F0466C89-04B0-4130-AEC3-F751602EE981}">
      <dsp:nvSpPr>
        <dsp:cNvPr id="0" name=""/>
        <dsp:cNvSpPr/>
      </dsp:nvSpPr>
      <dsp:spPr>
        <a:xfrm>
          <a:off x="1645126" y="669430"/>
          <a:ext cx="1174243" cy="587121"/>
        </a:xfrm>
        <a:prstGeom prst="roundRect">
          <a:avLst>
            <a:gd name="adj" fmla="val 10000"/>
          </a:avLst>
        </a:prstGeom>
        <a:solidFill>
          <a:schemeClr val="lt1"/>
        </a:solidFill>
        <a:ln w="25400" cap="flat" cmpd="sng" algn="ctr">
          <a:solidFill>
            <a:schemeClr val="tx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latin typeface="+mj-lt"/>
              <a:ea typeface="Tahoma" pitchFamily="34" charset="0"/>
              <a:cs typeface="Times New Roman" pitchFamily="18" charset="0"/>
            </a:rPr>
            <a:t>Data </a:t>
          </a:r>
          <a:endParaRPr lang="en-US" sz="1000" kern="1200">
            <a:solidFill>
              <a:schemeClr val="tx1"/>
            </a:solidFill>
            <a:latin typeface="+mj-lt"/>
            <a:ea typeface="Tahoma" pitchFamily="34" charset="0"/>
            <a:cs typeface="Times New Roman" pitchFamily="18" charset="0"/>
          </a:endParaRPr>
        </a:p>
      </dsp:txBody>
      <dsp:txXfrm>
        <a:off x="1645126" y="669430"/>
        <a:ext cx="1174243" cy="587121"/>
      </dsp:txXfrm>
    </dsp:sp>
    <dsp:sp modelId="{E0494706-BDA4-4FCB-8595-75EABA3CB4F0}">
      <dsp:nvSpPr>
        <dsp:cNvPr id="0" name=""/>
        <dsp:cNvSpPr/>
      </dsp:nvSpPr>
      <dsp:spPr>
        <a:xfrm rot="19457599">
          <a:off x="2765001" y="778066"/>
          <a:ext cx="578434" cy="32255"/>
        </a:xfrm>
        <a:custGeom>
          <a:avLst/>
          <a:gdLst/>
          <a:ahLst/>
          <a:cxnLst/>
          <a:rect l="0" t="0" r="0" b="0"/>
          <a:pathLst>
            <a:path>
              <a:moveTo>
                <a:pt x="0" y="16127"/>
              </a:moveTo>
              <a:lnTo>
                <a:pt x="578434" y="1612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latin typeface="+mj-lt"/>
            <a:ea typeface="Tahoma" pitchFamily="34" charset="0"/>
            <a:cs typeface="Times New Roman" pitchFamily="18" charset="0"/>
          </a:endParaRPr>
        </a:p>
      </dsp:txBody>
      <dsp:txXfrm rot="19457599">
        <a:off x="3039757" y="779733"/>
        <a:ext cx="28921" cy="28921"/>
      </dsp:txXfrm>
    </dsp:sp>
    <dsp:sp modelId="{3E4CBBA0-BE61-40BB-B482-3E03D93DC7F9}">
      <dsp:nvSpPr>
        <dsp:cNvPr id="0" name=""/>
        <dsp:cNvSpPr/>
      </dsp:nvSpPr>
      <dsp:spPr>
        <a:xfrm>
          <a:off x="3289067" y="331835"/>
          <a:ext cx="1174243" cy="587121"/>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latin typeface="+mj-lt"/>
              <a:ea typeface="Tahoma" pitchFamily="34" charset="0"/>
              <a:cs typeface="Times New Roman" pitchFamily="18" charset="0"/>
            </a:rPr>
            <a:t>SQL table</a:t>
          </a:r>
          <a:endParaRPr lang="en-US" sz="1000" kern="1200">
            <a:solidFill>
              <a:schemeClr val="tx1"/>
            </a:solidFill>
            <a:latin typeface="+mj-lt"/>
            <a:ea typeface="Tahoma" pitchFamily="34" charset="0"/>
            <a:cs typeface="Times New Roman" pitchFamily="18" charset="0"/>
          </a:endParaRPr>
        </a:p>
      </dsp:txBody>
      <dsp:txXfrm>
        <a:off x="3289067" y="331835"/>
        <a:ext cx="1174243" cy="587121"/>
      </dsp:txXfrm>
    </dsp:sp>
    <dsp:sp modelId="{B91EF4AF-11FE-477E-852F-4BE0C064F7E9}">
      <dsp:nvSpPr>
        <dsp:cNvPr id="0" name=""/>
        <dsp:cNvSpPr/>
      </dsp:nvSpPr>
      <dsp:spPr>
        <a:xfrm rot="2142401">
          <a:off x="2765001" y="1115661"/>
          <a:ext cx="578434" cy="32255"/>
        </a:xfrm>
        <a:custGeom>
          <a:avLst/>
          <a:gdLst/>
          <a:ahLst/>
          <a:cxnLst/>
          <a:rect l="0" t="0" r="0" b="0"/>
          <a:pathLst>
            <a:path>
              <a:moveTo>
                <a:pt x="0" y="16127"/>
              </a:moveTo>
              <a:lnTo>
                <a:pt x="578434" y="1612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latin typeface="+mj-lt"/>
            <a:ea typeface="Tahoma" pitchFamily="34" charset="0"/>
            <a:cs typeface="Times New Roman" pitchFamily="18" charset="0"/>
          </a:endParaRPr>
        </a:p>
      </dsp:txBody>
      <dsp:txXfrm rot="2142401">
        <a:off x="3039757" y="1117328"/>
        <a:ext cx="28921" cy="28921"/>
      </dsp:txXfrm>
    </dsp:sp>
    <dsp:sp modelId="{EEC94F44-E48D-4A37-AFF3-1095E7AFD81C}">
      <dsp:nvSpPr>
        <dsp:cNvPr id="0" name=""/>
        <dsp:cNvSpPr/>
      </dsp:nvSpPr>
      <dsp:spPr>
        <a:xfrm>
          <a:off x="3289067" y="1007025"/>
          <a:ext cx="1174243" cy="587121"/>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latin typeface="+mj-lt"/>
              <a:ea typeface="Tahoma" pitchFamily="34" charset="0"/>
              <a:cs typeface="Times New Roman" pitchFamily="18" charset="0"/>
            </a:rPr>
            <a:t>Java class</a:t>
          </a:r>
          <a:endParaRPr lang="en-US" sz="1000" kern="1200">
            <a:solidFill>
              <a:schemeClr val="tx1"/>
            </a:solidFill>
            <a:latin typeface="+mj-lt"/>
            <a:ea typeface="Tahoma" pitchFamily="34" charset="0"/>
            <a:cs typeface="Times New Roman" pitchFamily="18" charset="0"/>
          </a:endParaRPr>
        </a:p>
      </dsp:txBody>
      <dsp:txXfrm>
        <a:off x="3289067" y="1007025"/>
        <a:ext cx="1174243" cy="587121"/>
      </dsp:txXfrm>
    </dsp:sp>
    <dsp:sp modelId="{1FF41E16-26FA-45A8-A31C-B2615BEF408C}">
      <dsp:nvSpPr>
        <dsp:cNvPr id="0" name=""/>
        <dsp:cNvSpPr/>
      </dsp:nvSpPr>
      <dsp:spPr>
        <a:xfrm rot="3310531">
          <a:off x="999030" y="1959649"/>
          <a:ext cx="822494" cy="32255"/>
        </a:xfrm>
        <a:custGeom>
          <a:avLst/>
          <a:gdLst/>
          <a:ahLst/>
          <a:cxnLst/>
          <a:rect l="0" t="0" r="0" b="0"/>
          <a:pathLst>
            <a:path>
              <a:moveTo>
                <a:pt x="0" y="16127"/>
              </a:moveTo>
              <a:lnTo>
                <a:pt x="822494" y="16127"/>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latin typeface="+mj-lt"/>
            <a:ea typeface="Tahoma" pitchFamily="34" charset="0"/>
            <a:cs typeface="Times New Roman" pitchFamily="18" charset="0"/>
          </a:endParaRPr>
        </a:p>
      </dsp:txBody>
      <dsp:txXfrm rot="3310531">
        <a:off x="1389715" y="1955214"/>
        <a:ext cx="41124" cy="41124"/>
      </dsp:txXfrm>
    </dsp:sp>
    <dsp:sp modelId="{3884A0AB-F20B-49FE-B4C9-F7B6E4B81227}">
      <dsp:nvSpPr>
        <dsp:cNvPr id="0" name=""/>
        <dsp:cNvSpPr/>
      </dsp:nvSpPr>
      <dsp:spPr>
        <a:xfrm>
          <a:off x="1645126" y="2019811"/>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latin typeface="+mj-lt"/>
              <a:ea typeface="Tahoma" pitchFamily="34" charset="0"/>
              <a:cs typeface="Times New Roman" pitchFamily="18" charset="0"/>
            </a:rPr>
            <a:t>Operation </a:t>
          </a:r>
          <a:endParaRPr lang="en-US" sz="1000" kern="1200">
            <a:latin typeface="+mj-lt"/>
            <a:ea typeface="Tahoma" pitchFamily="34" charset="0"/>
            <a:cs typeface="Times New Roman" pitchFamily="18" charset="0"/>
          </a:endParaRPr>
        </a:p>
      </dsp:txBody>
      <dsp:txXfrm>
        <a:off x="1645126" y="2019811"/>
        <a:ext cx="1174243" cy="587121"/>
      </dsp:txXfrm>
    </dsp:sp>
    <dsp:sp modelId="{8C96BC92-7E23-42AE-9701-CE0E27EF4B87}">
      <dsp:nvSpPr>
        <dsp:cNvPr id="0" name=""/>
        <dsp:cNvSpPr/>
      </dsp:nvSpPr>
      <dsp:spPr>
        <a:xfrm rot="19457599">
          <a:off x="2765001" y="2128446"/>
          <a:ext cx="578434" cy="32255"/>
        </a:xfrm>
        <a:custGeom>
          <a:avLst/>
          <a:gdLst/>
          <a:ahLst/>
          <a:cxnLst/>
          <a:rect l="0" t="0" r="0" b="0"/>
          <a:pathLst>
            <a:path>
              <a:moveTo>
                <a:pt x="0" y="16127"/>
              </a:moveTo>
              <a:lnTo>
                <a:pt x="578434" y="1612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latin typeface="+mj-lt"/>
            <a:ea typeface="Tahoma" pitchFamily="34" charset="0"/>
            <a:cs typeface="Times New Roman" pitchFamily="18" charset="0"/>
          </a:endParaRPr>
        </a:p>
      </dsp:txBody>
      <dsp:txXfrm rot="19457599">
        <a:off x="3039757" y="2130113"/>
        <a:ext cx="28921" cy="28921"/>
      </dsp:txXfrm>
    </dsp:sp>
    <dsp:sp modelId="{7CE19C82-3C29-4A55-8173-E5825C2CDAE8}">
      <dsp:nvSpPr>
        <dsp:cNvPr id="0" name=""/>
        <dsp:cNvSpPr/>
      </dsp:nvSpPr>
      <dsp:spPr>
        <a:xfrm>
          <a:off x="3289067" y="1682216"/>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latin typeface="+mj-lt"/>
              <a:ea typeface="Tahoma" pitchFamily="34" charset="0"/>
              <a:cs typeface="Times New Roman" pitchFamily="18" charset="0"/>
            </a:rPr>
            <a:t>SQL stored procedure</a:t>
          </a:r>
          <a:endParaRPr lang="en-US" sz="1000" kern="1200">
            <a:latin typeface="+mj-lt"/>
            <a:ea typeface="Tahoma" pitchFamily="34" charset="0"/>
            <a:cs typeface="Times New Roman" pitchFamily="18" charset="0"/>
          </a:endParaRPr>
        </a:p>
      </dsp:txBody>
      <dsp:txXfrm>
        <a:off x="3289067" y="1682216"/>
        <a:ext cx="1174243" cy="587121"/>
      </dsp:txXfrm>
    </dsp:sp>
    <dsp:sp modelId="{FB180C64-E3A7-49A0-A331-A393630F425C}">
      <dsp:nvSpPr>
        <dsp:cNvPr id="0" name=""/>
        <dsp:cNvSpPr/>
      </dsp:nvSpPr>
      <dsp:spPr>
        <a:xfrm rot="2142401">
          <a:off x="2765001" y="2466041"/>
          <a:ext cx="578434" cy="32255"/>
        </a:xfrm>
        <a:custGeom>
          <a:avLst/>
          <a:gdLst/>
          <a:ahLst/>
          <a:cxnLst/>
          <a:rect l="0" t="0" r="0" b="0"/>
          <a:pathLst>
            <a:path>
              <a:moveTo>
                <a:pt x="0" y="16127"/>
              </a:moveTo>
              <a:lnTo>
                <a:pt x="578434" y="1612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mj-lt"/>
            <a:ea typeface="Tahoma" pitchFamily="34" charset="0"/>
            <a:cs typeface="Times New Roman" pitchFamily="18" charset="0"/>
          </a:endParaRPr>
        </a:p>
      </dsp:txBody>
      <dsp:txXfrm rot="2142401">
        <a:off x="3039757" y="2467708"/>
        <a:ext cx="28921" cy="28921"/>
      </dsp:txXfrm>
    </dsp:sp>
    <dsp:sp modelId="{C6D8CFCD-79EB-4452-9771-93E70DB876A3}">
      <dsp:nvSpPr>
        <dsp:cNvPr id="0" name=""/>
        <dsp:cNvSpPr/>
      </dsp:nvSpPr>
      <dsp:spPr>
        <a:xfrm>
          <a:off x="3289067" y="2357406"/>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latin typeface="+mj-lt"/>
              <a:ea typeface="Tahoma" pitchFamily="34" charset="0"/>
              <a:cs typeface="Times New Roman" pitchFamily="18" charset="0"/>
            </a:rPr>
            <a:t>Java method</a:t>
          </a:r>
          <a:endParaRPr lang="en-US" sz="1000" kern="1200">
            <a:latin typeface="+mj-lt"/>
            <a:ea typeface="Tahoma" pitchFamily="34" charset="0"/>
            <a:cs typeface="Times New Roman" pitchFamily="18" charset="0"/>
          </a:endParaRPr>
        </a:p>
      </dsp:txBody>
      <dsp:txXfrm>
        <a:off x="3289067" y="2357406"/>
        <a:ext cx="1174243" cy="58712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Static security check</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2782" y="1397438"/>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B dynamic specification</a:t>
          </a:r>
          <a:endParaRPr lang="en-US" sz="1000" kern="1200"/>
        </a:p>
      </dsp:txBody>
      <dsp:txXfrm>
        <a:off x="2782" y="1397438"/>
        <a:ext cx="1249240" cy="624620"/>
      </dsp:txXfrm>
    </dsp:sp>
    <dsp:sp modelId="{12E8A444-99DB-47C8-95E6-AE40D2809128}">
      <dsp:nvSpPr>
        <dsp:cNvPr id="0" name=""/>
        <dsp:cNvSpPr/>
      </dsp:nvSpPr>
      <dsp:spPr>
        <a:xfrm rot="18770822">
          <a:off x="1134470" y="1422011"/>
          <a:ext cx="734800" cy="36738"/>
        </a:xfrm>
        <a:custGeom>
          <a:avLst/>
          <a:gdLst/>
          <a:ahLst/>
          <a:cxnLst/>
          <a:rect l="0" t="0" r="0" b="0"/>
          <a:pathLst>
            <a:path>
              <a:moveTo>
                <a:pt x="0" y="18369"/>
              </a:moveTo>
              <a:lnTo>
                <a:pt x="734800" y="18369"/>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8770822">
        <a:off x="1483500" y="1422010"/>
        <a:ext cx="36740" cy="36740"/>
      </dsp:txXfrm>
    </dsp:sp>
    <dsp:sp modelId="{F0466C89-04B0-4130-AEC3-F751602EE981}">
      <dsp:nvSpPr>
        <dsp:cNvPr id="0" name=""/>
        <dsp:cNvSpPr/>
      </dsp:nvSpPr>
      <dsp:spPr>
        <a:xfrm>
          <a:off x="1751718" y="858703"/>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a:t>
          </a:r>
          <a:endParaRPr lang="en-US" sz="1000" kern="1200">
            <a:solidFill>
              <a:schemeClr val="tx1"/>
            </a:solidFill>
          </a:endParaRPr>
        </a:p>
      </dsp:txBody>
      <dsp:txXfrm>
        <a:off x="1751718" y="858703"/>
        <a:ext cx="1249240" cy="624620"/>
      </dsp:txXfrm>
    </dsp:sp>
    <dsp:sp modelId="{E0494706-BDA4-4FCB-8595-75EABA3CB4F0}">
      <dsp:nvSpPr>
        <dsp:cNvPr id="0" name=""/>
        <dsp:cNvSpPr/>
      </dsp:nvSpPr>
      <dsp:spPr>
        <a:xfrm rot="19457599">
          <a:off x="2943118" y="973065"/>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235422" y="976050"/>
        <a:ext cx="30768" cy="30768"/>
      </dsp:txXfrm>
    </dsp:sp>
    <dsp:sp modelId="{3E4CBBA0-BE61-40BB-B482-3E03D93DC7F9}">
      <dsp:nvSpPr>
        <dsp:cNvPr id="0" name=""/>
        <dsp:cNvSpPr/>
      </dsp:nvSpPr>
      <dsp:spPr>
        <a:xfrm>
          <a:off x="3500655" y="499546"/>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table</a:t>
          </a:r>
          <a:endParaRPr lang="en-US" sz="1000" kern="1200">
            <a:solidFill>
              <a:schemeClr val="tx1"/>
            </a:solidFill>
          </a:endParaRPr>
        </a:p>
      </dsp:txBody>
      <dsp:txXfrm>
        <a:off x="3500655" y="499546"/>
        <a:ext cx="1249240" cy="624620"/>
      </dsp:txXfrm>
    </dsp:sp>
    <dsp:sp modelId="{B91EF4AF-11FE-477E-852F-4BE0C064F7E9}">
      <dsp:nvSpPr>
        <dsp:cNvPr id="0" name=""/>
        <dsp:cNvSpPr/>
      </dsp:nvSpPr>
      <dsp:spPr>
        <a:xfrm rot="2142401">
          <a:off x="2943118" y="1332222"/>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235422" y="1335207"/>
        <a:ext cx="30768" cy="30768"/>
      </dsp:txXfrm>
    </dsp:sp>
    <dsp:sp modelId="{EEC94F44-E48D-4A37-AFF3-1095E7AFD81C}">
      <dsp:nvSpPr>
        <dsp:cNvPr id="0" name=""/>
        <dsp:cNvSpPr/>
      </dsp:nvSpPr>
      <dsp:spPr>
        <a:xfrm>
          <a:off x="3500655" y="1217859"/>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500655" y="1217859"/>
        <a:ext cx="1249240" cy="624620"/>
      </dsp:txXfrm>
    </dsp:sp>
    <dsp:sp modelId="{1FF41E16-26FA-45A8-A31C-B2615BEF408C}">
      <dsp:nvSpPr>
        <dsp:cNvPr id="0" name=""/>
        <dsp:cNvSpPr/>
      </dsp:nvSpPr>
      <dsp:spPr>
        <a:xfrm rot="2829178">
          <a:off x="1134470" y="1960746"/>
          <a:ext cx="734800" cy="36738"/>
        </a:xfrm>
        <a:custGeom>
          <a:avLst/>
          <a:gdLst/>
          <a:ahLst/>
          <a:cxnLst/>
          <a:rect l="0" t="0" r="0" b="0"/>
          <a:pathLst>
            <a:path>
              <a:moveTo>
                <a:pt x="0" y="18369"/>
              </a:moveTo>
              <a:lnTo>
                <a:pt x="734800" y="18369"/>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829178">
        <a:off x="1483500" y="1960745"/>
        <a:ext cx="36740" cy="36740"/>
      </dsp:txXfrm>
    </dsp:sp>
    <dsp:sp modelId="{3884A0AB-F20B-49FE-B4C9-F7B6E4B81227}">
      <dsp:nvSpPr>
        <dsp:cNvPr id="0" name=""/>
        <dsp:cNvSpPr/>
      </dsp:nvSpPr>
      <dsp:spPr>
        <a:xfrm>
          <a:off x="1751718"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Dynamic security check</a:t>
          </a:r>
          <a:endParaRPr lang="en-US" sz="1000" kern="1200"/>
        </a:p>
      </dsp:txBody>
      <dsp:txXfrm>
        <a:off x="1751718" y="1936173"/>
        <a:ext cx="1249240" cy="624620"/>
      </dsp:txXfrm>
    </dsp:sp>
    <dsp:sp modelId="{FB180C64-E3A7-49A0-A331-A393630F425C}">
      <dsp:nvSpPr>
        <dsp:cNvPr id="0" name=""/>
        <dsp:cNvSpPr/>
      </dsp:nvSpPr>
      <dsp:spPr>
        <a:xfrm>
          <a:off x="3000959" y="2230114"/>
          <a:ext cx="499696" cy="36738"/>
        </a:xfrm>
        <a:custGeom>
          <a:avLst/>
          <a:gdLst/>
          <a:ahLst/>
          <a:cxnLst/>
          <a:rect l="0" t="0" r="0" b="0"/>
          <a:pathLst>
            <a:path>
              <a:moveTo>
                <a:pt x="0" y="18369"/>
              </a:moveTo>
              <a:lnTo>
                <a:pt x="499696" y="18369"/>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38314" y="2235990"/>
        <a:ext cx="24984" cy="24984"/>
      </dsp:txXfrm>
    </dsp:sp>
    <dsp:sp modelId="{C6D8CFCD-79EB-4452-9771-93E70DB876A3}">
      <dsp:nvSpPr>
        <dsp:cNvPr id="0" name=""/>
        <dsp:cNvSpPr/>
      </dsp:nvSpPr>
      <dsp:spPr>
        <a:xfrm>
          <a:off x="3500655"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500655" y="1936173"/>
        <a:ext cx="1249240" cy="6246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CE3CBE-2F67-4A43-B1E1-D4DC697CF729}">
      <dsp:nvSpPr>
        <dsp:cNvPr id="0" name=""/>
        <dsp:cNvSpPr/>
      </dsp:nvSpPr>
      <dsp:spPr>
        <a:xfrm>
          <a:off x="25"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Pointcut</a:t>
          </a:r>
          <a:endParaRPr lang="en-US" sz="1800" b="1" kern="1200"/>
        </a:p>
      </dsp:txBody>
      <dsp:txXfrm>
        <a:off x="25" y="27782"/>
        <a:ext cx="2409974" cy="713345"/>
      </dsp:txXfrm>
    </dsp:sp>
    <dsp:sp modelId="{708EC4F5-AC44-4B62-AD1D-A5A29CCB8607}">
      <dsp:nvSpPr>
        <dsp:cNvPr id="0" name=""/>
        <dsp:cNvSpPr/>
      </dsp:nvSpPr>
      <dsp:spPr>
        <a:xfrm>
          <a:off x="25"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The protected methods</a:t>
          </a:r>
          <a:endParaRPr lang="en-US" sz="1400" kern="1200"/>
        </a:p>
      </dsp:txBody>
      <dsp:txXfrm>
        <a:off x="25" y="741128"/>
        <a:ext cx="2409974" cy="815264"/>
      </dsp:txXfrm>
    </dsp:sp>
    <dsp:sp modelId="{F7968F75-0AF8-4C9A-8231-A742A7ACBEDC}">
      <dsp:nvSpPr>
        <dsp:cNvPr id="0" name=""/>
        <dsp:cNvSpPr/>
      </dsp:nvSpPr>
      <dsp:spPr>
        <a:xfrm>
          <a:off x="2747396"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Advice</a:t>
          </a:r>
        </a:p>
        <a:p>
          <a:pPr lvl="0" algn="ctr" defTabSz="800100">
            <a:lnSpc>
              <a:spcPct val="90000"/>
            </a:lnSpc>
            <a:spcBef>
              <a:spcPct val="0"/>
            </a:spcBef>
            <a:spcAft>
              <a:spcPct val="35000"/>
            </a:spcAft>
          </a:pPr>
          <a:r>
            <a:rPr lang="fr-FR" sz="1800" kern="1200" smtClean="0"/>
            <a:t>(</a:t>
          </a:r>
          <a:r>
            <a:rPr lang="fr-FR" sz="1800" i="1" kern="1200" smtClean="0"/>
            <a:t>around)</a:t>
          </a:r>
          <a:endParaRPr lang="en-US" sz="1800" kern="1200"/>
        </a:p>
      </dsp:txBody>
      <dsp:txXfrm>
        <a:off x="2747396" y="27782"/>
        <a:ext cx="2409974" cy="713345"/>
      </dsp:txXfrm>
    </dsp:sp>
    <dsp:sp modelId="{D2B5E308-25AE-46F8-BBC8-2C3A30AE4BBE}">
      <dsp:nvSpPr>
        <dsp:cNvPr id="0" name=""/>
        <dsp:cNvSpPr/>
      </dsp:nvSpPr>
      <dsp:spPr>
        <a:xfrm>
          <a:off x="2747396"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Call the security checks</a:t>
          </a:r>
          <a:endParaRPr lang="en-US" sz="1400" kern="1200"/>
        </a:p>
        <a:p>
          <a:pPr marL="114300" lvl="1" indent="-114300" algn="l" defTabSz="622300">
            <a:lnSpc>
              <a:spcPct val="90000"/>
            </a:lnSpc>
            <a:spcBef>
              <a:spcPct val="0"/>
            </a:spcBef>
            <a:spcAft>
              <a:spcPct val="15000"/>
            </a:spcAft>
            <a:buChar char="••"/>
          </a:pPr>
          <a:r>
            <a:rPr lang="fr-FR" sz="1400" kern="1200" smtClean="0"/>
            <a:t>Execute the actual method</a:t>
          </a:r>
          <a:endParaRPr lang="en-US" sz="1400" kern="1200"/>
        </a:p>
        <a:p>
          <a:pPr marL="114300" lvl="1" indent="-114300" algn="l" defTabSz="622300">
            <a:lnSpc>
              <a:spcPct val="90000"/>
            </a:lnSpc>
            <a:spcBef>
              <a:spcPct val="0"/>
            </a:spcBef>
            <a:spcAft>
              <a:spcPct val="15000"/>
            </a:spcAft>
            <a:buChar char="••"/>
          </a:pPr>
          <a:r>
            <a:rPr lang="fr-FR" sz="1400" kern="1200" smtClean="0"/>
            <a:t>Call the log</a:t>
          </a:r>
          <a:endParaRPr lang="en-US" sz="1400" kern="1200"/>
        </a:p>
      </dsp:txBody>
      <dsp:txXfrm>
        <a:off x="2747396" y="741128"/>
        <a:ext cx="2409974" cy="81526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653746" y="1516"/>
          <a:ext cx="992377" cy="49618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fr-FR" sz="2900" kern="1200" smtClean="0"/>
            <a:t>Tool</a:t>
          </a:r>
          <a:endParaRPr lang="en-US" sz="2900" kern="1200"/>
        </a:p>
      </dsp:txBody>
      <dsp:txXfrm>
        <a:off x="653746" y="1516"/>
        <a:ext cx="992377" cy="496188"/>
      </dsp:txXfrm>
    </dsp:sp>
    <dsp:sp modelId="{04AB7BA5-66BE-4403-84F4-98FB35309AD3}">
      <dsp:nvSpPr>
        <dsp:cNvPr id="0" name=""/>
        <dsp:cNvSpPr/>
      </dsp:nvSpPr>
      <dsp:spPr>
        <a:xfrm>
          <a:off x="752984" y="497704"/>
          <a:ext cx="99237" cy="372141"/>
        </a:xfrm>
        <a:custGeom>
          <a:avLst/>
          <a:gdLst/>
          <a:ahLst/>
          <a:cxnLst/>
          <a:rect l="0" t="0" r="0" b="0"/>
          <a:pathLst>
            <a:path>
              <a:moveTo>
                <a:pt x="0" y="0"/>
              </a:moveTo>
              <a:lnTo>
                <a:pt x="0" y="372141"/>
              </a:lnTo>
              <a:lnTo>
                <a:pt x="99237" y="37214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852222" y="621751"/>
          <a:ext cx="2874178"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table from a B structure</a:t>
          </a:r>
          <a:endParaRPr lang="en-US" sz="1400" kern="1200"/>
        </a:p>
      </dsp:txBody>
      <dsp:txXfrm>
        <a:off x="852222" y="621751"/>
        <a:ext cx="2874178" cy="496188"/>
      </dsp:txXfrm>
    </dsp:sp>
    <dsp:sp modelId="{EA48588D-6F4F-49B3-9BD6-77C3A3FA1005}">
      <dsp:nvSpPr>
        <dsp:cNvPr id="0" name=""/>
        <dsp:cNvSpPr/>
      </dsp:nvSpPr>
      <dsp:spPr>
        <a:xfrm>
          <a:off x="752984" y="497704"/>
          <a:ext cx="99237" cy="992377"/>
        </a:xfrm>
        <a:custGeom>
          <a:avLst/>
          <a:gdLst/>
          <a:ahLst/>
          <a:cxnLst/>
          <a:rect l="0" t="0" r="0" b="0"/>
          <a:pathLst>
            <a:path>
              <a:moveTo>
                <a:pt x="0" y="0"/>
              </a:moveTo>
              <a:lnTo>
                <a:pt x="0" y="992377"/>
              </a:lnTo>
              <a:lnTo>
                <a:pt x="99237" y="99237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787FD-86C1-4F32-A7E2-C2A124C7A872}">
      <dsp:nvSpPr>
        <dsp:cNvPr id="0" name=""/>
        <dsp:cNvSpPr/>
      </dsp:nvSpPr>
      <dsp:spPr>
        <a:xfrm>
          <a:off x="852222" y="1241987"/>
          <a:ext cx="2874178"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stored procedure from a B operation</a:t>
          </a:r>
          <a:endParaRPr lang="en-US" sz="1400" kern="1200"/>
        </a:p>
      </dsp:txBody>
      <dsp:txXfrm>
        <a:off x="852222" y="1241987"/>
        <a:ext cx="2874178" cy="496188"/>
      </dsp:txXfrm>
    </dsp:sp>
    <dsp:sp modelId="{6606DBB7-13BA-4BF9-9C10-B1D276F25DC1}">
      <dsp:nvSpPr>
        <dsp:cNvPr id="0" name=""/>
        <dsp:cNvSpPr/>
      </dsp:nvSpPr>
      <dsp:spPr>
        <a:xfrm>
          <a:off x="752984" y="497704"/>
          <a:ext cx="99237" cy="1612613"/>
        </a:xfrm>
        <a:custGeom>
          <a:avLst/>
          <a:gdLst/>
          <a:ahLst/>
          <a:cxnLst/>
          <a:rect l="0" t="0" r="0" b="0"/>
          <a:pathLst>
            <a:path>
              <a:moveTo>
                <a:pt x="0" y="0"/>
              </a:moveTo>
              <a:lnTo>
                <a:pt x="0" y="1612613"/>
              </a:lnTo>
              <a:lnTo>
                <a:pt x="99237" y="161261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852222" y="1862223"/>
          <a:ext cx="2858554"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Java method from a B operation</a:t>
          </a:r>
          <a:endParaRPr lang="en-US" sz="1400" kern="1200"/>
        </a:p>
      </dsp:txBody>
      <dsp:txXfrm>
        <a:off x="852222" y="1862223"/>
        <a:ext cx="2858554" cy="496188"/>
      </dsp:txXfrm>
    </dsp:sp>
    <dsp:sp modelId="{E690F884-16D1-473D-B964-A1EF570B5079}">
      <dsp:nvSpPr>
        <dsp:cNvPr id="0" name=""/>
        <dsp:cNvSpPr/>
      </dsp:nvSpPr>
      <dsp:spPr>
        <a:xfrm>
          <a:off x="752984" y="497704"/>
          <a:ext cx="99237" cy="2232848"/>
        </a:xfrm>
        <a:custGeom>
          <a:avLst/>
          <a:gdLst/>
          <a:ahLst/>
          <a:cxnLst/>
          <a:rect l="0" t="0" r="0" b="0"/>
          <a:pathLst>
            <a:path>
              <a:moveTo>
                <a:pt x="0" y="0"/>
              </a:moveTo>
              <a:lnTo>
                <a:pt x="0" y="2232848"/>
              </a:lnTo>
              <a:lnTo>
                <a:pt x="99237" y="223284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852222" y="2482459"/>
          <a:ext cx="2851234"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database security from the static specification </a:t>
          </a:r>
          <a:endParaRPr lang="en-US" sz="1400" kern="1200"/>
        </a:p>
      </dsp:txBody>
      <dsp:txXfrm>
        <a:off x="852222" y="2482459"/>
        <a:ext cx="2851234" cy="496188"/>
      </dsp:txXfrm>
    </dsp:sp>
    <dsp:sp modelId="{89E08A60-410D-4C26-91C9-5B12469A712A}">
      <dsp:nvSpPr>
        <dsp:cNvPr id="0" name=""/>
        <dsp:cNvSpPr/>
      </dsp:nvSpPr>
      <dsp:spPr>
        <a:xfrm>
          <a:off x="752984" y="497704"/>
          <a:ext cx="99237" cy="2853084"/>
        </a:xfrm>
        <a:custGeom>
          <a:avLst/>
          <a:gdLst/>
          <a:ahLst/>
          <a:cxnLst/>
          <a:rect l="0" t="0" r="0" b="0"/>
          <a:pathLst>
            <a:path>
              <a:moveTo>
                <a:pt x="0" y="0"/>
              </a:moveTo>
              <a:lnTo>
                <a:pt x="0" y="2853084"/>
              </a:lnTo>
              <a:lnTo>
                <a:pt x="99237" y="285308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852222" y="3102695"/>
          <a:ext cx="2871852"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i="0" kern="1200" smtClean="0"/>
            <a:t>Generate an </a:t>
          </a:r>
          <a:r>
            <a:rPr lang="en-US" sz="1400" i="1" kern="1200" smtClean="0"/>
            <a:t>AspectJ </a:t>
          </a:r>
          <a:r>
            <a:rPr lang="en-US" sz="1400" i="0" kern="1200" smtClean="0"/>
            <a:t>class from the AC filter </a:t>
          </a:r>
          <a:endParaRPr lang="en-US" sz="1400" kern="1200"/>
        </a:p>
      </dsp:txBody>
      <dsp:txXfrm>
        <a:off x="852222" y="3102695"/>
        <a:ext cx="2871852" cy="49618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35B3A2-1A74-495E-A06D-520973234955}">
      <dsp:nvSpPr>
        <dsp:cNvPr id="0" name=""/>
        <dsp:cNvSpPr/>
      </dsp:nvSpPr>
      <dsp:spPr>
        <a:xfrm>
          <a:off x="396044" y="1223"/>
          <a:ext cx="974122" cy="661588"/>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B grammars</a:t>
          </a:r>
          <a:endParaRPr lang="en-US" sz="1000" kern="1200"/>
        </a:p>
      </dsp:txBody>
      <dsp:txXfrm>
        <a:off x="396044" y="1223"/>
        <a:ext cx="974122" cy="661588"/>
      </dsp:txXfrm>
    </dsp:sp>
    <dsp:sp modelId="{F98CD5D8-55A0-441A-9C36-7A75CD0EA8AB}">
      <dsp:nvSpPr>
        <dsp:cNvPr id="0" name=""/>
        <dsp:cNvSpPr/>
      </dsp:nvSpPr>
      <dsp:spPr>
        <a:xfrm>
          <a:off x="698588" y="714477"/>
          <a:ext cx="369034" cy="369034"/>
        </a:xfrm>
        <a:prstGeom prst="down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98588" y="714477"/>
        <a:ext cx="369034" cy="369034"/>
      </dsp:txXfrm>
    </dsp:sp>
    <dsp:sp modelId="{6F5CD72B-54E4-45BE-B010-E806DC0742BD}">
      <dsp:nvSpPr>
        <dsp:cNvPr id="0" name=""/>
        <dsp:cNvSpPr/>
      </dsp:nvSpPr>
      <dsp:spPr>
        <a:xfrm>
          <a:off x="433443" y="1135176"/>
          <a:ext cx="899323" cy="669981"/>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Generator </a:t>
          </a:r>
          <a:endParaRPr lang="en-US" sz="1000" kern="1200"/>
        </a:p>
      </dsp:txBody>
      <dsp:txXfrm>
        <a:off x="433443" y="1135176"/>
        <a:ext cx="899323" cy="669981"/>
      </dsp:txXfrm>
    </dsp:sp>
    <dsp:sp modelId="{8325C56E-3093-4D52-B557-124525422449}">
      <dsp:nvSpPr>
        <dsp:cNvPr id="0" name=""/>
        <dsp:cNvSpPr/>
      </dsp:nvSpPr>
      <dsp:spPr>
        <a:xfrm>
          <a:off x="698588" y="1856822"/>
          <a:ext cx="369034" cy="369034"/>
        </a:xfrm>
        <a:prstGeom prst="up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98588" y="1856822"/>
        <a:ext cx="369034" cy="369034"/>
      </dsp:txXfrm>
    </dsp:sp>
    <dsp:sp modelId="{6921EEBE-AFF8-4732-B4F4-6A2530CB312F}">
      <dsp:nvSpPr>
        <dsp:cNvPr id="0" name=""/>
        <dsp:cNvSpPr/>
      </dsp:nvSpPr>
      <dsp:spPr>
        <a:xfrm>
          <a:off x="431264" y="2277520"/>
          <a:ext cx="903681" cy="65335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B spec</a:t>
          </a:r>
          <a:endParaRPr lang="en-US" sz="1000" kern="1200"/>
        </a:p>
      </dsp:txBody>
      <dsp:txXfrm>
        <a:off x="431264" y="2277520"/>
        <a:ext cx="903681" cy="653355"/>
      </dsp:txXfrm>
    </dsp:sp>
    <dsp:sp modelId="{FE81CAC9-7A81-4A1B-97D9-7A8BC325E8B8}">
      <dsp:nvSpPr>
        <dsp:cNvPr id="0" name=""/>
        <dsp:cNvSpPr/>
      </dsp:nvSpPr>
      <dsp:spPr>
        <a:xfrm>
          <a:off x="1465606" y="1347704"/>
          <a:ext cx="202332" cy="236690"/>
        </a:xfrm>
        <a:prstGeom prst="right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465606" y="1347704"/>
        <a:ext cx="202332" cy="236690"/>
      </dsp:txXfrm>
    </dsp:sp>
    <dsp:sp modelId="{146A212A-31CA-4A69-94FA-83D2CCACE2F5}">
      <dsp:nvSpPr>
        <dsp:cNvPr id="0" name=""/>
        <dsp:cNvSpPr/>
      </dsp:nvSpPr>
      <dsp:spPr>
        <a:xfrm>
          <a:off x="1751926" y="829784"/>
          <a:ext cx="1824809" cy="1272531"/>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Code</a:t>
          </a:r>
        </a:p>
        <a:p>
          <a:pPr lvl="0" algn="ctr" defTabSz="444500">
            <a:lnSpc>
              <a:spcPct val="90000"/>
            </a:lnSpc>
            <a:spcBef>
              <a:spcPct val="0"/>
            </a:spcBef>
            <a:spcAft>
              <a:spcPct val="35000"/>
            </a:spcAft>
          </a:pPr>
          <a:r>
            <a:rPr lang="fr-FR" sz="1000" kern="1200" smtClean="0"/>
            <a:t>(Java/SQL/AspectJ)</a:t>
          </a:r>
          <a:endParaRPr lang="en-US" sz="1000" kern="1200"/>
        </a:p>
      </dsp:txBody>
      <dsp:txXfrm>
        <a:off x="1751926" y="829784"/>
        <a:ext cx="1824809" cy="127253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A6316-5F06-4FFB-838E-B1095CB51CD8}" type="datetimeFigureOut">
              <a:rPr lang="en-US" smtClean="0"/>
              <a:pPr/>
              <a:t>1/4/2017</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2CC2D-7216-45B4-8176-EB20FCEEBFA2}"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886BC-D6FA-432E-8229-C900A3CC2B28}" type="datetimeFigureOut">
              <a:rPr lang="fr-FR" smtClean="0"/>
              <a:pPr/>
              <a:t>04/01/2017</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61DF1-DA3B-4BE7-996B-D3A5EFCFD604}" type="slidenum">
              <a:rPr lang="fr-FR" smtClean="0"/>
              <a:pPr/>
              <a:t>‹N°›</a:t>
            </a:fld>
            <a:endParaRPr lang="fr-FR" dirty="0"/>
          </a:p>
        </p:txBody>
      </p:sp>
    </p:spTree>
    <p:extLst>
      <p:ext uri="{BB962C8B-B14F-4D97-AF65-F5344CB8AC3E}">
        <p14:creationId xmlns="" xmlns:p14="http://schemas.microsoft.com/office/powerpoint/2010/main" val="9924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First of all, I would like to thank all the members of the jury for being</a:t>
            </a:r>
            <a:r>
              <a:rPr lang="fr-FR" baseline="0" smtClean="0"/>
              <a:t> here, in my pdh defense today.</a:t>
            </a:r>
          </a:p>
          <a:p>
            <a:pPr marL="228600" indent="-228600">
              <a:buFont typeface="+mj-lt"/>
              <a:buAutoNum type="arabicPeriod"/>
            </a:pPr>
            <a:endParaRPr lang="fr-FR" baseline="0" smtClean="0"/>
          </a:p>
          <a:p>
            <a:pPr marL="228600" indent="-228600">
              <a:buFont typeface="+mj-lt"/>
              <a:buAutoNum type="arabicPeriod"/>
            </a:pPr>
            <a:r>
              <a:rPr lang="fr-FR" baseline="0" smtClean="0"/>
              <a:t>My thesis is about a MDE approach to build secure Iss.</a:t>
            </a:r>
          </a:p>
          <a:p>
            <a:pPr marL="228600" indent="-228600">
              <a:buFont typeface="+mj-lt"/>
              <a:buAutoNum type="arabicPeriod"/>
            </a:pPr>
            <a:endParaRPr lang="fr-FR" baseline="0" smtClean="0"/>
          </a:p>
          <a:p>
            <a:pPr marL="228600" indent="-228600">
              <a:buFont typeface="+mj-lt"/>
              <a:buAutoNum type="arabicPeriod"/>
            </a:pPr>
            <a:r>
              <a:rPr lang="fr-FR" baseline="0" smtClean="0"/>
              <a:t>It is supervised by Mss. Amel Mammar and Mrs. Regine Laleau</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mtClean="0"/>
              <a:t>For specifying</a:t>
            </a:r>
            <a:r>
              <a:rPr lang="fr-FR" baseline="0" smtClean="0"/>
              <a:t> security requirements of a system, we studied several approaches existing in the littérature:</a:t>
            </a:r>
          </a:p>
          <a:p>
            <a:pPr marL="228600" indent="-228600">
              <a:buAutoNum type="arabicPeriod"/>
            </a:pPr>
            <a:r>
              <a:rPr lang="fr-FR" baseline="0" smtClean="0"/>
              <a:t>The first one uses UML and OCL (Object Constraint Language) to express security constraints together with UML models. This technique is expressive. But it is lack of tools supporting the automatic analysis UML models and constraints. Moreover, the validation can only executed at snapshots of the systems.</a:t>
            </a:r>
          </a:p>
          <a:p>
            <a:pPr marL="228600" indent="-228600">
              <a:buAutoNum type="arabicPeriod"/>
            </a:pPr>
            <a:r>
              <a:rPr lang="fr-FR" baseline="0" smtClean="0"/>
              <a:t>The second approach investigates the use of Alloy for specifying security policies. </a:t>
            </a:r>
            <a:r>
              <a:rPr lang="en-US" sz="1200" i="0" kern="1200" smtClean="0">
                <a:solidFill>
                  <a:schemeClr val="tx1"/>
                </a:solidFill>
                <a:latin typeface="+mn-lt"/>
                <a:ea typeface="+mn-ea"/>
                <a:cs typeface="+mn-cs"/>
              </a:rPr>
              <a:t>Models written in Alloy can be automatically analyzed using the Alloy Analyzer. </a:t>
            </a:r>
          </a:p>
          <a:p>
            <a:pPr marL="685800" lvl="1" indent="-228600">
              <a:buFont typeface="Arial" pitchFamily="34" charset="0"/>
              <a:buChar char="•"/>
            </a:pPr>
            <a:r>
              <a:rPr lang="en-US" sz="1200" i="0" kern="1200" smtClean="0">
                <a:solidFill>
                  <a:schemeClr val="tx1"/>
                </a:solidFill>
                <a:latin typeface="+mn-lt"/>
                <a:ea typeface="+mn-ea"/>
                <a:cs typeface="+mn-cs"/>
              </a:rPr>
              <a:t>However, the discussed solutions mainly focus on the static aspect of security. Dynamic access control policies are partially covered in some proposals.</a:t>
            </a:r>
          </a:p>
          <a:p>
            <a:pPr marL="685800" lvl="1" indent="-228600">
              <a:buFont typeface="Arial" pitchFamily="34" charset="0"/>
              <a:buChar char="•"/>
            </a:pPr>
            <a:r>
              <a:rPr lang="en-US" sz="1200" i="0" kern="1200" smtClean="0">
                <a:solidFill>
                  <a:schemeClr val="tx1"/>
                </a:solidFill>
                <a:latin typeface="+mn-lt"/>
                <a:ea typeface="+mn-ea"/>
                <a:cs typeface="+mn-cs"/>
              </a:rPr>
              <a:t>Moreover, since the verification techniques of Alloy are based on model-checking, it is not efficient for analyzing large models. The explosion of the system state space is the main issue of the model-checking techniques that has to be tackled.</a:t>
            </a:r>
          </a:p>
          <a:p>
            <a:pPr marL="228600" lvl="0" indent="-228600">
              <a:buFont typeface="+mj-lt"/>
              <a:buAutoNum type="arabicPeriod"/>
            </a:pPr>
            <a:r>
              <a:rPr lang="en-US" sz="1200" i="0" kern="1200" smtClean="0">
                <a:solidFill>
                  <a:schemeClr val="tx1"/>
                </a:solidFill>
                <a:latin typeface="+mn-lt"/>
                <a:ea typeface="+mn-ea"/>
                <a:cs typeface="+mn-cs"/>
              </a:rPr>
              <a:t>The other formal techniques reviewed are based on the Z notation. Z has been mostly used to write precise application specifications.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One of the major drawback in using Z is the lack of tools supporting the analysis of the formalized model.</a:t>
            </a:r>
          </a:p>
          <a:p>
            <a:pPr marL="228600" lvl="0" indent="-228600">
              <a:buFont typeface="+mj-lt"/>
              <a:buAutoNum type="arabicPeriod"/>
            </a:pPr>
            <a:r>
              <a:rPr lang="en-US" sz="1200" i="0" kern="1200" smtClean="0">
                <a:solidFill>
                  <a:schemeClr val="tx1"/>
                </a:solidFill>
                <a:latin typeface="+mn-lt"/>
                <a:ea typeface="+mn-ea"/>
                <a:cs typeface="+mn-cs"/>
              </a:rPr>
              <a:t>The work of Milhau et al. [11] based on the B method covers various types of access control requirements, including static and dynamic rules. These requirements also involve the functional aspect of the application.</a:t>
            </a:r>
          </a:p>
          <a:p>
            <a:pPr marL="685800" lvl="1" indent="-228600">
              <a:buFont typeface="Arial" pitchFamily="34" charset="0"/>
              <a:buChar char="•"/>
            </a:pPr>
            <a:r>
              <a:rPr lang="en-US" sz="1200" i="0" kern="1200" smtClean="0">
                <a:solidFill>
                  <a:schemeClr val="tx1"/>
                </a:solidFill>
                <a:latin typeface="+mn-lt"/>
                <a:ea typeface="+mn-ea"/>
                <a:cs typeface="+mn-cs"/>
              </a:rPr>
              <a:t> Nonetheless, the use of  ASTD only for visualizing security requirements may be too complicated. We believe that the visual representations of a system should be easily understandable/readable to disburden the communications among participants, i.e. the designer, the developer, and the end-user.</a:t>
            </a:r>
          </a:p>
          <a:p>
            <a:pPr marL="685800" lvl="1" indent="-228600">
              <a:buFont typeface="Arial" pitchFamily="34" charset="0"/>
              <a:buChar char="•"/>
            </a:pPr>
            <a:r>
              <a:rPr lang="en-US" sz="1200" i="0" kern="1200" smtClean="0">
                <a:solidFill>
                  <a:schemeClr val="tx1"/>
                </a:solidFill>
                <a:latin typeface="+mn-lt"/>
                <a:ea typeface="+mn-ea"/>
                <a:cs typeface="+mn-cs"/>
              </a:rPr>
              <a:t>In our approach, we propose to model both functional and security requirements using UML-based models, and then translate</a:t>
            </a:r>
            <a:r>
              <a:rPr lang="en-US" sz="1200" i="0" kern="1200" baseline="0" smtClean="0">
                <a:solidFill>
                  <a:schemeClr val="tx1"/>
                </a:solidFill>
                <a:latin typeface="+mn-lt"/>
                <a:ea typeface="+mn-ea"/>
                <a:cs typeface="+mn-cs"/>
              </a:rPr>
              <a:t> them into B specifications.</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10</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mtClean="0"/>
              <a:t>Regarding the security enforcement, we studied three main techniques:</a:t>
            </a:r>
          </a:p>
          <a:p>
            <a:pPr marL="228600" indent="-228600">
              <a:buFont typeface="+mj-lt"/>
              <a:buAutoNum type="arabicPeriod"/>
            </a:pPr>
            <a:r>
              <a:rPr lang="en-US" sz="1200" i="0" kern="1200" smtClean="0">
                <a:solidFill>
                  <a:schemeClr val="tx1"/>
                </a:solidFill>
                <a:latin typeface="+mn-lt"/>
                <a:ea typeface="+mn-ea"/>
                <a:cs typeface="+mn-cs"/>
              </a:rPr>
              <a:t>Sun Microsystems has released a security framework and library called JAAS which enhances the Java platform with access control capabilities</a:t>
            </a:r>
          </a:p>
          <a:p>
            <a:pPr marL="685800" lvl="1" indent="-228600">
              <a:buFont typeface="Arial" pitchFamily="34" charset="0"/>
              <a:buChar char="•"/>
            </a:pPr>
            <a:r>
              <a:rPr lang="en-US" sz="1200" i="0" kern="1200" smtClean="0">
                <a:solidFill>
                  <a:schemeClr val="tx1"/>
                </a:solidFill>
                <a:latin typeface="+mn-lt"/>
                <a:ea typeface="+mn-ea"/>
                <a:cs typeface="+mn-cs"/>
              </a:rPr>
              <a:t>In JAAS, the authentication is used to check who is running the system (called </a:t>
            </a:r>
            <a:r>
              <a:rPr lang="en-US" sz="1200" i="1" kern="1200" smtClean="0">
                <a:solidFill>
                  <a:schemeClr val="tx1"/>
                </a:solidFill>
                <a:latin typeface="+mn-lt"/>
                <a:ea typeface="+mn-ea"/>
                <a:cs typeface="+mn-cs"/>
              </a:rPr>
              <a:t>subject</a:t>
            </a:r>
            <a:r>
              <a:rPr lang="en-US" sz="1200" i="0" kern="1200" smtClean="0">
                <a:solidFill>
                  <a:schemeClr val="tx1"/>
                </a:solidFill>
                <a:latin typeface="+mn-lt"/>
                <a:ea typeface="+mn-ea"/>
                <a:cs typeface="+mn-cs"/>
              </a:rPr>
              <a:t>). Both users and computing services can represent subjects. Once authentication has been verified, JAAS provides an authorization check based on privileges (principles) associated with the authenticated subject. JAAS also allows enforcing access controls upon roles/groups just as they are with any principle.</a:t>
            </a:r>
          </a:p>
          <a:p>
            <a:pPr marL="685800" lvl="1" indent="-228600">
              <a:buFont typeface="Arial" pitchFamily="34" charset="0"/>
              <a:buChar char="•"/>
            </a:pPr>
            <a:r>
              <a:rPr lang="en-US" sz="1200" i="0" kern="1200" smtClean="0">
                <a:solidFill>
                  <a:schemeClr val="tx1"/>
                </a:solidFill>
                <a:latin typeface="+mn-lt"/>
                <a:ea typeface="+mn-ea"/>
                <a:cs typeface="+mn-cs"/>
              </a:rPr>
              <a:t>Although the goal of JAAS is to isolate the user authentication module from the application code and treat it independently, the developer still needs to write code within the functional program in order to use methods of JAAS. As a result, the final program is tangled and scattered, thus it is difficult to maintain.</a:t>
            </a:r>
          </a:p>
          <a:p>
            <a:pPr marL="228600" lvl="0" indent="-228600">
              <a:buFont typeface="+mj-lt"/>
              <a:buAutoNum type="arabicPeriod"/>
            </a:pPr>
            <a:r>
              <a:rPr lang="en-US" sz="1200" i="0" kern="1200" smtClean="0">
                <a:solidFill>
                  <a:schemeClr val="tx1"/>
                </a:solidFill>
                <a:latin typeface="+mn-lt"/>
                <a:ea typeface="+mn-ea"/>
                <a:cs typeface="+mn-cs"/>
              </a:rPr>
              <a:t>Another notable approach is to apply annotations in Java programs for security enforcement.</a:t>
            </a:r>
          </a:p>
          <a:p>
            <a:pPr marL="685800" lvl="1" indent="-228600">
              <a:buFont typeface="Arial" pitchFamily="34" charset="0"/>
              <a:buChar char="•"/>
            </a:pPr>
            <a:r>
              <a:rPr lang="en-US" sz="1200" i="0" kern="1200" smtClean="0">
                <a:solidFill>
                  <a:schemeClr val="tx1"/>
                </a:solidFill>
                <a:latin typeface="+mn-lt"/>
                <a:ea typeface="+mn-ea"/>
                <a:cs typeface="+mn-cs"/>
              </a:rPr>
              <a:t>In particular, protected elements, such as classes, interfaces, and methods in the Java source code, are annotated with roles. Only the users who have at least one of the roles annotated on a method</a:t>
            </a: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are permitted to access that method.</a:t>
            </a:r>
          </a:p>
          <a:p>
            <a:pPr marL="685800" lvl="1" indent="-228600">
              <a:buFont typeface="Arial" pitchFamily="34" charset="0"/>
              <a:buChar char="•"/>
            </a:pPr>
            <a:r>
              <a:rPr lang="en-US" sz="1200" i="0" kern="1200" smtClean="0">
                <a:solidFill>
                  <a:schemeClr val="tx1"/>
                </a:solidFill>
                <a:latin typeface="+mn-lt"/>
                <a:ea typeface="+mn-ea"/>
                <a:cs typeface="+mn-cs"/>
              </a:rPr>
              <a:t>The enforcement of RBAC policies is performed dynamically by inserting runtime checks to verify that the current user has the adequate roles when the annotated method is called.</a:t>
            </a:r>
          </a:p>
          <a:p>
            <a:pPr marL="685800" lvl="1" indent="-228600">
              <a:buFont typeface="Arial" pitchFamily="34" charset="0"/>
              <a:buChar char="•"/>
            </a:pPr>
            <a:r>
              <a:rPr lang="en-US" sz="1200" i="0" kern="1200" smtClean="0">
                <a:solidFill>
                  <a:schemeClr val="tx1"/>
                </a:solidFill>
                <a:latin typeface="+mn-lt"/>
                <a:ea typeface="+mn-ea"/>
                <a:cs typeface="+mn-cs"/>
              </a:rPr>
              <a:t>However, annotations are placed on protected elements in all over the program. It is remarkably difficult to know where a specific annotation should go, especially in large programs.</a:t>
            </a:r>
          </a:p>
          <a:p>
            <a:pPr marL="228600" lvl="0" indent="-228600">
              <a:buFont typeface="+mj-lt"/>
              <a:buAutoNum type="arabicPeriod"/>
            </a:pPr>
            <a:r>
              <a:rPr lang="en-US" sz="1200" i="0" kern="1200" smtClean="0">
                <a:solidFill>
                  <a:schemeClr val="tx1"/>
                </a:solidFill>
                <a:latin typeface="+mn-lt"/>
                <a:ea typeface="+mn-ea"/>
                <a:cs typeface="+mn-cs"/>
              </a:rPr>
              <a:t>The problem about scattered and tangled code of the above approaches can be overcome by using AOP. Indeed, this paradigm allows to express separately multiple concerns and automatically merge them together into working systems.</a:t>
            </a:r>
          </a:p>
          <a:p>
            <a:pPr marL="685800" lvl="1" indent="-228600">
              <a:buFont typeface="Arial" pitchFamily="34" charset="0"/>
              <a:buChar char="•"/>
            </a:pPr>
            <a:r>
              <a:rPr lang="en-US" sz="1200" i="0" kern="1200" smtClean="0">
                <a:solidFill>
                  <a:schemeClr val="tx1"/>
                </a:solidFill>
                <a:latin typeface="+mn-lt"/>
                <a:ea typeface="+mn-ea"/>
                <a:cs typeface="+mn-cs"/>
              </a:rPr>
              <a:t>To our best knowledge, none of the studies based on AOP consider dynamic security requirements (e.g. history-based and order-based constraints).</a:t>
            </a:r>
          </a:p>
          <a:p>
            <a:pPr marL="685800" lvl="1" indent="-228600">
              <a:buFont typeface="Arial" pitchFamily="34" charset="0"/>
              <a:buChar char="•"/>
            </a:pPr>
            <a:r>
              <a:rPr lang="en-US" sz="1200" i="0" kern="1200" smtClean="0">
                <a:solidFill>
                  <a:schemeClr val="tx1"/>
                </a:solidFill>
                <a:latin typeface="+mn-lt"/>
                <a:ea typeface="+mn-ea"/>
                <a:cs typeface="+mn-cs"/>
              </a:rPr>
              <a:t>In this thesis, we propose a security enforcement approach that includes both static and dynamic security properties of an information system. The proposed aspect checks the permission of authenticated users as well as history-based and orderbased conditions associated to each method called by the users. Moreover, the security program is generated from a proved formal specification.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Arial" pitchFamily="34" charset="0"/>
              <a:buNone/>
            </a:pP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11</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the following, i’m going to present the modeling of functional/static/dynamic security</a:t>
            </a:r>
            <a:r>
              <a:rPr lang="fr-FR" baseline="0" smtClean="0"/>
              <a:t> requirements, using UML diagrams.</a:t>
            </a:r>
          </a:p>
          <a:p>
            <a:endParaRPr lang="fr-FR" baseline="0" smtClean="0"/>
          </a:p>
          <a:p>
            <a:r>
              <a:rPr lang="fr-FR" baseline="0" smtClean="0"/>
              <a:t>And the translations of these models into B</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12</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our approach, we use:</a:t>
            </a:r>
          </a:p>
          <a:p>
            <a:pPr>
              <a:buFontTx/>
              <a:buChar char="-"/>
            </a:pPr>
            <a:r>
              <a:rPr lang="fr-FR" baseline="0" smtClean="0"/>
              <a:t>Class diagram to express functional requirements</a:t>
            </a:r>
          </a:p>
          <a:p>
            <a:pPr>
              <a:buFontTx/>
              <a:buChar char="-"/>
            </a:pPr>
            <a:r>
              <a:rPr lang="fr-FR" baseline="0" smtClean="0"/>
              <a:t>secureUML to model static access control policies</a:t>
            </a:r>
          </a:p>
          <a:p>
            <a:pPr>
              <a:buFontTx/>
              <a:buChar char="-"/>
            </a:pPr>
            <a:r>
              <a:rPr lang="fr-FR" baseline="0" smtClean="0"/>
              <a:t> AD to model dynamic security rule</a:t>
            </a:r>
          </a:p>
          <a:p>
            <a:pPr>
              <a:buFontTx/>
              <a:buChar char="-"/>
            </a:pPr>
            <a:endParaRPr lang="fr-FR" baseline="0" smtClean="0"/>
          </a:p>
          <a:p>
            <a:pPr>
              <a:buFontTx/>
              <a:buNone/>
            </a:pPr>
            <a:r>
              <a:rPr lang="fr-FR" baseline="0" smtClean="0"/>
              <a:t>These models are then translated into B machines.</a:t>
            </a:r>
          </a:p>
          <a:p>
            <a:pPr>
              <a:buFontTx/>
              <a:buNone/>
            </a:pPr>
            <a:endParaRPr lang="fr-FR" baseline="0" smtClean="0"/>
          </a:p>
          <a:p>
            <a:pPr>
              <a:buFontTx/>
              <a:buNone/>
            </a:pPr>
            <a:r>
              <a:rPr lang="fr-FR" baseline="0" smtClean="0"/>
              <a:t>As in the figure shows, the functional and static/dynamic security parts are treated separately and then they are linked together in a filter.</a:t>
            </a:r>
          </a:p>
          <a:p>
            <a:pPr>
              <a:buFontTx/>
              <a:buNone/>
            </a:pPr>
            <a:endParaRPr lang="fr-FR" baseline="0" smtClean="0"/>
          </a:p>
          <a:p>
            <a:pPr>
              <a:buFontTx/>
              <a:buNone/>
            </a:pPr>
            <a:r>
              <a:rPr lang="fr-FR" baseline="0" smtClean="0"/>
              <a:t>I will detail these translations in the next slides.</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13</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t>It’s able</a:t>
            </a:r>
            <a:r>
              <a:rPr lang="fr-FR" baseline="0" smtClean="0"/>
              <a:t> to express:</a:t>
            </a:r>
            <a:endParaRPr lang="fr-FR"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Which system’s states </a:t>
            </a:r>
            <a:r>
              <a:rPr lang="fr-FR" sz="1200" smtClean="0">
                <a:solidFill>
                  <a:srgbClr val="FF0000"/>
                </a:solidFill>
                <a:latin typeface="GillSans"/>
              </a:rPr>
              <a:t>in the past </a:t>
            </a:r>
            <a:r>
              <a:rPr lang="fr-FR" sz="1200" smtClean="0">
                <a:latin typeface="GillSans"/>
              </a:rPr>
              <a:t>must be taken into account at the requested moment?</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What is </a:t>
            </a:r>
            <a:r>
              <a:rPr lang="fr-FR" sz="1200" smtClean="0">
                <a:solidFill>
                  <a:srgbClr val="FF0000"/>
                </a:solidFill>
                <a:latin typeface="GillSans"/>
              </a:rPr>
              <a:t>the order </a:t>
            </a:r>
            <a:r>
              <a:rPr lang="fr-FR" sz="1200" smtClean="0">
                <a:latin typeface="GillSans"/>
              </a:rPr>
              <a:t>of these history states?</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solidFill>
                  <a:srgbClr val="FF0000"/>
                </a:solidFill>
                <a:latin typeface="GillSans"/>
              </a:rPr>
              <a:t>Who</a:t>
            </a:r>
            <a:r>
              <a:rPr lang="fr-FR" sz="1200" smtClean="0">
                <a:latin typeface="GillSans"/>
              </a:rPr>
              <a:t> is allowed or forbidden to access?</a:t>
            </a:r>
            <a:endParaRPr lang="en-US" sz="1200" smtClean="0">
              <a:latin typeface="GillSans"/>
            </a:endParaRPr>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26</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Because this kind</a:t>
            </a:r>
            <a:r>
              <a:rPr lang="fr-FR" baseline="0" smtClean="0"/>
              <a:t> of requirements relates to the history of the system, thus we define a log spec for each action.</a:t>
            </a:r>
          </a:p>
          <a:p>
            <a:r>
              <a:rPr lang="fr-FR" baseline="0" smtClean="0"/>
              <a:t>It includes: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29</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verify the correctness of the obtained B specification, a set of proof obligations have been generated using the Proof Obligations Generator of AtelierB.</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This</a:t>
            </a:r>
            <a:r>
              <a:rPr lang="en-US" sz="1200" i="0" kern="1200" baseline="0" smtClean="0">
                <a:solidFill>
                  <a:schemeClr val="tx1"/>
                </a:solidFill>
                <a:latin typeface="+mn-lt"/>
                <a:ea typeface="+mn-ea"/>
                <a:cs typeface="+mn-cs"/>
              </a:rPr>
              <a:t> table </a:t>
            </a:r>
            <a:r>
              <a:rPr lang="en-US" sz="1200" i="0" kern="1200" smtClean="0">
                <a:solidFill>
                  <a:schemeClr val="tx1"/>
                </a:solidFill>
                <a:latin typeface="+mn-lt"/>
                <a:ea typeface="+mn-ea"/>
                <a:cs typeface="+mn-cs"/>
              </a:rPr>
              <a:t>gives the statistics of the proof phase where: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Let us note that these proof obligations ensure that all the properties expressed as invariants are satisfied and the development of the filter by refinement is also correct.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1. </a:t>
            </a:r>
            <a:r>
              <a:rPr lang="en-US" sz="1200" i="1" kern="1200" smtClean="0">
                <a:solidFill>
                  <a:schemeClr val="tx1"/>
                </a:solidFill>
                <a:latin typeface="+mn-lt"/>
                <a:ea typeface="+mn-ea"/>
                <a:cs typeface="+mn-cs"/>
              </a:rPr>
              <a:t>PO</a:t>
            </a:r>
            <a:r>
              <a:rPr lang="en-US" sz="1200" i="0" kern="1200" smtClean="0">
                <a:solidFill>
                  <a:schemeClr val="tx1"/>
                </a:solidFill>
                <a:latin typeface="+mn-lt"/>
                <a:ea typeface="+mn-ea"/>
                <a:cs typeface="+mn-cs"/>
              </a:rPr>
              <a:t>: denotes the number of proof obligations generated for each machine,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2. </a:t>
            </a:r>
            <a:r>
              <a:rPr lang="en-US" sz="1200" i="1" kern="1200" smtClean="0">
                <a:solidFill>
                  <a:schemeClr val="tx1"/>
                </a:solidFill>
                <a:latin typeface="+mn-lt"/>
                <a:ea typeface="+mn-ea"/>
                <a:cs typeface="+mn-cs"/>
              </a:rPr>
              <a:t>AutoDischarged PO</a:t>
            </a:r>
            <a:r>
              <a:rPr lang="en-US" sz="1200" i="0" kern="1200" smtClean="0">
                <a:solidFill>
                  <a:schemeClr val="tx1"/>
                </a:solidFill>
                <a:latin typeface="+mn-lt"/>
                <a:ea typeface="+mn-ea"/>
                <a:cs typeface="+mn-cs"/>
              </a:rPr>
              <a:t>: denotes the number of proof obligations automatically discharged by the provers of AtelierB without any human intervention,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3. </a:t>
            </a:r>
            <a:r>
              <a:rPr lang="en-US" sz="1200" i="1" kern="1200" smtClean="0">
                <a:solidFill>
                  <a:schemeClr val="tx1"/>
                </a:solidFill>
                <a:latin typeface="+mn-lt"/>
                <a:ea typeface="+mn-ea"/>
                <a:cs typeface="+mn-cs"/>
              </a:rPr>
              <a:t>PO InterDischarged</a:t>
            </a:r>
            <a:r>
              <a:rPr lang="en-US" sz="1200" i="0" kern="1200" smtClean="0">
                <a:solidFill>
                  <a:schemeClr val="tx1"/>
                </a:solidFill>
                <a:latin typeface="+mn-lt"/>
                <a:ea typeface="+mn-ea"/>
                <a:cs typeface="+mn-cs"/>
              </a:rPr>
              <a:t>: denotes the number of proof obligations interactively discharged. The intervention of the user is necessary for some proof obligations to help the prover find the rules to apply to discharge them.</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For the running case study, the prover fails to automatically discharge only one proof obligation (for the machine </a:t>
            </a:r>
            <a:r>
              <a:rPr lang="en-US" sz="1200" i="1" kern="1200" smtClean="0">
                <a:solidFill>
                  <a:schemeClr val="tx1"/>
                </a:solidFill>
                <a:latin typeface="+mn-lt"/>
                <a:ea typeface="+mn-ea"/>
                <a:cs typeface="+mn-cs"/>
              </a:rPr>
              <a:t>SecureUMLTranslation</a:t>
            </a:r>
            <a:r>
              <a:rPr lang="en-US" sz="1200" i="0" kern="1200" smtClean="0">
                <a:solidFill>
                  <a:schemeClr val="tx1"/>
                </a:solidFill>
                <a:latin typeface="+mn-lt"/>
                <a:ea typeface="+mn-ea"/>
                <a:cs typeface="+mn-cs"/>
              </a:rPr>
              <a:t>) that we have interactively proved.</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37</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check the security rules, we animate the specification using the ProB [96] animator by applying several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scenarios: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As expected, the last action fails since the access is denied.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38</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At</a:t>
            </a:r>
            <a:r>
              <a:rPr lang="en-US" sz="1200" i="0" kern="1200" baseline="0" smtClean="0">
                <a:solidFill>
                  <a:schemeClr val="tx1"/>
                </a:solidFill>
                <a:latin typeface="+mn-lt"/>
                <a:ea typeface="+mn-ea"/>
                <a:cs typeface="+mn-cs"/>
              </a:rPr>
              <a:t> this step, I </a:t>
            </a:r>
            <a:r>
              <a:rPr lang="en-US" sz="1200" i="0" kern="1200" smtClean="0">
                <a:solidFill>
                  <a:schemeClr val="tx1"/>
                </a:solidFill>
                <a:latin typeface="+mn-lt"/>
                <a:ea typeface="+mn-ea"/>
                <a:cs typeface="+mn-cs"/>
              </a:rPr>
              <a:t>present the refinement process to obtain a relational-like B implementation from the previous abstract specification. To do so, we mainly reuse the B refinement process defined in [104]. It consists of two main steps:</a:t>
            </a:r>
            <a:br>
              <a:rPr lang="en-US" sz="1200" i="0" kern="1200" smtClean="0">
                <a:solidFill>
                  <a:schemeClr val="tx1"/>
                </a:solidFill>
                <a:latin typeface="+mn-lt"/>
                <a:ea typeface="+mn-ea"/>
                <a:cs typeface="+mn-cs"/>
              </a:rPr>
            </a:br>
            <a:r>
              <a:rPr lang="en-US" sz="1200" i="1" kern="1200" smtClean="0">
                <a:solidFill>
                  <a:schemeClr val="tx1"/>
                </a:solidFill>
                <a:latin typeface="+mn-lt"/>
                <a:ea typeface="+mn-ea"/>
                <a:cs typeface="+mn-cs"/>
              </a:rPr>
              <a:t>Data refinement </a:t>
            </a:r>
            <a:r>
              <a:rPr lang="en-US" sz="1200" i="0" kern="1200" smtClean="0">
                <a:solidFill>
                  <a:schemeClr val="tx1"/>
                </a:solidFill>
                <a:latin typeface="+mn-lt"/>
                <a:ea typeface="+mn-ea"/>
                <a:cs typeface="+mn-cs"/>
              </a:rPr>
              <a:t>and </a:t>
            </a:r>
            <a:r>
              <a:rPr lang="en-US" sz="1200" i="1" kern="1200" smtClean="0">
                <a:solidFill>
                  <a:schemeClr val="tx1"/>
                </a:solidFill>
                <a:latin typeface="+mn-lt"/>
                <a:ea typeface="+mn-ea"/>
                <a:cs typeface="+mn-cs"/>
              </a:rPr>
              <a:t>Behavioral refinement</a:t>
            </a:r>
            <a:r>
              <a:rPr lang="en-US" sz="1200" i="0" kern="1200" smtClean="0">
                <a:solidFill>
                  <a:schemeClr val="tx1"/>
                </a:solidFill>
                <a:latin typeface="+mn-lt"/>
                <a:ea typeface="+mn-ea"/>
                <a:cs typeface="+mn-cs"/>
              </a:rPr>
              <a:t>.</a:t>
            </a:r>
          </a:p>
          <a:p>
            <a:endParaRPr lang="en-US" sz="1200" i="0" kern="1200" smtClean="0">
              <a:solidFill>
                <a:schemeClr val="tx1"/>
              </a:solidFill>
              <a:latin typeface="+mn-lt"/>
              <a:ea typeface="+mn-ea"/>
              <a:cs typeface="+mn-cs"/>
            </a:endParaRPr>
          </a:p>
          <a:p>
            <a:pPr>
              <a:buFontTx/>
              <a:buChar char="-"/>
            </a:pPr>
            <a:r>
              <a:rPr lang="en-US" sz="1200" i="0" kern="1200" smtClean="0">
                <a:solidFill>
                  <a:schemeClr val="tx1"/>
                </a:solidFill>
                <a:latin typeface="+mn-lt"/>
                <a:ea typeface="+mn-ea"/>
                <a:cs typeface="+mn-cs"/>
              </a:rPr>
              <a:t>The goal of the data refinement process is to transform the variables of the B specification in order to be close to the structure of the tables used in relational databases,</a:t>
            </a:r>
          </a:p>
          <a:p>
            <a:pPr>
              <a:buFontTx/>
              <a:buChar char="-"/>
            </a:pPr>
            <a:r>
              <a:rPr lang="en-US" sz="1200" i="0" kern="1200" smtClean="0">
                <a:solidFill>
                  <a:schemeClr val="tx1"/>
                </a:solidFill>
                <a:latin typeface="+mn-lt"/>
                <a:ea typeface="+mn-ea"/>
                <a:cs typeface="+mn-cs"/>
              </a:rPr>
              <a:t> whereas the behavioral refinement aims at replacing the parallel substitutions with sequential ones and eliminating preconditions since they are supported neither in JAVA nor in SQL languages.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45</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47</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eriod"/>
            </a:pPr>
            <a:r>
              <a:rPr lang="fr-FR" smtClean="0"/>
              <a:t>My thesis work is in the context of developing trustworthy ISs.</a:t>
            </a:r>
          </a:p>
          <a:p>
            <a:pPr marL="685800" lvl="1" indent="-228600">
              <a:buFont typeface="Arial" pitchFamily="34" charset="0"/>
              <a:buChar char="•"/>
            </a:pPr>
            <a:r>
              <a:rPr lang="fr-FR" smtClean="0"/>
              <a:t>We all know that Iss are now everywhere around us</a:t>
            </a:r>
          </a:p>
          <a:p>
            <a:pPr marL="685800" lvl="1" indent="-228600">
              <a:buFont typeface="Arial" pitchFamily="34" charset="0"/>
              <a:buChar char="•"/>
            </a:pPr>
            <a:r>
              <a:rPr lang="fr-FR" smtClean="0"/>
              <a:t>Organizations</a:t>
            </a:r>
            <a:r>
              <a:rPr lang="fr-FR" baseline="0" smtClean="0"/>
              <a:t> use them to collect, exchange, and distribute information,</a:t>
            </a:r>
          </a:p>
          <a:p>
            <a:pPr marL="685800" lvl="1" indent="-228600">
              <a:buFont typeface="Arial" pitchFamily="34" charset="0"/>
              <a:buChar char="•"/>
            </a:pPr>
            <a:r>
              <a:rPr lang="fr-FR" baseline="0" smtClean="0"/>
              <a:t>Even sensitive information</a:t>
            </a:r>
          </a:p>
          <a:p>
            <a:pPr marL="228600" lvl="0" indent="-228600">
              <a:buFont typeface="+mj-lt"/>
              <a:buAutoNum type="arabicPeriod"/>
            </a:pPr>
            <a:r>
              <a:rPr lang="fr-FR" baseline="0" smtClean="0"/>
              <a:t>Therefore, protecting the sensitive data from unauthorized people is very important.</a:t>
            </a:r>
          </a:p>
          <a:p>
            <a:pPr marL="228600" lvl="0" indent="-228600">
              <a:buFont typeface="+mj-lt"/>
              <a:buAutoNum type="arabicPeriod"/>
            </a:pPr>
            <a:r>
              <a:rPr lang="fr-FR" baseline="0" smtClean="0"/>
              <a:t>However, developers are reluctant to take into account non-functional requirements at the beginning of the development process.</a:t>
            </a:r>
          </a:p>
          <a:p>
            <a:pPr marL="685800" lvl="1" indent="-228600">
              <a:buFont typeface="Arial" pitchFamily="34" charset="0"/>
              <a:buChar char="•"/>
            </a:pPr>
            <a:r>
              <a:rPr lang="fr-FR" baseline="0" smtClean="0"/>
              <a:t>In fact, this kind of requirements are often considered at the end of software development</a:t>
            </a:r>
          </a:p>
          <a:p>
            <a:pPr marL="685800" lvl="1" indent="-228600">
              <a:buFont typeface="Arial" pitchFamily="34" charset="0"/>
              <a:buChar char="•"/>
            </a:pPr>
            <a:r>
              <a:rPr lang="fr-FR" baseline="0" smtClean="0"/>
              <a:t>Because:</a:t>
            </a:r>
          </a:p>
          <a:p>
            <a:pPr marL="1143000" lvl="2" indent="-228600">
              <a:buFont typeface="Arial" pitchFamily="34" charset="0"/>
              <a:buChar char="•"/>
            </a:pPr>
            <a:r>
              <a:rPr lang="fr-FR" baseline="0" smtClean="0"/>
              <a:t>They want to build the app ASAP</a:t>
            </a:r>
          </a:p>
          <a:p>
            <a:pPr marL="1143000" lvl="2" indent="-228600">
              <a:buFont typeface="Arial" pitchFamily="34" charset="0"/>
              <a:buChar char="•"/>
            </a:pPr>
            <a:r>
              <a:rPr lang="fr-FR" baseline="0" smtClean="0"/>
              <a:t>They are not security experts and </a:t>
            </a:r>
          </a:p>
          <a:p>
            <a:pPr marL="1143000" lvl="2" indent="-228600">
              <a:buFont typeface="Arial" pitchFamily="34" charset="0"/>
              <a:buChar char="•"/>
            </a:pPr>
            <a:r>
              <a:rPr lang="fr-FR" baseline="0" smtClean="0"/>
              <a:t>Security requirements are very complicated</a:t>
            </a:r>
          </a:p>
          <a:p>
            <a:pPr marL="1143000" lvl="2" indent="-228600">
              <a:buFont typeface="Arial" pitchFamily="34" charset="0"/>
              <a:buChar char="•"/>
            </a:pPr>
            <a:r>
              <a:rPr lang="fr-FR" baseline="0" smtClean="0"/>
              <a:t>There is a lack of tools supporting</a:t>
            </a:r>
          </a:p>
          <a:p>
            <a:pPr marL="685800" lvl="1" indent="-228600">
              <a:buFont typeface="Arial" pitchFamily="34" charset="0"/>
              <a:buChar char="•"/>
            </a:pPr>
            <a:r>
              <a:rPr lang="fr-FR" baseline="0" smtClean="0"/>
              <a:t>But security constraints may relate to several the functionalities</a:t>
            </a:r>
          </a:p>
          <a:p>
            <a:pPr marL="228600" lvl="0" indent="-228600">
              <a:buFont typeface="+mj-lt"/>
              <a:buAutoNum type="arabicPeriod"/>
            </a:pPr>
            <a:r>
              <a:rPr lang="fr-FR" baseline="0" smtClean="0"/>
              <a:t>Thus, if we consider security rules too late, the errors are detected too late</a:t>
            </a:r>
          </a:p>
          <a:p>
            <a:pPr marL="685800" lvl="1" indent="-228600">
              <a:buFont typeface="Arial" pitchFamily="34" charset="0"/>
              <a:buChar char="•"/>
            </a:pPr>
            <a:r>
              <a:rPr lang="fr-FR" baseline="0" smtClean="0"/>
              <a:t>It is more difficult to fix it</a:t>
            </a:r>
          </a:p>
          <a:p>
            <a:pPr marL="685800" lvl="1" indent="-228600">
              <a:buFont typeface="Arial" pitchFamily="34" charset="0"/>
              <a:buChar char="•"/>
            </a:pPr>
            <a:r>
              <a:rPr lang="fr-FR" baseline="0" smtClean="0"/>
              <a:t>And it is more costly: time and money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48</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 Pointcut: Point out the place (</a:t>
            </a:r>
            <a:r>
              <a:rPr lang="fr-FR" sz="1200" i="1" smtClean="0"/>
              <a:t>method</a:t>
            </a:r>
            <a:r>
              <a:rPr lang="fr-FR" sz="1200" i="0" smtClean="0"/>
              <a:t>) where the security checks are injected.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0" smtClean="0"/>
              <a:t>- Advice: </a:t>
            </a:r>
            <a:r>
              <a:rPr lang="fr-FR" sz="1200" smtClean="0"/>
              <a:t>The code executed at the pointcut</a:t>
            </a: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54</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The process</a:t>
            </a:r>
            <a:r>
              <a:rPr lang="fr-FR" baseline="0" smtClean="0"/>
              <a:t> is done through 2 steps: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baseline="0" smtClean="0"/>
              <a:t>Refine the</a:t>
            </a:r>
            <a:r>
              <a:rPr lang="fr-FR" smtClean="0"/>
              <a:t> verified B specification to a relational-like B implementation.</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mtClean="0"/>
              <a:t> translate the B implementation into an AspectJ-program</a:t>
            </a:r>
            <a:endParaRPr lang="en-US" smtClean="0"/>
          </a:p>
          <a:p>
            <a:pPr marL="0" marR="0" lvl="1" indent="0" algn="l" defTabSz="914400" rtl="0" eaLnBrk="1" fontAlgn="auto" latinLnBrk="0" hangingPunct="1">
              <a:lnSpc>
                <a:spcPct val="100000"/>
              </a:lnSpc>
              <a:spcBef>
                <a:spcPts val="0"/>
              </a:spcBef>
              <a:spcAft>
                <a:spcPts val="0"/>
              </a:spcAft>
              <a:buClrTx/>
              <a:buSzTx/>
              <a:buFontTx/>
              <a:buChar char="-"/>
              <a:tabLst/>
              <a:defRPr/>
            </a:pPr>
            <a:endParaRPr lang="fr-FR"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57</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It would be interesting to consider other constraints, such as delegation, prerequisite, </a:t>
            </a:r>
            <a:r>
              <a:rPr lang="en-US" sz="1200" b="1" i="0" kern="1200" smtClean="0">
                <a:solidFill>
                  <a:schemeClr val="tx1"/>
                </a:solidFill>
                <a:latin typeface="+mn-lt"/>
                <a:ea typeface="+mn-ea"/>
                <a:cs typeface="+mn-cs"/>
              </a:rPr>
              <a:t>cardinality</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encryption, and so on.</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We are aware that adding new kinds of security requirements will bring new challenges. But we are confident that the benefits of our approach will help us dealing with it.</a:t>
            </a:r>
          </a:p>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Indeed, our approach allows the modularity of different aspects throughout the development life-cycle: from the design phase to the implementation phase. As a result, additional security constraints can enhance the safety and security of a system without having a remarkable impact on the existing components. </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To take into account new types of security constraints, other UML-based diagrams may be necessary, for example, sequence diagrams and state diagrams. </a:t>
            </a:r>
          </a:p>
          <a:p>
            <a:r>
              <a:rPr lang="en-US" sz="1200" i="0" kern="1200" smtClean="0">
                <a:solidFill>
                  <a:schemeClr val="tx1"/>
                </a:solidFill>
                <a:latin typeface="+mn-lt"/>
                <a:ea typeface="+mn-ea"/>
                <a:cs typeface="+mn-cs"/>
              </a:rPr>
              <a:t>A set of translation rules is also required for the transformations from graphical models into B and from B specifications into Java/SQL.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60</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 UML has been a standard modeling lanuage in software engineering:</a:t>
            </a:r>
          </a:p>
          <a:p>
            <a:pPr marL="685800" lvl="1" indent="-228600">
              <a:buFont typeface="Arial" pitchFamily="34" charset="0"/>
              <a:buChar char="•"/>
            </a:pPr>
            <a:r>
              <a:rPr lang="fr-FR" smtClean="0"/>
              <a:t>UML</a:t>
            </a:r>
            <a:r>
              <a:rPr lang="fr-FR" baseline="0" smtClean="0"/>
              <a:t> models provide a graphical view of the system,</a:t>
            </a:r>
          </a:p>
          <a:p>
            <a:pPr marL="685800" lvl="1" indent="-228600">
              <a:buFont typeface="Arial" pitchFamily="34" charset="0"/>
              <a:buChar char="•"/>
            </a:pPr>
            <a:r>
              <a:rPr lang="fr-FR" baseline="0" smtClean="0"/>
              <a:t>Stakeholders use them to communicate to each other,</a:t>
            </a:r>
          </a:p>
          <a:p>
            <a:pPr marL="685800" lvl="1" indent="-228600">
              <a:buFont typeface="Arial" pitchFamily="34" charset="0"/>
              <a:buChar char="•"/>
            </a:pPr>
            <a:r>
              <a:rPr lang="fr-FR" baseline="0" smtClean="0"/>
              <a:t>However, their semantics are imprecise enough that may easily lead to confusions or wrong interpretations.</a:t>
            </a:r>
            <a:endParaRPr lang="fr-FR" smtClean="0"/>
          </a:p>
          <a:p>
            <a:pPr marL="228600" indent="-228600">
              <a:buFont typeface="+mj-lt"/>
              <a:buAutoNum type="arabicPeriod"/>
            </a:pPr>
            <a:r>
              <a:rPr lang="fr-FR" sz="1200" i="0" kern="1200" smtClean="0">
                <a:solidFill>
                  <a:schemeClr val="tx1"/>
                </a:solidFill>
                <a:latin typeface="+mn-lt"/>
                <a:ea typeface="+mn-ea"/>
                <a:cs typeface="+mn-cs"/>
              </a:rPr>
              <a:t>On the other hand, formal languages have precise semantics that aim to</a:t>
            </a:r>
            <a:r>
              <a:rPr lang="fr-FR" sz="1200" i="0" kern="1200" baseline="0" smtClean="0">
                <a:solidFill>
                  <a:schemeClr val="tx1"/>
                </a:solidFill>
                <a:latin typeface="+mn-lt"/>
                <a:ea typeface="+mn-ea"/>
                <a:cs typeface="+mn-cs"/>
              </a:rPr>
              <a:t> the validation and the verification of the considered system.</a:t>
            </a:r>
            <a:endParaRPr lang="en-US" sz="1200" i="0" kern="1200" smtClean="0">
              <a:solidFill>
                <a:schemeClr val="tx1"/>
              </a:solidFill>
              <a:latin typeface="+mn-lt"/>
              <a:ea typeface="+mn-ea"/>
              <a:cs typeface="+mn-cs"/>
            </a:endParaRPr>
          </a:p>
          <a:p>
            <a:pPr marL="228600" indent="-228600">
              <a:buFont typeface="+mj-lt"/>
              <a:buAutoNum type="arabicPeriod"/>
            </a:pPr>
            <a:r>
              <a:rPr lang="en-US" sz="1200" i="0" kern="1200" smtClean="0">
                <a:solidFill>
                  <a:schemeClr val="tx1"/>
                </a:solidFill>
                <a:latin typeface="+mn-lt"/>
                <a:ea typeface="+mn-ea"/>
                <a:cs typeface="+mn-cs"/>
              </a:rPr>
              <a:t>Therefore, the combination of formal and graphical techniques can produce specifications which, on one hand, can be understood and then validated by participants (e.g.developers, designers, and users) and, on the other hand, can be formally verified using the different tools available for formal methods</a:t>
            </a:r>
          </a:p>
          <a:p>
            <a:pPr marL="228600" indent="-228600">
              <a:buFont typeface="+mj-lt"/>
              <a:buAutoNum type="arabicPeriod"/>
            </a:pPr>
            <a:r>
              <a:rPr lang="en-US" sz="1200" i="0" kern="1200" smtClean="0">
                <a:solidFill>
                  <a:schemeClr val="tx1"/>
                </a:solidFill>
                <a:latin typeface="+mn-lt"/>
                <a:ea typeface="+mn-ea"/>
                <a:cs typeface="+mn-cs"/>
              </a:rPr>
              <a:t>We are interested precisely in the B method </a:t>
            </a:r>
          </a:p>
          <a:p>
            <a:pPr marL="685800" lvl="1" indent="-228600">
              <a:buFont typeface="Arial" pitchFamily="34" charset="0"/>
              <a:buChar char="•"/>
            </a:pPr>
            <a:r>
              <a:rPr lang="en-US" sz="1200" i="0" kern="1200" smtClean="0">
                <a:solidFill>
                  <a:schemeClr val="tx1"/>
                </a:solidFill>
                <a:latin typeface="+mn-lt"/>
                <a:ea typeface="+mn-ea"/>
                <a:cs typeface="+mn-cs"/>
              </a:rPr>
              <a:t>as it is a complete formal language, </a:t>
            </a:r>
          </a:p>
          <a:p>
            <a:pPr marL="685800" lvl="1" indent="-228600">
              <a:buFont typeface="Arial" pitchFamily="34" charset="0"/>
              <a:buChar char="•"/>
            </a:pPr>
            <a:r>
              <a:rPr lang="en-US" sz="1200" i="0" kern="1200" smtClean="0">
                <a:solidFill>
                  <a:schemeClr val="tx1"/>
                </a:solidFill>
                <a:latin typeface="+mn-lt"/>
                <a:ea typeface="+mn-ea"/>
                <a:cs typeface="+mn-cs"/>
              </a:rPr>
              <a:t>and it has been used in many industrial projects, especially in railway systems (Metro line 14,</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the Charles de Gaule airport shuttle automated pilot, etc.). </a:t>
            </a:r>
          </a:p>
          <a:p>
            <a:pPr marL="685800" lvl="1" indent="-228600">
              <a:buFont typeface="Arial" pitchFamily="34" charset="0"/>
              <a:buChar char="•"/>
            </a:pPr>
            <a:r>
              <a:rPr lang="en-US" sz="1200" i="0" kern="1200" smtClean="0">
                <a:solidFill>
                  <a:schemeClr val="tx1"/>
                </a:solidFill>
                <a:latin typeface="+mn-lt"/>
                <a:ea typeface="+mn-ea"/>
                <a:cs typeface="+mn-cs"/>
              </a:rPr>
              <a:t>Moreover, it has reliable free tools (AtelierB [25], ProB [26]) to support the whole software development process.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65</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 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3. </a:t>
            </a:r>
            <a:r>
              <a:rPr lang="en-US" sz="1200" i="0" kern="1200" smtClean="0">
                <a:solidFill>
                  <a:schemeClr val="tx1"/>
                </a:solidFill>
                <a:latin typeface="+mn-lt"/>
                <a:ea typeface="+mn-ea"/>
                <a:cs typeface="+mn-cs"/>
              </a:rPr>
              <a:t>the proved specifications are in turn refined until it is possible to straightforwardly map them into an AOP-based program.</a:t>
            </a:r>
          </a:p>
          <a:p>
            <a:r>
              <a:rPr lang="en-US" sz="1200" i="0" kern="1200" smtClean="0">
                <a:solidFill>
                  <a:schemeClr val="tx1"/>
                </a:solidFill>
                <a:latin typeface="+mn-lt"/>
                <a:ea typeface="+mn-ea"/>
                <a:cs typeface="+mn-cs"/>
              </a:rPr>
              <a:t>- Our program</a:t>
            </a:r>
            <a:r>
              <a:rPr lang="en-US" sz="1200" i="0" kern="1200" baseline="0" smtClean="0">
                <a:solidFill>
                  <a:schemeClr val="tx1"/>
                </a:solidFill>
                <a:latin typeface="+mn-lt"/>
                <a:ea typeface="+mn-ea"/>
                <a:cs typeface="+mn-cs"/>
              </a:rPr>
              <a:t> respects separation of concerns principles: i.e. separate the bussiness and security logic.</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4.</a:t>
            </a:r>
            <a:r>
              <a:rPr lang="fr-FR" baseline="0" smtClean="0"/>
              <a:t> finally, we build a tool that supports the models transformations. </a:t>
            </a:r>
          </a:p>
          <a:p>
            <a:pPr>
              <a:buFont typeface="Arial" pitchFamily="34" charset="0"/>
              <a:buChar char="•"/>
            </a:pPr>
            <a:r>
              <a:rPr lang="fr-FR" baseline="0" smtClean="0"/>
              <a:t> in particular, we can automatically derive the B specification from the UML models of a systems</a:t>
            </a:r>
          </a:p>
          <a:p>
            <a:pPr>
              <a:buFont typeface="Arial" pitchFamily="34" charset="0"/>
              <a:buChar char="•"/>
            </a:pPr>
            <a:r>
              <a:rPr lang="fr-FR" baseline="0" smtClean="0"/>
              <a:t> And the code from the refined B specification.</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For the rest of</a:t>
            </a:r>
            <a:r>
              <a:rPr lang="en-US" baseline="0" dirty="0" smtClean="0"/>
              <a:t> </a:t>
            </a:r>
            <a:r>
              <a:rPr lang="en-US" baseline="0" smtClean="0"/>
              <a:t>my presentation, I’m going to present…</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Regarding</a:t>
            </a:r>
            <a:r>
              <a:rPr lang="fr-FR" baseline="0" smtClean="0"/>
              <a:t> the state of the arts, i’m going to summarize 2 main topics related to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0" y="72008"/>
            <a:ext cx="9144000" cy="3140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5805263"/>
            <a:ext cx="9144000" cy="1075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3527914" y="5949280"/>
            <a:ext cx="1874777"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userDrawn="1"/>
        </p:nvSpPr>
        <p:spPr>
          <a:xfrm>
            <a:off x="5402691" y="5949280"/>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p:cNvSpPr/>
          <p:nvPr userDrawn="1"/>
        </p:nvSpPr>
        <p:spPr>
          <a:xfrm>
            <a:off x="7277468" y="5949280"/>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4" name="Groupe 33"/>
          <p:cNvGrpSpPr/>
          <p:nvPr userDrawn="1"/>
        </p:nvGrpSpPr>
        <p:grpSpPr>
          <a:xfrm>
            <a:off x="251520" y="332656"/>
            <a:ext cx="2088232" cy="1656184"/>
            <a:chOff x="611560" y="2204864"/>
            <a:chExt cx="3096344" cy="2232248"/>
          </a:xfrm>
        </p:grpSpPr>
        <p:pic>
          <p:nvPicPr>
            <p:cNvPr id="17" name="Image 16" descr="samovar.jpg"/>
            <p:cNvPicPr>
              <a:picLocks noChangeAspect="1"/>
            </p:cNvPicPr>
            <p:nvPr userDrawn="1"/>
          </p:nvPicPr>
          <p:blipFill>
            <a:blip r:embed="rId2" cstate="print"/>
            <a:stretch>
              <a:fillRect/>
            </a:stretch>
          </p:blipFill>
          <p:spPr>
            <a:xfrm>
              <a:off x="611560" y="2204864"/>
              <a:ext cx="3096344" cy="648072"/>
            </a:xfrm>
            <a:prstGeom prst="rect">
              <a:avLst/>
            </a:prstGeom>
          </p:spPr>
        </p:pic>
        <p:grpSp>
          <p:nvGrpSpPr>
            <p:cNvPr id="33" name="Groupe 32"/>
            <p:cNvGrpSpPr/>
            <p:nvPr userDrawn="1"/>
          </p:nvGrpSpPr>
          <p:grpSpPr>
            <a:xfrm>
              <a:off x="611560" y="2924944"/>
              <a:ext cx="3096344" cy="1512168"/>
              <a:chOff x="5004048" y="2708920"/>
              <a:chExt cx="3096344" cy="1512168"/>
            </a:xfrm>
          </p:grpSpPr>
          <p:sp>
            <p:nvSpPr>
              <p:cNvPr id="28" name="Rectangle 27"/>
              <p:cNvSpPr/>
              <p:nvPr userDrawn="1"/>
            </p:nvSpPr>
            <p:spPr>
              <a:xfrm>
                <a:off x="5004048" y="2708920"/>
                <a:ext cx="309634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p:cNvPicPr>
                <a:picLocks noChangeAspect="1"/>
              </p:cNvPicPr>
              <p:nvPr userDrawn="1"/>
            </p:nvPicPr>
            <p:blipFill>
              <a:blip r:embed="rId3" cstate="print">
                <a:extLst>
                  <a:ext uri="{28A0092B-C50C-407E-A947-70E740481C1C}">
                    <a14:useLocalDpi xmlns="" xmlns:a14="http://schemas.microsoft.com/office/drawing/2010/main" val="0"/>
                  </a:ext>
                </a:extLst>
              </a:blip>
              <a:srcRect b="21429"/>
              <a:stretch>
                <a:fillRect/>
              </a:stretch>
            </p:blipFill>
            <p:spPr>
              <a:xfrm>
                <a:off x="5041706" y="2780928"/>
                <a:ext cx="1330494" cy="1368152"/>
              </a:xfrm>
              <a:prstGeom prst="rect">
                <a:avLst/>
              </a:prstGeom>
            </p:spPr>
          </p:pic>
          <p:pic>
            <p:nvPicPr>
              <p:cNvPr id="32" name="Image 31" descr="paris-saclay1.jpeg"/>
              <p:cNvPicPr>
                <a:picLocks noChangeAspect="1"/>
              </p:cNvPicPr>
              <p:nvPr userDrawn="1"/>
            </p:nvPicPr>
            <p:blipFill>
              <a:blip r:embed="rId4" cstate="print"/>
              <a:srcRect t="30712" b="33851"/>
              <a:stretch>
                <a:fillRect/>
              </a:stretch>
            </p:blipFill>
            <p:spPr>
              <a:xfrm>
                <a:off x="6372200" y="3094006"/>
                <a:ext cx="1656184" cy="641811"/>
              </a:xfrm>
              <a:prstGeom prst="rect">
                <a:avLst/>
              </a:prstGeom>
            </p:spPr>
          </p:pic>
        </p:grpSp>
      </p:grpSp>
      <p:sp>
        <p:nvSpPr>
          <p:cNvPr id="35" name="ZoneTexte 34"/>
          <p:cNvSpPr txBox="1"/>
          <p:nvPr userDrawn="1"/>
        </p:nvSpPr>
        <p:spPr>
          <a:xfrm>
            <a:off x="539552" y="1916832"/>
            <a:ext cx="8100900" cy="1569660"/>
          </a:xfrm>
          <a:prstGeom prst="rect">
            <a:avLst/>
          </a:prstGeom>
          <a:noFill/>
        </p:spPr>
        <p:txBody>
          <a:bodyPr wrap="square" rtlCol="0">
            <a:spAutoFit/>
          </a:bodyPr>
          <a:lstStyle/>
          <a:p>
            <a:pPr algn="ctr">
              <a:lnSpc>
                <a:spcPct val="150000"/>
              </a:lnSpc>
            </a:pPr>
            <a:r>
              <a:rPr lang="en-US" sz="3200" b="0" smtClean="0">
                <a:solidFill>
                  <a:schemeClr val="bg1"/>
                </a:solidFill>
                <a:latin typeface="Bookman Old Style" pitchFamily="18" charset="0"/>
                <a:cs typeface="Times New Roman" pitchFamily="18" charset="0"/>
              </a:rPr>
              <a:t>A Model Driven Engineering Approach To</a:t>
            </a:r>
            <a:r>
              <a:rPr lang="en-US" sz="3200" b="0" baseline="0" smtClean="0">
                <a:solidFill>
                  <a:schemeClr val="bg1"/>
                </a:solidFill>
                <a:latin typeface="Bookman Old Style" pitchFamily="18" charset="0"/>
                <a:cs typeface="Times New Roman" pitchFamily="18" charset="0"/>
              </a:rPr>
              <a:t> Build Secure Information Systems</a:t>
            </a:r>
            <a:endParaRPr lang="en-US" sz="3200" b="0" dirty="0">
              <a:solidFill>
                <a:schemeClr val="bg1"/>
              </a:solidFill>
              <a:latin typeface="Bookman Old Style" pitchFamily="18" charset="0"/>
              <a:cs typeface="Times New Roman" pitchFamily="18" charset="0"/>
            </a:endParaRPr>
          </a:p>
        </p:txBody>
      </p:sp>
      <p:sp>
        <p:nvSpPr>
          <p:cNvPr id="36" name="ZoneTexte 35"/>
          <p:cNvSpPr txBox="1"/>
          <p:nvPr userDrawn="1"/>
        </p:nvSpPr>
        <p:spPr>
          <a:xfrm>
            <a:off x="3414734" y="3724580"/>
            <a:ext cx="3749554" cy="89255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u="none" smtClean="0">
                <a:solidFill>
                  <a:schemeClr val="bg1"/>
                </a:solidFill>
                <a:latin typeface="GillSans" pitchFamily="2" charset="0"/>
              </a:rPr>
              <a:t>A PhD Thesis Defense</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b="0" u="none" smtClean="0">
                <a:solidFill>
                  <a:schemeClr val="bg1"/>
                </a:solidFill>
                <a:latin typeface="GillSans" pitchFamily="2" charset="0"/>
              </a:rPr>
              <a:t>by </a:t>
            </a:r>
            <a:r>
              <a:rPr lang="en-US" sz="2800" b="1" u="none" smtClean="0">
                <a:solidFill>
                  <a:schemeClr val="bg1"/>
                </a:solidFill>
                <a:latin typeface="GillSans" pitchFamily="2" charset="0"/>
              </a:rPr>
              <a:t>Thi-Mai</a:t>
            </a:r>
            <a:r>
              <a:rPr lang="en-US" sz="2800" b="1" u="none" baseline="0" smtClean="0">
                <a:solidFill>
                  <a:schemeClr val="bg1"/>
                </a:solidFill>
                <a:latin typeface="GillSans" pitchFamily="2" charset="0"/>
              </a:rPr>
              <a:t> NGUYEN</a:t>
            </a:r>
            <a:endParaRPr lang="en-US" sz="2800" b="1" u="none" dirty="0" smtClean="0">
              <a:solidFill>
                <a:schemeClr val="bg1"/>
              </a:solidFill>
              <a:latin typeface="GillSans" pitchFamily="2" charset="0"/>
            </a:endParaRPr>
          </a:p>
        </p:txBody>
      </p:sp>
      <p:sp>
        <p:nvSpPr>
          <p:cNvPr id="37" name="ZoneTexte 36"/>
          <p:cNvSpPr txBox="1"/>
          <p:nvPr userDrawn="1"/>
        </p:nvSpPr>
        <p:spPr>
          <a:xfrm>
            <a:off x="3383868" y="4833156"/>
            <a:ext cx="5580590" cy="461665"/>
          </a:xfrm>
          <a:prstGeom prst="rect">
            <a:avLst/>
          </a:prstGeom>
          <a:noFill/>
        </p:spPr>
        <p:txBody>
          <a:bodyPr wrap="square" rtlCol="0">
            <a:spAutoFit/>
          </a:bodyPr>
          <a:lstStyle/>
          <a:p>
            <a:r>
              <a:rPr lang="en-US" sz="2400" smtClean="0">
                <a:solidFill>
                  <a:schemeClr val="bg1"/>
                </a:solidFill>
                <a:latin typeface="GillSans" pitchFamily="2" charset="0"/>
              </a:rPr>
              <a:t>Supervisors: </a:t>
            </a:r>
            <a:r>
              <a:rPr lang="en-US" sz="2400" baseline="0" smtClean="0">
                <a:solidFill>
                  <a:schemeClr val="bg1"/>
                </a:solidFill>
                <a:latin typeface="GillSans" pitchFamily="2" charset="0"/>
              </a:rPr>
              <a:t> </a:t>
            </a:r>
            <a:r>
              <a:rPr lang="en-US" sz="2400" smtClean="0">
                <a:solidFill>
                  <a:schemeClr val="bg1"/>
                </a:solidFill>
                <a:latin typeface="GillSans" pitchFamily="2" charset="0"/>
              </a:rPr>
              <a:t>Amel</a:t>
            </a:r>
            <a:r>
              <a:rPr lang="en-US" sz="2400" baseline="0" smtClean="0">
                <a:solidFill>
                  <a:schemeClr val="bg1"/>
                </a:solidFill>
                <a:latin typeface="GillSans" pitchFamily="2" charset="0"/>
              </a:rPr>
              <a:t> MAMMAR, Régine LALEAU  </a:t>
            </a:r>
            <a:endParaRPr lang="en-US" sz="2400" baseline="0" dirty="0" smtClean="0">
              <a:solidFill>
                <a:schemeClr val="bg1"/>
              </a:solidFill>
              <a:latin typeface="GillSans" pitchFamily="2" charset="0"/>
            </a:endParaRPr>
          </a:p>
        </p:txBody>
      </p:sp>
      <p:sp>
        <p:nvSpPr>
          <p:cNvPr id="38" name="ZoneTexte 37"/>
          <p:cNvSpPr txBox="1"/>
          <p:nvPr userDrawn="1"/>
        </p:nvSpPr>
        <p:spPr>
          <a:xfrm>
            <a:off x="539552" y="5909210"/>
            <a:ext cx="2592288" cy="400110"/>
          </a:xfrm>
          <a:prstGeom prst="rect">
            <a:avLst/>
          </a:prstGeom>
          <a:noFill/>
        </p:spPr>
        <p:txBody>
          <a:bodyPr wrap="square" rtlCol="0">
            <a:spAutoFit/>
          </a:bodyPr>
          <a:lstStyle/>
          <a:p>
            <a:r>
              <a:rPr lang="en-US" sz="2000" smtClean="0">
                <a:solidFill>
                  <a:schemeClr val="bg1"/>
                </a:solidFill>
                <a:latin typeface="GillSans" pitchFamily="2" charset="0"/>
              </a:rPr>
              <a:t>January </a:t>
            </a:r>
            <a:r>
              <a:rPr lang="en-US" sz="2000" baseline="0" smtClean="0">
                <a:solidFill>
                  <a:schemeClr val="bg1"/>
                </a:solidFill>
                <a:latin typeface="GillSans" pitchFamily="2" charset="0"/>
              </a:rPr>
              <a:t>13, 2017</a:t>
            </a:r>
            <a:endParaRPr lang="en-US" sz="2000" dirty="0">
              <a:solidFill>
                <a:schemeClr val="bg1"/>
              </a:solidFill>
              <a:latin typeface="GillSans" pitchFamily="2" charset="0"/>
            </a:endParaRPr>
          </a:p>
        </p:txBody>
      </p:sp>
    </p:spTree>
    <p:extLst>
      <p:ext uri="{BB962C8B-B14F-4D97-AF65-F5344CB8AC3E}">
        <p14:creationId xmlns="" xmlns:p14="http://schemas.microsoft.com/office/powerpoint/2010/main" val="3197969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1442686" y="1556793"/>
            <a:ext cx="7211144" cy="403244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r>
              <a:rPr lang="en-US" smtClean="0"/>
              <a:t>13/01/2017</a:t>
            </a:r>
            <a:endParaRPr lang="fr-FR" dirty="0"/>
          </a:p>
        </p:txBody>
      </p:sp>
      <p:sp>
        <p:nvSpPr>
          <p:cNvPr id="5" name="Espace réservé du pied de page 4"/>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692024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692696"/>
            <a:ext cx="2057400" cy="5433467"/>
          </a:xfrm>
        </p:spPr>
        <p:txBody>
          <a:bodyPr vert="eaVert"/>
          <a:lstStyle/>
          <a:p>
            <a:r>
              <a:rPr lang="fr-FR" dirty="0" smtClean="0"/>
              <a:t>Modifiez le style du titre</a:t>
            </a:r>
            <a:endParaRPr lang="fr-FR" dirty="0"/>
          </a:p>
        </p:txBody>
      </p:sp>
      <p:sp>
        <p:nvSpPr>
          <p:cNvPr id="3" name="Espace réservé du texte vertical 2"/>
          <p:cNvSpPr>
            <a:spLocks noGrp="1"/>
          </p:cNvSpPr>
          <p:nvPr>
            <p:ph type="body" orient="vert" idx="1"/>
          </p:nvPr>
        </p:nvSpPr>
        <p:spPr>
          <a:xfrm>
            <a:off x="457200" y="692696"/>
            <a:ext cx="6019800" cy="5433467"/>
          </a:xfrm>
        </p:spPr>
        <p:txBody>
          <a:bodyPr vert="eaVer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1951134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ge intercalaire">
    <p:spTree>
      <p:nvGrpSpPr>
        <p:cNvPr id="1" name=""/>
        <p:cNvGrpSpPr/>
        <p:nvPr/>
      </p:nvGrpSpPr>
      <p:grpSpPr>
        <a:xfrm>
          <a:off x="0" y="0"/>
          <a:ext cx="0" cy="0"/>
          <a:chOff x="0" y="0"/>
          <a:chExt cx="0" cy="0"/>
        </a:xfrm>
      </p:grpSpPr>
      <p:sp>
        <p:nvSpPr>
          <p:cNvPr id="2" name="Titre 1"/>
          <p:cNvSpPr>
            <a:spLocks noGrp="1"/>
          </p:cNvSpPr>
          <p:nvPr>
            <p:ph type="ctrTitle"/>
          </p:nvPr>
        </p:nvSpPr>
        <p:spPr>
          <a:xfrm>
            <a:off x="3491880" y="2348880"/>
            <a:ext cx="4966320" cy="1251570"/>
          </a:xfrm>
        </p:spPr>
        <p:txBody>
          <a:bodyPr anchor="t"/>
          <a:lstStyle>
            <a:lvl1pPr>
              <a:defRPr>
                <a:solidFill>
                  <a:srgbClr val="6D5047"/>
                </a:solidFill>
              </a:defRPr>
            </a:lvl1pPr>
          </a:lstStyle>
          <a:p>
            <a:r>
              <a:rPr lang="fr-FR" dirty="0" smtClean="0"/>
              <a:t>Modifiez le style du titre</a:t>
            </a:r>
            <a:endParaRPr lang="fr-FR" dirty="0"/>
          </a:p>
        </p:txBody>
      </p:sp>
      <p:sp>
        <p:nvSpPr>
          <p:cNvPr id="3" name="Sous-titre 2"/>
          <p:cNvSpPr>
            <a:spLocks noGrp="1"/>
          </p:cNvSpPr>
          <p:nvPr>
            <p:ph type="subTitle" idx="1"/>
          </p:nvPr>
        </p:nvSpPr>
        <p:spPr>
          <a:xfrm>
            <a:off x="3491880" y="3886200"/>
            <a:ext cx="4968552" cy="1752600"/>
          </a:xfrm>
        </p:spPr>
        <p:txBody>
          <a:bodyPr/>
          <a:lstStyle>
            <a:lvl1pPr marL="0" indent="0" algn="l">
              <a:buNone/>
              <a:defRPr>
                <a:solidFill>
                  <a:srgbClr val="B8B8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8" name="Rectangle 7"/>
          <p:cNvSpPr/>
          <p:nvPr userDrawn="1"/>
        </p:nvSpPr>
        <p:spPr>
          <a:xfrm>
            <a:off x="3527914" y="1844824"/>
            <a:ext cx="1874777" cy="288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userDrawn="1"/>
        </p:nvSpPr>
        <p:spPr>
          <a:xfrm>
            <a:off x="5402691" y="1844824"/>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userDrawn="1"/>
        </p:nvSpPr>
        <p:spPr>
          <a:xfrm>
            <a:off x="7277468" y="1844824"/>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0" y="332656"/>
            <a:ext cx="205172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7" name="Espace réservé de la date 6"/>
          <p:cNvSpPr>
            <a:spLocks noGrp="1"/>
          </p:cNvSpPr>
          <p:nvPr>
            <p:ph type="dt" sz="half" idx="10"/>
          </p:nvPr>
        </p:nvSpPr>
        <p:spPr/>
        <p:txBody>
          <a:bodyPr/>
          <a:lstStyle>
            <a:lvl1pPr>
              <a:defRPr/>
            </a:lvl1pPr>
          </a:lstStyle>
          <a:p>
            <a:r>
              <a:rPr lang="en-US" smtClean="0"/>
              <a:t>13/01/2017</a:t>
            </a:r>
            <a:endParaRPr lang="fr-FR" dirty="0"/>
          </a:p>
        </p:txBody>
      </p:sp>
      <p:sp>
        <p:nvSpPr>
          <p:cNvPr id="12" name="Espace réservé du pied de page 11"/>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69025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noAutofit/>
          </a:bodyPr>
          <a:lstStyle>
            <a:lvl1pPr>
              <a:defRPr sz="3200" b="0">
                <a:latin typeface="GillSans"/>
              </a:defRPr>
            </a:lvl1pPr>
          </a:lstStyle>
          <a:p>
            <a:r>
              <a:rPr lang="fr-FR" dirty="0" smtClean="0"/>
              <a:t>Modifiez le style du titre</a:t>
            </a:r>
            <a:endParaRPr lang="fr-FR" dirty="0"/>
          </a:p>
        </p:txBody>
      </p:sp>
      <p:sp>
        <p:nvSpPr>
          <p:cNvPr id="3" name="Espace réservé du contenu 2"/>
          <p:cNvSpPr>
            <a:spLocks noGrp="1"/>
          </p:cNvSpPr>
          <p:nvPr>
            <p:ph idx="1" hasCustomPrompt="1"/>
          </p:nvPr>
        </p:nvSpPr>
        <p:spPr>
          <a:xfrm>
            <a:off x="431540" y="1412776"/>
            <a:ext cx="8136904" cy="4680520"/>
          </a:xfrm>
        </p:spPr>
        <p:txBody>
          <a:bodyPr>
            <a:normAutofit/>
          </a:bodyPr>
          <a:lstStyle>
            <a:lvl1pPr algn="just">
              <a:buFont typeface="Wingdings 2" pitchFamily="18" charset="2"/>
              <a:buChar char=""/>
              <a:defRPr sz="2400" b="0">
                <a:latin typeface="Times New Roman" pitchFamily="18" charset="0"/>
                <a:cs typeface="Times New Roman" pitchFamily="18" charset="0"/>
              </a:defRPr>
            </a:lvl1pPr>
            <a:lvl2pPr algn="just">
              <a:buClr>
                <a:schemeClr val="accent1"/>
              </a:buClr>
              <a:buFont typeface="Arial" pitchFamily="34" charset="0"/>
              <a:buChar char="□"/>
              <a:defRPr sz="2000">
                <a:latin typeface="Times New Roman" pitchFamily="18" charset="0"/>
                <a:cs typeface="Times New Roman" pitchFamily="18" charset="0"/>
              </a:defRPr>
            </a:lvl2pPr>
            <a:lvl3pPr marL="1257300" indent="-342900" algn="just">
              <a:buFont typeface="Wingdings 2" pitchFamily="18" charset="2"/>
              <a:buChar char=""/>
              <a:defRPr sz="1800">
                <a:latin typeface="Times New Roman" pitchFamily="18" charset="0"/>
                <a:cs typeface="Times New Roman" pitchFamily="18" charset="0"/>
              </a:defRPr>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7" name="Espace réservé de la date 6"/>
          <p:cNvSpPr>
            <a:spLocks noGrp="1"/>
          </p:cNvSpPr>
          <p:nvPr>
            <p:ph type="dt" sz="half" idx="10"/>
          </p:nvPr>
        </p:nvSpPr>
        <p:spPr/>
        <p:txBody>
          <a:bodyPr/>
          <a:lstStyle>
            <a:lvl1pPr>
              <a:defRPr/>
            </a:lvl1pPr>
          </a:lstStyle>
          <a:p>
            <a:r>
              <a:rPr lang="en-US" smtClean="0"/>
              <a:t>13/01/2017</a:t>
            </a:r>
            <a:endParaRPr lang="fr-FR" dirty="0"/>
          </a:p>
        </p:txBody>
      </p:sp>
      <p:sp>
        <p:nvSpPr>
          <p:cNvPr id="8" name="Espace réservé du pied de page 7"/>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99841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1221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9"/>
          <p:cNvSpPr>
            <a:spLocks noGrp="1"/>
          </p:cNvSpPr>
          <p:nvPr>
            <p:ph type="dt" sz="half" idx="10"/>
          </p:nvPr>
        </p:nvSpPr>
        <p:spPr/>
        <p:txBody>
          <a:bodyPr/>
          <a:lstStyle/>
          <a:p>
            <a:r>
              <a:rPr lang="en-US" smtClean="0"/>
              <a:t>13/01/2017</a:t>
            </a:r>
            <a:endParaRPr lang="fr-FR" dirty="0"/>
          </a:p>
        </p:txBody>
      </p:sp>
      <p:sp>
        <p:nvSpPr>
          <p:cNvPr id="11" name="Espace réservé du numéro de diapositive 10"/>
          <p:cNvSpPr>
            <a:spLocks noGrp="1"/>
          </p:cNvSpPr>
          <p:nvPr>
            <p:ph type="sldNum" sz="quarter" idx="11"/>
          </p:nvPr>
        </p:nvSpPr>
        <p:spPr/>
        <p:txBody>
          <a:bodyPr/>
          <a:lstStyle/>
          <a:p>
            <a:fld id="{3A5F5595-61AE-4AA6-B423-33EDBD1DAE12}" type="slidenum">
              <a:rPr lang="fr-FR" smtClean="0"/>
              <a:pPr/>
              <a:t>‹N°›</a:t>
            </a:fld>
            <a:endParaRPr lang="fr-FR" dirty="0"/>
          </a:p>
        </p:txBody>
      </p:sp>
      <p:sp>
        <p:nvSpPr>
          <p:cNvPr id="12" name="Espace réservé du pied de page 11"/>
          <p:cNvSpPr>
            <a:spLocks noGrp="1"/>
          </p:cNvSpPr>
          <p:nvPr>
            <p:ph type="ftr" sz="quarter" idx="12"/>
          </p:nvPr>
        </p:nvSpPr>
        <p:spPr/>
        <p:txBody>
          <a:bodyPr/>
          <a:lstStyle/>
          <a:p>
            <a:pPr algn="r"/>
            <a:r>
              <a:rPr lang="en-US" smtClean="0"/>
              <a:t>A MDE  approach to build secure information systems</a:t>
            </a:r>
            <a:endParaRPr lang="fr-FR" dirty="0"/>
          </a:p>
        </p:txBody>
      </p:sp>
      <p:sp>
        <p:nvSpPr>
          <p:cNvPr id="13" name="Titre 12"/>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 xmlns:p14="http://schemas.microsoft.com/office/powerpoint/2010/main" val="4204771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a:lvl1pPr>
          </a:lstStyle>
          <a:p>
            <a:r>
              <a:rPr lang="en-US" smtClean="0"/>
              <a:t>13/01/2017</a:t>
            </a:r>
            <a:endParaRPr lang="fr-FR" dirty="0"/>
          </a:p>
        </p:txBody>
      </p:sp>
      <p:sp>
        <p:nvSpPr>
          <p:cNvPr id="4" name="Espace réservé du pied de page 3"/>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5" name="Espace réservé du numéro de diapositive 4"/>
          <p:cNvSpPr>
            <a:spLocks noGrp="1"/>
          </p:cNvSpPr>
          <p:nvPr>
            <p:ph type="sldNum" sz="quarter" idx="12"/>
          </p:nvPr>
        </p:nvSpPr>
        <p:spPr/>
        <p:txBody>
          <a:bodyPr/>
          <a:lstStyle/>
          <a:p>
            <a:fld id="{3A5F5595-61AE-4AA6-B423-33EDBD1DAE12}" type="slidenum">
              <a:rPr lang="fr-FR" smtClean="0"/>
              <a:pPr/>
              <a:t>‹N°›</a:t>
            </a:fld>
            <a:endParaRPr lang="fr-FR" dirty="0"/>
          </a:p>
        </p:txBody>
      </p:sp>
      <p:sp>
        <p:nvSpPr>
          <p:cNvPr id="6" name="Rectangle 5"/>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p:cNvSpPr>
            <a:spLocks noGrp="1"/>
          </p:cNvSpPr>
          <p:nvPr>
            <p:ph type="title"/>
          </p:nvPr>
        </p:nvSpPr>
        <p:spPr>
          <a:xfrm>
            <a:off x="1475656" y="548680"/>
            <a:ext cx="7211144" cy="576064"/>
          </a:xfrm>
        </p:spPr>
        <p:txBody>
          <a:bodyPr>
            <a:noAutofit/>
          </a:bodyPr>
          <a:lstStyle>
            <a:lvl1pPr>
              <a:defRPr sz="3200" b="0">
                <a:latin typeface="GillSans"/>
              </a:defRPr>
            </a:lvl1pPr>
          </a:lstStyle>
          <a:p>
            <a:r>
              <a:rPr lang="fr-FR" dirty="0" smtClean="0"/>
              <a:t>Modifiez le style du titre</a:t>
            </a:r>
            <a:endParaRPr lang="fr-FR" dirty="0"/>
          </a:p>
        </p:txBody>
      </p:sp>
    </p:spTree>
    <p:extLst>
      <p:ext uri="{BB962C8B-B14F-4D97-AF65-F5344CB8AC3E}">
        <p14:creationId xmlns="" xmlns:p14="http://schemas.microsoft.com/office/powerpoint/2010/main" val="1631439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en-US" smtClean="0"/>
              <a:t>13/01/2017</a:t>
            </a:r>
            <a:endParaRPr lang="fr-FR" dirty="0"/>
          </a:p>
        </p:txBody>
      </p:sp>
      <p:sp>
        <p:nvSpPr>
          <p:cNvPr id="3" name="Espace réservé du pied de page 2"/>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4" name="Espace réservé du numéro de diapositive 3"/>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854511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75656" y="273050"/>
            <a:ext cx="1989857" cy="779686"/>
          </a:xfrm>
        </p:spPr>
        <p:txBody>
          <a:bodyPr anchor="b"/>
          <a:lstStyle>
            <a:lvl1pPr algn="l">
              <a:defRPr sz="2000" b="1"/>
            </a:lvl1pPr>
          </a:lstStyle>
          <a:p>
            <a:r>
              <a:rPr lang="fr-FR" dirty="0" smtClean="0"/>
              <a:t>Modifiez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268760"/>
            <a:ext cx="3008313"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351419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099441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384053"/>
            <a:ext cx="1402632"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4" name="Rectangle 13"/>
          <p:cNvSpPr/>
          <p:nvPr/>
        </p:nvSpPr>
        <p:spPr>
          <a:xfrm>
            <a:off x="4067944" y="6384053"/>
            <a:ext cx="4104456"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6" name="Espace réservé du numéro de diapositive 5"/>
          <p:cNvSpPr>
            <a:spLocks noGrp="1"/>
          </p:cNvSpPr>
          <p:nvPr>
            <p:ph type="sldNum" sz="quarter" idx="4"/>
          </p:nvPr>
        </p:nvSpPr>
        <p:spPr>
          <a:xfrm>
            <a:off x="6466" y="6381328"/>
            <a:ext cx="533086" cy="360000"/>
          </a:xfrm>
          <a:prstGeom prst="rect">
            <a:avLst/>
          </a:prstGeom>
          <a:noFill/>
        </p:spPr>
        <p:txBody>
          <a:bodyPr vert="horz" lIns="91440" tIns="45720" rIns="91440" bIns="45720" rtlCol="0" anchor="ctr"/>
          <a:lstStyle>
            <a:lvl1pPr algn="ctr">
              <a:defRPr sz="1000" b="1">
                <a:solidFill>
                  <a:schemeClr val="bg1"/>
                </a:solidFill>
                <a:effectLst/>
              </a:defRPr>
            </a:lvl1pPr>
          </a:lstStyle>
          <a:p>
            <a:fld id="{3A5F5595-61AE-4AA6-B423-33EDBD1DAE12}" type="slidenum">
              <a:rPr lang="fr-FR" smtClean="0"/>
              <a:pPr/>
              <a:t>‹N°›</a:t>
            </a:fld>
            <a:endParaRPr lang="fr-FR" dirty="0"/>
          </a:p>
        </p:txBody>
      </p:sp>
      <p:sp>
        <p:nvSpPr>
          <p:cNvPr id="2" name="Espace réservé du titre 1"/>
          <p:cNvSpPr>
            <a:spLocks noGrp="1"/>
          </p:cNvSpPr>
          <p:nvPr>
            <p:ph type="title"/>
          </p:nvPr>
        </p:nvSpPr>
        <p:spPr>
          <a:xfrm>
            <a:off x="1475656" y="428"/>
            <a:ext cx="7211144" cy="1124316"/>
          </a:xfrm>
          <a:prstGeom prst="rect">
            <a:avLst/>
          </a:prstGeom>
        </p:spPr>
        <p:txBody>
          <a:bodyPr vert="horz" lIns="91440" tIns="45720" rIns="91440" bIns="45720" rtlCol="0" anchor="b">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442686" y="1556792"/>
            <a:ext cx="7211144"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539552" y="6381328"/>
            <a:ext cx="870010" cy="360000"/>
          </a:xfrm>
          <a:prstGeom prst="rect">
            <a:avLst/>
          </a:prstGeom>
          <a:noFill/>
        </p:spPr>
        <p:txBody>
          <a:bodyPr vert="horz" lIns="91440" tIns="45720" rIns="91440" bIns="45720" rtlCol="0" anchor="ctr"/>
          <a:lstStyle>
            <a:lvl1pPr algn="ctr">
              <a:defRPr sz="800">
                <a:solidFill>
                  <a:schemeClr val="bg1"/>
                </a:solidFill>
              </a:defRPr>
            </a:lvl1pPr>
          </a:lstStyle>
          <a:p>
            <a:r>
              <a:rPr lang="en-US" smtClean="0"/>
              <a:t>13/01/2017</a:t>
            </a:r>
            <a:endParaRPr lang="fr-FR" dirty="0"/>
          </a:p>
        </p:txBody>
      </p:sp>
      <p:sp>
        <p:nvSpPr>
          <p:cNvPr id="5" name="Espace réservé du pied de page 4"/>
          <p:cNvSpPr>
            <a:spLocks noGrp="1"/>
          </p:cNvSpPr>
          <p:nvPr>
            <p:ph type="ftr" sz="quarter" idx="3"/>
          </p:nvPr>
        </p:nvSpPr>
        <p:spPr>
          <a:xfrm>
            <a:off x="4067944" y="6381328"/>
            <a:ext cx="4104456" cy="360000"/>
          </a:xfrm>
          <a:prstGeom prst="rect">
            <a:avLst/>
          </a:prstGeom>
          <a:noFill/>
        </p:spPr>
        <p:txBody>
          <a:bodyPr vert="horz" lIns="91440" tIns="45720" rIns="144000" bIns="45720" rtlCol="0" anchor="ctr"/>
          <a:lstStyle>
            <a:lvl1pPr algn="ctr">
              <a:defRPr sz="1000">
                <a:solidFill>
                  <a:schemeClr val="bg1"/>
                </a:solidFill>
              </a:defRPr>
            </a:lvl1pPr>
          </a:lstStyle>
          <a:p>
            <a:pPr algn="r"/>
            <a:r>
              <a:rPr lang="en-US" smtClean="0"/>
              <a:t>A MDE  approach to build secure information systems</a:t>
            </a:r>
            <a:endParaRPr lang="fr-FR" dirty="0"/>
          </a:p>
        </p:txBody>
      </p:sp>
      <p:sp>
        <p:nvSpPr>
          <p:cNvPr id="8" name="Rectangle 7"/>
          <p:cNvSpPr/>
          <p:nvPr/>
        </p:nvSpPr>
        <p:spPr>
          <a:xfrm>
            <a:off x="0" y="692696"/>
            <a:ext cx="4675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467544" y="692696"/>
            <a:ext cx="46754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935088" y="692696"/>
            <a:ext cx="467544" cy="360040"/>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75656" y="6381328"/>
            <a:ext cx="252028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Institut Mines-Télécom</a:t>
            </a:r>
            <a:endParaRPr lang="fr-FR" sz="1000" dirty="0"/>
          </a:p>
        </p:txBody>
      </p:sp>
      <p:pic>
        <p:nvPicPr>
          <p:cNvPr id="12" name="Image 1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8244408" y="6042676"/>
            <a:ext cx="719724" cy="719724"/>
          </a:xfrm>
          <a:prstGeom prst="rect">
            <a:avLst/>
          </a:prstGeom>
        </p:spPr>
      </p:pic>
    </p:spTree>
    <p:extLst>
      <p:ext uri="{BB962C8B-B14F-4D97-AF65-F5344CB8AC3E}">
        <p14:creationId xmlns="" xmlns:p14="http://schemas.microsoft.com/office/powerpoint/2010/main" val="28834464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3200" b="1" kern="1200">
          <a:solidFill>
            <a:schemeClr val="tx2"/>
          </a:solidFill>
          <a:latin typeface="GillSans"/>
          <a:ea typeface="+mj-ea"/>
          <a:cs typeface="+mj-cs"/>
        </a:defRPr>
      </a:lvl1pPr>
    </p:titleStyle>
    <p:bodyStyle>
      <a:lvl1pPr marL="342900" indent="-342900" algn="l" defTabSz="914400" rtl="0" eaLnBrk="1" latinLnBrk="0" hangingPunct="1">
        <a:spcBef>
          <a:spcPct val="20000"/>
        </a:spcBef>
        <a:buClr>
          <a:schemeClr val="tx2"/>
        </a:buClr>
        <a:buSzPct val="100000"/>
        <a:buFont typeface="Wingdings" pitchFamily="2" charset="2"/>
        <a:buChar char="n"/>
        <a:defRPr sz="2400" b="0" kern="1200">
          <a:solidFill>
            <a:schemeClr val="tx1"/>
          </a:solidFill>
          <a:latin typeface="Times New Roman" pitchFamily="18" charset="0"/>
          <a:ea typeface="+mn-ea"/>
          <a:cs typeface="Times New Roman" pitchFamily="18" charset="0"/>
        </a:defRPr>
      </a:lvl1pPr>
      <a:lvl2pPr marL="800100" indent="-342900" algn="l" defTabSz="914400" rtl="0" eaLnBrk="1" latinLnBrk="0" hangingPunct="1">
        <a:spcBef>
          <a:spcPct val="20000"/>
        </a:spcBef>
        <a:buClr>
          <a:srgbClr val="6D5047"/>
        </a:buClr>
        <a:buFont typeface="Arial" pitchFamily="34" charset="0"/>
        <a:buChar char="•"/>
        <a:defRPr sz="22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chemeClr val="tx2"/>
        </a:buClr>
        <a:buFont typeface="Arial"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specification</a:t>
            </a:r>
            <a:endParaRPr lang="en-US"/>
          </a:p>
        </p:txBody>
      </p:sp>
      <p:sp>
        <p:nvSpPr>
          <p:cNvPr id="3" name="Espace réservé du contenu 2"/>
          <p:cNvSpPr>
            <a:spLocks noGrp="1"/>
          </p:cNvSpPr>
          <p:nvPr>
            <p:ph idx="1"/>
          </p:nvPr>
        </p:nvSpPr>
        <p:spPr/>
        <p:txBody>
          <a:bodyPr>
            <a:normAutofit/>
          </a:bodyPr>
          <a:lstStyle/>
          <a:p>
            <a:r>
              <a:rPr lang="en-US" smtClean="0">
                <a:solidFill>
                  <a:srgbClr val="0000FF"/>
                </a:solidFill>
              </a:rPr>
              <a:t>UML/OCL–based approaches </a:t>
            </a:r>
            <a:r>
              <a:rPr lang="en-US" smtClean="0"/>
              <a:t>[3, 4, 5, 6, 7, 8, 49, 53]</a:t>
            </a:r>
          </a:p>
          <a:p>
            <a:pPr marL="914400" lvl="1" indent="-457200">
              <a:buClr>
                <a:srgbClr val="E68900"/>
              </a:buClr>
              <a:buFont typeface="Wingdings" pitchFamily="2" charset="2"/>
              <a:buChar char=""/>
            </a:pPr>
            <a:r>
              <a:rPr lang="fr-FR" smtClean="0"/>
              <a:t>Limit in the automated analysis of security models</a:t>
            </a:r>
          </a:p>
          <a:p>
            <a:pPr marL="914400" lvl="1" indent="-457200">
              <a:buClr>
                <a:srgbClr val="E68900"/>
              </a:buClr>
              <a:buFont typeface="Wingdings" pitchFamily="2" charset="2"/>
              <a:buChar char=""/>
            </a:pPr>
            <a:r>
              <a:rPr lang="fr-FR" smtClean="0"/>
              <a:t>Validation is performed at the system’s current states </a:t>
            </a:r>
            <a:endParaRPr lang="en-US" smtClean="0"/>
          </a:p>
          <a:p>
            <a:r>
              <a:rPr lang="en-US" smtClean="0">
                <a:solidFill>
                  <a:srgbClr val="0000FF"/>
                </a:solidFill>
              </a:rPr>
              <a:t>Alloy–based approaches </a:t>
            </a:r>
            <a:r>
              <a:rPr lang="en-US" smtClean="0"/>
              <a:t>[9, 10, 54, 55]</a:t>
            </a:r>
          </a:p>
          <a:p>
            <a:pPr lvl="1">
              <a:buClr>
                <a:srgbClr val="FF9900"/>
              </a:buClr>
              <a:buFont typeface="Wingdings" pitchFamily="2" charset="2"/>
              <a:buChar char="L"/>
            </a:pPr>
            <a:r>
              <a:rPr lang="fr-FR" smtClean="0"/>
              <a:t>Focused on static security requirements</a:t>
            </a:r>
          </a:p>
          <a:p>
            <a:pPr lvl="1">
              <a:buClr>
                <a:srgbClr val="FF9900"/>
              </a:buClr>
              <a:buFont typeface="Wingdings" pitchFamily="2" charset="2"/>
              <a:buChar char="L"/>
            </a:pPr>
            <a:r>
              <a:rPr lang="fr-FR" smtClean="0"/>
              <a:t>Explode the state space since it is based on model-checking</a:t>
            </a:r>
            <a:endParaRPr lang="en-US" smtClean="0"/>
          </a:p>
          <a:p>
            <a:r>
              <a:rPr lang="en-US" smtClean="0">
                <a:solidFill>
                  <a:srgbClr val="0000FF"/>
                </a:solidFill>
              </a:rPr>
              <a:t>Z–based approaches </a:t>
            </a:r>
            <a:r>
              <a:rPr lang="en-US" smtClean="0"/>
              <a:t>[24, 57, 58, 59, 60]</a:t>
            </a:r>
          </a:p>
          <a:p>
            <a:pPr lvl="1">
              <a:buClr>
                <a:srgbClr val="FF9900"/>
              </a:buClr>
              <a:buFont typeface="Wingdings" pitchFamily="2" charset="2"/>
              <a:buChar char="L"/>
            </a:pPr>
            <a:r>
              <a:rPr lang="fr-FR" smtClean="0"/>
              <a:t>Lack of tool supporting the analysis</a:t>
            </a:r>
            <a:endParaRPr lang="en-US" smtClean="0"/>
          </a:p>
          <a:p>
            <a:r>
              <a:rPr lang="en-US" smtClean="0">
                <a:solidFill>
                  <a:srgbClr val="0000FF"/>
                </a:solidFill>
              </a:rPr>
              <a:t>B–based approach </a:t>
            </a:r>
            <a:r>
              <a:rPr lang="en-US" smtClean="0"/>
              <a:t>[similar work 11]</a:t>
            </a:r>
          </a:p>
          <a:p>
            <a:pPr lvl="1">
              <a:buClr>
                <a:srgbClr val="FF9900"/>
              </a:buClr>
              <a:buFont typeface="Wingdings" pitchFamily="2" charset="2"/>
              <a:buChar char="L"/>
            </a:pPr>
            <a:r>
              <a:rPr lang="fr-FR" smtClean="0"/>
              <a:t>Translation of Algebraic State transition Diagram (ASTD) into B is very complicated (</a:t>
            </a:r>
            <a:r>
              <a:rPr lang="fr-FR" sz="1800" smtClean="0"/>
              <a:t>ASTD is used to model history-based requirements</a:t>
            </a:r>
            <a:r>
              <a:rPr lang="fr-FR" smtClean="0"/>
              <a:t>)</a:t>
            </a:r>
          </a:p>
          <a:p>
            <a:pPr lvl="1">
              <a:buClr>
                <a:srgbClr val="FF9900"/>
              </a:buClr>
              <a:buFont typeface="Wingdings" pitchFamily="2" charset="2"/>
              <a:buChar char="L"/>
            </a:pPr>
            <a:endParaRPr lang="en-US" smtClean="0"/>
          </a:p>
          <a:p>
            <a:pPr lvl="1">
              <a:buClr>
                <a:srgbClr val="FF9900"/>
              </a:buClr>
              <a:buFont typeface="Wingdings" pitchFamily="2" charset="2"/>
              <a:buChar char="L"/>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State of the art</a:t>
            </a:r>
            <a:endParaRPr lang="en-US"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Security specification</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10</a:t>
            </a:fld>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p:txBody>
          <a:bodyPr>
            <a:normAutofit/>
          </a:bodyPr>
          <a:lstStyle/>
          <a:p>
            <a:r>
              <a:rPr lang="fr-FR" smtClean="0">
                <a:solidFill>
                  <a:srgbClr val="0000FF"/>
                </a:solidFill>
              </a:rPr>
              <a:t>JAAS</a:t>
            </a:r>
          </a:p>
          <a:p>
            <a:pPr lvl="1">
              <a:buClr>
                <a:schemeClr val="tx2"/>
              </a:buClr>
              <a:buFont typeface="Wingdings" pitchFamily="2" charset="2"/>
              <a:buChar char=""/>
            </a:pPr>
            <a:r>
              <a:rPr lang="fr-FR" smtClean="0"/>
              <a:t>Separately develop the bussiness program and security policies</a:t>
            </a:r>
          </a:p>
          <a:p>
            <a:pPr lvl="1">
              <a:buClr>
                <a:srgbClr val="FF9900"/>
              </a:buClr>
              <a:buFont typeface="Wingdings" pitchFamily="2" charset="2"/>
              <a:buChar char="L"/>
            </a:pPr>
            <a:r>
              <a:rPr lang="fr-FR" smtClean="0"/>
              <a:t>Functional code and security code have to be combined in the final system</a:t>
            </a:r>
          </a:p>
          <a:p>
            <a:r>
              <a:rPr lang="fr-FR" smtClean="0">
                <a:solidFill>
                  <a:srgbClr val="0000FF"/>
                </a:solidFill>
              </a:rPr>
              <a:t>Annotation-based approaches </a:t>
            </a:r>
            <a:r>
              <a:rPr lang="fr-FR" smtClean="0"/>
              <a:t>[69, 70]</a:t>
            </a:r>
          </a:p>
          <a:p>
            <a:pPr lvl="1">
              <a:buClr>
                <a:schemeClr val="tx2"/>
              </a:buClr>
              <a:buFont typeface="Wingdings" pitchFamily="2" charset="2"/>
              <a:buChar char="J"/>
            </a:pPr>
            <a:r>
              <a:rPr lang="fr-FR" smtClean="0"/>
              <a:t>Declarative security enforcement</a:t>
            </a:r>
          </a:p>
          <a:p>
            <a:pPr lvl="1">
              <a:buClr>
                <a:srgbClr val="FF9900"/>
              </a:buClr>
              <a:buFont typeface="Wingdings" pitchFamily="2" charset="2"/>
              <a:buChar char="L"/>
            </a:pPr>
            <a:r>
              <a:rPr lang="fr-FR" smtClean="0"/>
              <a:t>Cause the code tangling and scattering</a:t>
            </a:r>
          </a:p>
          <a:p>
            <a:r>
              <a:rPr lang="fr-FR" smtClean="0">
                <a:solidFill>
                  <a:srgbClr val="0000FF"/>
                </a:solidFill>
              </a:rPr>
              <a:t>AOP-based approaches </a:t>
            </a:r>
            <a:r>
              <a:rPr lang="fr-FR" smtClean="0"/>
              <a:t>(</a:t>
            </a:r>
            <a:r>
              <a:rPr lang="fr-FR" smtClean="0">
                <a:solidFill>
                  <a:srgbClr val="0000FF"/>
                </a:solidFill>
              </a:rPr>
              <a:t>modeling</a:t>
            </a:r>
            <a:r>
              <a:rPr lang="fr-FR" smtClean="0"/>
              <a:t> [71, 72, 73], </a:t>
            </a:r>
            <a:r>
              <a:rPr lang="fr-FR" smtClean="0">
                <a:solidFill>
                  <a:srgbClr val="0000FF"/>
                </a:solidFill>
              </a:rPr>
              <a:t>enforcement</a:t>
            </a:r>
            <a:r>
              <a:rPr lang="fr-FR" smtClean="0"/>
              <a:t> [15, 30, 31, 32, 33, 74])</a:t>
            </a:r>
          </a:p>
          <a:p>
            <a:pPr lvl="1">
              <a:buFont typeface="Wingdings" pitchFamily="2" charset="2"/>
              <a:buChar char="J"/>
            </a:pPr>
            <a:r>
              <a:rPr lang="fr-FR" smtClean="0"/>
              <a:t>Allow a separation of concerns</a:t>
            </a:r>
          </a:p>
          <a:p>
            <a:pPr lvl="1">
              <a:buClr>
                <a:srgbClr val="FFC000"/>
              </a:buClr>
              <a:buFont typeface="Wingdings" pitchFamily="2" charset="2"/>
              <a:buChar char="L"/>
            </a:pPr>
            <a:r>
              <a:rPr lang="fr-FR" smtClean="0"/>
              <a:t>Dynamic security requirements are limited</a:t>
            </a:r>
          </a:p>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State of the art</a:t>
            </a:r>
            <a:endParaRPr lang="en-US"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Security enforcement</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11</a:t>
            </a:fld>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of UML-based models into B</a:t>
            </a:r>
          </a:p>
          <a:p>
            <a:pPr marL="990600" lvl="1" indent="-533400">
              <a:buSzPct val="135000"/>
              <a:buFont typeface="Wingdings" pitchFamily="2" charset="2"/>
              <a:buChar char="§"/>
            </a:pPr>
            <a:r>
              <a:rPr lang="fr-FR" sz="2400" smtClean="0">
                <a:solidFill>
                  <a:schemeClr val="tx2">
                    <a:lumMod val="60000"/>
                    <a:lumOff val="40000"/>
                  </a:schemeClr>
                </a:solidFill>
              </a:rPr>
              <a:t>A functional model to B</a:t>
            </a:r>
          </a:p>
          <a:p>
            <a:pPr marL="990600" lvl="1" indent="-533400">
              <a:buSzPct val="135000"/>
              <a:buFont typeface="Wingdings" pitchFamily="2" charset="2"/>
              <a:buChar char="§"/>
            </a:pPr>
            <a:r>
              <a:rPr lang="fr-FR" sz="2400" smtClean="0">
                <a:solidFill>
                  <a:schemeClr val="tx2">
                    <a:lumMod val="60000"/>
                    <a:lumOff val="40000"/>
                  </a:schemeClr>
                </a:solidFill>
              </a:rPr>
              <a:t>A static security model to B</a:t>
            </a:r>
          </a:p>
          <a:p>
            <a:pPr marL="990600" lvl="1" indent="-533400">
              <a:buSzPct val="135000"/>
              <a:buFont typeface="Wingdings" pitchFamily="2" charset="2"/>
              <a:buChar char="§"/>
            </a:pPr>
            <a:r>
              <a:rPr lang="fr-FR" sz="2400" smtClean="0">
                <a:solidFill>
                  <a:schemeClr val="tx2">
                    <a:lumMod val="60000"/>
                    <a:lumOff val="40000"/>
                  </a:schemeClr>
                </a:solidFill>
              </a:rPr>
              <a:t>A dynamic security model to B</a:t>
            </a:r>
          </a:p>
          <a:p>
            <a:pPr marL="990600" lvl="1" indent="-533400">
              <a:buSzPct val="135000"/>
              <a:buFont typeface="Wingdings" pitchFamily="2" charset="2"/>
              <a:buChar char="§"/>
            </a:pPr>
            <a:r>
              <a:rPr lang="fr-FR" sz="2400" smtClean="0">
                <a:solidFill>
                  <a:schemeClr val="tx2">
                    <a:lumMod val="60000"/>
                    <a:lumOff val="40000"/>
                  </a:schemeClr>
                </a:solidFill>
              </a:rPr>
              <a:t>A tool support</a:t>
            </a:r>
            <a:endParaRPr lang="en-US" sz="2400" smtClean="0">
              <a:solidFill>
                <a:schemeClr val="tx2">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Outline</a:t>
            </a:r>
            <a:endParaRPr lang="en-US" sz="16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12</a:t>
            </a:fld>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pic>
        <p:nvPicPr>
          <p:cNvPr id="464899" name="Picture 3"/>
          <p:cNvPicPr>
            <a:picLocks noChangeAspect="1" noChangeArrowheads="1"/>
          </p:cNvPicPr>
          <p:nvPr/>
        </p:nvPicPr>
        <p:blipFill>
          <a:blip r:embed="rId3" cstate="print"/>
          <a:srcRect/>
          <a:stretch>
            <a:fillRect/>
          </a:stretch>
        </p:blipFill>
        <p:spPr bwMode="auto">
          <a:xfrm>
            <a:off x="431540" y="1426643"/>
            <a:ext cx="7596200" cy="4882677"/>
          </a:xfrm>
          <a:prstGeom prst="rect">
            <a:avLst/>
          </a:prstGeom>
          <a:noFill/>
          <a:ln w="9525">
            <a:noFill/>
            <a:miter lim="800000"/>
            <a:headEnd/>
            <a:tailEnd/>
          </a:ln>
        </p:spPr>
      </p:pic>
      <p:sp>
        <p:nvSpPr>
          <p:cNvPr id="12" name="Espace réservé du numéro de diapositive 11"/>
          <p:cNvSpPr>
            <a:spLocks noGrp="1"/>
          </p:cNvSpPr>
          <p:nvPr>
            <p:ph type="sldNum" sz="quarter" idx="12"/>
          </p:nvPr>
        </p:nvSpPr>
        <p:spPr/>
        <p:txBody>
          <a:bodyPr/>
          <a:lstStyle/>
          <a:p>
            <a:fld id="{3A5F5595-61AE-4AA6-B423-33EDBD1DAE12}" type="slidenum">
              <a:rPr lang="fr-FR" smtClean="0"/>
              <a:pPr/>
              <a:t>13</a:t>
            </a:fld>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fr-FR" smtClean="0"/>
              <a:t>1. </a:t>
            </a:r>
            <a:r>
              <a:rPr lang="en-US" smtClean="0"/>
              <a:t>A functional model to B</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5" name="Espace réservé du contenu 14"/>
          <p:cNvSpPr>
            <a:spLocks noGrp="1"/>
          </p:cNvSpPr>
          <p:nvPr>
            <p:ph idx="1"/>
          </p:nvPr>
        </p:nvSpPr>
        <p:spPr/>
        <p:txBody>
          <a:bodyPr/>
          <a:lstStyle/>
          <a:p>
            <a:endParaRPr lang="en-US"/>
          </a:p>
        </p:txBody>
      </p:sp>
      <p:pic>
        <p:nvPicPr>
          <p:cNvPr id="16"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1763688" y="1016732"/>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14</a:t>
            </a:fld>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texte 25"/>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7" name="Espace réservé du texte 26"/>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71042" name="Picture 2"/>
          <p:cNvPicPr>
            <a:picLocks noChangeAspect="1" noChangeArrowheads="1"/>
          </p:cNvPicPr>
          <p:nvPr/>
        </p:nvPicPr>
        <p:blipFill>
          <a:blip r:embed="rId3" cstate="print"/>
          <a:srcRect/>
          <a:stretch>
            <a:fillRect/>
          </a:stretch>
        </p:blipFill>
        <p:spPr bwMode="auto">
          <a:xfrm>
            <a:off x="4369688" y="2420888"/>
            <a:ext cx="274320" cy="274320"/>
          </a:xfrm>
          <a:prstGeom prst="rect">
            <a:avLst/>
          </a:prstGeom>
          <a:noFill/>
          <a:ln w="9525">
            <a:noFill/>
            <a:miter lim="800000"/>
            <a:headEnd/>
            <a:tailEnd/>
          </a:ln>
        </p:spPr>
      </p:pic>
      <p:sp>
        <p:nvSpPr>
          <p:cNvPr id="28"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UML class diagram</a:t>
            </a:r>
            <a:endParaRPr kumimoji="0" lang="en-US" sz="2800" b="1" i="0" u="none" strike="noStrike" kern="1200" cap="none" spc="0" normalizeH="0" baseline="0" noProof="0">
              <a:ln>
                <a:noFill/>
              </a:ln>
              <a:solidFill>
                <a:schemeClr val="dk1"/>
              </a:solidFill>
              <a:effectLst/>
              <a:uLnTx/>
              <a:uFillTx/>
              <a:latin typeface="GillSans"/>
            </a:endParaRPr>
          </a:p>
        </p:txBody>
      </p:sp>
      <p:sp>
        <p:nvSpPr>
          <p:cNvPr id="29"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30" name="Picture 5"/>
          <p:cNvPicPr>
            <a:picLocks noChangeAspect="1" noChangeArrowheads="1"/>
          </p:cNvPicPr>
          <p:nvPr/>
        </p:nvPicPr>
        <p:blipFill>
          <a:blip r:embed="rId4" cstate="print"/>
          <a:srcRect/>
          <a:stretch>
            <a:fillRect/>
          </a:stretch>
        </p:blipFill>
        <p:spPr bwMode="auto">
          <a:xfrm>
            <a:off x="287524" y="2240868"/>
            <a:ext cx="3686175" cy="2124075"/>
          </a:xfrm>
          <a:prstGeom prst="rect">
            <a:avLst/>
          </a:prstGeom>
          <a:noFill/>
          <a:ln w="9525">
            <a:noFill/>
            <a:miter lim="800000"/>
            <a:headEnd/>
            <a:tailEnd/>
          </a:ln>
        </p:spPr>
      </p:pic>
      <p:sp>
        <p:nvSpPr>
          <p:cNvPr id="31" name="Rectangle 3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32" name="Rectangle 3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17" name="Espace réservé du numéro de diapositive 16"/>
          <p:cNvSpPr>
            <a:spLocks noGrp="1"/>
          </p:cNvSpPr>
          <p:nvPr>
            <p:ph type="sldNum" sz="quarter" idx="11"/>
          </p:nvPr>
        </p:nvSpPr>
        <p:spPr/>
        <p:txBody>
          <a:bodyPr/>
          <a:lstStyle/>
          <a:p>
            <a:fld id="{3A5F5595-61AE-4AA6-B423-33EDBD1DAE12}" type="slidenum">
              <a:rPr lang="fr-FR" smtClean="0"/>
              <a:pPr/>
              <a:t>15</a:t>
            </a:fld>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cs typeface="Times New Roman" pitchFamily="18" charset="0"/>
              </a:rPr>
              <a:t>UML class diagram</a:t>
            </a:r>
            <a:endParaRPr kumimoji="0" lang="en-US" sz="2800" b="1" i="0" u="none" strike="noStrike" kern="1200" cap="none" spc="0" normalizeH="0" baseline="0" noProof="0">
              <a:ln>
                <a:noFill/>
              </a:ln>
              <a:solidFill>
                <a:schemeClr val="dk1"/>
              </a:solidFill>
              <a:effectLst/>
              <a:uLnTx/>
              <a:uFillTx/>
              <a:latin typeface="GillSans"/>
              <a:cs typeface="Times New Roman" pitchFamily="18" charset="0"/>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24" name="Picture 5"/>
          <p:cNvPicPr>
            <a:picLocks noChangeAspect="1" noChangeArrowheads="1"/>
          </p:cNvPicPr>
          <p:nvPr/>
        </p:nvPicPr>
        <p:blipFill>
          <a:blip r:embed="rId5" cstate="print"/>
          <a:srcRect/>
          <a:stretch>
            <a:fillRect/>
          </a:stretch>
        </p:blipFill>
        <p:spPr bwMode="auto">
          <a:xfrm>
            <a:off x="287524" y="2240868"/>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8" name="Espace réservé du numéro de diapositive 27"/>
          <p:cNvSpPr>
            <a:spLocks noGrp="1"/>
          </p:cNvSpPr>
          <p:nvPr>
            <p:ph type="sldNum" sz="quarter" idx="11"/>
          </p:nvPr>
        </p:nvSpPr>
        <p:spPr/>
        <p:txBody>
          <a:bodyPr/>
          <a:lstStyle/>
          <a:p>
            <a:fld id="{3A5F5595-61AE-4AA6-B423-33EDBD1DAE12}" type="slidenum">
              <a:rPr lang="fr-FR" smtClean="0"/>
              <a:pPr/>
              <a:t>16</a:t>
            </a:fld>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sp>
        <p:nvSpPr>
          <p:cNvPr id="22" name="Espace réservé du texte 103"/>
          <p:cNvSpPr txBox="1">
            <a:spLocks/>
          </p:cNvSpPr>
          <p:nvPr/>
        </p:nvSpPr>
        <p:spPr>
          <a:xfrm>
            <a:off x="135768" y="1124905"/>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UML class diagram</a:t>
            </a:r>
            <a:endParaRPr kumimoji="0" lang="en-US" sz="2800" b="1" i="0" u="none" strike="noStrike" kern="1200" cap="none" spc="0" normalizeH="0" baseline="0" noProof="0">
              <a:ln>
                <a:noFill/>
              </a:ln>
              <a:solidFill>
                <a:schemeClr val="dk1"/>
              </a:solidFill>
              <a:effectLst/>
              <a:uLnTx/>
              <a:uFillTx/>
              <a:latin typeface="GillSans"/>
            </a:endParaRPr>
          </a:p>
        </p:txBody>
      </p:sp>
      <p:sp>
        <p:nvSpPr>
          <p:cNvPr id="23" name="Espace réservé du texte 105"/>
          <p:cNvSpPr txBox="1">
            <a:spLocks/>
          </p:cNvSpPr>
          <p:nvPr/>
        </p:nvSpPr>
        <p:spPr>
          <a:xfrm>
            <a:off x="4958717" y="1124905"/>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24" name="Picture 5"/>
          <p:cNvPicPr>
            <a:picLocks noChangeAspect="1" noChangeArrowheads="1"/>
          </p:cNvPicPr>
          <p:nvPr/>
        </p:nvPicPr>
        <p:blipFill>
          <a:blip r:embed="rId6" cstate="print"/>
          <a:srcRect/>
          <a:stretch>
            <a:fillRect/>
          </a:stretch>
        </p:blipFill>
        <p:spPr bwMode="auto">
          <a:xfrm>
            <a:off x="287524" y="2241029"/>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17</a:t>
            </a:fld>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re 27"/>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None/>
            </a:pPr>
            <a:r>
              <a:rPr lang="fr-FR" smtClean="0"/>
              <a:t> </a:t>
            </a:r>
            <a:endParaRPr lang="en-US"/>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6" cstate="print"/>
          <a:srcRect/>
          <a:stretch>
            <a:fillRect/>
          </a:stretch>
        </p:blipFill>
        <p:spPr bwMode="auto">
          <a:xfrm>
            <a:off x="7884368" y="2470604"/>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7"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7" name="Rectangle 2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9" name="Espace réservé du numéro de diapositive 28"/>
          <p:cNvSpPr>
            <a:spLocks noGrp="1"/>
          </p:cNvSpPr>
          <p:nvPr>
            <p:ph type="sldNum" sz="quarter" idx="11"/>
          </p:nvPr>
        </p:nvSpPr>
        <p:spPr/>
        <p:txBody>
          <a:bodyPr/>
          <a:lstStyle/>
          <a:p>
            <a:fld id="{3A5F5595-61AE-4AA6-B423-33EDBD1DAE12}" type="slidenum">
              <a:rPr lang="fr-FR" smtClean="0"/>
              <a:pPr/>
              <a:t>18</a:t>
            </a:fld>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a:xfrm>
            <a:off x="1475656" y="428"/>
            <a:ext cx="7211144" cy="1124316"/>
          </a:xfrm>
        </p:spPr>
        <p:txBody>
          <a:bodyPr/>
          <a:lstStyle/>
          <a:p>
            <a:endParaRPr lang="en-US"/>
          </a:p>
        </p:txBody>
      </p:sp>
      <p:sp>
        <p:nvSpPr>
          <p:cNvPr id="104" name="Espace réservé du texte 103"/>
          <p:cNvSpPr>
            <a:spLocks noGrp="1"/>
          </p:cNvSpPr>
          <p:nvPr>
            <p:ph type="body" idx="1"/>
          </p:nvPr>
        </p:nvSpPr>
        <p:spPr>
          <a:xfrm>
            <a:off x="13576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UML class diagram</a:t>
            </a:r>
            <a:endParaRPr lang="en-US" sz="2800">
              <a:latin typeface="GillSans"/>
            </a:endParaRPr>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Font typeface="Wingdings" pitchFamily="2" charset="2"/>
              <a:buChar char=""/>
            </a:pPr>
            <a:r>
              <a:rPr lang="fr-FR" smtClean="0"/>
              <a:t>Method </a:t>
            </a:r>
            <a:endParaRPr lang="en-US"/>
          </a:p>
        </p:txBody>
      </p:sp>
      <p:sp>
        <p:nvSpPr>
          <p:cNvPr id="106" name="Espace réservé du texte 105"/>
          <p:cNvSpPr>
            <a:spLocks noGrp="1"/>
          </p:cNvSpPr>
          <p:nvPr>
            <p:ph type="body" sz="quarter" idx="3"/>
          </p:nvPr>
        </p:nvSpPr>
        <p:spPr>
          <a:xfrm>
            <a:off x="4958717"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machines</a:t>
            </a:r>
            <a:endParaRPr lang="en-US" sz="2800">
              <a:latin typeface="GillSans"/>
            </a:endParaRP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7" name="Picture 5"/>
          <p:cNvPicPr>
            <a:picLocks noChangeAspect="1" noChangeArrowheads="1"/>
          </p:cNvPicPr>
          <p:nvPr/>
        </p:nvPicPr>
        <p:blipFill>
          <a:blip r:embed="rId3" cstate="print"/>
          <a:srcRect/>
          <a:stretch>
            <a:fillRect/>
          </a:stretch>
        </p:blipFill>
        <p:spPr bwMode="auto">
          <a:xfrm>
            <a:off x="287524" y="2240868"/>
            <a:ext cx="3686175" cy="2124075"/>
          </a:xfrm>
          <a:prstGeom prst="rect">
            <a:avLst/>
          </a:prstGeom>
          <a:noFill/>
          <a:ln w="9525">
            <a:noFill/>
            <a:miter lim="800000"/>
            <a:headEnd/>
            <a:tailEnd/>
          </a:ln>
        </p:spPr>
      </p:pic>
      <p:pic>
        <p:nvPicPr>
          <p:cNvPr id="468998" name="Picture 6"/>
          <p:cNvPicPr>
            <a:picLocks noChangeAspect="1" noChangeArrowheads="1"/>
          </p:cNvPicPr>
          <p:nvPr/>
        </p:nvPicPr>
        <p:blipFill>
          <a:blip r:embed="rId4"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5"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6"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7" cstate="print"/>
          <a:srcRect/>
          <a:stretch>
            <a:fillRect/>
          </a:stretch>
        </p:blipFill>
        <p:spPr bwMode="auto">
          <a:xfrm>
            <a:off x="7884368" y="2470604"/>
            <a:ext cx="274320" cy="274320"/>
          </a:xfrm>
          <a:prstGeom prst="rect">
            <a:avLst/>
          </a:prstGeom>
          <a:noFill/>
          <a:ln w="9525">
            <a:noFill/>
            <a:miter lim="800000"/>
            <a:headEnd/>
            <a:tailEnd/>
          </a:ln>
        </p:spPr>
      </p:pic>
      <p:pic>
        <p:nvPicPr>
          <p:cNvPr id="473092" name="Picture 4"/>
          <p:cNvPicPr>
            <a:picLocks noChangeAspect="1" noChangeArrowheads="1"/>
          </p:cNvPicPr>
          <p:nvPr/>
        </p:nvPicPr>
        <p:blipFill>
          <a:blip r:embed="rId8" cstate="print"/>
          <a:srcRect/>
          <a:stretch>
            <a:fillRect/>
          </a:stretch>
        </p:blipFill>
        <p:spPr bwMode="auto">
          <a:xfrm>
            <a:off x="7105992" y="4185083"/>
            <a:ext cx="274320" cy="274320"/>
          </a:xfrm>
          <a:prstGeom prst="rect">
            <a:avLst/>
          </a:prstGeom>
          <a:noFill/>
          <a:ln w="9525">
            <a:noFill/>
            <a:miter lim="800000"/>
            <a:headEnd/>
            <a:tailEnd/>
          </a:ln>
        </p:spPr>
      </p:pic>
      <p:sp>
        <p:nvSpPr>
          <p:cNvPr id="22" name="Rectangle 2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3" name="Rectangle 22"/>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1" name="Espace réservé du numéro de diapositive 20"/>
          <p:cNvSpPr>
            <a:spLocks noGrp="1"/>
          </p:cNvSpPr>
          <p:nvPr>
            <p:ph type="sldNum" sz="quarter" idx="11"/>
          </p:nvPr>
        </p:nvSpPr>
        <p:spPr/>
        <p:txBody>
          <a:bodyPr/>
          <a:lstStyle/>
          <a:p>
            <a:fld id="{3A5F5595-61AE-4AA6-B423-33EDBD1DAE12}" type="slidenum">
              <a:rPr lang="fr-FR" smtClean="0"/>
              <a:pPr/>
              <a:t>19</a:t>
            </a:fld>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Information system</a:t>
            </a:r>
            <a:endParaRPr lang="en-US">
              <a:latin typeface="GillSans"/>
            </a:endParaRPr>
          </a:p>
        </p:txBody>
      </p:sp>
      <p:sp>
        <p:nvSpPr>
          <p:cNvPr id="3" name="Espace réservé du contenu 2"/>
          <p:cNvSpPr>
            <a:spLocks noGrp="1"/>
          </p:cNvSpPr>
          <p:nvPr>
            <p:ph idx="1"/>
          </p:nvPr>
        </p:nvSpPr>
        <p:spPr>
          <a:xfrm>
            <a:off x="359532" y="1412776"/>
            <a:ext cx="7488832" cy="4680520"/>
          </a:xfrm>
        </p:spPr>
        <p:txBody>
          <a:bodyPr>
            <a:normAutofit/>
          </a:bodyPr>
          <a:lstStyle/>
          <a:p>
            <a:pPr algn="l"/>
            <a:r>
              <a:rPr lang="en-US" smtClean="0">
                <a:latin typeface="Times New Roman" pitchFamily="18" charset="0"/>
                <a:cs typeface="Times New Roman" pitchFamily="18" charset="0"/>
              </a:rPr>
              <a:t>Organizations use to collect, filter</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create and distribute data.</a:t>
            </a:r>
            <a:endParaRPr lang="fr-FR" smtClean="0">
              <a:latin typeface="Times New Roman" pitchFamily="18" charset="0"/>
              <a:cs typeface="Times New Roman" pitchFamily="18" charset="0"/>
            </a:endParaRPr>
          </a:p>
          <a:p>
            <a:pPr algn="l"/>
            <a:endParaRPr lang="fr-FR" smtClean="0">
              <a:latin typeface="Times New Roman" pitchFamily="18" charset="0"/>
              <a:cs typeface="Times New Roman" pitchFamily="18" charset="0"/>
            </a:endParaRPr>
          </a:p>
          <a:p>
            <a:pPr algn="l"/>
            <a:r>
              <a:rPr lang="fr-FR" smtClean="0">
                <a:latin typeface="Times New Roman" pitchFamily="18" charset="0"/>
                <a:cs typeface="Times New Roman" pitchFamily="18" charset="0"/>
              </a:rPr>
              <a:t> </a:t>
            </a:r>
            <a:r>
              <a:rPr lang="fr-FR" smtClean="0">
                <a:solidFill>
                  <a:srgbClr val="FF0000"/>
                </a:solidFill>
                <a:latin typeface="Times New Roman" pitchFamily="18" charset="0"/>
                <a:cs typeface="Times New Roman" pitchFamily="18" charset="0"/>
              </a:rPr>
              <a:t>Challenge</a:t>
            </a:r>
            <a:r>
              <a:rPr lang="fr-FR" smtClean="0">
                <a:latin typeface="Times New Roman" pitchFamily="18" charset="0"/>
                <a:cs typeface="Times New Roman" pitchFamily="18" charset="0"/>
              </a:rPr>
              <a:t>: security</a:t>
            </a:r>
          </a:p>
          <a:p>
            <a:pPr lvl="1" algn="l"/>
            <a:endParaRPr lang="fr-FR" sz="2600" smtClean="0">
              <a:latin typeface="Times New Roman" pitchFamily="18" charset="0"/>
              <a:cs typeface="Times New Roman" pitchFamily="18" charset="0"/>
            </a:endParaRPr>
          </a:p>
          <a:p>
            <a:pPr algn="l">
              <a:buClr>
                <a:srgbClr val="C00000"/>
              </a:buClr>
              <a:buNone/>
            </a:pPr>
            <a:r>
              <a:rPr lang="fr-FR" smtClean="0">
                <a:latin typeface="Times New Roman" pitchFamily="18" charset="0"/>
                <a:cs typeface="Times New Roman" pitchFamily="18" charset="0"/>
              </a:rPr>
              <a:t>	Security </a:t>
            </a:r>
            <a:r>
              <a:rPr lang="fr-FR" smtClean="0">
                <a:latin typeface="Times New Roman" pitchFamily="18" charset="0"/>
                <a:cs typeface="Times New Roman" pitchFamily="18" charset="0"/>
              </a:rPr>
              <a:t>properties should </a:t>
            </a:r>
            <a:r>
              <a:rPr lang="fr-FR" smtClean="0">
                <a:latin typeface="Times New Roman" pitchFamily="18" charset="0"/>
                <a:cs typeface="Times New Roman" pitchFamily="18" charset="0"/>
              </a:rPr>
              <a:t>be taken into account ASAP.</a:t>
            </a:r>
            <a:endParaRPr lang="en-US">
              <a:latin typeface="Times New Roman" pitchFamily="18" charset="0"/>
              <a:cs typeface="Times New Roman" pitchFamily="18" charset="0"/>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GillSans"/>
              </a:rPr>
              <a:t>Thesis context</a:t>
            </a:r>
            <a:endParaRPr lang="en-US" dirty="0">
              <a:latin typeface="GillSans"/>
            </a:endParaRPr>
          </a:p>
        </p:txBody>
      </p:sp>
      <p:sp>
        <p:nvSpPr>
          <p:cNvPr id="174082" name="AutoShape 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4" name="AutoShape 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6" name="AutoShape 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8" name="AutoShape 8"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0" name="AutoShape 10"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2" name="AutoShape 1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4" name="AutoShape 1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6" name="AutoShape 1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097" name="Picture 17" descr="C:\Users\nguye_tm\Downloads\téléchargement.png"/>
          <p:cNvPicPr>
            <a:picLocks noChangeAspect="1" noChangeArrowheads="1"/>
          </p:cNvPicPr>
          <p:nvPr/>
        </p:nvPicPr>
        <p:blipFill>
          <a:blip r:embed="rId3" cstate="print"/>
          <a:srcRect/>
          <a:stretch>
            <a:fillRect/>
          </a:stretch>
        </p:blipFill>
        <p:spPr bwMode="auto">
          <a:xfrm>
            <a:off x="2778345" y="4363061"/>
            <a:ext cx="3587310" cy="1673349"/>
          </a:xfrm>
          <a:prstGeom prst="rect">
            <a:avLst/>
          </a:prstGeom>
          <a:noFill/>
        </p:spPr>
      </p:pic>
      <p:pic>
        <p:nvPicPr>
          <p:cNvPr id="174101" name="Picture 21" descr="Image result for information system"/>
          <p:cNvPicPr>
            <a:picLocks noChangeAspect="1" noChangeArrowheads="1"/>
          </p:cNvPicPr>
          <p:nvPr/>
        </p:nvPicPr>
        <p:blipFill>
          <a:blip r:embed="rId4" cstate="print"/>
          <a:srcRect/>
          <a:stretch>
            <a:fillRect/>
          </a:stretch>
        </p:blipFill>
        <p:spPr bwMode="auto">
          <a:xfrm>
            <a:off x="7245449" y="954895"/>
            <a:ext cx="1728192" cy="915761"/>
          </a:xfrm>
          <a:prstGeom prst="rect">
            <a:avLst/>
          </a:prstGeom>
          <a:noFill/>
        </p:spPr>
      </p:pic>
      <p:sp>
        <p:nvSpPr>
          <p:cNvPr id="174103" name="AutoShape 23"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5" name="AutoShape 25"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6" name="Picture 26" descr="C:\Users\nguye_tm\Downloads\téléchargement.jpg"/>
          <p:cNvPicPr>
            <a:picLocks noChangeAspect="1" noChangeArrowheads="1"/>
          </p:cNvPicPr>
          <p:nvPr/>
        </p:nvPicPr>
        <p:blipFill>
          <a:blip r:embed="rId5" cstate="print"/>
          <a:srcRect/>
          <a:stretch>
            <a:fillRect/>
          </a:stretch>
        </p:blipFill>
        <p:spPr bwMode="auto">
          <a:xfrm>
            <a:off x="7517185" y="1844824"/>
            <a:ext cx="1456456" cy="965693"/>
          </a:xfrm>
          <a:prstGeom prst="rect">
            <a:avLst/>
          </a:prstGeom>
          <a:noFill/>
        </p:spPr>
      </p:pic>
      <p:sp>
        <p:nvSpPr>
          <p:cNvPr id="174108" name="AutoShape 28" descr="Image result for importa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9" name="Picture 29" descr="C:\Users\nguye_tm\Downloads\téléchargement (1).jpg"/>
          <p:cNvPicPr>
            <a:picLocks noChangeAspect="1" noChangeArrowheads="1"/>
          </p:cNvPicPr>
          <p:nvPr/>
        </p:nvPicPr>
        <p:blipFill>
          <a:blip r:embed="rId6" cstate="print"/>
          <a:srcRect/>
          <a:stretch>
            <a:fillRect/>
          </a:stretch>
        </p:blipFill>
        <p:spPr bwMode="auto">
          <a:xfrm>
            <a:off x="155575" y="3394017"/>
            <a:ext cx="678478" cy="646029"/>
          </a:xfrm>
          <a:prstGeom prst="rect">
            <a:avLst/>
          </a:prstGeom>
          <a:noFill/>
        </p:spPr>
      </p:pic>
      <p:sp>
        <p:nvSpPr>
          <p:cNvPr id="174111" name="AutoShape 31"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3" name="AutoShape 33"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 name="Espace réservé du numéro de diapositive 27"/>
          <p:cNvSpPr>
            <a:spLocks noGrp="1"/>
          </p:cNvSpPr>
          <p:nvPr>
            <p:ph type="sldNum" sz="quarter" idx="12"/>
          </p:nvPr>
        </p:nvSpPr>
        <p:spPr/>
        <p:txBody>
          <a:bodyPr/>
          <a:lstStyle/>
          <a:p>
            <a:fld id="{3A5F5595-61AE-4AA6-B423-33EDBD1DAE12}" type="slidenum">
              <a:rPr lang="fr-FR" smtClean="0"/>
              <a:pPr/>
              <a:t>2</a:t>
            </a:fld>
            <a:endParaRPr lang="fr-FR" dirty="0"/>
          </a:p>
        </p:txBody>
      </p:sp>
      <p:pic>
        <p:nvPicPr>
          <p:cNvPr id="174099" name="Picture 19" descr="Image result for information system"/>
          <p:cNvPicPr>
            <a:picLocks noChangeAspect="1" noChangeArrowheads="1"/>
          </p:cNvPicPr>
          <p:nvPr/>
        </p:nvPicPr>
        <p:blipFill>
          <a:blip r:embed="rId7" cstate="print"/>
          <a:srcRect/>
          <a:stretch>
            <a:fillRect/>
          </a:stretch>
        </p:blipFill>
        <p:spPr bwMode="auto">
          <a:xfrm>
            <a:off x="6991411" y="1628800"/>
            <a:ext cx="1180989" cy="83598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en-US" smtClean="0"/>
              <a:t>2. A static security model to B</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Rectangle 7"/>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2000" smtClean="0">
                <a:latin typeface="Bookman Old Style" pitchFamily="18" charset="0"/>
              </a:rPr>
              <a:t>Translation of UML to B</a:t>
            </a:r>
            <a:endParaRPr lang="en-US" sz="2000" dirty="0">
              <a:latin typeface="Bookman Old Style" pitchFamily="18" charset="0"/>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1" name="Espace réservé du contenu 10"/>
          <p:cNvSpPr>
            <a:spLocks noGrp="1"/>
          </p:cNvSpPr>
          <p:nvPr>
            <p:ph idx="1"/>
          </p:nvPr>
        </p:nvSpPr>
        <p:spPr/>
        <p:txBody>
          <a:bodyPr/>
          <a:lstStyle/>
          <a:p>
            <a:endParaRPr lang="en-US"/>
          </a:p>
        </p:txBody>
      </p:sp>
      <p:pic>
        <p:nvPicPr>
          <p:cNvPr id="12"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6768244" y="1016732"/>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20</a:t>
            </a:fld>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20" name="Espace réservé du contenu 19"/>
          <p:cNvSpPr>
            <a:spLocks noGrp="1"/>
          </p:cNvSpPr>
          <p:nvPr>
            <p:ph idx="1"/>
          </p:nvPr>
        </p:nvSpPr>
        <p:spPr/>
        <p:txBody>
          <a:bodyPr/>
          <a:lstStyle/>
          <a:p>
            <a:r>
              <a:rPr lang="fr-FR" smtClean="0"/>
              <a:t>An UML extension for modeling basic Role Based Access Control policies.</a:t>
            </a:r>
          </a:p>
          <a:p>
            <a:r>
              <a:rPr lang="fr-FR" smtClean="0"/>
              <a:t>These static security policies concern:</a:t>
            </a:r>
          </a:p>
          <a:p>
            <a:pPr lvl="1"/>
            <a:r>
              <a:rPr lang="fr-FR" smtClean="0"/>
              <a:t>What is the protected resource?</a:t>
            </a:r>
          </a:p>
          <a:p>
            <a:pPr lvl="1"/>
            <a:r>
              <a:rPr lang="fr-FR" smtClean="0"/>
              <a:t>Which roles are allowed to access the protected resource?</a:t>
            </a:r>
          </a:p>
          <a:p>
            <a:pPr lvl="1"/>
            <a:r>
              <a:rPr lang="fr-FR" smtClean="0"/>
              <a:t>Who play the roles?</a:t>
            </a:r>
          </a:p>
          <a:p>
            <a:endParaRPr lang="en-US"/>
          </a:p>
        </p:txBody>
      </p:sp>
      <p:pic>
        <p:nvPicPr>
          <p:cNvPr id="21" name="Picture 2"/>
          <p:cNvPicPr>
            <a:picLocks noChangeAspect="1" noChangeArrowheads="1"/>
          </p:cNvPicPr>
          <p:nvPr/>
        </p:nvPicPr>
        <p:blipFill>
          <a:blip r:embed="rId2" cstate="print"/>
          <a:stretch>
            <a:fillRect/>
          </a:stretch>
        </p:blipFill>
        <p:spPr bwMode="auto">
          <a:xfrm>
            <a:off x="3887924" y="4004012"/>
            <a:ext cx="4284476" cy="2089284"/>
          </a:xfrm>
          <a:prstGeom prst="rect">
            <a:avLst/>
          </a:prstGeom>
          <a:noFill/>
          <a:ln w="9525">
            <a:noFill/>
            <a:miter lim="800000"/>
            <a:headEnd/>
            <a:tailEnd/>
          </a:ln>
        </p:spPr>
      </p:pic>
      <p:sp>
        <p:nvSpPr>
          <p:cNvPr id="12" name="Espace réservé du numéro de diapositive 11"/>
          <p:cNvSpPr>
            <a:spLocks noGrp="1"/>
          </p:cNvSpPr>
          <p:nvPr>
            <p:ph type="sldNum" sz="quarter" idx="12"/>
          </p:nvPr>
        </p:nvSpPr>
        <p:spPr/>
        <p:txBody>
          <a:bodyPr/>
          <a:lstStyle/>
          <a:p>
            <a:fld id="{3A5F5595-61AE-4AA6-B423-33EDBD1DAE12}" type="slidenum">
              <a:rPr lang="fr-FR" smtClean="0"/>
              <a:pPr/>
              <a:t>21</a:t>
            </a:fld>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a:xfrm>
            <a:off x="1475656" y="428"/>
            <a:ext cx="7211144" cy="1124316"/>
          </a:xfrm>
        </p:spPr>
        <p:txBody>
          <a:bodyPr/>
          <a:lstStyle/>
          <a:p>
            <a:endParaRPr lang="en-US"/>
          </a:p>
        </p:txBody>
      </p:sp>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SecureUML diagram</a:t>
            </a:r>
            <a:endParaRPr lang="en-US" sz="2800">
              <a:latin typeface="GillSans"/>
            </a:endParaRPr>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6"/>
            <a:ext cx="3924436" cy="1913714"/>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a:t>
            </a:r>
            <a:endParaRPr lang="en-US" sz="2800">
              <a:latin typeface="GillSans"/>
            </a:endParaRPr>
          </a:p>
        </p:txBody>
      </p:sp>
      <p:sp>
        <p:nvSpPr>
          <p:cNvPr id="14" name="Espace réservé du contenu 13"/>
          <p:cNvSpPr>
            <a:spLocks noGrp="1"/>
          </p:cNvSpPr>
          <p:nvPr>
            <p:ph sz="quarter" idx="4"/>
          </p:nvPr>
        </p:nvSpPr>
        <p:spPr>
          <a:xfrm>
            <a:off x="4922713" y="2168860"/>
            <a:ext cx="4041775" cy="1548172"/>
          </a:xfrm>
          <a:ln w="3175"/>
        </p:spPr>
        <p:style>
          <a:lnRef idx="2">
            <a:schemeClr val="dk1"/>
          </a:lnRef>
          <a:fillRef idx="1">
            <a:schemeClr val="lt1"/>
          </a:fillRef>
          <a:effectRef idx="0">
            <a:schemeClr val="dk1"/>
          </a:effectRef>
          <a:fontRef idx="minor">
            <a:schemeClr val="dk1"/>
          </a:fontRef>
        </p:style>
        <p:txBody>
          <a:bodyPr>
            <a:noAutofit/>
          </a:bodyPr>
          <a:lstStyle/>
          <a:p>
            <a:r>
              <a:rPr lang="fr-FR" b="0" smtClean="0">
                <a:latin typeface="Times New Roman" pitchFamily="18" charset="0"/>
                <a:cs typeface="Times New Roman" pitchFamily="18" charset="0"/>
              </a:rPr>
              <a:t>A set of roles</a:t>
            </a:r>
          </a:p>
          <a:p>
            <a:r>
              <a:rPr lang="fr-FR" b="0" smtClean="0">
                <a:latin typeface="Times New Roman" pitchFamily="18" charset="0"/>
                <a:cs typeface="Times New Roman" pitchFamily="18" charset="0"/>
              </a:rPr>
              <a:t>A set of users</a:t>
            </a:r>
          </a:p>
          <a:p>
            <a:r>
              <a:rPr lang="fr-FR" b="0" smtClean="0">
                <a:latin typeface="Times New Roman" pitchFamily="18" charset="0"/>
                <a:cs typeface="Times New Roman" pitchFamily="18" charset="0"/>
              </a:rPr>
              <a:t>The permission-role assignments</a:t>
            </a:r>
          </a:p>
          <a:p>
            <a:r>
              <a:rPr lang="fr-FR" b="0" smtClean="0">
                <a:latin typeface="Times New Roman" pitchFamily="18" charset="0"/>
                <a:cs typeface="Times New Roman" pitchFamily="18" charset="0"/>
              </a:rPr>
              <a:t>The user-role assignments</a:t>
            </a:r>
            <a:endParaRPr lang="en-US" b="0">
              <a:latin typeface="Times New Roman" pitchFamily="18" charset="0"/>
              <a:cs typeface="Times New Roman" pitchFamily="18" charset="0"/>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18" name="Flèche droite 17"/>
          <p:cNvSpPr/>
          <p:nvPr/>
        </p:nvSpPr>
        <p:spPr>
          <a:xfrm>
            <a:off x="4139952" y="2422024"/>
            <a:ext cx="731520" cy="538924"/>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22</a:t>
            </a:fld>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SecureUML diagram</a:t>
            </a:r>
            <a:endParaRPr lang="en-US" sz="2800">
              <a:latin typeface="GillSans"/>
            </a:endParaRPr>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a:t>
            </a:r>
            <a:endParaRPr lang="en-US" sz="2800">
              <a:latin typeface="GillSans"/>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16" name="Espace réservé du contenu 15"/>
          <p:cNvSpPr>
            <a:spLocks noGrp="1"/>
          </p:cNvSpPr>
          <p:nvPr>
            <p:ph sz="quarter" idx="4"/>
          </p:nvPr>
        </p:nvSpPr>
        <p:spPr/>
        <p:txBody>
          <a:bodyPr/>
          <a:lstStyle/>
          <a:p>
            <a:endParaRPr lang="en-US"/>
          </a:p>
        </p:txBody>
      </p:sp>
      <p:sp>
        <p:nvSpPr>
          <p:cNvPr id="23" name="Flèche vers le haut 22"/>
          <p:cNvSpPr/>
          <p:nvPr/>
        </p:nvSpPr>
        <p:spPr>
          <a:xfrm rot="5400000">
            <a:off x="4339404" y="2473464"/>
            <a:ext cx="457200" cy="64008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29" name="Titre 15"/>
          <p:cNvSpPr txBox="1">
            <a:spLocks/>
          </p:cNvSpPr>
          <p:nvPr/>
        </p:nvSpPr>
        <p:spPr>
          <a:xfrm>
            <a:off x="1475656" y="512676"/>
            <a:ext cx="7416824" cy="57606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i="0" u="none" strike="noStrike" kern="1200" cap="none" spc="0" normalizeH="0" baseline="0" noProof="0" smtClean="0">
                <a:ln>
                  <a:noFill/>
                </a:ln>
                <a:solidFill>
                  <a:schemeClr val="tx2"/>
                </a:solidFill>
                <a:effectLst/>
                <a:uLnTx/>
                <a:uFillTx/>
                <a:latin typeface="GillSans"/>
                <a:ea typeface="+mj-ea"/>
                <a:cs typeface="+mj-cs"/>
              </a:rPr>
              <a:t>Static security policies in B</a:t>
            </a:r>
            <a:endParaRPr kumimoji="0" lang="en-US" sz="3200" i="0" u="none" strike="noStrike" kern="1200" cap="none" spc="0" normalizeH="0" baseline="0" noProof="0">
              <a:ln>
                <a:noFill/>
              </a:ln>
              <a:solidFill>
                <a:schemeClr val="tx2"/>
              </a:solidFill>
              <a:effectLst/>
              <a:uLnTx/>
              <a:uFillTx/>
              <a:latin typeface="GillSans"/>
              <a:ea typeface="+mj-ea"/>
              <a:cs typeface="+mj-cs"/>
            </a:endParaRPr>
          </a:p>
        </p:txBody>
      </p:sp>
      <p:pic>
        <p:nvPicPr>
          <p:cNvPr id="487425" name="Picture 1"/>
          <p:cNvPicPr>
            <a:picLocks noChangeAspect="1" noChangeArrowheads="1"/>
          </p:cNvPicPr>
          <p:nvPr/>
        </p:nvPicPr>
        <p:blipFill>
          <a:blip r:embed="rId3" cstate="print"/>
          <a:srcRect/>
          <a:stretch>
            <a:fillRect/>
          </a:stretch>
        </p:blipFill>
        <p:spPr bwMode="auto">
          <a:xfrm>
            <a:off x="4922713" y="2243683"/>
            <a:ext cx="3764087" cy="3310334"/>
          </a:xfrm>
          <a:prstGeom prst="rect">
            <a:avLst/>
          </a:prstGeom>
          <a:noFill/>
          <a:ln w="9525">
            <a:noFill/>
            <a:miter lim="800000"/>
            <a:headEnd/>
            <a:tailEnd/>
          </a:ln>
        </p:spPr>
      </p:pic>
      <p:sp>
        <p:nvSpPr>
          <p:cNvPr id="17" name="Espace réservé du numéro de diapositive 16"/>
          <p:cNvSpPr>
            <a:spLocks noGrp="1"/>
          </p:cNvSpPr>
          <p:nvPr>
            <p:ph type="sldNum" sz="quarter" idx="11"/>
          </p:nvPr>
        </p:nvSpPr>
        <p:spPr/>
        <p:txBody>
          <a:bodyPr/>
          <a:lstStyle/>
          <a:p>
            <a:fld id="{3A5F5595-61AE-4AA6-B423-33EDBD1DAE12}" type="slidenum">
              <a:rPr lang="fr-FR" smtClean="0"/>
              <a:pPr/>
              <a:t>23</a:t>
            </a:fld>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smtClean="0"/>
              <a:t>Static security check in B</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pic>
        <p:nvPicPr>
          <p:cNvPr id="474116" name="Picture 4"/>
          <p:cNvPicPr>
            <a:picLocks noChangeAspect="1" noChangeArrowheads="1"/>
          </p:cNvPicPr>
          <p:nvPr/>
        </p:nvPicPr>
        <p:blipFill>
          <a:blip r:embed="rId2" cstate="print"/>
          <a:srcRect/>
          <a:stretch>
            <a:fillRect/>
          </a:stretch>
        </p:blipFill>
        <p:spPr bwMode="auto">
          <a:xfrm>
            <a:off x="4929298" y="1232756"/>
            <a:ext cx="3711154" cy="4860540"/>
          </a:xfrm>
          <a:prstGeom prst="rect">
            <a:avLst/>
          </a:prstGeom>
          <a:noFill/>
          <a:ln w="9525">
            <a:noFill/>
            <a:miter lim="800000"/>
            <a:headEnd/>
            <a:tailEnd/>
          </a:ln>
        </p:spPr>
      </p:pic>
      <p:sp>
        <p:nvSpPr>
          <p:cNvPr id="18" name="Espace réservé du contenu 17"/>
          <p:cNvSpPr>
            <a:spLocks noGrp="1"/>
          </p:cNvSpPr>
          <p:nvPr>
            <p:ph idx="1"/>
          </p:nvPr>
        </p:nvSpPr>
        <p:spPr>
          <a:xfrm>
            <a:off x="215516" y="1160748"/>
            <a:ext cx="4536504" cy="4932548"/>
          </a:xfrm>
        </p:spPr>
        <p:txBody>
          <a:bodyPr/>
          <a:lstStyle/>
          <a:p>
            <a:pPr marL="0" indent="0">
              <a:buNone/>
            </a:pPr>
            <a:r>
              <a:rPr lang="fr-FR" smtClean="0"/>
              <a:t>The B specification of the static security model includes:</a:t>
            </a:r>
          </a:p>
          <a:p>
            <a:pPr lvl="1"/>
            <a:r>
              <a:rPr lang="fr-FR" smtClean="0"/>
              <a:t>A B operation that connects a user with a role,</a:t>
            </a:r>
          </a:p>
          <a:p>
            <a:pPr lvl="1"/>
            <a:r>
              <a:rPr lang="fr-FR" smtClean="0"/>
              <a:t>A B operation that checks a permission of a given role.</a:t>
            </a:r>
            <a:endParaRPr lang="en-US"/>
          </a:p>
        </p:txBody>
      </p:sp>
      <p:sp>
        <p:nvSpPr>
          <p:cNvPr id="12" name="Espace réservé du numéro de diapositive 11"/>
          <p:cNvSpPr>
            <a:spLocks noGrp="1"/>
          </p:cNvSpPr>
          <p:nvPr>
            <p:ph type="sldNum" sz="quarter" idx="12"/>
          </p:nvPr>
        </p:nvSpPr>
        <p:spPr/>
        <p:txBody>
          <a:bodyPr/>
          <a:lstStyle/>
          <a:p>
            <a:fld id="{3A5F5595-61AE-4AA6-B423-33EDBD1DAE12}" type="slidenum">
              <a:rPr lang="fr-FR" smtClean="0"/>
              <a:pPr/>
              <a:t>24</a:t>
            </a:fld>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en-US" smtClean="0"/>
              <a:t>3. A dynamic security model to B</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pic>
        <p:nvPicPr>
          <p:cNvPr id="11"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4103948" y="980728"/>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25</a:t>
            </a:fld>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p:txBody>
          <a:bodyPr>
            <a:noAutofit/>
          </a:bodyPr>
          <a:lstStyle/>
          <a:p>
            <a:r>
              <a:rPr lang="fr-FR" smtClean="0">
                <a:latin typeface="GillSans"/>
              </a:rPr>
              <a:t>An UML extension for modeling dynamic security requirements.</a:t>
            </a:r>
          </a:p>
          <a:p>
            <a:r>
              <a:rPr lang="fr-FR" smtClean="0">
                <a:latin typeface="GillSans"/>
              </a:rPr>
              <a:t>These requirements relate to:</a:t>
            </a:r>
          </a:p>
          <a:p>
            <a:pPr lvl="1"/>
            <a:r>
              <a:rPr lang="fr-FR" sz="2400" smtClean="0">
                <a:latin typeface="GillSans"/>
              </a:rPr>
              <a:t>history-based constraints</a:t>
            </a:r>
          </a:p>
          <a:p>
            <a:pPr lvl="1"/>
            <a:r>
              <a:rPr lang="fr-FR" sz="2400" smtClean="0">
                <a:latin typeface="GillSans"/>
              </a:rPr>
              <a:t>order-based constraints</a:t>
            </a:r>
          </a:p>
          <a:p>
            <a:pPr lvl="1"/>
            <a:r>
              <a:rPr lang="fr-FR" sz="2400" smtClean="0">
                <a:latin typeface="GillSans"/>
              </a:rPr>
              <a:t>user-based constraints</a:t>
            </a:r>
            <a:endParaRPr lang="en-US" sz="2400">
              <a:latin typeface="GillSans"/>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26</a:t>
            </a:fld>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431540" y="1232756"/>
            <a:ext cx="8136904" cy="4680520"/>
          </a:xfrm>
        </p:spPr>
        <p:txBody>
          <a:bodyPr>
            <a:normAutofit/>
          </a:bodyPr>
          <a:lstStyle/>
          <a:p>
            <a:r>
              <a:rPr lang="fr-FR" sz="2400" smtClean="0"/>
              <a:t>Stereotype </a:t>
            </a:r>
            <a:r>
              <a:rPr lang="fr-FR" sz="2400" smtClean="0">
                <a:solidFill>
                  <a:srgbClr val="FF0000"/>
                </a:solidFill>
              </a:rPr>
              <a:t>&lt;&lt;secure&gt;&gt; </a:t>
            </a:r>
            <a:r>
              <a:rPr lang="fr-FR" sz="2400" smtClean="0"/>
              <a:t>applied to the protected method,</a:t>
            </a:r>
          </a:p>
          <a:p>
            <a:r>
              <a:rPr lang="fr-FR" sz="2400" smtClean="0"/>
              <a:t>The preceded methods represent the history actions that must be already performed,</a:t>
            </a:r>
          </a:p>
          <a:p>
            <a:r>
              <a:rPr lang="fr-FR" sz="2400" smtClean="0"/>
              <a:t>The order of the history actions is expressed by the control flow,</a:t>
            </a:r>
          </a:p>
          <a:p>
            <a:r>
              <a:rPr lang="fr-FR" sz="2400" smtClean="0"/>
              <a:t>The methods placed after the protected method represent the actions that should not be performed,</a:t>
            </a:r>
          </a:p>
          <a:p>
            <a:r>
              <a:rPr lang="fr-FR" sz="2400" smtClean="0"/>
              <a:t>The actions executed by the same actor are placed in the same swimlane.</a:t>
            </a:r>
            <a:endParaRPr lang="en-US" sz="2400" smtClean="0"/>
          </a:p>
          <a:p>
            <a:endParaRPr lang="en-US" sz="24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pic>
        <p:nvPicPr>
          <p:cNvPr id="475142" name="Picture 6"/>
          <p:cNvPicPr>
            <a:picLocks noChangeAspect="1" noChangeArrowheads="1"/>
          </p:cNvPicPr>
          <p:nvPr/>
        </p:nvPicPr>
        <p:blipFill>
          <a:blip r:embed="rId2" cstate="print"/>
          <a:srcRect/>
          <a:stretch>
            <a:fillRect/>
          </a:stretch>
        </p:blipFill>
        <p:spPr bwMode="auto">
          <a:xfrm>
            <a:off x="1658071" y="4185084"/>
            <a:ext cx="6276253" cy="2160240"/>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27</a:t>
            </a:fld>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9" name="Espace réservé du contenu 8"/>
          <p:cNvSpPr>
            <a:spLocks noGrp="1"/>
          </p:cNvSpPr>
          <p:nvPr>
            <p:ph idx="1"/>
          </p:nvPr>
        </p:nvSpPr>
        <p:spPr/>
        <p:txBody>
          <a:bodyPr/>
          <a:lstStyle/>
          <a:p>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a:t>
            </a:r>
            <a:br>
              <a:rPr lang="en-US" i="1" smtClean="0"/>
            </a:br>
            <a:r>
              <a:rPr lang="en-US" i="1" smtClean="0"/>
              <a:t>two different people.</a:t>
            </a:r>
            <a:endParaRPr lang="en-US" i="1"/>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pic>
        <p:nvPicPr>
          <p:cNvPr id="475139" name="Picture 3" descr="C:\Users\nguye_tm\Dropbox\PhD\writing\Latex\thesis\Thesis06\Pictures\addiag_hase2017.JPG"/>
          <p:cNvPicPr>
            <a:picLocks noChangeAspect="1" noChangeArrowheads="1"/>
          </p:cNvPicPr>
          <p:nvPr/>
        </p:nvPicPr>
        <p:blipFill>
          <a:blip r:embed="rId2" cstate="print"/>
          <a:srcRect/>
          <a:stretch>
            <a:fillRect/>
          </a:stretch>
        </p:blipFill>
        <p:spPr bwMode="auto">
          <a:xfrm>
            <a:off x="1223962" y="3573016"/>
            <a:ext cx="6696075" cy="1752600"/>
          </a:xfrm>
          <a:prstGeom prst="rect">
            <a:avLst/>
          </a:prstGeom>
          <a:noFill/>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28</a:t>
            </a:fld>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p:txBody>
          <a:bodyPr/>
          <a:lstStyle/>
          <a:p>
            <a:pPr>
              <a:buNone/>
            </a:pPr>
            <a:r>
              <a:rPr lang="fr-FR" smtClean="0"/>
              <a:t>Each action of a secure activity diagram derives:</a:t>
            </a:r>
          </a:p>
          <a:p>
            <a:pPr lvl="1"/>
            <a:r>
              <a:rPr lang="fr-FR" b="1" smtClean="0"/>
              <a:t>Variables </a:t>
            </a:r>
            <a:r>
              <a:rPr lang="fr-FR" smtClean="0"/>
              <a:t>that store the execution of the actions in a secure activity diagram:</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endParaRPr lang="fr-FR" smtClean="0"/>
          </a:p>
          <a:p>
            <a:endParaRPr lang="fr-FR" smtClean="0"/>
          </a:p>
          <a:p>
            <a:endParaRPr lang="fr-FR" smtClean="0"/>
          </a:p>
          <a:p>
            <a:pPr lvl="1"/>
            <a:r>
              <a:rPr lang="fr-FR" b="1" smtClean="0"/>
              <a:t>An operation </a:t>
            </a:r>
            <a:r>
              <a:rPr lang="fr-FR" smtClean="0"/>
              <a:t>that updates its execution.</a:t>
            </a:r>
          </a:p>
          <a:p>
            <a:pPr lvl="2"/>
            <a:endParaRPr lang="fr-FR" smtClean="0"/>
          </a:p>
          <a:p>
            <a:pPr lvl="1"/>
            <a:endParaRPr lang="en-US"/>
          </a:p>
        </p:txBody>
      </p:sp>
      <p:sp>
        <p:nvSpPr>
          <p:cNvPr id="22" name="Ellipse 21"/>
          <p:cNvSpPr/>
          <p:nvPr/>
        </p:nvSpPr>
        <p:spPr>
          <a:xfrm>
            <a:off x="596672" y="3954760"/>
            <a:ext cx="2103120"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smtClean="0">
                <a:latin typeface="Bookman Old Style" pitchFamily="18" charset="0"/>
              </a:rPr>
              <a:t>Op</a:t>
            </a:r>
            <a:r>
              <a:rPr lang="fr-FR" sz="1600" baseline="-25000" smtClean="0">
                <a:latin typeface="Bookman Old Style" pitchFamily="18" charset="0"/>
              </a:rPr>
              <a:t>i</a:t>
            </a:r>
            <a:r>
              <a:rPr lang="fr-FR" sz="1600" smtClean="0">
                <a:latin typeface="Bookman Old Style" pitchFamily="18" charset="0"/>
              </a:rPr>
              <a:t>(p</a:t>
            </a:r>
            <a:r>
              <a:rPr lang="fr-FR" sz="1600" baseline="-25000" smtClean="0">
                <a:latin typeface="Bookman Old Style" pitchFamily="18" charset="0"/>
              </a:rPr>
              <a:t>i1</a:t>
            </a:r>
            <a:r>
              <a:rPr lang="fr-FR" sz="1600" smtClean="0">
                <a:latin typeface="Bookman Old Style" pitchFamily="18" charset="0"/>
              </a:rPr>
              <a:t>,...,p</a:t>
            </a:r>
            <a:r>
              <a:rPr lang="fr-FR" sz="1600" baseline="-25000" smtClean="0">
                <a:latin typeface="Bookman Old Style" pitchFamily="18" charset="0"/>
              </a:rPr>
              <a:t>in</a:t>
            </a:r>
            <a:r>
              <a:rPr lang="fr-FR" sz="1600" smtClean="0">
                <a:latin typeface="Bookman Old Style" pitchFamily="18" charset="0"/>
              </a:rPr>
              <a:t>)</a:t>
            </a:r>
            <a:endParaRPr lang="en-US" sz="1600">
              <a:latin typeface="Bookman Old Style" pitchFamily="18" charset="0"/>
            </a:endParaRPr>
          </a:p>
        </p:txBody>
      </p:sp>
      <p:pic>
        <p:nvPicPr>
          <p:cNvPr id="476163" name="Picture 3"/>
          <p:cNvPicPr>
            <a:picLocks noChangeAspect="1" noChangeArrowheads="1"/>
          </p:cNvPicPr>
          <p:nvPr/>
        </p:nvPicPr>
        <p:blipFill>
          <a:blip r:embed="rId3" cstate="print"/>
          <a:srcRect/>
          <a:stretch>
            <a:fillRect/>
          </a:stretch>
        </p:blipFill>
        <p:spPr bwMode="auto">
          <a:xfrm>
            <a:off x="3657550" y="4062772"/>
            <a:ext cx="4514850" cy="732470"/>
          </a:xfrm>
          <a:prstGeom prst="rect">
            <a:avLst/>
          </a:prstGeom>
          <a:noFill/>
          <a:ln w="9525">
            <a:noFill/>
            <a:miter lim="800000"/>
            <a:headEnd/>
            <a:tailEnd/>
          </a:ln>
        </p:spPr>
      </p:pic>
      <p:sp>
        <p:nvSpPr>
          <p:cNvPr id="23" name="Flèche droite 22"/>
          <p:cNvSpPr/>
          <p:nvPr/>
        </p:nvSpPr>
        <p:spPr>
          <a:xfrm>
            <a:off x="2915816" y="4278796"/>
            <a:ext cx="504056" cy="33642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29</a:t>
            </a:fld>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Objectives </a:t>
            </a:r>
            <a:endParaRPr lang="en-US">
              <a:latin typeface="GillSans"/>
            </a:endParaRPr>
          </a:p>
        </p:txBody>
      </p:sp>
      <p:sp>
        <p:nvSpPr>
          <p:cNvPr id="3" name="Espace réservé du contenu 2"/>
          <p:cNvSpPr>
            <a:spLocks noGrp="1"/>
          </p:cNvSpPr>
          <p:nvPr>
            <p:ph idx="1"/>
          </p:nvPr>
        </p:nvSpPr>
        <p:spPr/>
        <p:txBody>
          <a:bodyPr>
            <a:noAutofit/>
          </a:bodyPr>
          <a:lstStyle/>
          <a:p>
            <a:pPr marL="457200" indent="-457200"/>
            <a:r>
              <a:rPr lang="en-US" smtClean="0"/>
              <a:t>Specify security policies since the early development phases.</a:t>
            </a:r>
            <a:endParaRPr lang="fr-FR" smtClean="0"/>
          </a:p>
          <a:p>
            <a:pPr marL="1371600" lvl="2" indent="-457200">
              <a:buFont typeface="Wingdings" pitchFamily="2" charset="2"/>
              <a:buChar char="ü"/>
            </a:pPr>
            <a:r>
              <a:rPr lang="fr-FR" smtClean="0">
                <a:solidFill>
                  <a:srgbClr val="FF0000"/>
                </a:solidFill>
                <a:latin typeface="GillSans"/>
              </a:rPr>
              <a:t>Static security rule</a:t>
            </a:r>
            <a:endParaRPr lang="fr-FR" smtClean="0">
              <a:latin typeface="GillSans"/>
            </a:endParaRPr>
          </a:p>
          <a:p>
            <a:pPr marL="1371600" lvl="2" indent="-457200">
              <a:buNone/>
            </a:pPr>
            <a:r>
              <a:rPr lang="fr-FR" smtClean="0">
                <a:latin typeface="GillSans"/>
              </a:rPr>
              <a:t>		</a:t>
            </a:r>
            <a:r>
              <a:rPr lang="fr-FR" sz="1800" smtClean="0">
                <a:latin typeface="GillSans"/>
              </a:rPr>
              <a:t>e.g. </a:t>
            </a:r>
            <a:r>
              <a:rPr lang="en-CA" altLang="fr-FR" sz="1800" i="1" kern="0" smtClean="0">
                <a:latin typeface="GillSans"/>
                <a:cs typeface="Times New Roman" pitchFamily="18" charset="0"/>
              </a:rPr>
              <a:t>Only doctors can validate medical records of patients</a:t>
            </a:r>
            <a:endParaRPr lang="fr-FR" i="1" smtClean="0">
              <a:latin typeface="GillSans"/>
            </a:endParaRPr>
          </a:p>
          <a:p>
            <a:pPr marL="1371600" lvl="2" indent="-457200">
              <a:buFont typeface="Wingdings" pitchFamily="2" charset="2"/>
              <a:buChar char="ü"/>
            </a:pPr>
            <a:r>
              <a:rPr lang="fr-FR" smtClean="0">
                <a:solidFill>
                  <a:srgbClr val="FF0000"/>
                </a:solidFill>
                <a:latin typeface="GillSans"/>
              </a:rPr>
              <a:t>Dynamic security rule</a:t>
            </a:r>
            <a:endParaRPr lang="fr-FR" smtClean="0">
              <a:latin typeface="GillSans"/>
            </a:endParaRPr>
          </a:p>
          <a:p>
            <a:pPr marL="1371600" lvl="2" indent="-457200">
              <a:buNone/>
            </a:pPr>
            <a:r>
              <a:rPr lang="fr-FR" smtClean="0">
                <a:latin typeface="GillSans"/>
              </a:rPr>
              <a:t>		</a:t>
            </a:r>
            <a:r>
              <a:rPr lang="fr-FR" sz="1800" i="1" strike="sngStrike" smtClean="0">
                <a:latin typeface="GillSans"/>
              </a:rPr>
              <a:t>e.g. </a:t>
            </a:r>
            <a:r>
              <a:rPr lang="en-US" sz="1800" i="1" strike="sngStrike" smtClean="0">
                <a:latin typeface="GillSans"/>
              </a:rPr>
              <a:t>A person cannot borrow a book before being registered.</a:t>
            </a:r>
            <a:endParaRPr lang="fr-FR" i="1" strike="sngStrike" smtClean="0">
              <a:latin typeface="GillSans"/>
            </a:endParaRPr>
          </a:p>
          <a:p>
            <a:pPr marL="914400" lvl="1" indent="-457200">
              <a:buFont typeface="+mj-lt"/>
              <a:buAutoNum type="arabicPeriod"/>
            </a:pPr>
            <a:endParaRPr lang="fr-FR" sz="2000" smtClean="0">
              <a:latin typeface="GillSans"/>
            </a:endParaRPr>
          </a:p>
          <a:p>
            <a:pPr marL="914400" lvl="1" indent="-457200">
              <a:buFont typeface="+mj-lt"/>
              <a:buAutoNum type="arabicPeriod"/>
            </a:pPr>
            <a:endParaRPr lang="fr-FR" sz="2000" smtClean="0">
              <a:latin typeface="GillSans"/>
            </a:endParaRPr>
          </a:p>
          <a:p>
            <a:pPr marL="457200" indent="-457200"/>
            <a:r>
              <a:rPr lang="en-US" smtClean="0"/>
              <a:t>Ensure their correct deployment on a given technological infrastructure.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objectives</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3</a:t>
            </a:fld>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èche vers le bas 26"/>
          <p:cNvSpPr/>
          <p:nvPr/>
        </p:nvSpPr>
        <p:spPr>
          <a:xfrm rot="2806945">
            <a:off x="4910132" y="1304756"/>
            <a:ext cx="715257" cy="13557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B log specification</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a:xfrm>
            <a:off x="539552" y="2876550"/>
            <a:ext cx="8136904" cy="3216745"/>
          </a:xfrm>
        </p:spPr>
        <p:style>
          <a:lnRef idx="2">
            <a:schemeClr val="dk1"/>
          </a:lnRef>
          <a:fillRef idx="1">
            <a:schemeClr val="lt1"/>
          </a:fillRef>
          <a:effectRef idx="0">
            <a:schemeClr val="dk1"/>
          </a:effectRef>
          <a:fontRef idx="minor">
            <a:schemeClr val="dk1"/>
          </a:fontRef>
        </p:style>
        <p:txBody>
          <a:bodyPr/>
          <a:lstStyle/>
          <a:p>
            <a:r>
              <a:rPr lang="fr-FR" b="1" smtClean="0"/>
              <a:t>B variables</a:t>
            </a:r>
            <a:r>
              <a:rPr lang="fr-FR" smtClean="0"/>
              <a:t>:</a:t>
            </a:r>
          </a:p>
          <a:p>
            <a:pPr lvl="1"/>
            <a:endParaRPr lang="fr-FR" smtClean="0"/>
          </a:p>
          <a:p>
            <a:pPr lvl="1"/>
            <a:endParaRPr lang="fr-FR" smtClean="0"/>
          </a:p>
          <a:p>
            <a:r>
              <a:rPr lang="fr-FR" b="1" smtClean="0"/>
              <a:t>B operation:</a:t>
            </a:r>
          </a:p>
        </p:txBody>
      </p:sp>
      <p:pic>
        <p:nvPicPr>
          <p:cNvPr id="477186" name="Picture 2"/>
          <p:cNvPicPr>
            <a:picLocks noChangeAspect="1" noChangeArrowheads="1"/>
          </p:cNvPicPr>
          <p:nvPr/>
        </p:nvPicPr>
        <p:blipFill>
          <a:blip r:embed="rId2" cstate="print"/>
          <a:srcRect/>
          <a:stretch>
            <a:fillRect/>
          </a:stretch>
        </p:blipFill>
        <p:spPr bwMode="auto">
          <a:xfrm>
            <a:off x="6228813" y="698891"/>
            <a:ext cx="2195615" cy="1355762"/>
          </a:xfrm>
          <a:prstGeom prst="rect">
            <a:avLst/>
          </a:prstGeom>
          <a:noFill/>
          <a:ln w="9525">
            <a:solidFill>
              <a:schemeClr val="tx1"/>
            </a:solidFill>
            <a:prstDash val="lgDash"/>
            <a:miter lim="800000"/>
            <a:headEnd/>
            <a:tailEnd/>
          </a:ln>
        </p:spPr>
      </p:pic>
      <p:pic>
        <p:nvPicPr>
          <p:cNvPr id="477187" name="Picture 3"/>
          <p:cNvPicPr>
            <a:picLocks noChangeAspect="1" noChangeArrowheads="1"/>
          </p:cNvPicPr>
          <p:nvPr/>
        </p:nvPicPr>
        <p:blipFill>
          <a:blip r:embed="rId3" cstate="print"/>
          <a:srcRect/>
          <a:stretch>
            <a:fillRect/>
          </a:stretch>
        </p:blipFill>
        <p:spPr bwMode="auto">
          <a:xfrm>
            <a:off x="2987824" y="2948558"/>
            <a:ext cx="5572125" cy="552450"/>
          </a:xfrm>
          <a:prstGeom prst="rect">
            <a:avLst/>
          </a:prstGeom>
          <a:noFill/>
          <a:ln w="9525">
            <a:solidFill>
              <a:schemeClr val="tx1"/>
            </a:solidFill>
            <a:miter lim="800000"/>
            <a:headEnd/>
            <a:tailEnd/>
          </a:ln>
        </p:spPr>
      </p:pic>
      <p:pic>
        <p:nvPicPr>
          <p:cNvPr id="477188" name="Picture 4"/>
          <p:cNvPicPr>
            <a:picLocks noChangeAspect="1" noChangeArrowheads="1"/>
          </p:cNvPicPr>
          <p:nvPr/>
        </p:nvPicPr>
        <p:blipFill>
          <a:blip r:embed="rId4" cstate="print"/>
          <a:srcRect/>
          <a:stretch>
            <a:fillRect/>
          </a:stretch>
        </p:blipFill>
        <p:spPr bwMode="auto">
          <a:xfrm>
            <a:off x="3059832" y="4257092"/>
            <a:ext cx="5267325" cy="1562100"/>
          </a:xfrm>
          <a:prstGeom prst="rect">
            <a:avLst/>
          </a:prstGeom>
          <a:noFill/>
          <a:ln w="9525">
            <a:solidFill>
              <a:schemeClr val="tx1"/>
            </a:solidFill>
            <a:miter lim="800000"/>
            <a:headEnd/>
            <a:tailEnd/>
          </a:ln>
        </p:spPr>
      </p:pic>
      <p:sp>
        <p:nvSpPr>
          <p:cNvPr id="26" name="ZoneTexte 25"/>
          <p:cNvSpPr txBox="1"/>
          <p:nvPr/>
        </p:nvSpPr>
        <p:spPr>
          <a:xfrm rot="19109086">
            <a:off x="4726944" y="1751594"/>
            <a:ext cx="1167307" cy="400110"/>
          </a:xfrm>
          <a:prstGeom prst="rect">
            <a:avLst/>
          </a:prstGeom>
          <a:noFill/>
        </p:spPr>
        <p:txBody>
          <a:bodyPr wrap="none" rtlCol="0">
            <a:spAutoFit/>
          </a:bodyPr>
          <a:lstStyle/>
          <a:p>
            <a:r>
              <a:rPr lang="fr-FR" sz="2000" smtClean="0">
                <a:latin typeface="GillSans"/>
              </a:rPr>
              <a:t>translate</a:t>
            </a:r>
            <a:endParaRPr lang="en-US" sz="2400">
              <a:latin typeface="GillSans"/>
            </a:endParaRPr>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30</a:t>
            </a:fld>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Dynamic security check in B</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endParaRPr lang="fr-FR" smtClean="0"/>
          </a:p>
          <a:p>
            <a:pPr lvl="1">
              <a:buFont typeface="Wingdings" pitchFamily="2" charset="2"/>
              <a:buChar char=""/>
            </a:pPr>
            <a:r>
              <a:rPr lang="fr-FR" smtClean="0"/>
              <a:t>Verify the execution history of the preceded methods,</a:t>
            </a:r>
          </a:p>
          <a:p>
            <a:pPr lvl="1">
              <a:buFont typeface="Wingdings" pitchFamily="2" charset="2"/>
              <a:buChar char=""/>
            </a:pPr>
            <a:endParaRPr lang="fr-FR" smtClean="0"/>
          </a:p>
          <a:p>
            <a:pPr lvl="1">
              <a:buFont typeface="Wingdings" pitchFamily="2" charset="2"/>
              <a:buChar char=""/>
            </a:pPr>
            <a:r>
              <a:rPr lang="fr-FR" smtClean="0"/>
              <a:t>Verify the order execution of the preceded methods,</a:t>
            </a:r>
          </a:p>
          <a:p>
            <a:pPr lvl="1">
              <a:buFont typeface="Wingdings" pitchFamily="2" charset="2"/>
              <a:buChar char=""/>
            </a:pPr>
            <a:endParaRPr lang="fr-FR" smtClean="0"/>
          </a:p>
          <a:p>
            <a:pPr lvl="1">
              <a:buFont typeface="Wingdings" pitchFamily="2" charset="2"/>
              <a:buChar char=""/>
            </a:pPr>
            <a:r>
              <a:rPr lang="fr-FR" smtClean="0"/>
              <a:t>Verify the actor constraints </a:t>
            </a:r>
          </a:p>
          <a:p>
            <a:pPr lvl="1"/>
            <a:endParaRPr lang="en-US"/>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31</a:t>
            </a:fld>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Dynamic security check in B</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pPr lvl="1">
              <a:buFont typeface="Wingdings" pitchFamily="2" charset="2"/>
              <a:buChar char=""/>
            </a:pPr>
            <a:r>
              <a:rPr lang="fr-FR" smtClean="0"/>
              <a:t>Verify the execution history of the preceded methods,</a:t>
            </a:r>
          </a:p>
          <a:p>
            <a:pPr lvl="1">
              <a:buFont typeface="Wingdings" pitchFamily="2" charset="2"/>
              <a:buChar char=""/>
            </a:pPr>
            <a:r>
              <a:rPr lang="fr-FR" smtClean="0"/>
              <a:t>Verify the order execution of the preceded methods,</a:t>
            </a:r>
          </a:p>
          <a:p>
            <a:pPr lvl="1">
              <a:buFont typeface="Wingdings" pitchFamily="2" charset="2"/>
              <a:buChar char=""/>
            </a:pPr>
            <a:r>
              <a:rPr lang="fr-FR" smtClean="0"/>
              <a:t>Verify the actor constraints </a:t>
            </a:r>
          </a:p>
          <a:p>
            <a:pPr lvl="1"/>
            <a:endParaRPr lang="en-US"/>
          </a:p>
        </p:txBody>
      </p:sp>
      <p:pic>
        <p:nvPicPr>
          <p:cNvPr id="478210" name="Picture 2"/>
          <p:cNvPicPr>
            <a:picLocks noChangeAspect="1" noChangeArrowheads="1"/>
          </p:cNvPicPr>
          <p:nvPr/>
        </p:nvPicPr>
        <p:blipFill>
          <a:blip r:embed="rId2" cstate="print"/>
          <a:srcRect/>
          <a:stretch>
            <a:fillRect/>
          </a:stretch>
        </p:blipFill>
        <p:spPr bwMode="auto">
          <a:xfrm>
            <a:off x="1925706" y="3804025"/>
            <a:ext cx="4932548" cy="2346293"/>
          </a:xfrm>
          <a:prstGeom prst="rect">
            <a:avLst/>
          </a:prstGeom>
          <a:noFill/>
          <a:ln w="9525">
            <a:solidFill>
              <a:schemeClr val="tx1"/>
            </a:solidFill>
            <a:miter lim="800000"/>
            <a:headEnd/>
            <a:tailEnd/>
          </a:ln>
        </p:spPr>
      </p:pic>
      <p:pic>
        <p:nvPicPr>
          <p:cNvPr id="13" name="Picture 3" descr="C:\Users\nguye_tm\Dropbox\PhD\writing\Latex\thesis\Thesis06\Pictures\addiag_hase2017.JPG"/>
          <p:cNvPicPr>
            <a:picLocks noChangeAspect="1" noChangeArrowheads="1"/>
          </p:cNvPicPr>
          <p:nvPr/>
        </p:nvPicPr>
        <p:blipFill>
          <a:blip r:embed="rId3" cstate="print"/>
          <a:srcRect/>
          <a:stretch>
            <a:fillRect/>
          </a:stretch>
        </p:blipFill>
        <p:spPr bwMode="auto">
          <a:xfrm>
            <a:off x="323528" y="1844824"/>
            <a:ext cx="6696075" cy="1752600"/>
          </a:xfrm>
          <a:prstGeom prst="rect">
            <a:avLst/>
          </a:prstGeom>
          <a:noFill/>
        </p:spPr>
      </p:pic>
      <p:sp>
        <p:nvSpPr>
          <p:cNvPr id="14" name="Flèche courbée vers la gauche 13"/>
          <p:cNvSpPr/>
          <p:nvPr/>
        </p:nvSpPr>
        <p:spPr>
          <a:xfrm>
            <a:off x="7092280" y="2744924"/>
            <a:ext cx="756419" cy="2232248"/>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 name="ZoneTexte 14"/>
          <p:cNvSpPr txBox="1"/>
          <p:nvPr/>
        </p:nvSpPr>
        <p:spPr>
          <a:xfrm>
            <a:off x="7812360" y="3573016"/>
            <a:ext cx="920445" cy="461665"/>
          </a:xfrm>
          <a:prstGeom prst="rect">
            <a:avLst/>
          </a:prstGeom>
          <a:noFill/>
        </p:spPr>
        <p:txBody>
          <a:bodyPr wrap="none" rtlCol="0">
            <a:spAutoFit/>
          </a:bodyPr>
          <a:lstStyle/>
          <a:p>
            <a:r>
              <a:rPr lang="fr-FR" sz="2400" smtClean="0">
                <a:latin typeface="GillSans"/>
              </a:rPr>
              <a:t>translate</a:t>
            </a:r>
            <a:endParaRPr lang="en-US" sz="2400">
              <a:latin typeface="GillSans"/>
            </a:endParaRPr>
          </a:p>
        </p:txBody>
      </p:sp>
      <p:sp>
        <p:nvSpPr>
          <p:cNvPr id="17" name="Espace réservé du numéro de diapositive 16"/>
          <p:cNvSpPr>
            <a:spLocks noGrp="1"/>
          </p:cNvSpPr>
          <p:nvPr>
            <p:ph type="sldNum" sz="quarter" idx="12"/>
          </p:nvPr>
        </p:nvSpPr>
        <p:spPr/>
        <p:txBody>
          <a:bodyPr/>
          <a:lstStyle/>
          <a:p>
            <a:fld id="{3A5F5595-61AE-4AA6-B423-33EDBD1DAE12}" type="slidenum">
              <a:rPr lang="fr-FR" smtClean="0"/>
              <a:pPr/>
              <a:t>32</a:t>
            </a:fld>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4. An access control filter</a:t>
            </a:r>
            <a:endParaRPr lang="en-US"/>
          </a:p>
        </p:txBody>
      </p:sp>
      <p:sp>
        <p:nvSpPr>
          <p:cNvPr id="9" name="Espace réservé du contenu 8"/>
          <p:cNvSpPr>
            <a:spLocks noGrp="1"/>
          </p:cNvSpPr>
          <p:nvPr>
            <p:ph idx="1"/>
          </p:nvPr>
        </p:nvSpPr>
        <p:spPr/>
        <p:txBody>
          <a:bodyPr/>
          <a:lstStyle/>
          <a:p>
            <a:r>
              <a:rPr lang="fr-FR" smtClean="0"/>
              <a:t>Represent the interaction of the functional and static/dynamic security specifications.</a:t>
            </a:r>
          </a:p>
          <a:p>
            <a:endParaRPr lang="fr-FR" smtClean="0"/>
          </a:p>
          <a:p>
            <a:r>
              <a:rPr lang="fr-FR" smtClean="0"/>
              <a:t>Define the access decision by:</a:t>
            </a:r>
          </a:p>
          <a:p>
            <a:pPr lvl="1">
              <a:buFont typeface="Wingdings" pitchFamily="2" charset="2"/>
              <a:buChar char="v"/>
            </a:pPr>
            <a:r>
              <a:rPr lang="fr-FR" smtClean="0"/>
              <a:t>Verify static/dynamic security constraints before an actual execution,</a:t>
            </a:r>
          </a:p>
          <a:p>
            <a:pPr lvl="1">
              <a:buFont typeface="Wingdings" pitchFamily="2" charset="2"/>
              <a:buChar char="v"/>
            </a:pPr>
            <a:r>
              <a:rPr lang="fr-FR" smtClean="0"/>
              <a:t>Call the actual method,</a:t>
            </a:r>
          </a:p>
          <a:p>
            <a:pPr lvl="1">
              <a:buFont typeface="Wingdings" pitchFamily="2" charset="2"/>
              <a:buChar char="v"/>
            </a:pPr>
            <a:r>
              <a:rPr lang="fr-FR" smtClean="0"/>
              <a:t>Log the execution of the called method.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Combining part</a:t>
            </a:r>
            <a:endParaRPr lang="en-US"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33</a:t>
            </a:fld>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An access control filter</a:t>
            </a:r>
            <a:endParaRPr lang="en-US"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pic>
        <p:nvPicPr>
          <p:cNvPr id="479234" name="Picture 2"/>
          <p:cNvPicPr>
            <a:picLocks noChangeAspect="1" noChangeArrowheads="1"/>
          </p:cNvPicPr>
          <p:nvPr/>
        </p:nvPicPr>
        <p:blipFill>
          <a:blip r:embed="rId2" cstate="print"/>
          <a:srcRect/>
          <a:stretch>
            <a:fillRect/>
          </a:stretch>
        </p:blipFill>
        <p:spPr bwMode="auto">
          <a:xfrm>
            <a:off x="1900237" y="1232756"/>
            <a:ext cx="5343525" cy="4933950"/>
          </a:xfrm>
          <a:prstGeom prst="rect">
            <a:avLst/>
          </a:prstGeom>
          <a:noFill/>
          <a:ln w="9525">
            <a:noFill/>
            <a:miter lim="800000"/>
            <a:headEnd/>
            <a:tailEnd/>
          </a:ln>
        </p:spPr>
      </p:pic>
      <p:sp>
        <p:nvSpPr>
          <p:cNvPr id="12" name="Espace réservé du contenu 11"/>
          <p:cNvSpPr>
            <a:spLocks noGrp="1"/>
          </p:cNvSpPr>
          <p:nvPr>
            <p:ph idx="1"/>
          </p:nvPr>
        </p:nvSpPr>
        <p:spPr/>
        <p:txBody>
          <a:bodyPr/>
          <a:lstStyle/>
          <a:p>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34</a:t>
            </a:fld>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 </a:t>
            </a:r>
            <a:endParaRPr lang="en-US"/>
          </a:p>
        </p:txBody>
      </p:sp>
      <p:sp>
        <p:nvSpPr>
          <p:cNvPr id="3" name="Espace réservé du contenu 2"/>
          <p:cNvSpPr>
            <a:spLocks noGrp="1"/>
          </p:cNvSpPr>
          <p:nvPr>
            <p:ph idx="1"/>
          </p:nvPr>
        </p:nvSpPr>
        <p:spPr/>
        <p:txBody>
          <a:bodyPr/>
          <a:lstStyle/>
          <a:p>
            <a:r>
              <a:rPr lang="fr-FR" smtClean="0"/>
              <a:t>The B4MSecure tool:</a:t>
            </a:r>
          </a:p>
          <a:p>
            <a:pPr lvl="1"/>
            <a:r>
              <a:rPr lang="en-US" smtClean="0"/>
              <a:t>An Eclipse platform</a:t>
            </a:r>
          </a:p>
          <a:p>
            <a:pPr lvl="1"/>
            <a:r>
              <a:rPr lang="fr-FR" smtClean="0"/>
              <a:t>Translate UML class diagram into B</a:t>
            </a:r>
          </a:p>
          <a:p>
            <a:pPr lvl="1"/>
            <a:r>
              <a:rPr lang="fr-FR" smtClean="0"/>
              <a:t>Translate SecureUML into B</a:t>
            </a:r>
            <a:endParaRPr lang="en-US" smtClean="0"/>
          </a:p>
          <a:p>
            <a:pPr lvl="1"/>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25" name="Diagramme 24"/>
          <p:cNvGraphicFramePr/>
          <p:nvPr/>
        </p:nvGraphicFramePr>
        <p:xfrm>
          <a:off x="4103948" y="3284984"/>
          <a:ext cx="2003884" cy="1620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Flèche droite 25"/>
          <p:cNvSpPr/>
          <p:nvPr/>
        </p:nvSpPr>
        <p:spPr>
          <a:xfrm>
            <a:off x="6125304" y="4123132"/>
            <a:ext cx="822960" cy="36576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000" smtClean="0"/>
              <a:t>generate</a:t>
            </a:r>
            <a:endParaRPr lang="en-US" sz="1000"/>
          </a:p>
        </p:txBody>
      </p:sp>
      <p:sp>
        <p:nvSpPr>
          <p:cNvPr id="27" name="Organigramme : Multidocument 26"/>
          <p:cNvSpPr/>
          <p:nvPr/>
        </p:nvSpPr>
        <p:spPr>
          <a:xfrm>
            <a:off x="6984268" y="4002838"/>
            <a:ext cx="887760" cy="612068"/>
          </a:xfrm>
          <a:prstGeom prst="flowChartMultidocumen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200" smtClean="0"/>
              <a:t>B machine</a:t>
            </a:r>
            <a:endParaRPr lang="en-US" sz="1200"/>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 tool support</a:t>
            </a:r>
            <a:endParaRPr lang="en-US" dirty="0">
              <a:latin typeface="GillSans"/>
            </a:endParaRPr>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35</a:t>
            </a:fld>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UML to B</a:t>
            </a:r>
            <a:endParaRPr lang="en-US"/>
          </a:p>
        </p:txBody>
      </p:sp>
      <p:sp>
        <p:nvSpPr>
          <p:cNvPr id="3" name="Espace réservé du contenu 2"/>
          <p:cNvSpPr>
            <a:spLocks noGrp="1"/>
          </p:cNvSpPr>
          <p:nvPr>
            <p:ph idx="1"/>
          </p:nvPr>
        </p:nvSpPr>
        <p:spPr>
          <a:xfrm>
            <a:off x="431540" y="1412776"/>
            <a:ext cx="4764868" cy="4680520"/>
          </a:xfrm>
        </p:spPr>
        <p:txBody>
          <a:bodyPr/>
          <a:lstStyle/>
          <a:p>
            <a:r>
              <a:rPr lang="fr-FR" smtClean="0"/>
              <a:t>Extend the B4MSecure tool:</a:t>
            </a:r>
          </a:p>
          <a:p>
            <a:pPr lvl="1"/>
            <a:r>
              <a:rPr lang="en-US" smtClean="0"/>
              <a:t>Adapt mapping rules of the functional and SecureUML models into B,</a:t>
            </a:r>
          </a:p>
          <a:p>
            <a:pPr lvl="1"/>
            <a:r>
              <a:rPr lang="en-US" smtClean="0"/>
              <a:t> Extend for dynamic security properties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24" name="Diagramme 23"/>
          <p:cNvGraphicFramePr/>
          <p:nvPr/>
        </p:nvGraphicFramePr>
        <p:xfrm>
          <a:off x="5088396" y="1412776"/>
          <a:ext cx="3948100"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 tool support</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36</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
                                            <p:graphicEl>
                                              <a:dgm id="{56EF4997-20EF-430D-8217-528BA45195B4}"/>
                                            </p:graphicEl>
                                          </p:spTgt>
                                        </p:tgtEl>
                                        <p:attrNameLst>
                                          <p:attrName>style.visibility</p:attrName>
                                        </p:attrNameLst>
                                      </p:cBhvr>
                                      <p:to>
                                        <p:strVal val="visible"/>
                                      </p:to>
                                    </p:set>
                                    <p:animEffect transition="in" filter="slide(fromBottom)">
                                      <p:cBhvr>
                                        <p:cTn id="7" dur="500"/>
                                        <p:tgtEl>
                                          <p:spTgt spid="24">
                                            <p:graphicEl>
                                              <a:dgm id="{56EF4997-20EF-430D-8217-528BA45195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
                                            <p:graphicEl>
                                              <a:dgm id="{04AB7BA5-66BE-4403-84F4-98FB35309AD3}"/>
                                            </p:graphicEl>
                                          </p:spTgt>
                                        </p:tgtEl>
                                        <p:attrNameLst>
                                          <p:attrName>style.visibility</p:attrName>
                                        </p:attrNameLst>
                                      </p:cBhvr>
                                      <p:to>
                                        <p:strVal val="visible"/>
                                      </p:to>
                                    </p:set>
                                    <p:animEffect transition="in" filter="slide(fromBottom)">
                                      <p:cBhvr>
                                        <p:cTn id="12" dur="500"/>
                                        <p:tgtEl>
                                          <p:spTgt spid="24">
                                            <p:graphicEl>
                                              <a:dgm id="{04AB7BA5-66BE-4403-84F4-98FB35309AD3}"/>
                                            </p:graphic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graphicEl>
                                              <a:dgm id="{73E85A3F-1860-4288-ADB0-A632CCE9649F}"/>
                                            </p:graphicEl>
                                          </p:spTgt>
                                        </p:tgtEl>
                                        <p:attrNameLst>
                                          <p:attrName>style.visibility</p:attrName>
                                        </p:attrNameLst>
                                      </p:cBhvr>
                                      <p:to>
                                        <p:strVal val="visible"/>
                                      </p:to>
                                    </p:set>
                                    <p:animEffect transition="in" filter="slide(fromBottom)">
                                      <p:cBhvr>
                                        <p:cTn id="15" dur="500"/>
                                        <p:tgtEl>
                                          <p:spTgt spid="24">
                                            <p:graphicEl>
                                              <a:dgm id="{73E85A3F-1860-4288-ADB0-A632CCE9649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4">
                                            <p:graphicEl>
                                              <a:dgm id="{6606DBB7-13BA-4BF9-9C10-B1D276F25DC1}"/>
                                            </p:graphicEl>
                                          </p:spTgt>
                                        </p:tgtEl>
                                        <p:attrNameLst>
                                          <p:attrName>style.visibility</p:attrName>
                                        </p:attrNameLst>
                                      </p:cBhvr>
                                      <p:to>
                                        <p:strVal val="visible"/>
                                      </p:to>
                                    </p:set>
                                    <p:animEffect transition="in" filter="slide(fromBottom)">
                                      <p:cBhvr>
                                        <p:cTn id="20" dur="500"/>
                                        <p:tgtEl>
                                          <p:spTgt spid="24">
                                            <p:graphicEl>
                                              <a:dgm id="{6606DBB7-13BA-4BF9-9C10-B1D276F25DC1}"/>
                                            </p:graphic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4">
                                            <p:graphicEl>
                                              <a:dgm id="{3B2C6B53-4E2E-4F01-A7DD-F3B7D7D1C827}"/>
                                            </p:graphicEl>
                                          </p:spTgt>
                                        </p:tgtEl>
                                        <p:attrNameLst>
                                          <p:attrName>style.visibility</p:attrName>
                                        </p:attrNameLst>
                                      </p:cBhvr>
                                      <p:to>
                                        <p:strVal val="visible"/>
                                      </p:to>
                                    </p:set>
                                    <p:animEffect transition="in" filter="slide(fromBottom)">
                                      <p:cBhvr>
                                        <p:cTn id="23" dur="500"/>
                                        <p:tgtEl>
                                          <p:spTgt spid="24">
                                            <p:graphicEl>
                                              <a:dgm id="{3B2C6B53-4E2E-4F01-A7DD-F3B7D7D1C82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4">
                                            <p:graphicEl>
                                              <a:dgm id="{E690F884-16D1-473D-B964-A1EF570B5079}"/>
                                            </p:graphicEl>
                                          </p:spTgt>
                                        </p:tgtEl>
                                        <p:attrNameLst>
                                          <p:attrName>style.visibility</p:attrName>
                                        </p:attrNameLst>
                                      </p:cBhvr>
                                      <p:to>
                                        <p:strVal val="visible"/>
                                      </p:to>
                                    </p:set>
                                    <p:animEffect transition="in" filter="slide(fromBottom)">
                                      <p:cBhvr>
                                        <p:cTn id="28" dur="500"/>
                                        <p:tgtEl>
                                          <p:spTgt spid="24">
                                            <p:graphicEl>
                                              <a:dgm id="{E690F884-16D1-473D-B964-A1EF570B5079}"/>
                                            </p:graphic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4">
                                            <p:graphicEl>
                                              <a:dgm id="{A5287835-0EED-4CE1-AFE7-8A1FF129FDA9}"/>
                                            </p:graphicEl>
                                          </p:spTgt>
                                        </p:tgtEl>
                                        <p:attrNameLst>
                                          <p:attrName>style.visibility</p:attrName>
                                        </p:attrNameLst>
                                      </p:cBhvr>
                                      <p:to>
                                        <p:strVal val="visible"/>
                                      </p:to>
                                    </p:set>
                                    <p:animEffect transition="in" filter="slide(fromBottom)">
                                      <p:cBhvr>
                                        <p:cTn id="31" dur="500"/>
                                        <p:tgtEl>
                                          <p:spTgt spid="24">
                                            <p:graphicEl>
                                              <a:dgm id="{A5287835-0EED-4CE1-AFE7-8A1FF129FDA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4">
                                            <p:graphicEl>
                                              <a:dgm id="{89E08A60-410D-4C26-91C9-5B12469A712A}"/>
                                            </p:graphicEl>
                                          </p:spTgt>
                                        </p:tgtEl>
                                        <p:attrNameLst>
                                          <p:attrName>style.visibility</p:attrName>
                                        </p:attrNameLst>
                                      </p:cBhvr>
                                      <p:to>
                                        <p:strVal val="visible"/>
                                      </p:to>
                                    </p:set>
                                    <p:animEffect transition="in" filter="slide(fromBottom)">
                                      <p:cBhvr>
                                        <p:cTn id="36" dur="500"/>
                                        <p:tgtEl>
                                          <p:spTgt spid="24">
                                            <p:graphicEl>
                                              <a:dgm id="{89E08A60-410D-4C26-91C9-5B12469A712A}"/>
                                            </p:graphic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4">
                                            <p:graphicEl>
                                              <a:dgm id="{06763F5E-5009-43C2-BF47-464FBF1932A1}"/>
                                            </p:graphicEl>
                                          </p:spTgt>
                                        </p:tgtEl>
                                        <p:attrNameLst>
                                          <p:attrName>style.visibility</p:attrName>
                                        </p:attrNameLst>
                                      </p:cBhvr>
                                      <p:to>
                                        <p:strVal val="visible"/>
                                      </p:to>
                                    </p:set>
                                    <p:animEffect transition="in" filter="slide(fromBottom)">
                                      <p:cBhvr>
                                        <p:cTn id="39" dur="500"/>
                                        <p:tgtEl>
                                          <p:spTgt spid="24">
                                            <p:graphicEl>
                                              <a:dgm id="{06763F5E-5009-43C2-BF47-464FBF1932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lvl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Proof obligations using AtelierB</a:t>
            </a:r>
            <a:endParaRPr lang="en-US"/>
          </a:p>
        </p:txBody>
      </p:sp>
      <p:sp>
        <p:nvSpPr>
          <p:cNvPr id="9" name="Espace réservé du contenu 8"/>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Validation </a:t>
            </a:r>
            <a:endParaRPr lang="en-US" sz="2000" dirty="0">
              <a:latin typeface="GillSans"/>
            </a:endParaRPr>
          </a:p>
        </p:txBody>
      </p:sp>
      <p:pic>
        <p:nvPicPr>
          <p:cNvPr id="466946" name="Picture 2"/>
          <p:cNvPicPr>
            <a:picLocks noChangeAspect="1" noChangeArrowheads="1"/>
          </p:cNvPicPr>
          <p:nvPr/>
        </p:nvPicPr>
        <p:blipFill>
          <a:blip r:embed="rId3" cstate="print"/>
          <a:srcRect/>
          <a:stretch>
            <a:fillRect/>
          </a:stretch>
        </p:blipFill>
        <p:spPr bwMode="auto">
          <a:xfrm>
            <a:off x="1408834" y="1844824"/>
            <a:ext cx="6326332" cy="2259404"/>
          </a:xfrm>
          <a:prstGeom prst="rect">
            <a:avLst/>
          </a:prstGeom>
          <a:noFill/>
          <a:ln w="9525">
            <a:noFill/>
            <a:miter lim="800000"/>
            <a:headEnd/>
            <a:tailEnd/>
          </a:ln>
        </p:spPr>
      </p:pic>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37</a:t>
            </a:fld>
            <a:endParaRPr lang="fr-F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Animation with ProB</a:t>
            </a:r>
            <a:endParaRPr lang="en-US"/>
          </a:p>
        </p:txBody>
      </p:sp>
      <p:sp>
        <p:nvSpPr>
          <p:cNvPr id="9" name="Espace réservé du contenu 8"/>
          <p:cNvSpPr>
            <a:spLocks noGrp="1"/>
          </p:cNvSpPr>
          <p:nvPr>
            <p:ph idx="1"/>
          </p:nvPr>
        </p:nvSpPr>
        <p:spPr/>
        <p:txBody>
          <a:bodyPr/>
          <a:lstStyle/>
          <a:p>
            <a:pPr>
              <a:buNone/>
            </a:pPr>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a:t>
            </a:r>
            <a:r>
              <a:rPr lang="en-US" i="1" smtClean="0"/>
              <a:t>by two </a:t>
            </a:r>
            <a:r>
              <a:rPr lang="en-US" i="1" smtClean="0"/>
              <a:t>different people.</a:t>
            </a:r>
          </a:p>
          <a:p>
            <a:endParaRPr lang="fr-FR" smtClean="0"/>
          </a:p>
          <a:p>
            <a:r>
              <a:rPr lang="fr-FR" smtClean="0"/>
              <a:t>Scenarios:</a:t>
            </a:r>
          </a:p>
          <a:p>
            <a:pPr marL="914400" lvl="1" indent="-457200">
              <a:buFont typeface="+mj-lt"/>
              <a:buAutoNum type="arabicParenR"/>
            </a:pPr>
            <a:r>
              <a:rPr lang="fr-FR" i="1" smtClean="0"/>
              <a:t>Tom </a:t>
            </a:r>
            <a:r>
              <a:rPr lang="fr-FR" smtClean="0"/>
              <a:t>logs in to the system,</a:t>
            </a:r>
            <a:endParaRPr lang="fr-FR" i="1" smtClean="0"/>
          </a:p>
          <a:p>
            <a:pPr marL="914400" lvl="1" indent="-457200">
              <a:buFont typeface="+mj-lt"/>
              <a:buAutoNum type="arabicParenR"/>
            </a:pPr>
            <a:r>
              <a:rPr lang="fr-FR" i="1" smtClean="0"/>
              <a:t>Tom </a:t>
            </a:r>
            <a:r>
              <a:rPr lang="fr-FR" smtClean="0"/>
              <a:t>create the purchase order </a:t>
            </a:r>
            <a:r>
              <a:rPr lang="fr-FR" i="1" smtClean="0"/>
              <a:t>po,</a:t>
            </a:r>
          </a:p>
          <a:p>
            <a:pPr marL="914400" lvl="1" indent="-457200">
              <a:buFont typeface="+mj-lt"/>
              <a:buAutoNum type="arabicParenR"/>
            </a:pPr>
            <a:r>
              <a:rPr lang="fr-FR" i="1" smtClean="0"/>
              <a:t>Tom </a:t>
            </a:r>
            <a:r>
              <a:rPr lang="fr-FR" smtClean="0"/>
              <a:t>tries to receive the purchase order.</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Validation </a:t>
            </a:r>
            <a:endParaRPr lang="en-US" sz="2000"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38</a:t>
            </a:fld>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normAutofit/>
          </a:bodyPr>
          <a:lstStyle/>
          <a:p>
            <a:r>
              <a:rPr lang="fr-FR" sz="2800" smtClean="0"/>
              <a:t>We have specified functional and static/dynamic security requirements using UML-based diagrams:</a:t>
            </a:r>
          </a:p>
          <a:p>
            <a:pPr lvl="1"/>
            <a:r>
              <a:rPr lang="fr-FR" smtClean="0"/>
              <a:t>UML class diagram for the functional requirements,</a:t>
            </a:r>
          </a:p>
          <a:p>
            <a:pPr lvl="1"/>
            <a:r>
              <a:rPr lang="fr-FR" smtClean="0"/>
              <a:t>SecureUML diagram for static security rules,</a:t>
            </a:r>
          </a:p>
          <a:p>
            <a:pPr lvl="1"/>
            <a:r>
              <a:rPr lang="fr-FR" smtClean="0"/>
              <a:t>Secure activity diagram for dynamic security rules.</a:t>
            </a:r>
          </a:p>
          <a:p>
            <a:endParaRPr lang="fr-FR" sz="2800" smtClean="0"/>
          </a:p>
          <a:p>
            <a:r>
              <a:rPr lang="fr-FR" sz="2800" smtClean="0"/>
              <a:t>The graphical models are translated into a B specification.</a:t>
            </a:r>
          </a:p>
          <a:p>
            <a:pPr lvl="1"/>
            <a:endParaRPr lang="fr-FR" smtClean="0"/>
          </a:p>
          <a:p>
            <a:r>
              <a:rPr lang="fr-FR" sz="2800" smtClean="0"/>
              <a:t>This transformation is automated.</a:t>
            </a:r>
            <a:endParaRPr lang="en-US" sz="28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39</a:t>
            </a:fld>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20"/>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a:xfrm>
            <a:off x="575556" y="4401108"/>
            <a:ext cx="7992888" cy="1440159"/>
          </a:xfrm>
        </p:spPr>
        <p:txBody>
          <a:bodyPr>
            <a:normAutofit/>
          </a:bodyPr>
          <a:lstStyle/>
          <a:p>
            <a:pPr marL="0" indent="0">
              <a:buNone/>
            </a:pPr>
            <a:r>
              <a:rPr lang="fr-FR" smtClean="0"/>
              <a:t>How to program a clear application which can be easily traced and maintained?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16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motivations</a:t>
            </a:r>
            <a:endParaRPr lang="en-US" dirty="0">
              <a:latin typeface="GillSans"/>
            </a:endParaRPr>
          </a:p>
        </p:txBody>
      </p:sp>
      <p:grpSp>
        <p:nvGrpSpPr>
          <p:cNvPr id="11" name="Groupe 10"/>
          <p:cNvGrpSpPr/>
          <p:nvPr/>
        </p:nvGrpSpPr>
        <p:grpSpPr>
          <a:xfrm>
            <a:off x="431540" y="1412776"/>
            <a:ext cx="1368152" cy="1357699"/>
            <a:chOff x="179512" y="4077072"/>
            <a:chExt cx="1368152" cy="1357699"/>
          </a:xfrm>
        </p:grpSpPr>
        <p:pic>
          <p:nvPicPr>
            <p:cNvPr id="12" name="Image 11"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3" name="ZoneTexte 12"/>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Developer</a:t>
              </a:r>
            </a:p>
          </p:txBody>
        </p:sp>
      </p:grpSp>
      <p:grpSp>
        <p:nvGrpSpPr>
          <p:cNvPr id="14" name="Groupe 13"/>
          <p:cNvGrpSpPr/>
          <p:nvPr/>
        </p:nvGrpSpPr>
        <p:grpSpPr>
          <a:xfrm>
            <a:off x="2951820" y="2770475"/>
            <a:ext cx="1368152" cy="1357699"/>
            <a:chOff x="179512" y="4077072"/>
            <a:chExt cx="1368152" cy="1357699"/>
          </a:xfrm>
        </p:grpSpPr>
        <p:pic>
          <p:nvPicPr>
            <p:cNvPr id="15" name="Image 14"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6" name="ZoneTexte 15"/>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Security expert</a:t>
              </a:r>
            </a:p>
          </p:txBody>
        </p:sp>
      </p:grpSp>
      <p:sp>
        <p:nvSpPr>
          <p:cNvPr id="17" name="Pensées 16"/>
          <p:cNvSpPr/>
          <p:nvPr/>
        </p:nvSpPr>
        <p:spPr>
          <a:xfrm>
            <a:off x="2015716" y="1252501"/>
            <a:ext cx="3870430" cy="1276399"/>
          </a:xfrm>
          <a:prstGeom prst="cloudCallout">
            <a:avLst>
              <a:gd name="adj1" fmla="val -63603"/>
              <a:gd name="adj2" fmla="val -202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18" name="ZoneTexte 17"/>
          <p:cNvSpPr txBox="1"/>
          <p:nvPr/>
        </p:nvSpPr>
        <p:spPr>
          <a:xfrm>
            <a:off x="2645786" y="1484784"/>
            <a:ext cx="3114346" cy="707886"/>
          </a:xfrm>
          <a:prstGeom prst="rect">
            <a:avLst/>
          </a:prstGeom>
          <a:noFill/>
        </p:spPr>
        <p:txBody>
          <a:bodyPr wrap="square" rtlCol="0">
            <a:spAutoFit/>
          </a:bodyPr>
          <a:lstStyle/>
          <a:p>
            <a:r>
              <a:rPr lang="fr-FR" sz="2000" smtClean="0">
                <a:latin typeface="Times New Roman" pitchFamily="18" charset="0"/>
                <a:cs typeface="Times New Roman" pitchFamily="18" charset="0"/>
              </a:rPr>
              <a:t>I want to focus on the functionalities of the system.</a:t>
            </a:r>
            <a:endParaRPr lang="en-US" sz="2000" smtClean="0">
              <a:latin typeface="Times New Roman" pitchFamily="18" charset="0"/>
              <a:cs typeface="Times New Roman" pitchFamily="18" charset="0"/>
            </a:endParaRPr>
          </a:p>
        </p:txBody>
      </p:sp>
      <p:sp>
        <p:nvSpPr>
          <p:cNvPr id="19" name="Pensées 18"/>
          <p:cNvSpPr/>
          <p:nvPr/>
        </p:nvSpPr>
        <p:spPr>
          <a:xfrm>
            <a:off x="4553998" y="2852936"/>
            <a:ext cx="3870430" cy="1276399"/>
          </a:xfrm>
          <a:prstGeom prst="cloudCallout">
            <a:avLst>
              <a:gd name="adj1" fmla="val -67269"/>
              <a:gd name="adj2" fmla="val -387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20" name="ZoneTexte 19"/>
          <p:cNvSpPr txBox="1"/>
          <p:nvPr/>
        </p:nvSpPr>
        <p:spPr>
          <a:xfrm>
            <a:off x="4973683" y="3140968"/>
            <a:ext cx="3450745" cy="707886"/>
          </a:xfrm>
          <a:prstGeom prst="rect">
            <a:avLst/>
          </a:prstGeom>
          <a:noFill/>
        </p:spPr>
        <p:txBody>
          <a:bodyPr wrap="square" rtlCol="0">
            <a:spAutoFit/>
          </a:bodyPr>
          <a:lstStyle/>
          <a:p>
            <a:r>
              <a:rPr lang="fr-FR" sz="2000" smtClean="0">
                <a:latin typeface="Times New Roman" pitchFamily="18" charset="0"/>
                <a:cs typeface="Times New Roman" pitchFamily="18" charset="0"/>
              </a:rPr>
              <a:t>I want to focus on security policies.</a:t>
            </a:r>
            <a:endParaRPr lang="en-US" sz="2000" smtClean="0">
              <a:latin typeface="Times New Roman" pitchFamily="18" charset="0"/>
              <a:cs typeface="Times New Roman" pitchFamily="18" charset="0"/>
            </a:endParaRPr>
          </a:p>
        </p:txBody>
      </p:sp>
      <p:sp>
        <p:nvSpPr>
          <p:cNvPr id="23" name="Sourire 22"/>
          <p:cNvSpPr/>
          <p:nvPr/>
        </p:nvSpPr>
        <p:spPr>
          <a:xfrm>
            <a:off x="1787976" y="5373217"/>
            <a:ext cx="918102" cy="828091"/>
          </a:xfrm>
          <a:prstGeom prst="smileyFac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2951820" y="5595627"/>
            <a:ext cx="4224184" cy="461665"/>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smtClean="0">
                <a:latin typeface="Times New Roman" pitchFamily="18" charset="0"/>
                <a:cs typeface="Times New Roman" pitchFamily="18" charset="0"/>
              </a:rPr>
              <a:t>Aspect Oriented Programming</a:t>
            </a:r>
            <a:endParaRPr lang="en-US" sz="2400">
              <a:latin typeface="Times New Roman" pitchFamily="18" charset="0"/>
              <a:cs typeface="Times New Roman" pitchFamily="18" charset="0"/>
            </a:endParaRPr>
          </a:p>
        </p:txBody>
      </p:sp>
      <p:sp>
        <p:nvSpPr>
          <p:cNvPr id="25" name="Espace réservé du numéro de diapositive 24"/>
          <p:cNvSpPr>
            <a:spLocks noGrp="1"/>
          </p:cNvSpPr>
          <p:nvPr>
            <p:ph type="sldNum" sz="quarter" idx="12"/>
          </p:nvPr>
        </p:nvSpPr>
        <p:spPr/>
        <p:txBody>
          <a:bodyPr/>
          <a:lstStyle/>
          <a:p>
            <a:fld id="{3A5F5595-61AE-4AA6-B423-33EDBD1DAE12}" type="slidenum">
              <a:rPr lang="fr-FR" smtClean="0"/>
              <a:pPr/>
              <a:t>4</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900" decel="100000" fill="hold"/>
                                        <p:tgtEl>
                                          <p:spTgt spid="2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900" decel="100000" fill="hold"/>
                                        <p:tgtEl>
                                          <p:spTgt spid="2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of  </a:t>
            </a:r>
            <a:r>
              <a:rPr lang="en-US" smtClean="0"/>
              <a:t>the B specification </a:t>
            </a:r>
            <a:r>
              <a:rPr lang="en-US" smtClean="0"/>
              <a:t>into an executable code</a:t>
            </a:r>
          </a:p>
          <a:p>
            <a:pPr marL="990600" lvl="1" indent="-533400">
              <a:buSzPct val="135000"/>
              <a:buFont typeface="Wingdings" pitchFamily="2" charset="2"/>
              <a:buChar char="§"/>
            </a:pPr>
            <a:r>
              <a:rPr lang="en-US" smtClean="0">
                <a:solidFill>
                  <a:schemeClr val="accent1">
                    <a:lumMod val="60000"/>
                    <a:lumOff val="40000"/>
                  </a:schemeClr>
                </a:solidFill>
              </a:rPr>
              <a:t>From an abstract B specification to a relational-like B implementation</a:t>
            </a:r>
          </a:p>
          <a:p>
            <a:pPr marL="990600" lvl="1" indent="-533400">
              <a:buSzPct val="135000"/>
              <a:buFont typeface="Wingdings" pitchFamily="2" charset="2"/>
              <a:buChar char="§"/>
            </a:pPr>
            <a:r>
              <a:rPr lang="en-US" smtClean="0">
                <a:solidFill>
                  <a:schemeClr val="accent1">
                    <a:lumMod val="60000"/>
                    <a:lumOff val="40000"/>
                  </a:schemeClr>
                </a:solidFill>
              </a:rPr>
              <a:t>The AspectJ implementation of the application</a:t>
            </a:r>
          </a:p>
          <a:p>
            <a:pPr marL="990600" lvl="1" indent="-533400">
              <a:buSzPct val="135000"/>
              <a:buFont typeface="Wingdings" pitchFamily="2" charset="2"/>
              <a:buChar char="§"/>
            </a:pPr>
            <a:r>
              <a:rPr lang="fr-FR" smtClean="0">
                <a:solidFill>
                  <a:schemeClr val="accent1">
                    <a:lumMod val="60000"/>
                    <a:lumOff val="40000"/>
                  </a:schemeClr>
                </a:solidFill>
              </a:rPr>
              <a:t>Automate the translation</a:t>
            </a:r>
            <a:endParaRPr lang="en-US" smtClean="0">
              <a:solidFill>
                <a:schemeClr val="accent1">
                  <a:lumMod val="60000"/>
                  <a:lumOff val="40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Outline</a:t>
            </a:r>
            <a:endParaRPr lang="en-US" sz="20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40</a:t>
            </a:fld>
            <a:endParaRPr lang="fr-F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61" name="Picture 2"/>
          <p:cNvPicPr>
            <a:picLocks noChangeAspect="1" noChangeArrowheads="1"/>
          </p:cNvPicPr>
          <p:nvPr/>
        </p:nvPicPr>
        <p:blipFill>
          <a:blip r:embed="rId2" cstate="print"/>
          <a:srcRect/>
          <a:stretch>
            <a:fillRect/>
          </a:stretch>
        </p:blipFill>
        <p:spPr bwMode="auto">
          <a:xfrm>
            <a:off x="6372200"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41</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480258" name="Picture 2"/>
          <p:cNvPicPr>
            <a:picLocks noChangeAspect="1" noChangeArrowheads="1"/>
          </p:cNvPicPr>
          <p:nvPr/>
        </p:nvPicPr>
        <p:blipFill>
          <a:blip r:embed="rId2" cstate="print"/>
          <a:srcRect/>
          <a:stretch>
            <a:fillRect/>
          </a:stretch>
        </p:blipFill>
        <p:spPr bwMode="auto">
          <a:xfrm>
            <a:off x="6372200"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42</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z="2400" smtClean="0"/>
              <a:t>An abstract B specification can be refined until it is close to a target language.</a:t>
            </a:r>
          </a:p>
          <a:p>
            <a:endParaRPr lang="fr-FR" sz="2400" smtClean="0"/>
          </a:p>
          <a:p>
            <a:r>
              <a:rPr lang="fr-FR" sz="2400" smtClean="0"/>
              <a:t>The AOP paradigm allows a separation of concerns</a:t>
            </a:r>
            <a:r>
              <a:rPr lang="fr-FR" sz="2400" smtClean="0"/>
              <a:t>.</a:t>
            </a:r>
          </a:p>
          <a:p>
            <a:endParaRPr lang="fr-FR" sz="2400" smtClean="0"/>
          </a:p>
          <a:p>
            <a:pPr>
              <a:buNone/>
            </a:pPr>
            <a:r>
              <a:rPr lang="fr-FR" sz="2400" smtClean="0">
                <a:sym typeface="Wingdings" pitchFamily="2" charset="2"/>
              </a:rPr>
              <a:t> </a:t>
            </a:r>
            <a:r>
              <a:rPr lang="fr-FR" sz="2400" smtClean="0"/>
              <a:t>We propose to refine the previous obtained B specification until its implementation is close to an AspectJ-based program.</a:t>
            </a:r>
            <a:endParaRPr lang="en-US" sz="24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480258" name="Picture 2"/>
          <p:cNvPicPr>
            <a:picLocks noChangeAspect="1" noChangeArrowheads="1"/>
          </p:cNvPicPr>
          <p:nvPr/>
        </p:nvPicPr>
        <p:blipFill>
          <a:blip r:embed="rId2" cstate="print"/>
          <a:srcRect/>
          <a:stretch>
            <a:fillRect/>
          </a:stretch>
        </p:blipFill>
        <p:spPr bwMode="auto">
          <a:xfrm>
            <a:off x="6364476"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43</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3" name="Espace réservé du contenu 2"/>
          <p:cNvSpPr>
            <a:spLocks noGrp="1"/>
          </p:cNvSpPr>
          <p:nvPr>
            <p:ph idx="1"/>
          </p:nvPr>
        </p:nvSpPr>
        <p:spPr/>
        <p:txBody>
          <a:bodyPr/>
          <a:lstStyle/>
          <a:p>
            <a:pPr>
              <a:buFont typeface="Wingdings" pitchFamily="2" charset="2"/>
              <a:buChar char=""/>
            </a:pPr>
            <a:r>
              <a:rPr lang="fr-FR" smtClean="0"/>
              <a:t>Refine the B specification into a relational-based implementation</a:t>
            </a:r>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r>
              <a:rPr lang="fr-FR" smtClean="0"/>
              <a:t>Map the final B refinement into an AspectJ-based application connected to the database.</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44</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3628" y="440668"/>
            <a:ext cx="7734438" cy="1008112"/>
          </a:xfrm>
        </p:spPr>
        <p:txBody>
          <a:bodyPr/>
          <a:lstStyle/>
          <a:p>
            <a:pPr marL="457200" indent="-457200" algn="ctr"/>
            <a:r>
              <a:rPr lang="en-US" sz="2800" smtClean="0"/>
              <a:t>From </a:t>
            </a:r>
            <a:r>
              <a:rPr lang="en-US" sz="2800" smtClean="0"/>
              <a:t>an abstract B specification to </a:t>
            </a:r>
            <a:r>
              <a:rPr lang="en-US" sz="2800" smtClean="0"/>
              <a:t/>
            </a:r>
            <a:br>
              <a:rPr lang="en-US" sz="2800" smtClean="0"/>
            </a:br>
            <a:r>
              <a:rPr lang="en-US" sz="2800" smtClean="0"/>
              <a:t>a relational-like B </a:t>
            </a:r>
            <a:r>
              <a:rPr lang="en-US" sz="2800" smtClean="0"/>
              <a:t>implementation</a:t>
            </a:r>
            <a:endParaRPr lang="en-US" sz="2800"/>
          </a:p>
        </p:txBody>
      </p:sp>
      <p:sp>
        <p:nvSpPr>
          <p:cNvPr id="3" name="Espace réservé du contenu 2"/>
          <p:cNvSpPr>
            <a:spLocks noGrp="1"/>
          </p:cNvSpPr>
          <p:nvPr>
            <p:ph idx="1"/>
          </p:nvPr>
        </p:nvSpPr>
        <p:spPr>
          <a:xfrm>
            <a:off x="431540" y="1448780"/>
            <a:ext cx="8136904" cy="4644516"/>
          </a:xfrm>
        </p:spPr>
        <p:txBody>
          <a:bodyPr/>
          <a:lstStyle/>
          <a:p>
            <a:pPr>
              <a:buFont typeface="Wingdings" pitchFamily="2" charset="2"/>
              <a:buChar char="q"/>
            </a:pPr>
            <a:r>
              <a:rPr lang="fr-FR" smtClean="0"/>
              <a:t>The refinement process [A. Mammar, 2006]:</a:t>
            </a:r>
          </a:p>
          <a:p>
            <a:pPr>
              <a:buFont typeface="Wingdings" pitchFamily="2" charset="2"/>
              <a:buChar char="q"/>
            </a:pPr>
            <a:endParaRPr lang="fr-FR" smtClean="0"/>
          </a:p>
          <a:p>
            <a:pPr lvl="1">
              <a:buFont typeface="Wingdings" pitchFamily="2" charset="2"/>
              <a:buChar char=""/>
            </a:pPr>
            <a:r>
              <a:rPr lang="fr-FR" smtClean="0"/>
              <a:t>Data refinement</a:t>
            </a:r>
          </a:p>
          <a:p>
            <a:pPr>
              <a:buFont typeface="Wingdings" pitchFamily="2" charset="2"/>
              <a:buChar char=""/>
            </a:pPr>
            <a:endParaRPr lang="fr-FR" smtClean="0"/>
          </a:p>
          <a:p>
            <a:pPr lvl="1">
              <a:buFont typeface="Wingdings" pitchFamily="2" charset="2"/>
              <a:buChar char=""/>
            </a:pPr>
            <a:r>
              <a:rPr lang="fr-FR" smtClean="0"/>
              <a:t>Behavioral refinement</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45</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Data </a:t>
            </a:r>
            <a:r>
              <a:rPr lang="fr-FR" smtClean="0"/>
              <a:t>refinement</a:t>
            </a:r>
            <a:endParaRPr lang="en-US"/>
          </a:p>
        </p:txBody>
      </p:sp>
      <p:sp>
        <p:nvSpPr>
          <p:cNvPr id="3" name="Espace réservé du contenu 2"/>
          <p:cNvSpPr>
            <a:spLocks noGrp="1"/>
          </p:cNvSpPr>
          <p:nvPr>
            <p:ph idx="1"/>
          </p:nvPr>
        </p:nvSpPr>
        <p:spPr/>
        <p:txBody>
          <a:bodyPr/>
          <a:lstStyle/>
          <a:p>
            <a:r>
              <a:rPr lang="fr-FR" smtClean="0"/>
              <a:t>Define a table structure gathering </a:t>
            </a:r>
            <a:r>
              <a:rPr lang="en-US" smtClean="0"/>
              <a:t>the different information related to an entity.</a:t>
            </a:r>
            <a:endParaRPr lang="fr-FR" smtClean="0"/>
          </a:p>
          <a:p>
            <a:pPr lvl="1"/>
            <a:r>
              <a:rPr lang="fr-FR" smtClean="0"/>
              <a:t>An example:</a:t>
            </a:r>
          </a:p>
          <a:p>
            <a:endParaRPr lang="fr-FR" smtClean="0"/>
          </a:p>
          <a:p>
            <a:r>
              <a:rPr lang="fr-FR" smtClean="0"/>
              <a:t>Define </a:t>
            </a:r>
            <a:r>
              <a:rPr lang="fr-FR" smtClean="0"/>
              <a:t>additional operations acting on the new variable</a:t>
            </a:r>
          </a:p>
          <a:p>
            <a:pPr lvl="1"/>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a:t>
            </a:r>
            <a:r>
              <a:rPr lang="en-US" sz="1200" smtClean="0">
                <a:solidFill>
                  <a:prstClr val="white"/>
                </a:solidFill>
                <a:latin typeface="GillSans"/>
              </a:rPr>
              <a:t>to a relational-like B </a:t>
            </a:r>
            <a:r>
              <a:rPr lang="en-US" sz="1200" smtClean="0">
                <a:solidFill>
                  <a:prstClr val="white"/>
                </a:solidFill>
                <a:latin typeface="GillSans"/>
              </a:rPr>
              <a:t>implementation</a:t>
            </a:r>
          </a:p>
        </p:txBody>
      </p:sp>
      <p:pic>
        <p:nvPicPr>
          <p:cNvPr id="534530" name="Picture 2"/>
          <p:cNvPicPr>
            <a:picLocks noChangeAspect="1" noChangeArrowheads="1"/>
          </p:cNvPicPr>
          <p:nvPr/>
        </p:nvPicPr>
        <p:blipFill>
          <a:blip r:embed="rId2" cstate="print"/>
          <a:srcRect/>
          <a:stretch>
            <a:fillRect/>
          </a:stretch>
        </p:blipFill>
        <p:spPr bwMode="auto">
          <a:xfrm>
            <a:off x="1151620" y="2283532"/>
            <a:ext cx="5724525" cy="533400"/>
          </a:xfrm>
          <a:prstGeom prst="rect">
            <a:avLst/>
          </a:prstGeom>
          <a:noFill/>
          <a:ln w="9525">
            <a:noFill/>
            <a:miter lim="800000"/>
            <a:headEnd/>
            <a:tailEnd/>
          </a:ln>
        </p:spPr>
      </p:pic>
      <p:pic>
        <p:nvPicPr>
          <p:cNvPr id="534531" name="Picture 3"/>
          <p:cNvPicPr>
            <a:picLocks noChangeAspect="1" noChangeArrowheads="1"/>
          </p:cNvPicPr>
          <p:nvPr/>
        </p:nvPicPr>
        <p:blipFill>
          <a:blip r:embed="rId3" cstate="print"/>
          <a:srcRect/>
          <a:stretch>
            <a:fillRect/>
          </a:stretch>
        </p:blipFill>
        <p:spPr bwMode="auto">
          <a:xfrm>
            <a:off x="2663788" y="4752553"/>
            <a:ext cx="4800600" cy="1628775"/>
          </a:xfrm>
          <a:prstGeom prst="rect">
            <a:avLst/>
          </a:prstGeom>
          <a:noFill/>
          <a:ln w="9525">
            <a:noFill/>
            <a:miter lim="800000"/>
            <a:headEnd/>
            <a:tailEnd/>
          </a:ln>
        </p:spPr>
      </p:pic>
      <p:pic>
        <p:nvPicPr>
          <p:cNvPr id="534532" name="Picture 4"/>
          <p:cNvPicPr>
            <a:picLocks noChangeAspect="1" noChangeArrowheads="1"/>
          </p:cNvPicPr>
          <p:nvPr/>
        </p:nvPicPr>
        <p:blipFill>
          <a:blip r:embed="rId4" cstate="print"/>
          <a:srcRect/>
          <a:stretch>
            <a:fillRect/>
          </a:stretch>
        </p:blipFill>
        <p:spPr bwMode="auto">
          <a:xfrm>
            <a:off x="6920805" y="1993019"/>
            <a:ext cx="1971675" cy="1647825"/>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46</a:t>
            </a:fld>
            <a:endParaRPr lang="fr-F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mj-lt"/>
              </a:rPr>
              <a:t>Behavioral </a:t>
            </a:r>
            <a:r>
              <a:rPr lang="fr-FR" smtClean="0">
                <a:latin typeface="+mj-lt"/>
              </a:rPr>
              <a:t>refinement</a:t>
            </a:r>
            <a:endParaRPr lang="en-US">
              <a:latin typeface="+mj-lt"/>
            </a:endParaRPr>
          </a:p>
        </p:txBody>
      </p:sp>
      <p:sp>
        <p:nvSpPr>
          <p:cNvPr id="3" name="Espace réservé du contenu 2"/>
          <p:cNvSpPr>
            <a:spLocks noGrp="1"/>
          </p:cNvSpPr>
          <p:nvPr>
            <p:ph idx="1"/>
          </p:nvPr>
        </p:nvSpPr>
        <p:spPr/>
        <p:txBody>
          <a:bodyPr/>
          <a:lstStyle/>
          <a:p>
            <a:r>
              <a:rPr lang="en-US" smtClean="0"/>
              <a:t>Replace each substitution/predicate/expression of the initial variables with call to the operations acting on the structure variables.</a:t>
            </a:r>
          </a:p>
          <a:p>
            <a:endParaRPr lang="fr-FR" smtClean="0"/>
          </a:p>
          <a:p>
            <a:r>
              <a:rPr lang="fr-FR" smtClean="0"/>
              <a:t>Eliminate the preconditions</a:t>
            </a:r>
          </a:p>
          <a:p>
            <a:endParaRPr lang="fr-FR" smtClean="0"/>
          </a:p>
          <a:p>
            <a:r>
              <a:rPr lang="fr-FR" smtClean="0"/>
              <a:t>Replace the parallel operator with the sequentail one.</a:t>
            </a:r>
            <a:endParaRPr lang="en-US" smtClean="0"/>
          </a:p>
          <a:p>
            <a:endParaRPr lang="fr-FR" smtClean="0"/>
          </a:p>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a:t>
            </a:r>
            <a:r>
              <a:rPr lang="en-US" sz="1200" smtClean="0">
                <a:solidFill>
                  <a:prstClr val="white"/>
                </a:solidFill>
                <a:latin typeface="GillSans"/>
              </a:rPr>
              <a:t>to a relational-like B </a:t>
            </a:r>
            <a:r>
              <a:rPr lang="en-US" sz="1200" smtClean="0">
                <a:solidFill>
                  <a:prstClr val="white"/>
                </a:solidFill>
                <a:latin typeface="GillSans"/>
              </a:rPr>
              <a:t>implementation</a:t>
            </a:r>
            <a:endParaRPr lang="en-US" sz="1100" smtClean="0">
              <a:solidFill>
                <a:prstClr val="white"/>
              </a:solidFill>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47</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0" smtClean="0"/>
              <a:t>Behavioral </a:t>
            </a:r>
            <a:r>
              <a:rPr lang="fr-FR" b="0" smtClean="0"/>
              <a:t>refinement: an example</a:t>
            </a:r>
            <a:endParaRPr lang="en-US" b="0"/>
          </a:p>
        </p:txBody>
      </p:sp>
      <p:sp>
        <p:nvSpPr>
          <p:cNvPr id="3" name="Espace réservé du contenu 2"/>
          <p:cNvSpPr>
            <a:spLocks noGrp="1"/>
          </p:cNvSpPr>
          <p:nvPr>
            <p:ph sz="half" idx="1"/>
          </p:nvPr>
        </p:nvSpPr>
        <p:spPr/>
        <p:txBody>
          <a:bodyPr/>
          <a:lstStyle/>
          <a:p>
            <a:r>
              <a:rPr lang="fr-FR" b="0" smtClean="0"/>
              <a:t>An abstract specification</a:t>
            </a:r>
            <a:endParaRPr lang="en-US" b="0" smtClean="0"/>
          </a:p>
          <a:p>
            <a:endParaRPr lang="fr-FR" b="0" smtClean="0"/>
          </a:p>
          <a:p>
            <a:endParaRPr lang="en-US" b="0"/>
          </a:p>
        </p:txBody>
      </p:sp>
      <p:sp>
        <p:nvSpPr>
          <p:cNvPr id="15" name="Espace réservé du contenu 14"/>
          <p:cNvSpPr>
            <a:spLocks noGrp="1"/>
          </p:cNvSpPr>
          <p:nvPr>
            <p:ph sz="half" idx="2"/>
          </p:nvPr>
        </p:nvSpPr>
        <p:spPr/>
        <p:txBody>
          <a:bodyPr/>
          <a:lstStyle/>
          <a:p>
            <a:r>
              <a:rPr lang="fr-FR" b="0" smtClean="0"/>
              <a:t>An implementation</a:t>
            </a:r>
            <a:endParaRPr lang="en-US" b="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533507" name="Picture 3"/>
          <p:cNvPicPr>
            <a:picLocks noChangeAspect="1" noChangeArrowheads="1"/>
          </p:cNvPicPr>
          <p:nvPr/>
        </p:nvPicPr>
        <p:blipFill>
          <a:blip r:embed="rId3" cstate="print"/>
          <a:srcRect/>
          <a:stretch>
            <a:fillRect/>
          </a:stretch>
        </p:blipFill>
        <p:spPr bwMode="auto">
          <a:xfrm>
            <a:off x="4949130" y="2456892"/>
            <a:ext cx="3943350" cy="3019425"/>
          </a:xfrm>
          <a:prstGeom prst="rect">
            <a:avLst/>
          </a:prstGeom>
          <a:noFill/>
          <a:ln w="9525">
            <a:noFill/>
            <a:miter lim="800000"/>
            <a:headEnd/>
            <a:tailEnd/>
          </a:ln>
        </p:spPr>
      </p:pic>
      <p:pic>
        <p:nvPicPr>
          <p:cNvPr id="533508" name="Picture 4"/>
          <p:cNvPicPr>
            <a:picLocks noChangeAspect="1" noChangeArrowheads="1"/>
          </p:cNvPicPr>
          <p:nvPr/>
        </p:nvPicPr>
        <p:blipFill>
          <a:blip r:embed="rId4" cstate="print"/>
          <a:srcRect/>
          <a:stretch>
            <a:fillRect/>
          </a:stretch>
        </p:blipFill>
        <p:spPr bwMode="auto">
          <a:xfrm>
            <a:off x="215516" y="2502768"/>
            <a:ext cx="4193554" cy="2438400"/>
          </a:xfrm>
          <a:prstGeom prst="rect">
            <a:avLst/>
          </a:prstGeom>
          <a:noFill/>
          <a:ln w="9525">
            <a:solidFill>
              <a:schemeClr val="tx1"/>
            </a:solid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48</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
        <p:nvSpPr>
          <p:cNvPr id="16" name="Rectangle 15"/>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to </a:t>
            </a:r>
            <a:r>
              <a:rPr lang="en-US" sz="1200" smtClean="0">
                <a:solidFill>
                  <a:prstClr val="white"/>
                </a:solidFill>
                <a:latin typeface="GillSans"/>
              </a:rPr>
              <a:t>a relational-like B </a:t>
            </a:r>
            <a:r>
              <a:rPr lang="en-US" sz="1200" smtClean="0">
                <a:solidFill>
                  <a:prstClr val="white"/>
                </a:solidFill>
                <a:latin typeface="GillSans"/>
              </a:rPr>
              <a:t>implementation</a:t>
            </a:r>
            <a:endParaRPr lang="en-US" sz="1100" smtClean="0">
              <a:solidFill>
                <a:prstClr val="white"/>
              </a:solidFill>
              <a:latin typeface="GillSan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z="2400" smtClean="0">
                <a:latin typeface="+mj-lt"/>
              </a:rPr>
              <a:t>The </a:t>
            </a:r>
            <a:r>
              <a:rPr lang="en-US" sz="2400" smtClean="0">
                <a:latin typeface="+mj-lt"/>
              </a:rPr>
              <a:t>AspectJ implementation of the application</a:t>
            </a:r>
          </a:p>
        </p:txBody>
      </p:sp>
      <p:sp>
        <p:nvSpPr>
          <p:cNvPr id="3" name="Espace réservé du contenu 2"/>
          <p:cNvSpPr>
            <a:spLocks noGrp="1"/>
          </p:cNvSpPr>
          <p:nvPr>
            <p:ph idx="1"/>
          </p:nvPr>
        </p:nvSpPr>
        <p:spPr/>
        <p:txBody>
          <a:bodyPr/>
          <a:lstStyle/>
          <a:p>
            <a:pPr>
              <a:buFont typeface="Wingdings" pitchFamily="2" charset="2"/>
              <a:buChar char=""/>
            </a:pPr>
            <a:r>
              <a:rPr lang="en-US" smtClean="0"/>
              <a:t>Deployment of the class diagram</a:t>
            </a:r>
            <a:endParaRPr lang="fr-FR" smtClean="0"/>
          </a:p>
          <a:p>
            <a:pPr>
              <a:buFont typeface="Wingdings" pitchFamily="2" charset="2"/>
              <a:buChar char=""/>
            </a:pPr>
            <a:endParaRPr lang="fr-FR" smtClean="0"/>
          </a:p>
          <a:p>
            <a:pPr>
              <a:buFont typeface="Wingdings" pitchFamily="2" charset="2"/>
              <a:buChar char=""/>
            </a:pPr>
            <a:r>
              <a:rPr lang="en-US" smtClean="0"/>
              <a:t>Deployment of the SecureUML diagram</a:t>
            </a:r>
          </a:p>
          <a:p>
            <a:pPr>
              <a:buFont typeface="Wingdings" pitchFamily="2" charset="2"/>
              <a:buChar char=""/>
            </a:pPr>
            <a:endParaRPr lang="fr-FR" smtClean="0"/>
          </a:p>
          <a:p>
            <a:pPr>
              <a:buFont typeface="Wingdings" pitchFamily="2" charset="2"/>
              <a:buChar char=""/>
            </a:pPr>
            <a:r>
              <a:rPr lang="en-US" smtClean="0"/>
              <a:t>Deployment of the secure activity diagrams</a:t>
            </a:r>
          </a:p>
          <a:p>
            <a:pPr>
              <a:buFont typeface="Wingdings" pitchFamily="2" charset="2"/>
              <a:buChar char=""/>
            </a:pPr>
            <a:endParaRPr lang="fr-FR" smtClean="0"/>
          </a:p>
          <a:p>
            <a:pPr>
              <a:buFont typeface="Wingdings" pitchFamily="2" charset="2"/>
              <a:buChar char=""/>
            </a:pPr>
            <a:r>
              <a:rPr lang="fr-FR" smtClean="0"/>
              <a:t>Deployment of the filter</a:t>
            </a:r>
            <a:endParaRPr lang="en-US" smtClean="0"/>
          </a:p>
          <a:p>
            <a:pPr>
              <a:buFont typeface="Wingdings" pitchFamily="2" charset="2"/>
              <a:buChar char=""/>
            </a:pP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49</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Specification of security design models</a:t>
            </a:r>
          </a:p>
        </p:txBody>
      </p:sp>
      <p:sp>
        <p:nvSpPr>
          <p:cNvPr id="68" name="Espace réservé du contenu 2"/>
          <p:cNvSpPr>
            <a:spLocks noGrp="1"/>
          </p:cNvSpPr>
          <p:nvPr>
            <p:ph idx="1"/>
          </p:nvPr>
        </p:nvSpPr>
        <p:spPr>
          <a:xfrm>
            <a:off x="4644008" y="1304764"/>
            <a:ext cx="4499992" cy="1800200"/>
          </a:xfrm>
          <a:noFill/>
        </p:spPr>
        <p:txBody>
          <a:bodyPr>
            <a:normAutofit lnSpcReduction="10000"/>
          </a:bodyPr>
          <a:lstStyle/>
          <a:p>
            <a:pPr marL="457200" indent="-457200" algn="l">
              <a:buClr>
                <a:srgbClr val="FF0000"/>
              </a:buClr>
              <a:buFont typeface="Wingdings" pitchFamily="2" charset="2"/>
              <a:buChar char=""/>
            </a:pPr>
            <a:r>
              <a:rPr lang="fr-FR" smtClean="0"/>
              <a:t>We provide two views of functional/security requirements:</a:t>
            </a:r>
            <a:endParaRPr lang="en-US" smtClean="0"/>
          </a:p>
          <a:p>
            <a:pPr marL="914400" lvl="1" indent="-457200" algn="l"/>
            <a:r>
              <a:rPr lang="en-US" sz="2000" smtClean="0"/>
              <a:t>Graphical representation: UML</a:t>
            </a:r>
          </a:p>
          <a:p>
            <a:pPr marL="914400" lvl="1" indent="-457200" algn="l"/>
            <a:r>
              <a:rPr lang="en-US" sz="2000" smtClean="0"/>
              <a:t>Formal representation: B</a:t>
            </a:r>
            <a:endParaRPr lang="en-US" sz="20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cs typeface="Times New Roman" pitchFamily="18" charset="0"/>
              </a:rPr>
              <a:t>Introduction</a:t>
            </a:r>
            <a:endParaRPr lang="en-US" sz="1600" dirty="0">
              <a:latin typeface="GillSans"/>
              <a:cs typeface="Times New Roman"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5</a:t>
            </a:fld>
            <a:endParaRPr lang="fr-F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Deployment </a:t>
            </a:r>
            <a:r>
              <a:rPr lang="en-US" smtClean="0"/>
              <a:t>of the class diagram</a:t>
            </a:r>
            <a:endParaRPr lang="en-US"/>
          </a:p>
        </p:txBody>
      </p:sp>
      <p:sp>
        <p:nvSpPr>
          <p:cNvPr id="3" name="Espace réservé du contenu 2"/>
          <p:cNvSpPr>
            <a:spLocks noGrp="1"/>
          </p:cNvSpPr>
          <p:nvPr>
            <p:ph idx="1"/>
          </p:nvPr>
        </p:nvSpPr>
        <p:spPr/>
        <p:txBody>
          <a:bodyPr/>
          <a:lstStyle/>
          <a:p>
            <a:pPr marL="457200" indent="-457200">
              <a:buClr>
                <a:srgbClr val="0000FF"/>
              </a:buClr>
            </a:pPr>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9" name="Diagramme 8"/>
          <p:cNvGraphicFramePr/>
          <p:nvPr/>
        </p:nvGraphicFramePr>
        <p:xfrm>
          <a:off x="755576" y="2348880"/>
          <a:ext cx="4464496" cy="3276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Connecteur droit 22"/>
          <p:cNvCxnSpPr>
            <a:endCxn id="36" idx="1"/>
          </p:cNvCxnSpPr>
          <p:nvPr/>
        </p:nvCxnSpPr>
        <p:spPr>
          <a:xfrm flipV="1">
            <a:off x="5220072" y="4067200"/>
            <a:ext cx="797062" cy="289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2" name="Tableau 31"/>
          <p:cNvGraphicFramePr>
            <a:graphicFrameLocks noGrp="1"/>
          </p:cNvGraphicFramePr>
          <p:nvPr/>
        </p:nvGraphicFramePr>
        <p:xfrm>
          <a:off x="6300192" y="2980886"/>
          <a:ext cx="1463823" cy="915876"/>
        </p:xfrm>
        <a:graphic>
          <a:graphicData uri="http://schemas.openxmlformats.org/drawingml/2006/table">
            <a:tbl>
              <a:tblPr firstRow="1" bandRow="1">
                <a:tableStyleId>{F5AB1C69-6EDB-4FF4-983F-18BD219EF322}</a:tableStyleId>
              </a:tblPr>
              <a:tblGrid>
                <a:gridCol w="487941"/>
                <a:gridCol w="487941"/>
                <a:gridCol w="487941"/>
              </a:tblGrid>
              <a:tr h="326984">
                <a:tc>
                  <a:txBody>
                    <a:bodyPr/>
                    <a:lstStyle/>
                    <a:p>
                      <a:r>
                        <a:rPr lang="fr-FR" sz="1000" smtClean="0"/>
                        <a:t>Att</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smtClean="0"/>
                        <a:t>Att</a:t>
                      </a:r>
                      <a:r>
                        <a:rPr lang="fr-FR" sz="1000" baseline="-25000" smtClean="0"/>
                        <a:t>xn</a:t>
                      </a:r>
                      <a:r>
                        <a:rPr lang="fr-FR" sz="1000" smtClean="0"/>
                        <a:t>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36" name="ZoneTexte 35"/>
          <p:cNvSpPr txBox="1"/>
          <p:nvPr/>
        </p:nvSpPr>
        <p:spPr>
          <a:xfrm>
            <a:off x="6017134"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(Class</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Att</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,…,Att</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38" name="Organigramme : Disque magnétique 37"/>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312" name="AutoShape 8"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16" name="AutoShape 1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45" name="Connecteur droit 44"/>
          <p:cNvCxnSpPr>
            <a:endCxn id="38" idx="2"/>
          </p:cNvCxnSpPr>
          <p:nvPr/>
        </p:nvCxnSpPr>
        <p:spPr>
          <a:xfrm>
            <a:off x="5220072" y="2980886"/>
            <a:ext cx="792088" cy="299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49" name="Organigramme : Multidocument 48"/>
          <p:cNvSpPr/>
          <p:nvPr/>
        </p:nvSpPr>
        <p:spPr>
          <a:xfrm>
            <a:off x="7956376" y="3280595"/>
            <a:ext cx="457200" cy="364429"/>
          </a:xfrm>
          <a:prstGeom prst="flowChartMultidocumen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smtClean="0"/>
              <a:t>SP</a:t>
            </a:r>
            <a:endParaRPr lang="en-US" sz="1200"/>
          </a:p>
        </p:txBody>
      </p:sp>
      <p:sp>
        <p:nvSpPr>
          <p:cNvPr id="50" name="Rectangle 4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22" name="Espace réservé du numéro de diapositive 21"/>
          <p:cNvSpPr>
            <a:spLocks noGrp="1"/>
          </p:cNvSpPr>
          <p:nvPr>
            <p:ph type="sldNum" sz="quarter" idx="12"/>
          </p:nvPr>
        </p:nvSpPr>
        <p:spPr/>
        <p:txBody>
          <a:bodyPr/>
          <a:lstStyle/>
          <a:p>
            <a:fld id="{3A5F5595-61AE-4AA6-B423-33EDBD1DAE12}" type="slidenum">
              <a:rPr lang="fr-FR" smtClean="0"/>
              <a:pPr/>
              <a:t>50</a:t>
            </a:fld>
            <a:endParaRPr lang="fr-FR" dirty="0"/>
          </a:p>
        </p:txBody>
      </p:sp>
      <p:sp>
        <p:nvSpPr>
          <p:cNvPr id="21" name="Rectangle 2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9">
                                            <p:graphicEl>
                                              <a:dgm id="{0F477653-733C-46A9-963F-FEDFCF90103F}"/>
                                            </p:graphicEl>
                                          </p:spTgt>
                                        </p:tgtEl>
                                        <p:attrNameLst>
                                          <p:attrName>style.visibility</p:attrName>
                                        </p:attrNameLst>
                                      </p:cBhvr>
                                      <p:to>
                                        <p:strVal val="visible"/>
                                      </p:to>
                                    </p:set>
                                    <p:anim calcmode="lin" valueType="num">
                                      <p:cBhvr>
                                        <p:cTn id="7" dur="500" fill="hold"/>
                                        <p:tgtEl>
                                          <p:spTgt spid="9">
                                            <p:graphicEl>
                                              <a:dgm id="{0F477653-733C-46A9-963F-FEDFCF90103F}"/>
                                            </p:graphicEl>
                                          </p:spTgt>
                                        </p:tgtEl>
                                        <p:attrNameLst>
                                          <p:attrName>ppt_w</p:attrName>
                                        </p:attrNameLst>
                                      </p:cBhvr>
                                      <p:tavLst>
                                        <p:tav tm="0">
                                          <p:val>
                                            <p:strVal val="#ppt_w*2.5"/>
                                          </p:val>
                                        </p:tav>
                                        <p:tav tm="100000">
                                          <p:val>
                                            <p:strVal val="#ppt_w"/>
                                          </p:val>
                                        </p:tav>
                                      </p:tavLst>
                                    </p:anim>
                                    <p:anim calcmode="lin" valueType="num">
                                      <p:cBhvr>
                                        <p:cTn id="8" dur="500" fill="hold"/>
                                        <p:tgtEl>
                                          <p:spTgt spid="9">
                                            <p:graphicEl>
                                              <a:dgm id="{0F477653-733C-46A9-963F-FEDFCF90103F}"/>
                                            </p:graphicEl>
                                          </p:spTgt>
                                        </p:tgtEl>
                                        <p:attrNameLst>
                                          <p:attrName>ppt_h</p:attrName>
                                        </p:attrNameLst>
                                      </p:cBhvr>
                                      <p:tavLst>
                                        <p:tav tm="0">
                                          <p:val>
                                            <p:strVal val="#ppt_h*0.01"/>
                                          </p:val>
                                        </p:tav>
                                        <p:tav tm="100000">
                                          <p:val>
                                            <p:strVal val="#ppt_h"/>
                                          </p:val>
                                        </p:tav>
                                      </p:tavLst>
                                    </p:anim>
                                    <p:anim calcmode="lin" valueType="num">
                                      <p:cBhvr>
                                        <p:cTn id="9" dur="500" fill="hold"/>
                                        <p:tgtEl>
                                          <p:spTgt spid="9">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10" dur="500" fill="hold"/>
                                        <p:tgtEl>
                                          <p:spTgt spid="9">
                                            <p:graphicEl>
                                              <a:dgm id="{0F477653-733C-46A9-963F-FEDFCF90103F}"/>
                                            </p:graphicEl>
                                          </p:spTgt>
                                        </p:tgtEl>
                                        <p:attrNameLst>
                                          <p:attrName>ppt_y</p:attrName>
                                        </p:attrNameLst>
                                      </p:cBhvr>
                                      <p:tavLst>
                                        <p:tav tm="0">
                                          <p:val>
                                            <p:strVal val="#ppt_h+1"/>
                                          </p:val>
                                        </p:tav>
                                        <p:tav tm="100000">
                                          <p:val>
                                            <p:strVal val="#ppt_y"/>
                                          </p:val>
                                        </p:tav>
                                      </p:tavLst>
                                    </p:anim>
                                    <p:animEffect transition="in" filter="fade">
                                      <p:cBhvr>
                                        <p:cTn id="11" dur="500"/>
                                        <p:tgtEl>
                                          <p:spTgt spid="9">
                                            <p:graphicEl>
                                              <a:dgm id="{0F477653-733C-46A9-963F-FEDFCF90103F}"/>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9">
                                            <p:graphicEl>
                                              <a:dgm id="{12E8A444-99DB-47C8-95E6-AE40D2809128}"/>
                                            </p:graphicEl>
                                          </p:spTgt>
                                        </p:tgtEl>
                                        <p:attrNameLst>
                                          <p:attrName>style.visibility</p:attrName>
                                        </p:attrNameLst>
                                      </p:cBhvr>
                                      <p:to>
                                        <p:strVal val="visible"/>
                                      </p:to>
                                    </p:set>
                                    <p:anim calcmode="lin" valueType="num">
                                      <p:cBhvr>
                                        <p:cTn id="16" dur="500" fill="hold"/>
                                        <p:tgtEl>
                                          <p:spTgt spid="9">
                                            <p:graphicEl>
                                              <a:dgm id="{12E8A444-99DB-47C8-95E6-AE40D2809128}"/>
                                            </p:graphicEl>
                                          </p:spTgt>
                                        </p:tgtEl>
                                        <p:attrNameLst>
                                          <p:attrName>ppt_w</p:attrName>
                                        </p:attrNameLst>
                                      </p:cBhvr>
                                      <p:tavLst>
                                        <p:tav tm="0">
                                          <p:val>
                                            <p:strVal val="#ppt_w*2.5"/>
                                          </p:val>
                                        </p:tav>
                                        <p:tav tm="100000">
                                          <p:val>
                                            <p:strVal val="#ppt_w"/>
                                          </p:val>
                                        </p:tav>
                                      </p:tavLst>
                                    </p:anim>
                                    <p:anim calcmode="lin" valueType="num">
                                      <p:cBhvr>
                                        <p:cTn id="17" dur="500" fill="hold"/>
                                        <p:tgtEl>
                                          <p:spTgt spid="9">
                                            <p:graphicEl>
                                              <a:dgm id="{12E8A444-99DB-47C8-95E6-AE40D2809128}"/>
                                            </p:graphicEl>
                                          </p:spTgt>
                                        </p:tgtEl>
                                        <p:attrNameLst>
                                          <p:attrName>ppt_h</p:attrName>
                                        </p:attrNameLst>
                                      </p:cBhvr>
                                      <p:tavLst>
                                        <p:tav tm="0">
                                          <p:val>
                                            <p:strVal val="#ppt_h*0.01"/>
                                          </p:val>
                                        </p:tav>
                                        <p:tav tm="100000">
                                          <p:val>
                                            <p:strVal val="#ppt_h"/>
                                          </p:val>
                                        </p:tav>
                                      </p:tavLst>
                                    </p:anim>
                                    <p:anim calcmode="lin" valueType="num">
                                      <p:cBhvr>
                                        <p:cTn id="18" dur="500" fill="hold"/>
                                        <p:tgtEl>
                                          <p:spTgt spid="9">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9" dur="500" fill="hold"/>
                                        <p:tgtEl>
                                          <p:spTgt spid="9">
                                            <p:graphicEl>
                                              <a:dgm id="{12E8A444-99DB-47C8-95E6-AE40D2809128}"/>
                                            </p:graphicEl>
                                          </p:spTgt>
                                        </p:tgtEl>
                                        <p:attrNameLst>
                                          <p:attrName>ppt_y</p:attrName>
                                        </p:attrNameLst>
                                      </p:cBhvr>
                                      <p:tavLst>
                                        <p:tav tm="0">
                                          <p:val>
                                            <p:strVal val="#ppt_h+1"/>
                                          </p:val>
                                        </p:tav>
                                        <p:tav tm="100000">
                                          <p:val>
                                            <p:strVal val="#ppt_y"/>
                                          </p:val>
                                        </p:tav>
                                      </p:tavLst>
                                    </p:anim>
                                    <p:animEffect transition="in" filter="fade">
                                      <p:cBhvr>
                                        <p:cTn id="20" dur="500"/>
                                        <p:tgtEl>
                                          <p:spTgt spid="9">
                                            <p:graphicEl>
                                              <a:dgm id="{12E8A444-99DB-47C8-95E6-AE40D2809128}"/>
                                            </p:graphicEl>
                                          </p:spTgt>
                                        </p:tgtEl>
                                      </p:cBhvr>
                                    </p:animEffect>
                                  </p:childTnLst>
                                </p:cTn>
                              </p:par>
                              <p:par>
                                <p:cTn id="21" presetID="58" presetClass="entr" presetSubtype="0" accel="100000" fill="hold" grpId="0" nodeType="withEffect">
                                  <p:stCondLst>
                                    <p:cond delay="0"/>
                                  </p:stCondLst>
                                  <p:childTnLst>
                                    <p:set>
                                      <p:cBhvr>
                                        <p:cTn id="22" dur="1" fill="hold">
                                          <p:stCondLst>
                                            <p:cond delay="0"/>
                                          </p:stCondLst>
                                        </p:cTn>
                                        <p:tgtEl>
                                          <p:spTgt spid="9">
                                            <p:graphicEl>
                                              <a:dgm id="{F0466C89-04B0-4130-AEC3-F751602EE981}"/>
                                            </p:graphicEl>
                                          </p:spTgt>
                                        </p:tgtEl>
                                        <p:attrNameLst>
                                          <p:attrName>style.visibility</p:attrName>
                                        </p:attrNameLst>
                                      </p:cBhvr>
                                      <p:to>
                                        <p:strVal val="visible"/>
                                      </p:to>
                                    </p:set>
                                    <p:anim calcmode="lin" valueType="num">
                                      <p:cBhvr>
                                        <p:cTn id="23" dur="500" fill="hold"/>
                                        <p:tgtEl>
                                          <p:spTgt spid="9">
                                            <p:graphicEl>
                                              <a:dgm id="{F0466C89-04B0-4130-AEC3-F751602EE981}"/>
                                            </p:graphicEl>
                                          </p:spTgt>
                                        </p:tgtEl>
                                        <p:attrNameLst>
                                          <p:attrName>ppt_w</p:attrName>
                                        </p:attrNameLst>
                                      </p:cBhvr>
                                      <p:tavLst>
                                        <p:tav tm="0">
                                          <p:val>
                                            <p:strVal val="#ppt_w*2.5"/>
                                          </p:val>
                                        </p:tav>
                                        <p:tav tm="100000">
                                          <p:val>
                                            <p:strVal val="#ppt_w"/>
                                          </p:val>
                                        </p:tav>
                                      </p:tavLst>
                                    </p:anim>
                                    <p:anim calcmode="lin" valueType="num">
                                      <p:cBhvr>
                                        <p:cTn id="24" dur="500" fill="hold"/>
                                        <p:tgtEl>
                                          <p:spTgt spid="9">
                                            <p:graphicEl>
                                              <a:dgm id="{F0466C89-04B0-4130-AEC3-F751602EE981}"/>
                                            </p:graphicEl>
                                          </p:spTgt>
                                        </p:tgtEl>
                                        <p:attrNameLst>
                                          <p:attrName>ppt_h</p:attrName>
                                        </p:attrNameLst>
                                      </p:cBhvr>
                                      <p:tavLst>
                                        <p:tav tm="0">
                                          <p:val>
                                            <p:strVal val="#ppt_h*0.01"/>
                                          </p:val>
                                        </p:tav>
                                        <p:tav tm="100000">
                                          <p:val>
                                            <p:strVal val="#ppt_h"/>
                                          </p:val>
                                        </p:tav>
                                      </p:tavLst>
                                    </p:anim>
                                    <p:anim calcmode="lin" valueType="num">
                                      <p:cBhvr>
                                        <p:cTn id="25" dur="500" fill="hold"/>
                                        <p:tgtEl>
                                          <p:spTgt spid="9">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6" dur="500" fill="hold"/>
                                        <p:tgtEl>
                                          <p:spTgt spid="9">
                                            <p:graphicEl>
                                              <a:dgm id="{F0466C89-04B0-4130-AEC3-F751602EE981}"/>
                                            </p:graphicEl>
                                          </p:spTgt>
                                        </p:tgtEl>
                                        <p:attrNameLst>
                                          <p:attrName>ppt_y</p:attrName>
                                        </p:attrNameLst>
                                      </p:cBhvr>
                                      <p:tavLst>
                                        <p:tav tm="0">
                                          <p:val>
                                            <p:strVal val="#ppt_h+1"/>
                                          </p:val>
                                        </p:tav>
                                        <p:tav tm="100000">
                                          <p:val>
                                            <p:strVal val="#ppt_y"/>
                                          </p:val>
                                        </p:tav>
                                      </p:tavLst>
                                    </p:anim>
                                    <p:animEffect transition="in" filter="fade">
                                      <p:cBhvr>
                                        <p:cTn id="27" dur="500"/>
                                        <p:tgtEl>
                                          <p:spTgt spid="9">
                                            <p:graphicEl>
                                              <a:dgm id="{F0466C89-04B0-4130-AEC3-F751602EE98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9">
                                            <p:graphicEl>
                                              <a:dgm id="{E0494706-BDA4-4FCB-8595-75EABA3CB4F0}"/>
                                            </p:graphicEl>
                                          </p:spTgt>
                                        </p:tgtEl>
                                        <p:attrNameLst>
                                          <p:attrName>style.visibility</p:attrName>
                                        </p:attrNameLst>
                                      </p:cBhvr>
                                      <p:to>
                                        <p:strVal val="visible"/>
                                      </p:to>
                                    </p:set>
                                    <p:anim calcmode="lin" valueType="num">
                                      <p:cBhvr>
                                        <p:cTn id="32" dur="500" fill="hold"/>
                                        <p:tgtEl>
                                          <p:spTgt spid="9">
                                            <p:graphicEl>
                                              <a:dgm id="{E0494706-BDA4-4FCB-8595-75EABA3CB4F0}"/>
                                            </p:graphicEl>
                                          </p:spTgt>
                                        </p:tgtEl>
                                        <p:attrNameLst>
                                          <p:attrName>ppt_w</p:attrName>
                                        </p:attrNameLst>
                                      </p:cBhvr>
                                      <p:tavLst>
                                        <p:tav tm="0">
                                          <p:val>
                                            <p:strVal val="#ppt_w*2.5"/>
                                          </p:val>
                                        </p:tav>
                                        <p:tav tm="100000">
                                          <p:val>
                                            <p:strVal val="#ppt_w"/>
                                          </p:val>
                                        </p:tav>
                                      </p:tavLst>
                                    </p:anim>
                                    <p:anim calcmode="lin" valueType="num">
                                      <p:cBhvr>
                                        <p:cTn id="33" dur="500" fill="hold"/>
                                        <p:tgtEl>
                                          <p:spTgt spid="9">
                                            <p:graphicEl>
                                              <a:dgm id="{E0494706-BDA4-4FCB-8595-75EABA3CB4F0}"/>
                                            </p:graphicEl>
                                          </p:spTgt>
                                        </p:tgtEl>
                                        <p:attrNameLst>
                                          <p:attrName>ppt_h</p:attrName>
                                        </p:attrNameLst>
                                      </p:cBhvr>
                                      <p:tavLst>
                                        <p:tav tm="0">
                                          <p:val>
                                            <p:strVal val="#ppt_h*0.01"/>
                                          </p:val>
                                        </p:tav>
                                        <p:tav tm="100000">
                                          <p:val>
                                            <p:strVal val="#ppt_h"/>
                                          </p:val>
                                        </p:tav>
                                      </p:tavLst>
                                    </p:anim>
                                    <p:anim calcmode="lin" valueType="num">
                                      <p:cBhvr>
                                        <p:cTn id="34" dur="500" fill="hold"/>
                                        <p:tgtEl>
                                          <p:spTgt spid="9">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35" dur="500" fill="hold"/>
                                        <p:tgtEl>
                                          <p:spTgt spid="9">
                                            <p:graphicEl>
                                              <a:dgm id="{E0494706-BDA4-4FCB-8595-75EABA3CB4F0}"/>
                                            </p:graphicEl>
                                          </p:spTgt>
                                        </p:tgtEl>
                                        <p:attrNameLst>
                                          <p:attrName>ppt_y</p:attrName>
                                        </p:attrNameLst>
                                      </p:cBhvr>
                                      <p:tavLst>
                                        <p:tav tm="0">
                                          <p:val>
                                            <p:strVal val="#ppt_h+1"/>
                                          </p:val>
                                        </p:tav>
                                        <p:tav tm="100000">
                                          <p:val>
                                            <p:strVal val="#ppt_y"/>
                                          </p:val>
                                        </p:tav>
                                      </p:tavLst>
                                    </p:anim>
                                    <p:animEffect transition="in" filter="fade">
                                      <p:cBhvr>
                                        <p:cTn id="36" dur="500"/>
                                        <p:tgtEl>
                                          <p:spTgt spid="9">
                                            <p:graphicEl>
                                              <a:dgm id="{E0494706-BDA4-4FCB-8595-75EABA3CB4F0}"/>
                                            </p:graphicEl>
                                          </p:spTgt>
                                        </p:tgtEl>
                                      </p:cBhvr>
                                    </p:animEffect>
                                  </p:childTnLst>
                                </p:cTn>
                              </p:par>
                              <p:par>
                                <p:cTn id="37" presetID="58" presetClass="entr" presetSubtype="0" accel="100000" fill="hold" grpId="0" nodeType="withEffect">
                                  <p:stCondLst>
                                    <p:cond delay="0"/>
                                  </p:stCondLst>
                                  <p:childTnLst>
                                    <p:set>
                                      <p:cBhvr>
                                        <p:cTn id="38" dur="1" fill="hold">
                                          <p:stCondLst>
                                            <p:cond delay="0"/>
                                          </p:stCondLst>
                                        </p:cTn>
                                        <p:tgtEl>
                                          <p:spTgt spid="9">
                                            <p:graphicEl>
                                              <a:dgm id="{3E4CBBA0-BE61-40BB-B482-3E03D93DC7F9}"/>
                                            </p:graphicEl>
                                          </p:spTgt>
                                        </p:tgtEl>
                                        <p:attrNameLst>
                                          <p:attrName>style.visibility</p:attrName>
                                        </p:attrNameLst>
                                      </p:cBhvr>
                                      <p:to>
                                        <p:strVal val="visible"/>
                                      </p:to>
                                    </p:set>
                                    <p:anim calcmode="lin" valueType="num">
                                      <p:cBhvr>
                                        <p:cTn id="39" dur="500" fill="hold"/>
                                        <p:tgtEl>
                                          <p:spTgt spid="9">
                                            <p:graphicEl>
                                              <a:dgm id="{3E4CBBA0-BE61-40BB-B482-3E03D93DC7F9}"/>
                                            </p:graphicEl>
                                          </p:spTgt>
                                        </p:tgtEl>
                                        <p:attrNameLst>
                                          <p:attrName>ppt_w</p:attrName>
                                        </p:attrNameLst>
                                      </p:cBhvr>
                                      <p:tavLst>
                                        <p:tav tm="0">
                                          <p:val>
                                            <p:strVal val="#ppt_w*2.5"/>
                                          </p:val>
                                        </p:tav>
                                        <p:tav tm="100000">
                                          <p:val>
                                            <p:strVal val="#ppt_w"/>
                                          </p:val>
                                        </p:tav>
                                      </p:tavLst>
                                    </p:anim>
                                    <p:anim calcmode="lin" valueType="num">
                                      <p:cBhvr>
                                        <p:cTn id="40" dur="500" fill="hold"/>
                                        <p:tgtEl>
                                          <p:spTgt spid="9">
                                            <p:graphicEl>
                                              <a:dgm id="{3E4CBBA0-BE61-40BB-B482-3E03D93DC7F9}"/>
                                            </p:graphicEl>
                                          </p:spTgt>
                                        </p:tgtEl>
                                        <p:attrNameLst>
                                          <p:attrName>ppt_h</p:attrName>
                                        </p:attrNameLst>
                                      </p:cBhvr>
                                      <p:tavLst>
                                        <p:tav tm="0">
                                          <p:val>
                                            <p:strVal val="#ppt_h*0.01"/>
                                          </p:val>
                                        </p:tav>
                                        <p:tav tm="100000">
                                          <p:val>
                                            <p:strVal val="#ppt_h"/>
                                          </p:val>
                                        </p:tav>
                                      </p:tavLst>
                                    </p:anim>
                                    <p:anim calcmode="lin" valueType="num">
                                      <p:cBhvr>
                                        <p:cTn id="41" dur="500" fill="hold"/>
                                        <p:tgtEl>
                                          <p:spTgt spid="9">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2" dur="500" fill="hold"/>
                                        <p:tgtEl>
                                          <p:spTgt spid="9">
                                            <p:graphicEl>
                                              <a:dgm id="{3E4CBBA0-BE61-40BB-B482-3E03D93DC7F9}"/>
                                            </p:graphicEl>
                                          </p:spTgt>
                                        </p:tgtEl>
                                        <p:attrNameLst>
                                          <p:attrName>ppt_y</p:attrName>
                                        </p:attrNameLst>
                                      </p:cBhvr>
                                      <p:tavLst>
                                        <p:tav tm="0">
                                          <p:val>
                                            <p:strVal val="#ppt_h+1"/>
                                          </p:val>
                                        </p:tav>
                                        <p:tav tm="100000">
                                          <p:val>
                                            <p:strVal val="#ppt_y"/>
                                          </p:val>
                                        </p:tav>
                                      </p:tavLst>
                                    </p:anim>
                                    <p:animEffect transition="in" filter="fade">
                                      <p:cBhvr>
                                        <p:cTn id="43" dur="500"/>
                                        <p:tgtEl>
                                          <p:spTgt spid="9">
                                            <p:graphicEl>
                                              <a:dgm id="{3E4CBBA0-BE61-40BB-B482-3E03D93DC7F9}"/>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9">
                                            <p:graphicEl>
                                              <a:dgm id="{B91EF4AF-11FE-477E-852F-4BE0C064F7E9}"/>
                                            </p:graphicEl>
                                          </p:spTgt>
                                        </p:tgtEl>
                                        <p:attrNameLst>
                                          <p:attrName>style.visibility</p:attrName>
                                        </p:attrNameLst>
                                      </p:cBhvr>
                                      <p:to>
                                        <p:strVal val="visible"/>
                                      </p:to>
                                    </p:set>
                                    <p:anim calcmode="lin" valueType="num">
                                      <p:cBhvr>
                                        <p:cTn id="48" dur="500" fill="hold"/>
                                        <p:tgtEl>
                                          <p:spTgt spid="9">
                                            <p:graphicEl>
                                              <a:dgm id="{B91EF4AF-11FE-477E-852F-4BE0C064F7E9}"/>
                                            </p:graphicEl>
                                          </p:spTgt>
                                        </p:tgtEl>
                                        <p:attrNameLst>
                                          <p:attrName>ppt_w</p:attrName>
                                        </p:attrNameLst>
                                      </p:cBhvr>
                                      <p:tavLst>
                                        <p:tav tm="0">
                                          <p:val>
                                            <p:strVal val="#ppt_w*2.5"/>
                                          </p:val>
                                        </p:tav>
                                        <p:tav tm="100000">
                                          <p:val>
                                            <p:strVal val="#ppt_w"/>
                                          </p:val>
                                        </p:tav>
                                      </p:tavLst>
                                    </p:anim>
                                    <p:anim calcmode="lin" valueType="num">
                                      <p:cBhvr>
                                        <p:cTn id="49" dur="500" fill="hold"/>
                                        <p:tgtEl>
                                          <p:spTgt spid="9">
                                            <p:graphicEl>
                                              <a:dgm id="{B91EF4AF-11FE-477E-852F-4BE0C064F7E9}"/>
                                            </p:graphicEl>
                                          </p:spTgt>
                                        </p:tgtEl>
                                        <p:attrNameLst>
                                          <p:attrName>ppt_h</p:attrName>
                                        </p:attrNameLst>
                                      </p:cBhvr>
                                      <p:tavLst>
                                        <p:tav tm="0">
                                          <p:val>
                                            <p:strVal val="#ppt_h*0.01"/>
                                          </p:val>
                                        </p:tav>
                                        <p:tav tm="100000">
                                          <p:val>
                                            <p:strVal val="#ppt_h"/>
                                          </p:val>
                                        </p:tav>
                                      </p:tavLst>
                                    </p:anim>
                                    <p:anim calcmode="lin" valueType="num">
                                      <p:cBhvr>
                                        <p:cTn id="50" dur="500" fill="hold"/>
                                        <p:tgtEl>
                                          <p:spTgt spid="9">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1" dur="500" fill="hold"/>
                                        <p:tgtEl>
                                          <p:spTgt spid="9">
                                            <p:graphicEl>
                                              <a:dgm id="{B91EF4AF-11FE-477E-852F-4BE0C064F7E9}"/>
                                            </p:graphicEl>
                                          </p:spTgt>
                                        </p:tgtEl>
                                        <p:attrNameLst>
                                          <p:attrName>ppt_y</p:attrName>
                                        </p:attrNameLst>
                                      </p:cBhvr>
                                      <p:tavLst>
                                        <p:tav tm="0">
                                          <p:val>
                                            <p:strVal val="#ppt_h+1"/>
                                          </p:val>
                                        </p:tav>
                                        <p:tav tm="100000">
                                          <p:val>
                                            <p:strVal val="#ppt_y"/>
                                          </p:val>
                                        </p:tav>
                                      </p:tavLst>
                                    </p:anim>
                                    <p:animEffect transition="in" filter="fade">
                                      <p:cBhvr>
                                        <p:cTn id="52" dur="500"/>
                                        <p:tgtEl>
                                          <p:spTgt spid="9">
                                            <p:graphicEl>
                                              <a:dgm id="{B91EF4AF-11FE-477E-852F-4BE0C064F7E9}"/>
                                            </p:graphicEl>
                                          </p:spTgt>
                                        </p:tgtEl>
                                      </p:cBhvr>
                                    </p:animEffect>
                                  </p:childTnLst>
                                </p:cTn>
                              </p:par>
                              <p:par>
                                <p:cTn id="53" presetID="58" presetClass="entr" presetSubtype="0" accel="100000" fill="hold" grpId="0" nodeType="withEffect">
                                  <p:stCondLst>
                                    <p:cond delay="0"/>
                                  </p:stCondLst>
                                  <p:childTnLst>
                                    <p:set>
                                      <p:cBhvr>
                                        <p:cTn id="54" dur="1" fill="hold">
                                          <p:stCondLst>
                                            <p:cond delay="0"/>
                                          </p:stCondLst>
                                        </p:cTn>
                                        <p:tgtEl>
                                          <p:spTgt spid="9">
                                            <p:graphicEl>
                                              <a:dgm id="{EEC94F44-E48D-4A37-AFF3-1095E7AFD81C}"/>
                                            </p:graphicEl>
                                          </p:spTgt>
                                        </p:tgtEl>
                                        <p:attrNameLst>
                                          <p:attrName>style.visibility</p:attrName>
                                        </p:attrNameLst>
                                      </p:cBhvr>
                                      <p:to>
                                        <p:strVal val="visible"/>
                                      </p:to>
                                    </p:set>
                                    <p:anim calcmode="lin" valueType="num">
                                      <p:cBhvr>
                                        <p:cTn id="55" dur="500" fill="hold"/>
                                        <p:tgtEl>
                                          <p:spTgt spid="9">
                                            <p:graphicEl>
                                              <a:dgm id="{EEC94F44-E48D-4A37-AFF3-1095E7AFD81C}"/>
                                            </p:graphicEl>
                                          </p:spTgt>
                                        </p:tgtEl>
                                        <p:attrNameLst>
                                          <p:attrName>ppt_w</p:attrName>
                                        </p:attrNameLst>
                                      </p:cBhvr>
                                      <p:tavLst>
                                        <p:tav tm="0">
                                          <p:val>
                                            <p:strVal val="#ppt_w*2.5"/>
                                          </p:val>
                                        </p:tav>
                                        <p:tav tm="100000">
                                          <p:val>
                                            <p:strVal val="#ppt_w"/>
                                          </p:val>
                                        </p:tav>
                                      </p:tavLst>
                                    </p:anim>
                                    <p:anim calcmode="lin" valueType="num">
                                      <p:cBhvr>
                                        <p:cTn id="56" dur="500" fill="hold"/>
                                        <p:tgtEl>
                                          <p:spTgt spid="9">
                                            <p:graphicEl>
                                              <a:dgm id="{EEC94F44-E48D-4A37-AFF3-1095E7AFD81C}"/>
                                            </p:graphicEl>
                                          </p:spTgt>
                                        </p:tgtEl>
                                        <p:attrNameLst>
                                          <p:attrName>ppt_h</p:attrName>
                                        </p:attrNameLst>
                                      </p:cBhvr>
                                      <p:tavLst>
                                        <p:tav tm="0">
                                          <p:val>
                                            <p:strVal val="#ppt_h*0.01"/>
                                          </p:val>
                                        </p:tav>
                                        <p:tav tm="100000">
                                          <p:val>
                                            <p:strVal val="#ppt_h"/>
                                          </p:val>
                                        </p:tav>
                                      </p:tavLst>
                                    </p:anim>
                                    <p:anim calcmode="lin" valueType="num">
                                      <p:cBhvr>
                                        <p:cTn id="57" dur="500" fill="hold"/>
                                        <p:tgtEl>
                                          <p:spTgt spid="9">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8" dur="500" fill="hold"/>
                                        <p:tgtEl>
                                          <p:spTgt spid="9">
                                            <p:graphicEl>
                                              <a:dgm id="{EEC94F44-E48D-4A37-AFF3-1095E7AFD81C}"/>
                                            </p:graphicEl>
                                          </p:spTgt>
                                        </p:tgtEl>
                                        <p:attrNameLst>
                                          <p:attrName>ppt_y</p:attrName>
                                        </p:attrNameLst>
                                      </p:cBhvr>
                                      <p:tavLst>
                                        <p:tav tm="0">
                                          <p:val>
                                            <p:strVal val="#ppt_h+1"/>
                                          </p:val>
                                        </p:tav>
                                        <p:tav tm="100000">
                                          <p:val>
                                            <p:strVal val="#ppt_y"/>
                                          </p:val>
                                        </p:tav>
                                      </p:tavLst>
                                    </p:anim>
                                    <p:animEffect transition="in" filter="fade">
                                      <p:cBhvr>
                                        <p:cTn id="59" dur="500"/>
                                        <p:tgtEl>
                                          <p:spTgt spid="9">
                                            <p:graphicEl>
                                              <a:dgm id="{EEC94F44-E48D-4A37-AFF3-1095E7AFD81C}"/>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grpId="0" nodeType="clickEffect">
                                  <p:stCondLst>
                                    <p:cond delay="0"/>
                                  </p:stCondLst>
                                  <p:childTnLst>
                                    <p:set>
                                      <p:cBhvr>
                                        <p:cTn id="63" dur="1" fill="hold">
                                          <p:stCondLst>
                                            <p:cond delay="0"/>
                                          </p:stCondLst>
                                        </p:cTn>
                                        <p:tgtEl>
                                          <p:spTgt spid="9">
                                            <p:graphicEl>
                                              <a:dgm id="{1FF41E16-26FA-45A8-A31C-B2615BEF408C}"/>
                                            </p:graphicEl>
                                          </p:spTgt>
                                        </p:tgtEl>
                                        <p:attrNameLst>
                                          <p:attrName>style.visibility</p:attrName>
                                        </p:attrNameLst>
                                      </p:cBhvr>
                                      <p:to>
                                        <p:strVal val="visible"/>
                                      </p:to>
                                    </p:set>
                                    <p:anim calcmode="lin" valueType="num">
                                      <p:cBhvr>
                                        <p:cTn id="64" dur="500" fill="hold"/>
                                        <p:tgtEl>
                                          <p:spTgt spid="9">
                                            <p:graphicEl>
                                              <a:dgm id="{1FF41E16-26FA-45A8-A31C-B2615BEF408C}"/>
                                            </p:graphicEl>
                                          </p:spTgt>
                                        </p:tgtEl>
                                        <p:attrNameLst>
                                          <p:attrName>ppt_w</p:attrName>
                                        </p:attrNameLst>
                                      </p:cBhvr>
                                      <p:tavLst>
                                        <p:tav tm="0">
                                          <p:val>
                                            <p:strVal val="#ppt_w*2.5"/>
                                          </p:val>
                                        </p:tav>
                                        <p:tav tm="100000">
                                          <p:val>
                                            <p:strVal val="#ppt_w"/>
                                          </p:val>
                                        </p:tav>
                                      </p:tavLst>
                                    </p:anim>
                                    <p:anim calcmode="lin" valueType="num">
                                      <p:cBhvr>
                                        <p:cTn id="65" dur="500" fill="hold"/>
                                        <p:tgtEl>
                                          <p:spTgt spid="9">
                                            <p:graphicEl>
                                              <a:dgm id="{1FF41E16-26FA-45A8-A31C-B2615BEF408C}"/>
                                            </p:graphicEl>
                                          </p:spTgt>
                                        </p:tgtEl>
                                        <p:attrNameLst>
                                          <p:attrName>ppt_h</p:attrName>
                                        </p:attrNameLst>
                                      </p:cBhvr>
                                      <p:tavLst>
                                        <p:tav tm="0">
                                          <p:val>
                                            <p:strVal val="#ppt_h*0.01"/>
                                          </p:val>
                                        </p:tav>
                                        <p:tav tm="100000">
                                          <p:val>
                                            <p:strVal val="#ppt_h"/>
                                          </p:val>
                                        </p:tav>
                                      </p:tavLst>
                                    </p:anim>
                                    <p:anim calcmode="lin" valueType="num">
                                      <p:cBhvr>
                                        <p:cTn id="66" dur="500" fill="hold"/>
                                        <p:tgtEl>
                                          <p:spTgt spid="9">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67" dur="500" fill="hold"/>
                                        <p:tgtEl>
                                          <p:spTgt spid="9">
                                            <p:graphicEl>
                                              <a:dgm id="{1FF41E16-26FA-45A8-A31C-B2615BEF408C}"/>
                                            </p:graphicEl>
                                          </p:spTgt>
                                        </p:tgtEl>
                                        <p:attrNameLst>
                                          <p:attrName>ppt_y</p:attrName>
                                        </p:attrNameLst>
                                      </p:cBhvr>
                                      <p:tavLst>
                                        <p:tav tm="0">
                                          <p:val>
                                            <p:strVal val="#ppt_h+1"/>
                                          </p:val>
                                        </p:tav>
                                        <p:tav tm="100000">
                                          <p:val>
                                            <p:strVal val="#ppt_y"/>
                                          </p:val>
                                        </p:tav>
                                      </p:tavLst>
                                    </p:anim>
                                    <p:animEffect transition="in" filter="fade">
                                      <p:cBhvr>
                                        <p:cTn id="68" dur="500"/>
                                        <p:tgtEl>
                                          <p:spTgt spid="9">
                                            <p:graphicEl>
                                              <a:dgm id="{1FF41E16-26FA-45A8-A31C-B2615BEF408C}"/>
                                            </p:graphicEl>
                                          </p:spTgt>
                                        </p:tgtEl>
                                      </p:cBhvr>
                                    </p:animEffect>
                                  </p:childTnLst>
                                </p:cTn>
                              </p:par>
                              <p:par>
                                <p:cTn id="69" presetID="58" presetClass="entr" presetSubtype="0" accel="100000" fill="hold" grpId="0" nodeType="withEffect">
                                  <p:stCondLst>
                                    <p:cond delay="0"/>
                                  </p:stCondLst>
                                  <p:childTnLst>
                                    <p:set>
                                      <p:cBhvr>
                                        <p:cTn id="70" dur="1" fill="hold">
                                          <p:stCondLst>
                                            <p:cond delay="0"/>
                                          </p:stCondLst>
                                        </p:cTn>
                                        <p:tgtEl>
                                          <p:spTgt spid="9">
                                            <p:graphicEl>
                                              <a:dgm id="{3884A0AB-F20B-49FE-B4C9-F7B6E4B81227}"/>
                                            </p:graphicEl>
                                          </p:spTgt>
                                        </p:tgtEl>
                                        <p:attrNameLst>
                                          <p:attrName>style.visibility</p:attrName>
                                        </p:attrNameLst>
                                      </p:cBhvr>
                                      <p:to>
                                        <p:strVal val="visible"/>
                                      </p:to>
                                    </p:set>
                                    <p:anim calcmode="lin" valueType="num">
                                      <p:cBhvr>
                                        <p:cTn id="71" dur="500" fill="hold"/>
                                        <p:tgtEl>
                                          <p:spTgt spid="9">
                                            <p:graphicEl>
                                              <a:dgm id="{3884A0AB-F20B-49FE-B4C9-F7B6E4B81227}"/>
                                            </p:graphicEl>
                                          </p:spTgt>
                                        </p:tgtEl>
                                        <p:attrNameLst>
                                          <p:attrName>ppt_w</p:attrName>
                                        </p:attrNameLst>
                                      </p:cBhvr>
                                      <p:tavLst>
                                        <p:tav tm="0">
                                          <p:val>
                                            <p:strVal val="#ppt_w*2.5"/>
                                          </p:val>
                                        </p:tav>
                                        <p:tav tm="100000">
                                          <p:val>
                                            <p:strVal val="#ppt_w"/>
                                          </p:val>
                                        </p:tav>
                                      </p:tavLst>
                                    </p:anim>
                                    <p:anim calcmode="lin" valueType="num">
                                      <p:cBhvr>
                                        <p:cTn id="72" dur="500" fill="hold"/>
                                        <p:tgtEl>
                                          <p:spTgt spid="9">
                                            <p:graphicEl>
                                              <a:dgm id="{3884A0AB-F20B-49FE-B4C9-F7B6E4B81227}"/>
                                            </p:graphicEl>
                                          </p:spTgt>
                                        </p:tgtEl>
                                        <p:attrNameLst>
                                          <p:attrName>ppt_h</p:attrName>
                                        </p:attrNameLst>
                                      </p:cBhvr>
                                      <p:tavLst>
                                        <p:tav tm="0">
                                          <p:val>
                                            <p:strVal val="#ppt_h*0.01"/>
                                          </p:val>
                                        </p:tav>
                                        <p:tav tm="100000">
                                          <p:val>
                                            <p:strVal val="#ppt_h"/>
                                          </p:val>
                                        </p:tav>
                                      </p:tavLst>
                                    </p:anim>
                                    <p:anim calcmode="lin" valueType="num">
                                      <p:cBhvr>
                                        <p:cTn id="73" dur="500" fill="hold"/>
                                        <p:tgtEl>
                                          <p:spTgt spid="9">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74" dur="500" fill="hold"/>
                                        <p:tgtEl>
                                          <p:spTgt spid="9">
                                            <p:graphicEl>
                                              <a:dgm id="{3884A0AB-F20B-49FE-B4C9-F7B6E4B81227}"/>
                                            </p:graphicEl>
                                          </p:spTgt>
                                        </p:tgtEl>
                                        <p:attrNameLst>
                                          <p:attrName>ppt_y</p:attrName>
                                        </p:attrNameLst>
                                      </p:cBhvr>
                                      <p:tavLst>
                                        <p:tav tm="0">
                                          <p:val>
                                            <p:strVal val="#ppt_h+1"/>
                                          </p:val>
                                        </p:tav>
                                        <p:tav tm="100000">
                                          <p:val>
                                            <p:strVal val="#ppt_y"/>
                                          </p:val>
                                        </p:tav>
                                      </p:tavLst>
                                    </p:anim>
                                    <p:animEffect transition="in" filter="fade">
                                      <p:cBhvr>
                                        <p:cTn id="75" dur="500"/>
                                        <p:tgtEl>
                                          <p:spTgt spid="9">
                                            <p:graphicEl>
                                              <a:dgm id="{3884A0AB-F20B-49FE-B4C9-F7B6E4B81227}"/>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58" presetClass="entr" presetSubtype="0" accel="100000" fill="hold" grpId="0" nodeType="clickEffect">
                                  <p:stCondLst>
                                    <p:cond delay="0"/>
                                  </p:stCondLst>
                                  <p:childTnLst>
                                    <p:set>
                                      <p:cBhvr>
                                        <p:cTn id="79" dur="1" fill="hold">
                                          <p:stCondLst>
                                            <p:cond delay="0"/>
                                          </p:stCondLst>
                                        </p:cTn>
                                        <p:tgtEl>
                                          <p:spTgt spid="9">
                                            <p:graphicEl>
                                              <a:dgm id="{8C96BC92-7E23-42AE-9701-CE0E27EF4B87}"/>
                                            </p:graphicEl>
                                          </p:spTgt>
                                        </p:tgtEl>
                                        <p:attrNameLst>
                                          <p:attrName>style.visibility</p:attrName>
                                        </p:attrNameLst>
                                      </p:cBhvr>
                                      <p:to>
                                        <p:strVal val="visible"/>
                                      </p:to>
                                    </p:set>
                                    <p:anim calcmode="lin" valueType="num">
                                      <p:cBhvr>
                                        <p:cTn id="80" dur="500" fill="hold"/>
                                        <p:tgtEl>
                                          <p:spTgt spid="9">
                                            <p:graphicEl>
                                              <a:dgm id="{8C96BC92-7E23-42AE-9701-CE0E27EF4B87}"/>
                                            </p:graphicEl>
                                          </p:spTgt>
                                        </p:tgtEl>
                                        <p:attrNameLst>
                                          <p:attrName>ppt_w</p:attrName>
                                        </p:attrNameLst>
                                      </p:cBhvr>
                                      <p:tavLst>
                                        <p:tav tm="0">
                                          <p:val>
                                            <p:strVal val="#ppt_w*2.5"/>
                                          </p:val>
                                        </p:tav>
                                        <p:tav tm="100000">
                                          <p:val>
                                            <p:strVal val="#ppt_w"/>
                                          </p:val>
                                        </p:tav>
                                      </p:tavLst>
                                    </p:anim>
                                    <p:anim calcmode="lin" valueType="num">
                                      <p:cBhvr>
                                        <p:cTn id="81" dur="500" fill="hold"/>
                                        <p:tgtEl>
                                          <p:spTgt spid="9">
                                            <p:graphicEl>
                                              <a:dgm id="{8C96BC92-7E23-42AE-9701-CE0E27EF4B87}"/>
                                            </p:graphicEl>
                                          </p:spTgt>
                                        </p:tgtEl>
                                        <p:attrNameLst>
                                          <p:attrName>ppt_h</p:attrName>
                                        </p:attrNameLst>
                                      </p:cBhvr>
                                      <p:tavLst>
                                        <p:tav tm="0">
                                          <p:val>
                                            <p:strVal val="#ppt_h*0.01"/>
                                          </p:val>
                                        </p:tav>
                                        <p:tav tm="100000">
                                          <p:val>
                                            <p:strVal val="#ppt_h"/>
                                          </p:val>
                                        </p:tav>
                                      </p:tavLst>
                                    </p:anim>
                                    <p:anim calcmode="lin" valueType="num">
                                      <p:cBhvr>
                                        <p:cTn id="82" dur="500" fill="hold"/>
                                        <p:tgtEl>
                                          <p:spTgt spid="9">
                                            <p:graphicEl>
                                              <a:dgm id="{8C96BC92-7E23-42AE-9701-CE0E27EF4B87}"/>
                                            </p:graphicEl>
                                          </p:spTgt>
                                        </p:tgtEl>
                                        <p:attrNameLst>
                                          <p:attrName>ppt_x</p:attrName>
                                        </p:attrNameLst>
                                      </p:cBhvr>
                                      <p:tavLst>
                                        <p:tav tm="0">
                                          <p:val>
                                            <p:strVal val="#ppt_x"/>
                                          </p:val>
                                        </p:tav>
                                        <p:tav tm="100000">
                                          <p:val>
                                            <p:strVal val="#ppt_x"/>
                                          </p:val>
                                        </p:tav>
                                      </p:tavLst>
                                    </p:anim>
                                    <p:anim calcmode="lin" valueType="num">
                                      <p:cBhvr>
                                        <p:cTn id="83" dur="500" fill="hold"/>
                                        <p:tgtEl>
                                          <p:spTgt spid="9">
                                            <p:graphicEl>
                                              <a:dgm id="{8C96BC92-7E23-42AE-9701-CE0E27EF4B87}"/>
                                            </p:graphicEl>
                                          </p:spTgt>
                                        </p:tgtEl>
                                        <p:attrNameLst>
                                          <p:attrName>ppt_y</p:attrName>
                                        </p:attrNameLst>
                                      </p:cBhvr>
                                      <p:tavLst>
                                        <p:tav tm="0">
                                          <p:val>
                                            <p:strVal val="#ppt_h+1"/>
                                          </p:val>
                                        </p:tav>
                                        <p:tav tm="100000">
                                          <p:val>
                                            <p:strVal val="#ppt_y"/>
                                          </p:val>
                                        </p:tav>
                                      </p:tavLst>
                                    </p:anim>
                                    <p:animEffect transition="in" filter="fade">
                                      <p:cBhvr>
                                        <p:cTn id="84" dur="500"/>
                                        <p:tgtEl>
                                          <p:spTgt spid="9">
                                            <p:graphicEl>
                                              <a:dgm id="{8C96BC92-7E23-42AE-9701-CE0E27EF4B87}"/>
                                            </p:graphicEl>
                                          </p:spTgt>
                                        </p:tgtEl>
                                      </p:cBhvr>
                                    </p:animEffect>
                                  </p:childTnLst>
                                </p:cTn>
                              </p:par>
                              <p:par>
                                <p:cTn id="85" presetID="58" presetClass="entr" presetSubtype="0" accel="100000" fill="hold" grpId="0" nodeType="withEffect">
                                  <p:stCondLst>
                                    <p:cond delay="0"/>
                                  </p:stCondLst>
                                  <p:childTnLst>
                                    <p:set>
                                      <p:cBhvr>
                                        <p:cTn id="86" dur="1" fill="hold">
                                          <p:stCondLst>
                                            <p:cond delay="0"/>
                                          </p:stCondLst>
                                        </p:cTn>
                                        <p:tgtEl>
                                          <p:spTgt spid="9">
                                            <p:graphicEl>
                                              <a:dgm id="{7CE19C82-3C29-4A55-8173-E5825C2CDAE8}"/>
                                            </p:graphicEl>
                                          </p:spTgt>
                                        </p:tgtEl>
                                        <p:attrNameLst>
                                          <p:attrName>style.visibility</p:attrName>
                                        </p:attrNameLst>
                                      </p:cBhvr>
                                      <p:to>
                                        <p:strVal val="visible"/>
                                      </p:to>
                                    </p:set>
                                    <p:anim calcmode="lin" valueType="num">
                                      <p:cBhvr>
                                        <p:cTn id="87" dur="500" fill="hold"/>
                                        <p:tgtEl>
                                          <p:spTgt spid="9">
                                            <p:graphicEl>
                                              <a:dgm id="{7CE19C82-3C29-4A55-8173-E5825C2CDAE8}"/>
                                            </p:graphicEl>
                                          </p:spTgt>
                                        </p:tgtEl>
                                        <p:attrNameLst>
                                          <p:attrName>ppt_w</p:attrName>
                                        </p:attrNameLst>
                                      </p:cBhvr>
                                      <p:tavLst>
                                        <p:tav tm="0">
                                          <p:val>
                                            <p:strVal val="#ppt_w*2.5"/>
                                          </p:val>
                                        </p:tav>
                                        <p:tav tm="100000">
                                          <p:val>
                                            <p:strVal val="#ppt_w"/>
                                          </p:val>
                                        </p:tav>
                                      </p:tavLst>
                                    </p:anim>
                                    <p:anim calcmode="lin" valueType="num">
                                      <p:cBhvr>
                                        <p:cTn id="88" dur="500" fill="hold"/>
                                        <p:tgtEl>
                                          <p:spTgt spid="9">
                                            <p:graphicEl>
                                              <a:dgm id="{7CE19C82-3C29-4A55-8173-E5825C2CDAE8}"/>
                                            </p:graphicEl>
                                          </p:spTgt>
                                        </p:tgtEl>
                                        <p:attrNameLst>
                                          <p:attrName>ppt_h</p:attrName>
                                        </p:attrNameLst>
                                      </p:cBhvr>
                                      <p:tavLst>
                                        <p:tav tm="0">
                                          <p:val>
                                            <p:strVal val="#ppt_h*0.01"/>
                                          </p:val>
                                        </p:tav>
                                        <p:tav tm="100000">
                                          <p:val>
                                            <p:strVal val="#ppt_h"/>
                                          </p:val>
                                        </p:tav>
                                      </p:tavLst>
                                    </p:anim>
                                    <p:anim calcmode="lin" valueType="num">
                                      <p:cBhvr>
                                        <p:cTn id="89" dur="500" fill="hold"/>
                                        <p:tgtEl>
                                          <p:spTgt spid="9">
                                            <p:graphicEl>
                                              <a:dgm id="{7CE19C82-3C29-4A55-8173-E5825C2CDAE8}"/>
                                            </p:graphicEl>
                                          </p:spTgt>
                                        </p:tgtEl>
                                        <p:attrNameLst>
                                          <p:attrName>ppt_x</p:attrName>
                                        </p:attrNameLst>
                                      </p:cBhvr>
                                      <p:tavLst>
                                        <p:tav tm="0">
                                          <p:val>
                                            <p:strVal val="#ppt_x"/>
                                          </p:val>
                                        </p:tav>
                                        <p:tav tm="100000">
                                          <p:val>
                                            <p:strVal val="#ppt_x"/>
                                          </p:val>
                                        </p:tav>
                                      </p:tavLst>
                                    </p:anim>
                                    <p:anim calcmode="lin" valueType="num">
                                      <p:cBhvr>
                                        <p:cTn id="90" dur="500" fill="hold"/>
                                        <p:tgtEl>
                                          <p:spTgt spid="9">
                                            <p:graphicEl>
                                              <a:dgm id="{7CE19C82-3C29-4A55-8173-E5825C2CDAE8}"/>
                                            </p:graphicEl>
                                          </p:spTgt>
                                        </p:tgtEl>
                                        <p:attrNameLst>
                                          <p:attrName>ppt_y</p:attrName>
                                        </p:attrNameLst>
                                      </p:cBhvr>
                                      <p:tavLst>
                                        <p:tav tm="0">
                                          <p:val>
                                            <p:strVal val="#ppt_h+1"/>
                                          </p:val>
                                        </p:tav>
                                        <p:tav tm="100000">
                                          <p:val>
                                            <p:strVal val="#ppt_y"/>
                                          </p:val>
                                        </p:tav>
                                      </p:tavLst>
                                    </p:anim>
                                    <p:animEffect transition="in" filter="fade">
                                      <p:cBhvr>
                                        <p:cTn id="91" dur="500"/>
                                        <p:tgtEl>
                                          <p:spTgt spid="9">
                                            <p:graphicEl>
                                              <a:dgm id="{7CE19C82-3C29-4A55-8173-E5825C2CDAE8}"/>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58" presetClass="entr" presetSubtype="0" accel="100000" fill="hold" grpId="0" nodeType="clickEffect">
                                  <p:stCondLst>
                                    <p:cond delay="0"/>
                                  </p:stCondLst>
                                  <p:childTnLst>
                                    <p:set>
                                      <p:cBhvr>
                                        <p:cTn id="95" dur="1" fill="hold">
                                          <p:stCondLst>
                                            <p:cond delay="0"/>
                                          </p:stCondLst>
                                        </p:cTn>
                                        <p:tgtEl>
                                          <p:spTgt spid="9">
                                            <p:graphicEl>
                                              <a:dgm id="{FB180C64-E3A7-49A0-A331-A393630F425C}"/>
                                            </p:graphicEl>
                                          </p:spTgt>
                                        </p:tgtEl>
                                        <p:attrNameLst>
                                          <p:attrName>style.visibility</p:attrName>
                                        </p:attrNameLst>
                                      </p:cBhvr>
                                      <p:to>
                                        <p:strVal val="visible"/>
                                      </p:to>
                                    </p:set>
                                    <p:anim calcmode="lin" valueType="num">
                                      <p:cBhvr>
                                        <p:cTn id="96" dur="500" fill="hold"/>
                                        <p:tgtEl>
                                          <p:spTgt spid="9">
                                            <p:graphicEl>
                                              <a:dgm id="{FB180C64-E3A7-49A0-A331-A393630F425C}"/>
                                            </p:graphicEl>
                                          </p:spTgt>
                                        </p:tgtEl>
                                        <p:attrNameLst>
                                          <p:attrName>ppt_w</p:attrName>
                                        </p:attrNameLst>
                                      </p:cBhvr>
                                      <p:tavLst>
                                        <p:tav tm="0">
                                          <p:val>
                                            <p:strVal val="#ppt_w*2.5"/>
                                          </p:val>
                                        </p:tav>
                                        <p:tav tm="100000">
                                          <p:val>
                                            <p:strVal val="#ppt_w"/>
                                          </p:val>
                                        </p:tav>
                                      </p:tavLst>
                                    </p:anim>
                                    <p:anim calcmode="lin" valueType="num">
                                      <p:cBhvr>
                                        <p:cTn id="97" dur="500" fill="hold"/>
                                        <p:tgtEl>
                                          <p:spTgt spid="9">
                                            <p:graphicEl>
                                              <a:dgm id="{FB180C64-E3A7-49A0-A331-A393630F425C}"/>
                                            </p:graphicEl>
                                          </p:spTgt>
                                        </p:tgtEl>
                                        <p:attrNameLst>
                                          <p:attrName>ppt_h</p:attrName>
                                        </p:attrNameLst>
                                      </p:cBhvr>
                                      <p:tavLst>
                                        <p:tav tm="0">
                                          <p:val>
                                            <p:strVal val="#ppt_h*0.01"/>
                                          </p:val>
                                        </p:tav>
                                        <p:tav tm="100000">
                                          <p:val>
                                            <p:strVal val="#ppt_h"/>
                                          </p:val>
                                        </p:tav>
                                      </p:tavLst>
                                    </p:anim>
                                    <p:anim calcmode="lin" valueType="num">
                                      <p:cBhvr>
                                        <p:cTn id="98" dur="500" fill="hold"/>
                                        <p:tgtEl>
                                          <p:spTgt spid="9">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99" dur="500" fill="hold"/>
                                        <p:tgtEl>
                                          <p:spTgt spid="9">
                                            <p:graphicEl>
                                              <a:dgm id="{FB180C64-E3A7-49A0-A331-A393630F425C}"/>
                                            </p:graphicEl>
                                          </p:spTgt>
                                        </p:tgtEl>
                                        <p:attrNameLst>
                                          <p:attrName>ppt_y</p:attrName>
                                        </p:attrNameLst>
                                      </p:cBhvr>
                                      <p:tavLst>
                                        <p:tav tm="0">
                                          <p:val>
                                            <p:strVal val="#ppt_h+1"/>
                                          </p:val>
                                        </p:tav>
                                        <p:tav tm="100000">
                                          <p:val>
                                            <p:strVal val="#ppt_y"/>
                                          </p:val>
                                        </p:tav>
                                      </p:tavLst>
                                    </p:anim>
                                    <p:animEffect transition="in" filter="fade">
                                      <p:cBhvr>
                                        <p:cTn id="100" dur="500"/>
                                        <p:tgtEl>
                                          <p:spTgt spid="9">
                                            <p:graphicEl>
                                              <a:dgm id="{FB180C64-E3A7-49A0-A331-A393630F425C}"/>
                                            </p:graphicEl>
                                          </p:spTgt>
                                        </p:tgtEl>
                                      </p:cBhvr>
                                    </p:animEffect>
                                  </p:childTnLst>
                                </p:cTn>
                              </p:par>
                              <p:par>
                                <p:cTn id="101" presetID="58" presetClass="entr" presetSubtype="0" accel="100000" fill="hold" grpId="0" nodeType="withEffect">
                                  <p:stCondLst>
                                    <p:cond delay="0"/>
                                  </p:stCondLst>
                                  <p:childTnLst>
                                    <p:set>
                                      <p:cBhvr>
                                        <p:cTn id="102" dur="1" fill="hold">
                                          <p:stCondLst>
                                            <p:cond delay="0"/>
                                          </p:stCondLst>
                                        </p:cTn>
                                        <p:tgtEl>
                                          <p:spTgt spid="9">
                                            <p:graphicEl>
                                              <a:dgm id="{C6D8CFCD-79EB-4452-9771-93E70DB876A3}"/>
                                            </p:graphicEl>
                                          </p:spTgt>
                                        </p:tgtEl>
                                        <p:attrNameLst>
                                          <p:attrName>style.visibility</p:attrName>
                                        </p:attrNameLst>
                                      </p:cBhvr>
                                      <p:to>
                                        <p:strVal val="visible"/>
                                      </p:to>
                                    </p:set>
                                    <p:anim calcmode="lin" valueType="num">
                                      <p:cBhvr>
                                        <p:cTn id="103" dur="500" fill="hold"/>
                                        <p:tgtEl>
                                          <p:spTgt spid="9">
                                            <p:graphicEl>
                                              <a:dgm id="{C6D8CFCD-79EB-4452-9771-93E70DB876A3}"/>
                                            </p:graphicEl>
                                          </p:spTgt>
                                        </p:tgtEl>
                                        <p:attrNameLst>
                                          <p:attrName>ppt_w</p:attrName>
                                        </p:attrNameLst>
                                      </p:cBhvr>
                                      <p:tavLst>
                                        <p:tav tm="0">
                                          <p:val>
                                            <p:strVal val="#ppt_w*2.5"/>
                                          </p:val>
                                        </p:tav>
                                        <p:tav tm="100000">
                                          <p:val>
                                            <p:strVal val="#ppt_w"/>
                                          </p:val>
                                        </p:tav>
                                      </p:tavLst>
                                    </p:anim>
                                    <p:anim calcmode="lin" valueType="num">
                                      <p:cBhvr>
                                        <p:cTn id="104" dur="500" fill="hold"/>
                                        <p:tgtEl>
                                          <p:spTgt spid="9">
                                            <p:graphicEl>
                                              <a:dgm id="{C6D8CFCD-79EB-4452-9771-93E70DB876A3}"/>
                                            </p:graphicEl>
                                          </p:spTgt>
                                        </p:tgtEl>
                                        <p:attrNameLst>
                                          <p:attrName>ppt_h</p:attrName>
                                        </p:attrNameLst>
                                      </p:cBhvr>
                                      <p:tavLst>
                                        <p:tav tm="0">
                                          <p:val>
                                            <p:strVal val="#ppt_h*0.01"/>
                                          </p:val>
                                        </p:tav>
                                        <p:tav tm="100000">
                                          <p:val>
                                            <p:strVal val="#ppt_h"/>
                                          </p:val>
                                        </p:tav>
                                      </p:tavLst>
                                    </p:anim>
                                    <p:anim calcmode="lin" valueType="num">
                                      <p:cBhvr>
                                        <p:cTn id="105" dur="500" fill="hold"/>
                                        <p:tgtEl>
                                          <p:spTgt spid="9">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106" dur="500" fill="hold"/>
                                        <p:tgtEl>
                                          <p:spTgt spid="9">
                                            <p:graphicEl>
                                              <a:dgm id="{C6D8CFCD-79EB-4452-9771-93E70DB876A3}"/>
                                            </p:graphicEl>
                                          </p:spTgt>
                                        </p:tgtEl>
                                        <p:attrNameLst>
                                          <p:attrName>ppt_y</p:attrName>
                                        </p:attrNameLst>
                                      </p:cBhvr>
                                      <p:tavLst>
                                        <p:tav tm="0">
                                          <p:val>
                                            <p:strVal val="#ppt_h+1"/>
                                          </p:val>
                                        </p:tav>
                                        <p:tav tm="100000">
                                          <p:val>
                                            <p:strVal val="#ppt_y"/>
                                          </p:val>
                                        </p:tav>
                                      </p:tavLst>
                                    </p:anim>
                                    <p:animEffect transition="in" filter="fade">
                                      <p:cBhvr>
                                        <p:cTn id="107" dur="500"/>
                                        <p:tgtEl>
                                          <p:spTgt spid="9">
                                            <p:graphicEl>
                                              <a:dgm id="{C6D8CFCD-79EB-4452-9771-93E70DB876A3}"/>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par>
                                <p:cTn id="115" presetID="24"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 to="" calcmode="lin" valueType="num">
                                      <p:cBhvr>
                                        <p:cTn id="117" dur="1" fill="hold"/>
                                        <p:tgtEl>
                                          <p:spTgt spid="32"/>
                                        </p:tgtEl>
                                        <p:attrNameLst>
                                          <p:attrName/>
                                        </p:attrNameLst>
                                      </p:cBhvr>
                                    </p:anim>
                                  </p:childTnLst>
                                </p:cTn>
                              </p:par>
                              <p:par>
                                <p:cTn id="118" presetID="24" presetClass="entr" presetSubtype="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 to="" calcmode="lin" valueType="num">
                                      <p:cBhvr>
                                        <p:cTn id="120" dur="1" fill="hold"/>
                                        <p:tgtEl>
                                          <p:spTgt spid="36"/>
                                        </p:tgtEl>
                                        <p:attrNameLst>
                                          <p:attrName/>
                                        </p:attrNameLst>
                                      </p:cBhvr>
                                    </p:anim>
                                  </p:childTnLst>
                                </p:cTn>
                              </p:par>
                            </p:childTnLst>
                          </p:cTn>
                        </p:par>
                      </p:childTnLst>
                    </p:cTn>
                  </p:par>
                  <p:par>
                    <p:cTn id="121" fill="hold">
                      <p:stCondLst>
                        <p:cond delay="indefinite"/>
                      </p:stCondLst>
                      <p:childTnLst>
                        <p:par>
                          <p:cTn id="122" fill="hold">
                            <p:stCondLst>
                              <p:cond delay="0"/>
                            </p:stCondLst>
                            <p:childTnLst>
                              <p:par>
                                <p:cTn id="123" presetID="47" presetClass="entr" presetSubtype="0" fill="hold" grpId="0" nodeType="click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1000"/>
                                        <p:tgtEl>
                                          <p:spTgt spid="38"/>
                                        </p:tgtEl>
                                      </p:cBhvr>
                                    </p:animEffect>
                                    <p:anim calcmode="lin" valueType="num">
                                      <p:cBhvr>
                                        <p:cTn id="126" dur="1000" fill="hold"/>
                                        <p:tgtEl>
                                          <p:spTgt spid="38"/>
                                        </p:tgtEl>
                                        <p:attrNameLst>
                                          <p:attrName>ppt_x</p:attrName>
                                        </p:attrNameLst>
                                      </p:cBhvr>
                                      <p:tavLst>
                                        <p:tav tm="0">
                                          <p:val>
                                            <p:strVal val="#ppt_x"/>
                                          </p:val>
                                        </p:tav>
                                        <p:tav tm="100000">
                                          <p:val>
                                            <p:strVal val="#ppt_x"/>
                                          </p:val>
                                        </p:tav>
                                      </p:tavLst>
                                    </p:anim>
                                    <p:anim calcmode="lin" valueType="num">
                                      <p:cBhvr>
                                        <p:cTn id="127" dur="1000" fill="hold"/>
                                        <p:tgtEl>
                                          <p:spTgt spid="38"/>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1000"/>
                                        <p:tgtEl>
                                          <p:spTgt spid="48"/>
                                        </p:tgtEl>
                                      </p:cBhvr>
                                    </p:animEffect>
                                    <p:anim calcmode="lin" valueType="num">
                                      <p:cBhvr>
                                        <p:cTn id="131" dur="1000" fill="hold"/>
                                        <p:tgtEl>
                                          <p:spTgt spid="48"/>
                                        </p:tgtEl>
                                        <p:attrNameLst>
                                          <p:attrName>ppt_x</p:attrName>
                                        </p:attrNameLst>
                                      </p:cBhvr>
                                      <p:tavLst>
                                        <p:tav tm="0">
                                          <p:val>
                                            <p:strVal val="#ppt_x"/>
                                          </p:val>
                                        </p:tav>
                                        <p:tav tm="100000">
                                          <p:val>
                                            <p:strVal val="#ppt_x"/>
                                          </p:val>
                                        </p:tav>
                                      </p:tavLst>
                                    </p:anim>
                                    <p:anim calcmode="lin" valueType="num">
                                      <p:cBhvr>
                                        <p:cTn id="13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50" presetClass="entr" presetSubtype="0" decel="10000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p:cTn id="137" dur="1000" fill="hold"/>
                                        <p:tgtEl>
                                          <p:spTgt spid="49"/>
                                        </p:tgtEl>
                                        <p:attrNameLst>
                                          <p:attrName>ppt_w</p:attrName>
                                        </p:attrNameLst>
                                      </p:cBhvr>
                                      <p:tavLst>
                                        <p:tav tm="0">
                                          <p:val>
                                            <p:strVal val="#ppt_w+.3"/>
                                          </p:val>
                                        </p:tav>
                                        <p:tav tm="100000">
                                          <p:val>
                                            <p:strVal val="#ppt_w"/>
                                          </p:val>
                                        </p:tav>
                                      </p:tavLst>
                                    </p:anim>
                                    <p:anim calcmode="lin" valueType="num">
                                      <p:cBhvr>
                                        <p:cTn id="138" dur="1000" fill="hold"/>
                                        <p:tgtEl>
                                          <p:spTgt spid="49"/>
                                        </p:tgtEl>
                                        <p:attrNameLst>
                                          <p:attrName>ppt_h</p:attrName>
                                        </p:attrNameLst>
                                      </p:cBhvr>
                                      <p:tavLst>
                                        <p:tav tm="0">
                                          <p:val>
                                            <p:strVal val="#ppt_h"/>
                                          </p:val>
                                        </p:tav>
                                        <p:tav tm="100000">
                                          <p:val>
                                            <p:strVal val="#ppt_h"/>
                                          </p:val>
                                        </p:tav>
                                      </p:tavLst>
                                    </p:anim>
                                    <p:animEffect transition="in" filter="fade">
                                      <p:cBhvr>
                                        <p:cTn id="139" dur="1000"/>
                                        <p:tgtEl>
                                          <p:spTgt spid="49"/>
                                        </p:tgtEl>
                                      </p:cBhvr>
                                    </p:animEffect>
                                  </p:childTnLst>
                                </p:cTn>
                              </p:par>
                              <p:par>
                                <p:cTn id="140" presetID="50" presetClass="entr" presetSubtype="0" decel="100000" fill="hold" nodeType="withEffect">
                                  <p:stCondLst>
                                    <p:cond delay="0"/>
                                  </p:stCondLst>
                                  <p:childTnLst>
                                    <p:set>
                                      <p:cBhvr>
                                        <p:cTn id="141" dur="1" fill="hold">
                                          <p:stCondLst>
                                            <p:cond delay="0"/>
                                          </p:stCondLst>
                                        </p:cTn>
                                        <p:tgtEl>
                                          <p:spTgt spid="23"/>
                                        </p:tgtEl>
                                        <p:attrNameLst>
                                          <p:attrName>style.visibility</p:attrName>
                                        </p:attrNameLst>
                                      </p:cBhvr>
                                      <p:to>
                                        <p:strVal val="visible"/>
                                      </p:to>
                                    </p:set>
                                    <p:anim calcmode="lin" valueType="num">
                                      <p:cBhvr>
                                        <p:cTn id="142" dur="1000" fill="hold"/>
                                        <p:tgtEl>
                                          <p:spTgt spid="23"/>
                                        </p:tgtEl>
                                        <p:attrNameLst>
                                          <p:attrName>ppt_w</p:attrName>
                                        </p:attrNameLst>
                                      </p:cBhvr>
                                      <p:tavLst>
                                        <p:tav tm="0">
                                          <p:val>
                                            <p:strVal val="#ppt_w+.3"/>
                                          </p:val>
                                        </p:tav>
                                        <p:tav tm="100000">
                                          <p:val>
                                            <p:strVal val="#ppt_w"/>
                                          </p:val>
                                        </p:tav>
                                      </p:tavLst>
                                    </p:anim>
                                    <p:anim calcmode="lin" valueType="num">
                                      <p:cBhvr>
                                        <p:cTn id="143" dur="1000" fill="hold"/>
                                        <p:tgtEl>
                                          <p:spTgt spid="23"/>
                                        </p:tgtEl>
                                        <p:attrNameLst>
                                          <p:attrName>ppt_h</p:attrName>
                                        </p:attrNameLst>
                                      </p:cBhvr>
                                      <p:tavLst>
                                        <p:tav tm="0">
                                          <p:val>
                                            <p:strVal val="#ppt_h"/>
                                          </p:val>
                                        </p:tav>
                                        <p:tav tm="100000">
                                          <p:val>
                                            <p:strVal val="#ppt_h"/>
                                          </p:val>
                                        </p:tav>
                                      </p:tavLst>
                                    </p:anim>
                                    <p:animEffect transition="in" filter="fade">
                                      <p:cBhvr>
                                        <p:cTn id="14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36" grpId="0"/>
      <p:bldP spid="38" grpId="0" animBg="1"/>
      <p:bldP spid="48" grpId="0"/>
      <p:bldP spid="4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mtClean="0">
                <a:solidFill>
                  <a:srgbClr val="003882"/>
                </a:solidFill>
              </a:rPr>
              <a:t>Deployment </a:t>
            </a:r>
            <a:r>
              <a:rPr lang="en-US" smtClean="0">
                <a:solidFill>
                  <a:srgbClr val="003882"/>
                </a:solidFill>
              </a:rPr>
              <a:t>of the SecureUML diagram</a:t>
            </a:r>
            <a:endParaRPr lang="en-US" sz="36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331640"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Rectangle 26"/>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2" name="Espace réservé du numéro de diapositive 11"/>
          <p:cNvSpPr>
            <a:spLocks noGrp="1"/>
          </p:cNvSpPr>
          <p:nvPr>
            <p:ph type="sldNum" sz="quarter" idx="12"/>
          </p:nvPr>
        </p:nvSpPr>
        <p:spPr/>
        <p:txBody>
          <a:bodyPr/>
          <a:lstStyle/>
          <a:p>
            <a:fld id="{3A5F5595-61AE-4AA6-B423-33EDBD1DAE12}" type="slidenum">
              <a:rPr lang="fr-FR" smtClean="0"/>
              <a:pPr/>
              <a:t>51</a:t>
            </a:fld>
            <a:endParaRPr lang="fr-FR"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9">
                                            <p:graphicEl>
                                              <a:dgm id="{6813FFDC-EF62-4EC3-B64B-657E4E81E76A}"/>
                                            </p:graphicEl>
                                          </p:spTgt>
                                        </p:tgtEl>
                                        <p:attrNameLst>
                                          <p:attrName>style.visibility</p:attrName>
                                        </p:attrNameLst>
                                      </p:cBhvr>
                                      <p:to>
                                        <p:strVal val="visible"/>
                                      </p:to>
                                    </p:set>
                                    <p:anim calcmode="lin" valueType="num">
                                      <p:cBhvr>
                                        <p:cTn id="7" dur="1000" fill="hold"/>
                                        <p:tgtEl>
                                          <p:spTgt spid="19">
                                            <p:graphicEl>
                                              <a:dgm id="{6813FFDC-EF62-4EC3-B64B-657E4E81E76A}"/>
                                            </p:graphicEl>
                                          </p:spTgt>
                                        </p:tgtEl>
                                        <p:attrNameLst>
                                          <p:attrName>ppt_w</p:attrName>
                                        </p:attrNameLst>
                                      </p:cBhvr>
                                      <p:tavLst>
                                        <p:tav tm="0">
                                          <p:val>
                                            <p:strVal val="#ppt_w+.3"/>
                                          </p:val>
                                        </p:tav>
                                        <p:tav tm="100000">
                                          <p:val>
                                            <p:strVal val="#ppt_w"/>
                                          </p:val>
                                        </p:tav>
                                      </p:tavLst>
                                    </p:anim>
                                    <p:anim calcmode="lin" valueType="num">
                                      <p:cBhvr>
                                        <p:cTn id="8" dur="1000" fill="hold"/>
                                        <p:tgtEl>
                                          <p:spTgt spid="19">
                                            <p:graphicEl>
                                              <a:dgm id="{6813FFDC-EF62-4EC3-B64B-657E4E81E76A}"/>
                                            </p:graphicEl>
                                          </p:spTgt>
                                        </p:tgtEl>
                                        <p:attrNameLst>
                                          <p:attrName>ppt_h</p:attrName>
                                        </p:attrNameLst>
                                      </p:cBhvr>
                                      <p:tavLst>
                                        <p:tav tm="0">
                                          <p:val>
                                            <p:strVal val="#ppt_h"/>
                                          </p:val>
                                        </p:tav>
                                        <p:tav tm="100000">
                                          <p:val>
                                            <p:strVal val="#ppt_h"/>
                                          </p:val>
                                        </p:tav>
                                      </p:tavLst>
                                    </p:anim>
                                    <p:animEffect transition="in" filter="fade">
                                      <p:cBhvr>
                                        <p:cTn id="9" dur="1000"/>
                                        <p:tgtEl>
                                          <p:spTgt spid="19">
                                            <p:graphicEl>
                                              <a:dgm id="{6813FFDC-EF62-4EC3-B64B-657E4E81E76A}"/>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9">
                                            <p:graphicEl>
                                              <a:dgm id="{460E2974-2ECF-42BC-84B9-35F0F116433C}"/>
                                            </p:graphicEl>
                                          </p:spTgt>
                                        </p:tgtEl>
                                        <p:attrNameLst>
                                          <p:attrName>style.visibility</p:attrName>
                                        </p:attrNameLst>
                                      </p:cBhvr>
                                      <p:to>
                                        <p:strVal val="visible"/>
                                      </p:to>
                                    </p:set>
                                    <p:anim calcmode="lin" valueType="num">
                                      <p:cBhvr>
                                        <p:cTn id="14" dur="1000" fill="hold"/>
                                        <p:tgtEl>
                                          <p:spTgt spid="19">
                                            <p:graphicEl>
                                              <a:dgm id="{460E2974-2ECF-42BC-84B9-35F0F116433C}"/>
                                            </p:graphicEl>
                                          </p:spTgt>
                                        </p:tgtEl>
                                        <p:attrNameLst>
                                          <p:attrName>ppt_w</p:attrName>
                                        </p:attrNameLst>
                                      </p:cBhvr>
                                      <p:tavLst>
                                        <p:tav tm="0">
                                          <p:val>
                                            <p:strVal val="#ppt_w+.3"/>
                                          </p:val>
                                        </p:tav>
                                        <p:tav tm="100000">
                                          <p:val>
                                            <p:strVal val="#ppt_w"/>
                                          </p:val>
                                        </p:tav>
                                      </p:tavLst>
                                    </p:anim>
                                    <p:anim calcmode="lin" valueType="num">
                                      <p:cBhvr>
                                        <p:cTn id="15" dur="1000" fill="hold"/>
                                        <p:tgtEl>
                                          <p:spTgt spid="19">
                                            <p:graphicEl>
                                              <a:dgm id="{460E2974-2ECF-42BC-84B9-35F0F116433C}"/>
                                            </p:graphicEl>
                                          </p:spTgt>
                                        </p:tgtEl>
                                        <p:attrNameLst>
                                          <p:attrName>ppt_h</p:attrName>
                                        </p:attrNameLst>
                                      </p:cBhvr>
                                      <p:tavLst>
                                        <p:tav tm="0">
                                          <p:val>
                                            <p:strVal val="#ppt_h"/>
                                          </p:val>
                                        </p:tav>
                                        <p:tav tm="100000">
                                          <p:val>
                                            <p:strVal val="#ppt_h"/>
                                          </p:val>
                                        </p:tav>
                                      </p:tavLst>
                                    </p:anim>
                                    <p:animEffect transition="in" filter="fade">
                                      <p:cBhvr>
                                        <p:cTn id="16" dur="1000"/>
                                        <p:tgtEl>
                                          <p:spTgt spid="19">
                                            <p:graphicEl>
                                              <a:dgm id="{460E2974-2ECF-42BC-84B9-35F0F116433C}"/>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9">
                                            <p:graphicEl>
                                              <a:dgm id="{620E7445-D335-4A8D-9BD6-186CD1A7B5B2}"/>
                                            </p:graphicEl>
                                          </p:spTgt>
                                        </p:tgtEl>
                                        <p:attrNameLst>
                                          <p:attrName>style.visibility</p:attrName>
                                        </p:attrNameLst>
                                      </p:cBhvr>
                                      <p:to>
                                        <p:strVal val="visible"/>
                                      </p:to>
                                    </p:set>
                                    <p:anim calcmode="lin" valueType="num">
                                      <p:cBhvr>
                                        <p:cTn id="21" dur="1000" fill="hold"/>
                                        <p:tgtEl>
                                          <p:spTgt spid="19">
                                            <p:graphicEl>
                                              <a:dgm id="{620E7445-D335-4A8D-9BD6-186CD1A7B5B2}"/>
                                            </p:graphicEl>
                                          </p:spTgt>
                                        </p:tgtEl>
                                        <p:attrNameLst>
                                          <p:attrName>ppt_w</p:attrName>
                                        </p:attrNameLst>
                                      </p:cBhvr>
                                      <p:tavLst>
                                        <p:tav tm="0">
                                          <p:val>
                                            <p:strVal val="#ppt_w+.3"/>
                                          </p:val>
                                        </p:tav>
                                        <p:tav tm="100000">
                                          <p:val>
                                            <p:strVal val="#ppt_w"/>
                                          </p:val>
                                        </p:tav>
                                      </p:tavLst>
                                    </p:anim>
                                    <p:anim calcmode="lin" valueType="num">
                                      <p:cBhvr>
                                        <p:cTn id="22" dur="1000" fill="hold"/>
                                        <p:tgtEl>
                                          <p:spTgt spid="19">
                                            <p:graphicEl>
                                              <a:dgm id="{620E7445-D335-4A8D-9BD6-186CD1A7B5B2}"/>
                                            </p:graphicEl>
                                          </p:spTgt>
                                        </p:tgtEl>
                                        <p:attrNameLst>
                                          <p:attrName>ppt_h</p:attrName>
                                        </p:attrNameLst>
                                      </p:cBhvr>
                                      <p:tavLst>
                                        <p:tav tm="0">
                                          <p:val>
                                            <p:strVal val="#ppt_h"/>
                                          </p:val>
                                        </p:tav>
                                        <p:tav tm="100000">
                                          <p:val>
                                            <p:strVal val="#ppt_h"/>
                                          </p:val>
                                        </p:tav>
                                      </p:tavLst>
                                    </p:anim>
                                    <p:animEffect transition="in" filter="fade">
                                      <p:cBhvr>
                                        <p:cTn id="23" dur="1000"/>
                                        <p:tgtEl>
                                          <p:spTgt spid="19">
                                            <p:graphicEl>
                                              <a:dgm id="{620E7445-D335-4A8D-9BD6-186CD1A7B5B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9">
                                            <p:graphicEl>
                                              <a:dgm id="{E8438BC2-2F1F-439D-A0DF-D811B2B402A5}"/>
                                            </p:graphicEl>
                                          </p:spTgt>
                                        </p:tgtEl>
                                        <p:attrNameLst>
                                          <p:attrName>style.visibility</p:attrName>
                                        </p:attrNameLst>
                                      </p:cBhvr>
                                      <p:to>
                                        <p:strVal val="visible"/>
                                      </p:to>
                                    </p:set>
                                    <p:anim calcmode="lin" valueType="num">
                                      <p:cBhvr>
                                        <p:cTn id="28" dur="1000" fill="hold"/>
                                        <p:tgtEl>
                                          <p:spTgt spid="19">
                                            <p:graphicEl>
                                              <a:dgm id="{E8438BC2-2F1F-439D-A0DF-D811B2B402A5}"/>
                                            </p:graphicEl>
                                          </p:spTgt>
                                        </p:tgtEl>
                                        <p:attrNameLst>
                                          <p:attrName>ppt_w</p:attrName>
                                        </p:attrNameLst>
                                      </p:cBhvr>
                                      <p:tavLst>
                                        <p:tav tm="0">
                                          <p:val>
                                            <p:strVal val="#ppt_w+.3"/>
                                          </p:val>
                                        </p:tav>
                                        <p:tav tm="100000">
                                          <p:val>
                                            <p:strVal val="#ppt_w"/>
                                          </p:val>
                                        </p:tav>
                                      </p:tavLst>
                                    </p:anim>
                                    <p:anim calcmode="lin" valueType="num">
                                      <p:cBhvr>
                                        <p:cTn id="29" dur="1000" fill="hold"/>
                                        <p:tgtEl>
                                          <p:spTgt spid="19">
                                            <p:graphicEl>
                                              <a:dgm id="{E8438BC2-2F1F-439D-A0DF-D811B2B402A5}"/>
                                            </p:graphicEl>
                                          </p:spTgt>
                                        </p:tgtEl>
                                        <p:attrNameLst>
                                          <p:attrName>ppt_h</p:attrName>
                                        </p:attrNameLst>
                                      </p:cBhvr>
                                      <p:tavLst>
                                        <p:tav tm="0">
                                          <p:val>
                                            <p:strVal val="#ppt_h"/>
                                          </p:val>
                                        </p:tav>
                                        <p:tav tm="100000">
                                          <p:val>
                                            <p:strVal val="#ppt_h"/>
                                          </p:val>
                                        </p:tav>
                                      </p:tavLst>
                                    </p:anim>
                                    <p:animEffect transition="in" filter="fade">
                                      <p:cBhvr>
                                        <p:cTn id="30" dur="1000"/>
                                        <p:tgtEl>
                                          <p:spTgt spid="19">
                                            <p:graphicEl>
                                              <a:dgm id="{E8438BC2-2F1F-439D-A0DF-D811B2B402A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19">
                                            <p:graphicEl>
                                              <a:dgm id="{D3556C84-2641-4450-AE65-E67A0D8B2B9A}"/>
                                            </p:graphicEl>
                                          </p:spTgt>
                                        </p:tgtEl>
                                        <p:attrNameLst>
                                          <p:attrName>style.visibility</p:attrName>
                                        </p:attrNameLst>
                                      </p:cBhvr>
                                      <p:to>
                                        <p:strVal val="visible"/>
                                      </p:to>
                                    </p:set>
                                    <p:anim calcmode="lin" valueType="num">
                                      <p:cBhvr>
                                        <p:cTn id="35" dur="1000" fill="hold"/>
                                        <p:tgtEl>
                                          <p:spTgt spid="19">
                                            <p:graphicEl>
                                              <a:dgm id="{D3556C84-2641-4450-AE65-E67A0D8B2B9A}"/>
                                            </p:graphicEl>
                                          </p:spTgt>
                                        </p:tgtEl>
                                        <p:attrNameLst>
                                          <p:attrName>ppt_w</p:attrName>
                                        </p:attrNameLst>
                                      </p:cBhvr>
                                      <p:tavLst>
                                        <p:tav tm="0">
                                          <p:val>
                                            <p:strVal val="#ppt_w+.3"/>
                                          </p:val>
                                        </p:tav>
                                        <p:tav tm="100000">
                                          <p:val>
                                            <p:strVal val="#ppt_w"/>
                                          </p:val>
                                        </p:tav>
                                      </p:tavLst>
                                    </p:anim>
                                    <p:anim calcmode="lin" valueType="num">
                                      <p:cBhvr>
                                        <p:cTn id="36" dur="1000" fill="hold"/>
                                        <p:tgtEl>
                                          <p:spTgt spid="19">
                                            <p:graphicEl>
                                              <a:dgm id="{D3556C84-2641-4450-AE65-E67A0D8B2B9A}"/>
                                            </p:graphicEl>
                                          </p:spTgt>
                                        </p:tgtEl>
                                        <p:attrNameLst>
                                          <p:attrName>ppt_h</p:attrName>
                                        </p:attrNameLst>
                                      </p:cBhvr>
                                      <p:tavLst>
                                        <p:tav tm="0">
                                          <p:val>
                                            <p:strVal val="#ppt_h"/>
                                          </p:val>
                                        </p:tav>
                                        <p:tav tm="100000">
                                          <p:val>
                                            <p:strVal val="#ppt_h"/>
                                          </p:val>
                                        </p:tav>
                                      </p:tavLst>
                                    </p:anim>
                                    <p:animEffect transition="in" filter="fade">
                                      <p:cBhvr>
                                        <p:cTn id="37" dur="1000"/>
                                        <p:tgtEl>
                                          <p:spTgt spid="19">
                                            <p:graphicEl>
                                              <a:dgm id="{D3556C84-2641-4450-AE65-E67A0D8B2B9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19">
                                            <p:graphicEl>
                                              <a:dgm id="{9AAB067E-EEBF-429F-9F3D-440BFFE900BF}"/>
                                            </p:graphicEl>
                                          </p:spTgt>
                                        </p:tgtEl>
                                        <p:attrNameLst>
                                          <p:attrName>style.visibility</p:attrName>
                                        </p:attrNameLst>
                                      </p:cBhvr>
                                      <p:to>
                                        <p:strVal val="visible"/>
                                      </p:to>
                                    </p:set>
                                    <p:anim calcmode="lin" valueType="num">
                                      <p:cBhvr>
                                        <p:cTn id="42" dur="1000" fill="hold"/>
                                        <p:tgtEl>
                                          <p:spTgt spid="19">
                                            <p:graphicEl>
                                              <a:dgm id="{9AAB067E-EEBF-429F-9F3D-440BFFE900BF}"/>
                                            </p:graphicEl>
                                          </p:spTgt>
                                        </p:tgtEl>
                                        <p:attrNameLst>
                                          <p:attrName>ppt_w</p:attrName>
                                        </p:attrNameLst>
                                      </p:cBhvr>
                                      <p:tavLst>
                                        <p:tav tm="0">
                                          <p:val>
                                            <p:strVal val="#ppt_w+.3"/>
                                          </p:val>
                                        </p:tav>
                                        <p:tav tm="100000">
                                          <p:val>
                                            <p:strVal val="#ppt_w"/>
                                          </p:val>
                                        </p:tav>
                                      </p:tavLst>
                                    </p:anim>
                                    <p:anim calcmode="lin" valueType="num">
                                      <p:cBhvr>
                                        <p:cTn id="43" dur="1000" fill="hold"/>
                                        <p:tgtEl>
                                          <p:spTgt spid="19">
                                            <p:graphicEl>
                                              <a:dgm id="{9AAB067E-EEBF-429F-9F3D-440BFFE900BF}"/>
                                            </p:graphicEl>
                                          </p:spTgt>
                                        </p:tgtEl>
                                        <p:attrNameLst>
                                          <p:attrName>ppt_h</p:attrName>
                                        </p:attrNameLst>
                                      </p:cBhvr>
                                      <p:tavLst>
                                        <p:tav tm="0">
                                          <p:val>
                                            <p:strVal val="#ppt_h"/>
                                          </p:val>
                                        </p:tav>
                                        <p:tav tm="100000">
                                          <p:val>
                                            <p:strVal val="#ppt_h"/>
                                          </p:val>
                                        </p:tav>
                                      </p:tavLst>
                                    </p:anim>
                                    <p:animEffect transition="in" filter="fade">
                                      <p:cBhvr>
                                        <p:cTn id="44" dur="1000"/>
                                        <p:tgtEl>
                                          <p:spTgt spid="19">
                                            <p:graphicEl>
                                              <a:dgm id="{9AAB067E-EEBF-429F-9F3D-440BFFE900BF}"/>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19">
                                            <p:graphicEl>
                                              <a:dgm id="{3AE0A4A1-BD54-48ED-B4E0-DA076F516B63}"/>
                                            </p:graphicEl>
                                          </p:spTgt>
                                        </p:tgtEl>
                                        <p:attrNameLst>
                                          <p:attrName>style.visibility</p:attrName>
                                        </p:attrNameLst>
                                      </p:cBhvr>
                                      <p:to>
                                        <p:strVal val="visible"/>
                                      </p:to>
                                    </p:set>
                                    <p:anim calcmode="lin" valueType="num">
                                      <p:cBhvr>
                                        <p:cTn id="49" dur="1000" fill="hold"/>
                                        <p:tgtEl>
                                          <p:spTgt spid="19">
                                            <p:graphicEl>
                                              <a:dgm id="{3AE0A4A1-BD54-48ED-B4E0-DA076F516B63}"/>
                                            </p:graphicEl>
                                          </p:spTgt>
                                        </p:tgtEl>
                                        <p:attrNameLst>
                                          <p:attrName>ppt_w</p:attrName>
                                        </p:attrNameLst>
                                      </p:cBhvr>
                                      <p:tavLst>
                                        <p:tav tm="0">
                                          <p:val>
                                            <p:strVal val="#ppt_w+.3"/>
                                          </p:val>
                                        </p:tav>
                                        <p:tav tm="100000">
                                          <p:val>
                                            <p:strVal val="#ppt_w"/>
                                          </p:val>
                                        </p:tav>
                                      </p:tavLst>
                                    </p:anim>
                                    <p:anim calcmode="lin" valueType="num">
                                      <p:cBhvr>
                                        <p:cTn id="50" dur="1000" fill="hold"/>
                                        <p:tgtEl>
                                          <p:spTgt spid="19">
                                            <p:graphicEl>
                                              <a:dgm id="{3AE0A4A1-BD54-48ED-B4E0-DA076F516B63}"/>
                                            </p:graphicEl>
                                          </p:spTgt>
                                        </p:tgtEl>
                                        <p:attrNameLst>
                                          <p:attrName>ppt_h</p:attrName>
                                        </p:attrNameLst>
                                      </p:cBhvr>
                                      <p:tavLst>
                                        <p:tav tm="0">
                                          <p:val>
                                            <p:strVal val="#ppt_h"/>
                                          </p:val>
                                        </p:tav>
                                        <p:tav tm="100000">
                                          <p:val>
                                            <p:strVal val="#ppt_h"/>
                                          </p:val>
                                        </p:tav>
                                      </p:tavLst>
                                    </p:anim>
                                    <p:animEffect transition="in" filter="fade">
                                      <p:cBhvr>
                                        <p:cTn id="51" dur="1000"/>
                                        <p:tgtEl>
                                          <p:spTgt spid="19">
                                            <p:graphicEl>
                                              <a:dgm id="{3AE0A4A1-BD54-48ED-B4E0-DA076F516B63}"/>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ntr" presetSubtype="0" decel="100000" fill="hold" grpId="0" nodeType="clickEffect">
                                  <p:stCondLst>
                                    <p:cond delay="0"/>
                                  </p:stCondLst>
                                  <p:childTnLst>
                                    <p:set>
                                      <p:cBhvr>
                                        <p:cTn id="55" dur="1" fill="hold">
                                          <p:stCondLst>
                                            <p:cond delay="0"/>
                                          </p:stCondLst>
                                        </p:cTn>
                                        <p:tgtEl>
                                          <p:spTgt spid="19">
                                            <p:graphicEl>
                                              <a:dgm id="{B6DE34F9-9174-4A4B-826E-5CD6603DB0CE}"/>
                                            </p:graphicEl>
                                          </p:spTgt>
                                        </p:tgtEl>
                                        <p:attrNameLst>
                                          <p:attrName>style.visibility</p:attrName>
                                        </p:attrNameLst>
                                      </p:cBhvr>
                                      <p:to>
                                        <p:strVal val="visible"/>
                                      </p:to>
                                    </p:set>
                                    <p:anim calcmode="lin" valueType="num">
                                      <p:cBhvr>
                                        <p:cTn id="56" dur="1000" fill="hold"/>
                                        <p:tgtEl>
                                          <p:spTgt spid="19">
                                            <p:graphicEl>
                                              <a:dgm id="{B6DE34F9-9174-4A4B-826E-5CD6603DB0CE}"/>
                                            </p:graphicEl>
                                          </p:spTgt>
                                        </p:tgtEl>
                                        <p:attrNameLst>
                                          <p:attrName>ppt_w</p:attrName>
                                        </p:attrNameLst>
                                      </p:cBhvr>
                                      <p:tavLst>
                                        <p:tav tm="0">
                                          <p:val>
                                            <p:strVal val="#ppt_w+.3"/>
                                          </p:val>
                                        </p:tav>
                                        <p:tav tm="100000">
                                          <p:val>
                                            <p:strVal val="#ppt_w"/>
                                          </p:val>
                                        </p:tav>
                                      </p:tavLst>
                                    </p:anim>
                                    <p:anim calcmode="lin" valueType="num">
                                      <p:cBhvr>
                                        <p:cTn id="57" dur="1000" fill="hold"/>
                                        <p:tgtEl>
                                          <p:spTgt spid="19">
                                            <p:graphicEl>
                                              <a:dgm id="{B6DE34F9-9174-4A4B-826E-5CD6603DB0CE}"/>
                                            </p:graphicEl>
                                          </p:spTgt>
                                        </p:tgtEl>
                                        <p:attrNameLst>
                                          <p:attrName>ppt_h</p:attrName>
                                        </p:attrNameLst>
                                      </p:cBhvr>
                                      <p:tavLst>
                                        <p:tav tm="0">
                                          <p:val>
                                            <p:strVal val="#ppt_h"/>
                                          </p:val>
                                        </p:tav>
                                        <p:tav tm="100000">
                                          <p:val>
                                            <p:strVal val="#ppt_h"/>
                                          </p:val>
                                        </p:tav>
                                      </p:tavLst>
                                    </p:anim>
                                    <p:animEffect transition="in" filter="fade">
                                      <p:cBhvr>
                                        <p:cTn id="58" dur="1000"/>
                                        <p:tgtEl>
                                          <p:spTgt spid="19">
                                            <p:graphicEl>
                                              <a:dgm id="{B6DE34F9-9174-4A4B-826E-5CD6603DB0CE}"/>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50" presetClass="entr" presetSubtype="0" decel="100000" fill="hold" grpId="0" nodeType="clickEffect">
                                  <p:stCondLst>
                                    <p:cond delay="0"/>
                                  </p:stCondLst>
                                  <p:childTnLst>
                                    <p:set>
                                      <p:cBhvr>
                                        <p:cTn id="62" dur="1" fill="hold">
                                          <p:stCondLst>
                                            <p:cond delay="0"/>
                                          </p:stCondLst>
                                        </p:cTn>
                                        <p:tgtEl>
                                          <p:spTgt spid="19">
                                            <p:graphicEl>
                                              <a:dgm id="{EB5657E1-0FDE-487C-B3E9-5AF20DB9AE2E}"/>
                                            </p:graphicEl>
                                          </p:spTgt>
                                        </p:tgtEl>
                                        <p:attrNameLst>
                                          <p:attrName>style.visibility</p:attrName>
                                        </p:attrNameLst>
                                      </p:cBhvr>
                                      <p:to>
                                        <p:strVal val="visible"/>
                                      </p:to>
                                    </p:set>
                                    <p:anim calcmode="lin" valueType="num">
                                      <p:cBhvr>
                                        <p:cTn id="63" dur="1000" fill="hold"/>
                                        <p:tgtEl>
                                          <p:spTgt spid="19">
                                            <p:graphicEl>
                                              <a:dgm id="{EB5657E1-0FDE-487C-B3E9-5AF20DB9AE2E}"/>
                                            </p:graphicEl>
                                          </p:spTgt>
                                        </p:tgtEl>
                                        <p:attrNameLst>
                                          <p:attrName>ppt_w</p:attrName>
                                        </p:attrNameLst>
                                      </p:cBhvr>
                                      <p:tavLst>
                                        <p:tav tm="0">
                                          <p:val>
                                            <p:strVal val="#ppt_w+.3"/>
                                          </p:val>
                                        </p:tav>
                                        <p:tav tm="100000">
                                          <p:val>
                                            <p:strVal val="#ppt_w"/>
                                          </p:val>
                                        </p:tav>
                                      </p:tavLst>
                                    </p:anim>
                                    <p:anim calcmode="lin" valueType="num">
                                      <p:cBhvr>
                                        <p:cTn id="64" dur="1000" fill="hold"/>
                                        <p:tgtEl>
                                          <p:spTgt spid="19">
                                            <p:graphicEl>
                                              <a:dgm id="{EB5657E1-0FDE-487C-B3E9-5AF20DB9AE2E}"/>
                                            </p:graphicEl>
                                          </p:spTgt>
                                        </p:tgtEl>
                                        <p:attrNameLst>
                                          <p:attrName>ppt_h</p:attrName>
                                        </p:attrNameLst>
                                      </p:cBhvr>
                                      <p:tavLst>
                                        <p:tav tm="0">
                                          <p:val>
                                            <p:strVal val="#ppt_h"/>
                                          </p:val>
                                        </p:tav>
                                        <p:tav tm="100000">
                                          <p:val>
                                            <p:strVal val="#ppt_h"/>
                                          </p:val>
                                        </p:tav>
                                      </p:tavLst>
                                    </p:anim>
                                    <p:animEffect transition="in" filter="fade">
                                      <p:cBhvr>
                                        <p:cTn id="65" dur="1000"/>
                                        <p:tgtEl>
                                          <p:spTgt spid="19">
                                            <p:graphicEl>
                                              <a:dgm id="{EB5657E1-0FDE-487C-B3E9-5AF20DB9AE2E}"/>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0" presetClass="entr" presetSubtype="0" decel="100000" fill="hold" grpId="0" nodeType="clickEffect">
                                  <p:stCondLst>
                                    <p:cond delay="0"/>
                                  </p:stCondLst>
                                  <p:childTnLst>
                                    <p:set>
                                      <p:cBhvr>
                                        <p:cTn id="69" dur="1" fill="hold">
                                          <p:stCondLst>
                                            <p:cond delay="0"/>
                                          </p:stCondLst>
                                        </p:cTn>
                                        <p:tgtEl>
                                          <p:spTgt spid="19">
                                            <p:graphicEl>
                                              <a:dgm id="{C768E802-8FFE-4443-AD4A-40C7078370F8}"/>
                                            </p:graphicEl>
                                          </p:spTgt>
                                        </p:tgtEl>
                                        <p:attrNameLst>
                                          <p:attrName>style.visibility</p:attrName>
                                        </p:attrNameLst>
                                      </p:cBhvr>
                                      <p:to>
                                        <p:strVal val="visible"/>
                                      </p:to>
                                    </p:set>
                                    <p:anim calcmode="lin" valueType="num">
                                      <p:cBhvr>
                                        <p:cTn id="70" dur="1000" fill="hold"/>
                                        <p:tgtEl>
                                          <p:spTgt spid="19">
                                            <p:graphicEl>
                                              <a:dgm id="{C768E802-8FFE-4443-AD4A-40C7078370F8}"/>
                                            </p:graphicEl>
                                          </p:spTgt>
                                        </p:tgtEl>
                                        <p:attrNameLst>
                                          <p:attrName>ppt_w</p:attrName>
                                        </p:attrNameLst>
                                      </p:cBhvr>
                                      <p:tavLst>
                                        <p:tav tm="0">
                                          <p:val>
                                            <p:strVal val="#ppt_w+.3"/>
                                          </p:val>
                                        </p:tav>
                                        <p:tav tm="100000">
                                          <p:val>
                                            <p:strVal val="#ppt_w"/>
                                          </p:val>
                                        </p:tav>
                                      </p:tavLst>
                                    </p:anim>
                                    <p:anim calcmode="lin" valueType="num">
                                      <p:cBhvr>
                                        <p:cTn id="71" dur="1000" fill="hold"/>
                                        <p:tgtEl>
                                          <p:spTgt spid="19">
                                            <p:graphicEl>
                                              <a:dgm id="{C768E802-8FFE-4443-AD4A-40C7078370F8}"/>
                                            </p:graphicEl>
                                          </p:spTgt>
                                        </p:tgtEl>
                                        <p:attrNameLst>
                                          <p:attrName>ppt_h</p:attrName>
                                        </p:attrNameLst>
                                      </p:cBhvr>
                                      <p:tavLst>
                                        <p:tav tm="0">
                                          <p:val>
                                            <p:strVal val="#ppt_h"/>
                                          </p:val>
                                        </p:tav>
                                        <p:tav tm="100000">
                                          <p:val>
                                            <p:strVal val="#ppt_h"/>
                                          </p:val>
                                        </p:tav>
                                      </p:tavLst>
                                    </p:anim>
                                    <p:animEffect transition="in" filter="fade">
                                      <p:cBhvr>
                                        <p:cTn id="72" dur="1000"/>
                                        <p:tgtEl>
                                          <p:spTgt spid="19">
                                            <p:graphicEl>
                                              <a:dgm id="{C768E802-8FFE-4443-AD4A-40C7078370F8}"/>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50" presetClass="entr" presetSubtype="0" decel="100000" fill="hold" grpId="0" nodeType="clickEffect">
                                  <p:stCondLst>
                                    <p:cond delay="0"/>
                                  </p:stCondLst>
                                  <p:childTnLst>
                                    <p:set>
                                      <p:cBhvr>
                                        <p:cTn id="76" dur="1" fill="hold">
                                          <p:stCondLst>
                                            <p:cond delay="0"/>
                                          </p:stCondLst>
                                        </p:cTn>
                                        <p:tgtEl>
                                          <p:spTgt spid="19">
                                            <p:graphicEl>
                                              <a:dgm id="{92CBCD0C-2B6A-44FA-AA71-6EB891D36206}"/>
                                            </p:graphicEl>
                                          </p:spTgt>
                                        </p:tgtEl>
                                        <p:attrNameLst>
                                          <p:attrName>style.visibility</p:attrName>
                                        </p:attrNameLst>
                                      </p:cBhvr>
                                      <p:to>
                                        <p:strVal val="visible"/>
                                      </p:to>
                                    </p:set>
                                    <p:anim calcmode="lin" valueType="num">
                                      <p:cBhvr>
                                        <p:cTn id="77" dur="1000" fill="hold"/>
                                        <p:tgtEl>
                                          <p:spTgt spid="19">
                                            <p:graphicEl>
                                              <a:dgm id="{92CBCD0C-2B6A-44FA-AA71-6EB891D36206}"/>
                                            </p:graphicEl>
                                          </p:spTgt>
                                        </p:tgtEl>
                                        <p:attrNameLst>
                                          <p:attrName>ppt_w</p:attrName>
                                        </p:attrNameLst>
                                      </p:cBhvr>
                                      <p:tavLst>
                                        <p:tav tm="0">
                                          <p:val>
                                            <p:strVal val="#ppt_w+.3"/>
                                          </p:val>
                                        </p:tav>
                                        <p:tav tm="100000">
                                          <p:val>
                                            <p:strVal val="#ppt_w"/>
                                          </p:val>
                                        </p:tav>
                                      </p:tavLst>
                                    </p:anim>
                                    <p:anim calcmode="lin" valueType="num">
                                      <p:cBhvr>
                                        <p:cTn id="78" dur="1000" fill="hold"/>
                                        <p:tgtEl>
                                          <p:spTgt spid="19">
                                            <p:graphicEl>
                                              <a:dgm id="{92CBCD0C-2B6A-44FA-AA71-6EB891D36206}"/>
                                            </p:graphicEl>
                                          </p:spTgt>
                                        </p:tgtEl>
                                        <p:attrNameLst>
                                          <p:attrName>ppt_h</p:attrName>
                                        </p:attrNameLst>
                                      </p:cBhvr>
                                      <p:tavLst>
                                        <p:tav tm="0">
                                          <p:val>
                                            <p:strVal val="#ppt_h"/>
                                          </p:val>
                                        </p:tav>
                                        <p:tav tm="100000">
                                          <p:val>
                                            <p:strVal val="#ppt_h"/>
                                          </p:val>
                                        </p:tav>
                                      </p:tavLst>
                                    </p:anim>
                                    <p:animEffect transition="in" filter="fade">
                                      <p:cBhvr>
                                        <p:cTn id="79" dur="1000"/>
                                        <p:tgtEl>
                                          <p:spTgt spid="19">
                                            <p:graphicEl>
                                              <a:dgm id="{92CBCD0C-2B6A-44FA-AA71-6EB891D36206}"/>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50" presetClass="entr" presetSubtype="0" decel="100000" fill="hold" grpId="0" nodeType="clickEffect">
                                  <p:stCondLst>
                                    <p:cond delay="0"/>
                                  </p:stCondLst>
                                  <p:childTnLst>
                                    <p:set>
                                      <p:cBhvr>
                                        <p:cTn id="83" dur="1" fill="hold">
                                          <p:stCondLst>
                                            <p:cond delay="0"/>
                                          </p:stCondLst>
                                        </p:cTn>
                                        <p:tgtEl>
                                          <p:spTgt spid="19">
                                            <p:graphicEl>
                                              <a:dgm id="{5306C943-B39B-43C4-A373-2264EF20C1D2}"/>
                                            </p:graphicEl>
                                          </p:spTgt>
                                        </p:tgtEl>
                                        <p:attrNameLst>
                                          <p:attrName>style.visibility</p:attrName>
                                        </p:attrNameLst>
                                      </p:cBhvr>
                                      <p:to>
                                        <p:strVal val="visible"/>
                                      </p:to>
                                    </p:set>
                                    <p:anim calcmode="lin" valueType="num">
                                      <p:cBhvr>
                                        <p:cTn id="84" dur="1000" fill="hold"/>
                                        <p:tgtEl>
                                          <p:spTgt spid="19">
                                            <p:graphicEl>
                                              <a:dgm id="{5306C943-B39B-43C4-A373-2264EF20C1D2}"/>
                                            </p:graphicEl>
                                          </p:spTgt>
                                        </p:tgtEl>
                                        <p:attrNameLst>
                                          <p:attrName>ppt_w</p:attrName>
                                        </p:attrNameLst>
                                      </p:cBhvr>
                                      <p:tavLst>
                                        <p:tav tm="0">
                                          <p:val>
                                            <p:strVal val="#ppt_w+.3"/>
                                          </p:val>
                                        </p:tav>
                                        <p:tav tm="100000">
                                          <p:val>
                                            <p:strVal val="#ppt_w"/>
                                          </p:val>
                                        </p:tav>
                                      </p:tavLst>
                                    </p:anim>
                                    <p:anim calcmode="lin" valueType="num">
                                      <p:cBhvr>
                                        <p:cTn id="85" dur="1000" fill="hold"/>
                                        <p:tgtEl>
                                          <p:spTgt spid="19">
                                            <p:graphicEl>
                                              <a:dgm id="{5306C943-B39B-43C4-A373-2264EF20C1D2}"/>
                                            </p:graphicEl>
                                          </p:spTgt>
                                        </p:tgtEl>
                                        <p:attrNameLst>
                                          <p:attrName>ppt_h</p:attrName>
                                        </p:attrNameLst>
                                      </p:cBhvr>
                                      <p:tavLst>
                                        <p:tav tm="0">
                                          <p:val>
                                            <p:strVal val="#ppt_h"/>
                                          </p:val>
                                        </p:tav>
                                        <p:tav tm="100000">
                                          <p:val>
                                            <p:strVal val="#ppt_h"/>
                                          </p:val>
                                        </p:tav>
                                      </p:tavLst>
                                    </p:anim>
                                    <p:animEffect transition="in" filter="fade">
                                      <p:cBhvr>
                                        <p:cTn id="86" dur="1000"/>
                                        <p:tgtEl>
                                          <p:spTgt spid="19">
                                            <p:graphicEl>
                                              <a:dgm id="{5306C943-B39B-43C4-A373-2264EF20C1D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50" presetClass="entr" presetSubtype="0" decel="100000" fill="hold" grpId="0" nodeType="clickEffect">
                                  <p:stCondLst>
                                    <p:cond delay="0"/>
                                  </p:stCondLst>
                                  <p:childTnLst>
                                    <p:set>
                                      <p:cBhvr>
                                        <p:cTn id="90" dur="1" fill="hold">
                                          <p:stCondLst>
                                            <p:cond delay="0"/>
                                          </p:stCondLst>
                                        </p:cTn>
                                        <p:tgtEl>
                                          <p:spTgt spid="19">
                                            <p:graphicEl>
                                              <a:dgm id="{84239150-FA45-404D-9BD7-54D2E8990A7A}"/>
                                            </p:graphicEl>
                                          </p:spTgt>
                                        </p:tgtEl>
                                        <p:attrNameLst>
                                          <p:attrName>style.visibility</p:attrName>
                                        </p:attrNameLst>
                                      </p:cBhvr>
                                      <p:to>
                                        <p:strVal val="visible"/>
                                      </p:to>
                                    </p:set>
                                    <p:anim calcmode="lin" valueType="num">
                                      <p:cBhvr>
                                        <p:cTn id="91" dur="1000" fill="hold"/>
                                        <p:tgtEl>
                                          <p:spTgt spid="19">
                                            <p:graphicEl>
                                              <a:dgm id="{84239150-FA45-404D-9BD7-54D2E8990A7A}"/>
                                            </p:graphicEl>
                                          </p:spTgt>
                                        </p:tgtEl>
                                        <p:attrNameLst>
                                          <p:attrName>ppt_w</p:attrName>
                                        </p:attrNameLst>
                                      </p:cBhvr>
                                      <p:tavLst>
                                        <p:tav tm="0">
                                          <p:val>
                                            <p:strVal val="#ppt_w+.3"/>
                                          </p:val>
                                        </p:tav>
                                        <p:tav tm="100000">
                                          <p:val>
                                            <p:strVal val="#ppt_w"/>
                                          </p:val>
                                        </p:tav>
                                      </p:tavLst>
                                    </p:anim>
                                    <p:anim calcmode="lin" valueType="num">
                                      <p:cBhvr>
                                        <p:cTn id="92" dur="1000" fill="hold"/>
                                        <p:tgtEl>
                                          <p:spTgt spid="19">
                                            <p:graphicEl>
                                              <a:dgm id="{84239150-FA45-404D-9BD7-54D2E8990A7A}"/>
                                            </p:graphicEl>
                                          </p:spTgt>
                                        </p:tgtEl>
                                        <p:attrNameLst>
                                          <p:attrName>ppt_h</p:attrName>
                                        </p:attrNameLst>
                                      </p:cBhvr>
                                      <p:tavLst>
                                        <p:tav tm="0">
                                          <p:val>
                                            <p:strVal val="#ppt_h"/>
                                          </p:val>
                                        </p:tav>
                                        <p:tav tm="100000">
                                          <p:val>
                                            <p:strVal val="#ppt_h"/>
                                          </p:val>
                                        </p:tav>
                                      </p:tavLst>
                                    </p:anim>
                                    <p:animEffect transition="in" filter="fade">
                                      <p:cBhvr>
                                        <p:cTn id="93" dur="1000"/>
                                        <p:tgtEl>
                                          <p:spTgt spid="19">
                                            <p:graphicEl>
                                              <a:dgm id="{84239150-FA45-404D-9BD7-54D2E8990A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uiExpand="1">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mtClean="0"/>
              <a:t>Deployment </a:t>
            </a:r>
            <a:r>
              <a:rPr lang="en-US" smtClean="0"/>
              <a:t>of the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223628"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Organigramme : Disque magnétique 25"/>
          <p:cNvSpPr/>
          <p:nvPr/>
        </p:nvSpPr>
        <p:spPr>
          <a:xfrm>
            <a:off x="3276364" y="2672916"/>
            <a:ext cx="4572000" cy="2377440"/>
          </a:xfrm>
          <a:prstGeom prst="flowChartMagneticDisk">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52</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4156" y="548680"/>
            <a:ext cx="8208404" cy="576064"/>
          </a:xfrm>
        </p:spPr>
        <p:txBody>
          <a:bodyPr/>
          <a:lstStyle/>
          <a:p>
            <a:r>
              <a:rPr lang="en-US" smtClean="0">
                <a:latin typeface="+mj-lt"/>
              </a:rPr>
              <a:t>Deployment </a:t>
            </a:r>
            <a:r>
              <a:rPr lang="en-US" smtClean="0">
                <a:latin typeface="+mj-lt"/>
              </a:rPr>
              <a:t>of the secure activity diagrams</a:t>
            </a:r>
            <a:endParaRPr lang="en-US">
              <a:latin typeface="+mj-lt"/>
            </a:endParaRPr>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8" name="Diagramme 7"/>
          <p:cNvGraphicFramePr/>
          <p:nvPr/>
        </p:nvGraphicFramePr>
        <p:xfrm>
          <a:off x="359532" y="2240868"/>
          <a:ext cx="4752678"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au 10"/>
          <p:cNvGraphicFramePr>
            <a:graphicFrameLocks noGrp="1"/>
          </p:cNvGraphicFramePr>
          <p:nvPr/>
        </p:nvGraphicFramePr>
        <p:xfrm>
          <a:off x="6125146" y="2997435"/>
          <a:ext cx="2232250" cy="915876"/>
        </p:xfrm>
        <a:graphic>
          <a:graphicData uri="http://schemas.openxmlformats.org/drawingml/2006/table">
            <a:tbl>
              <a:tblPr firstRow="1" bandRow="1">
                <a:tableStyleId>{F5AB1C69-6EDB-4FF4-983F-18BD219EF322}</a:tableStyleId>
              </a:tblPr>
              <a:tblGrid>
                <a:gridCol w="396045"/>
                <a:gridCol w="360040"/>
                <a:gridCol w="396044"/>
                <a:gridCol w="540060"/>
                <a:gridCol w="540061"/>
              </a:tblGrid>
              <a:tr h="326984">
                <a:tc>
                  <a:txBody>
                    <a:bodyPr/>
                    <a:lstStyle/>
                    <a:p>
                      <a:r>
                        <a:rPr lang="fr-FR" sz="1000" baseline="0" smtClean="0"/>
                        <a:t>p</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baseline="0" smtClean="0"/>
                        <a:t>p</a:t>
                      </a:r>
                      <a:r>
                        <a:rPr lang="fr-FR" sz="1000" baseline="-25000" smtClean="0"/>
                        <a:t>xn</a:t>
                      </a:r>
                      <a:r>
                        <a:rPr lang="fr-FR" sz="1000" smtClean="0"/>
                        <a:t> </a:t>
                      </a:r>
                      <a:endParaRPr lang="en-US" sz="1000"/>
                    </a:p>
                  </a:txBody>
                  <a:tcPr/>
                </a:tc>
                <a:tc>
                  <a:txBody>
                    <a:bodyPr/>
                    <a:lstStyle/>
                    <a:p>
                      <a:r>
                        <a:rPr lang="fr-FR" sz="1000" smtClean="0"/>
                        <a:t>Actor</a:t>
                      </a:r>
                      <a:endParaRPr lang="en-US" sz="1000"/>
                    </a:p>
                  </a:txBody>
                  <a:tcPr/>
                </a:tc>
                <a:tc>
                  <a:txBody>
                    <a:bodyPr/>
                    <a:lstStyle/>
                    <a:p>
                      <a:r>
                        <a:rPr lang="fr-FR" sz="1000" smtClean="0"/>
                        <a:t>Time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12" name="ZoneTexte 11"/>
          <p:cNvSpPr txBox="1"/>
          <p:nvPr/>
        </p:nvSpPr>
        <p:spPr>
          <a:xfrm>
            <a:off x="6125146"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(operation</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p</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,…,p</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13" name="Organigramme : Disque magnétique 12"/>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eur droit 14"/>
          <p:cNvCxnSpPr>
            <a:endCxn id="13" idx="2"/>
          </p:cNvCxnSpPr>
          <p:nvPr/>
        </p:nvCxnSpPr>
        <p:spPr>
          <a:xfrm>
            <a:off x="5112210" y="2997435"/>
            <a:ext cx="899950" cy="283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19" name="Rectangle 18"/>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7" name="Espace réservé du numéro de diapositive 16"/>
          <p:cNvSpPr>
            <a:spLocks noGrp="1"/>
          </p:cNvSpPr>
          <p:nvPr>
            <p:ph type="sldNum" sz="quarter" idx="12"/>
          </p:nvPr>
        </p:nvSpPr>
        <p:spPr/>
        <p:txBody>
          <a:bodyPr/>
          <a:lstStyle/>
          <a:p>
            <a:fld id="{3A5F5595-61AE-4AA6-B423-33EDBD1DAE12}" type="slidenum">
              <a:rPr lang="fr-FR" smtClean="0"/>
              <a:pPr/>
              <a:t>53</a:t>
            </a:fld>
            <a:endParaRPr lang="fr-FR" dirty="0"/>
          </a:p>
        </p:txBody>
      </p:sp>
      <p:sp>
        <p:nvSpPr>
          <p:cNvPr id="16" name="Rectangle 15"/>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graphicEl>
                                              <a:dgm id="{0F477653-733C-46A9-963F-FEDFCF90103F}"/>
                                            </p:graphicEl>
                                          </p:spTgt>
                                        </p:tgtEl>
                                        <p:attrNameLst>
                                          <p:attrName>style.visibility</p:attrName>
                                        </p:attrNameLst>
                                      </p:cBhvr>
                                      <p:to>
                                        <p:strVal val="visible"/>
                                      </p:to>
                                    </p:set>
                                    <p:animEffect transition="in" filter="fade">
                                      <p:cBhvr>
                                        <p:cTn id="7" dur="1000"/>
                                        <p:tgtEl>
                                          <p:spTgt spid="8">
                                            <p:graphicEl>
                                              <a:dgm id="{0F477653-733C-46A9-963F-FEDFCF90103F}"/>
                                            </p:graphicEl>
                                          </p:spTgt>
                                        </p:tgtEl>
                                      </p:cBhvr>
                                    </p:animEffect>
                                    <p:anim calcmode="lin" valueType="num">
                                      <p:cBhvr>
                                        <p:cTn id="8" dur="1000" fill="hold"/>
                                        <p:tgtEl>
                                          <p:spTgt spid="8">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0F477653-733C-46A9-963F-FEDFCF90103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graphicEl>
                                              <a:dgm id="{12E8A444-99DB-47C8-95E6-AE40D2809128}"/>
                                            </p:graphicEl>
                                          </p:spTgt>
                                        </p:tgtEl>
                                        <p:attrNameLst>
                                          <p:attrName>style.visibility</p:attrName>
                                        </p:attrNameLst>
                                      </p:cBhvr>
                                      <p:to>
                                        <p:strVal val="visible"/>
                                      </p:to>
                                    </p:set>
                                    <p:animEffect transition="in" filter="fade">
                                      <p:cBhvr>
                                        <p:cTn id="14" dur="1000"/>
                                        <p:tgtEl>
                                          <p:spTgt spid="8">
                                            <p:graphicEl>
                                              <a:dgm id="{12E8A444-99DB-47C8-95E6-AE40D2809128}"/>
                                            </p:graphicEl>
                                          </p:spTgt>
                                        </p:tgtEl>
                                      </p:cBhvr>
                                    </p:animEffect>
                                    <p:anim calcmode="lin" valueType="num">
                                      <p:cBhvr>
                                        <p:cTn id="15" dur="1000" fill="hold"/>
                                        <p:tgtEl>
                                          <p:spTgt spid="8">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12E8A444-99DB-47C8-95E6-AE40D2809128}"/>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8">
                                            <p:graphicEl>
                                              <a:dgm id="{F0466C89-04B0-4130-AEC3-F751602EE981}"/>
                                            </p:graphicEl>
                                          </p:spTgt>
                                        </p:tgtEl>
                                        <p:attrNameLst>
                                          <p:attrName>style.visibility</p:attrName>
                                        </p:attrNameLst>
                                      </p:cBhvr>
                                      <p:to>
                                        <p:strVal val="visible"/>
                                      </p:to>
                                    </p:set>
                                    <p:animEffect transition="in" filter="fade">
                                      <p:cBhvr>
                                        <p:cTn id="19" dur="1000"/>
                                        <p:tgtEl>
                                          <p:spTgt spid="8">
                                            <p:graphicEl>
                                              <a:dgm id="{F0466C89-04B0-4130-AEC3-F751602EE981}"/>
                                            </p:graphicEl>
                                          </p:spTgt>
                                        </p:tgtEl>
                                      </p:cBhvr>
                                    </p:animEffect>
                                    <p:anim calcmode="lin" valueType="num">
                                      <p:cBhvr>
                                        <p:cTn id="20" dur="1000" fill="hold"/>
                                        <p:tgtEl>
                                          <p:spTgt spid="8">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F0466C89-04B0-4130-AEC3-F751602EE981}"/>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8">
                                            <p:graphicEl>
                                              <a:dgm id="{1FF41E16-26FA-45A8-A31C-B2615BEF408C}"/>
                                            </p:graphicEl>
                                          </p:spTgt>
                                        </p:tgtEl>
                                        <p:attrNameLst>
                                          <p:attrName>style.visibility</p:attrName>
                                        </p:attrNameLst>
                                      </p:cBhvr>
                                      <p:to>
                                        <p:strVal val="visible"/>
                                      </p:to>
                                    </p:set>
                                    <p:animEffect transition="in" filter="fade">
                                      <p:cBhvr>
                                        <p:cTn id="26" dur="1000"/>
                                        <p:tgtEl>
                                          <p:spTgt spid="8">
                                            <p:graphicEl>
                                              <a:dgm id="{1FF41E16-26FA-45A8-A31C-B2615BEF408C}"/>
                                            </p:graphicEl>
                                          </p:spTgt>
                                        </p:tgtEl>
                                      </p:cBhvr>
                                    </p:animEffect>
                                    <p:anim calcmode="lin" valueType="num">
                                      <p:cBhvr>
                                        <p:cTn id="27" dur="1000" fill="hold"/>
                                        <p:tgtEl>
                                          <p:spTgt spid="8">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1FF41E16-26FA-45A8-A31C-B2615BEF408C}"/>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8">
                                            <p:graphicEl>
                                              <a:dgm id="{3884A0AB-F20B-49FE-B4C9-F7B6E4B81227}"/>
                                            </p:graphicEl>
                                          </p:spTgt>
                                        </p:tgtEl>
                                        <p:attrNameLst>
                                          <p:attrName>style.visibility</p:attrName>
                                        </p:attrNameLst>
                                      </p:cBhvr>
                                      <p:to>
                                        <p:strVal val="visible"/>
                                      </p:to>
                                    </p:set>
                                    <p:animEffect transition="in" filter="fade">
                                      <p:cBhvr>
                                        <p:cTn id="31" dur="1000"/>
                                        <p:tgtEl>
                                          <p:spTgt spid="8">
                                            <p:graphicEl>
                                              <a:dgm id="{3884A0AB-F20B-49FE-B4C9-F7B6E4B81227}"/>
                                            </p:graphicEl>
                                          </p:spTgt>
                                        </p:tgtEl>
                                      </p:cBhvr>
                                    </p:animEffect>
                                    <p:anim calcmode="lin" valueType="num">
                                      <p:cBhvr>
                                        <p:cTn id="32" dur="1000" fill="hold"/>
                                        <p:tgtEl>
                                          <p:spTgt spid="8">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3884A0AB-F20B-49FE-B4C9-F7B6E4B8122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graphicEl>
                                              <a:dgm id="{E0494706-BDA4-4FCB-8595-75EABA3CB4F0}"/>
                                            </p:graphicEl>
                                          </p:spTgt>
                                        </p:tgtEl>
                                        <p:attrNameLst>
                                          <p:attrName>style.visibility</p:attrName>
                                        </p:attrNameLst>
                                      </p:cBhvr>
                                      <p:to>
                                        <p:strVal val="visible"/>
                                      </p:to>
                                    </p:set>
                                    <p:animEffect transition="in" filter="fade">
                                      <p:cBhvr>
                                        <p:cTn id="38" dur="1000"/>
                                        <p:tgtEl>
                                          <p:spTgt spid="8">
                                            <p:graphicEl>
                                              <a:dgm id="{E0494706-BDA4-4FCB-8595-75EABA3CB4F0}"/>
                                            </p:graphicEl>
                                          </p:spTgt>
                                        </p:tgtEl>
                                      </p:cBhvr>
                                    </p:animEffect>
                                    <p:anim calcmode="lin" valueType="num">
                                      <p:cBhvr>
                                        <p:cTn id="39" dur="1000" fill="hold"/>
                                        <p:tgtEl>
                                          <p:spTgt spid="8">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E0494706-BDA4-4FCB-8595-75EABA3CB4F0}"/>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
                                            <p:graphicEl>
                                              <a:dgm id="{3E4CBBA0-BE61-40BB-B482-3E03D93DC7F9}"/>
                                            </p:graphicEl>
                                          </p:spTgt>
                                        </p:tgtEl>
                                        <p:attrNameLst>
                                          <p:attrName>style.visibility</p:attrName>
                                        </p:attrNameLst>
                                      </p:cBhvr>
                                      <p:to>
                                        <p:strVal val="visible"/>
                                      </p:to>
                                    </p:set>
                                    <p:animEffect transition="in" filter="fade">
                                      <p:cBhvr>
                                        <p:cTn id="43" dur="1000"/>
                                        <p:tgtEl>
                                          <p:spTgt spid="8">
                                            <p:graphicEl>
                                              <a:dgm id="{3E4CBBA0-BE61-40BB-B482-3E03D93DC7F9}"/>
                                            </p:graphicEl>
                                          </p:spTgt>
                                        </p:tgtEl>
                                      </p:cBhvr>
                                    </p:animEffect>
                                    <p:anim calcmode="lin" valueType="num">
                                      <p:cBhvr>
                                        <p:cTn id="44" dur="1000" fill="hold"/>
                                        <p:tgtEl>
                                          <p:spTgt spid="8">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3E4CBBA0-BE61-40BB-B482-3E03D93DC7F9}"/>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8">
                                            <p:graphicEl>
                                              <a:dgm id="{B91EF4AF-11FE-477E-852F-4BE0C064F7E9}"/>
                                            </p:graphicEl>
                                          </p:spTgt>
                                        </p:tgtEl>
                                        <p:attrNameLst>
                                          <p:attrName>style.visibility</p:attrName>
                                        </p:attrNameLst>
                                      </p:cBhvr>
                                      <p:to>
                                        <p:strVal val="visible"/>
                                      </p:to>
                                    </p:set>
                                    <p:animEffect transition="in" filter="fade">
                                      <p:cBhvr>
                                        <p:cTn id="50" dur="1000"/>
                                        <p:tgtEl>
                                          <p:spTgt spid="8">
                                            <p:graphicEl>
                                              <a:dgm id="{B91EF4AF-11FE-477E-852F-4BE0C064F7E9}"/>
                                            </p:graphicEl>
                                          </p:spTgt>
                                        </p:tgtEl>
                                      </p:cBhvr>
                                    </p:animEffect>
                                    <p:anim calcmode="lin" valueType="num">
                                      <p:cBhvr>
                                        <p:cTn id="51" dur="1000" fill="hold"/>
                                        <p:tgtEl>
                                          <p:spTgt spid="8">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B91EF4AF-11FE-477E-852F-4BE0C064F7E9}"/>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8">
                                            <p:graphicEl>
                                              <a:dgm id="{EEC94F44-E48D-4A37-AFF3-1095E7AFD81C}"/>
                                            </p:graphicEl>
                                          </p:spTgt>
                                        </p:tgtEl>
                                        <p:attrNameLst>
                                          <p:attrName>style.visibility</p:attrName>
                                        </p:attrNameLst>
                                      </p:cBhvr>
                                      <p:to>
                                        <p:strVal val="visible"/>
                                      </p:to>
                                    </p:set>
                                    <p:animEffect transition="in" filter="fade">
                                      <p:cBhvr>
                                        <p:cTn id="55" dur="1000"/>
                                        <p:tgtEl>
                                          <p:spTgt spid="8">
                                            <p:graphicEl>
                                              <a:dgm id="{EEC94F44-E48D-4A37-AFF3-1095E7AFD81C}"/>
                                            </p:graphicEl>
                                          </p:spTgt>
                                        </p:tgtEl>
                                      </p:cBhvr>
                                    </p:animEffect>
                                    <p:anim calcmode="lin" valueType="num">
                                      <p:cBhvr>
                                        <p:cTn id="56" dur="1000" fill="hold"/>
                                        <p:tgtEl>
                                          <p:spTgt spid="8">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EEC94F44-E48D-4A37-AFF3-1095E7AFD81C}"/>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8">
                                            <p:graphicEl>
                                              <a:dgm id="{FB180C64-E3A7-49A0-A331-A393630F425C}"/>
                                            </p:graphicEl>
                                          </p:spTgt>
                                        </p:tgtEl>
                                        <p:attrNameLst>
                                          <p:attrName>style.visibility</p:attrName>
                                        </p:attrNameLst>
                                      </p:cBhvr>
                                      <p:to>
                                        <p:strVal val="visible"/>
                                      </p:to>
                                    </p:set>
                                    <p:animEffect transition="in" filter="fade">
                                      <p:cBhvr>
                                        <p:cTn id="62" dur="1000"/>
                                        <p:tgtEl>
                                          <p:spTgt spid="8">
                                            <p:graphicEl>
                                              <a:dgm id="{FB180C64-E3A7-49A0-A331-A393630F425C}"/>
                                            </p:graphicEl>
                                          </p:spTgt>
                                        </p:tgtEl>
                                      </p:cBhvr>
                                    </p:animEffect>
                                    <p:anim calcmode="lin" valueType="num">
                                      <p:cBhvr>
                                        <p:cTn id="63" dur="1000" fill="hold"/>
                                        <p:tgtEl>
                                          <p:spTgt spid="8">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FB180C64-E3A7-49A0-A331-A393630F425C}"/>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8">
                                            <p:graphicEl>
                                              <a:dgm id="{C6D8CFCD-79EB-4452-9771-93E70DB876A3}"/>
                                            </p:graphicEl>
                                          </p:spTgt>
                                        </p:tgtEl>
                                        <p:attrNameLst>
                                          <p:attrName>style.visibility</p:attrName>
                                        </p:attrNameLst>
                                      </p:cBhvr>
                                      <p:to>
                                        <p:strVal val="visible"/>
                                      </p:to>
                                    </p:set>
                                    <p:animEffect transition="in" filter="fade">
                                      <p:cBhvr>
                                        <p:cTn id="67" dur="1000"/>
                                        <p:tgtEl>
                                          <p:spTgt spid="8">
                                            <p:graphicEl>
                                              <a:dgm id="{C6D8CFCD-79EB-4452-9771-93E70DB876A3}"/>
                                            </p:graphicEl>
                                          </p:spTgt>
                                        </p:tgtEl>
                                      </p:cBhvr>
                                    </p:animEffect>
                                    <p:anim calcmode="lin" valueType="num">
                                      <p:cBhvr>
                                        <p:cTn id="68" dur="1000" fill="hold"/>
                                        <p:tgtEl>
                                          <p:spTgt spid="8">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C6D8CFCD-79EB-4452-9771-93E70DB876A3}"/>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500" fill="hold"/>
                                        <p:tgtEl>
                                          <p:spTgt spid="13"/>
                                        </p:tgtEl>
                                        <p:attrNameLst>
                                          <p:attrName>ppt_w</p:attrName>
                                        </p:attrNameLst>
                                      </p:cBhvr>
                                      <p:tavLst>
                                        <p:tav tm="0">
                                          <p:val>
                                            <p:strVal val="#ppt_w*2.5"/>
                                          </p:val>
                                        </p:tav>
                                        <p:tav tm="100000">
                                          <p:val>
                                            <p:strVal val="#ppt_w"/>
                                          </p:val>
                                        </p:tav>
                                      </p:tavLst>
                                    </p:anim>
                                    <p:anim calcmode="lin" valueType="num">
                                      <p:cBhvr>
                                        <p:cTn id="92" dur="500" fill="hold"/>
                                        <p:tgtEl>
                                          <p:spTgt spid="13"/>
                                        </p:tgtEl>
                                        <p:attrNameLst>
                                          <p:attrName>ppt_h</p:attrName>
                                        </p:attrNameLst>
                                      </p:cBhvr>
                                      <p:tavLst>
                                        <p:tav tm="0">
                                          <p:val>
                                            <p:strVal val="#ppt_h*0.01"/>
                                          </p:val>
                                        </p:tav>
                                        <p:tav tm="100000">
                                          <p:val>
                                            <p:strVal val="#ppt_h"/>
                                          </p:val>
                                        </p:tav>
                                      </p:tavLst>
                                    </p:anim>
                                    <p:anim calcmode="lin" valueType="num">
                                      <p:cBhvr>
                                        <p:cTn id="93" dur="500" fill="hold"/>
                                        <p:tgtEl>
                                          <p:spTgt spid="13"/>
                                        </p:tgtEl>
                                        <p:attrNameLst>
                                          <p:attrName>ppt_x</p:attrName>
                                        </p:attrNameLst>
                                      </p:cBhvr>
                                      <p:tavLst>
                                        <p:tav tm="0">
                                          <p:val>
                                            <p:strVal val="#ppt_x"/>
                                          </p:val>
                                        </p:tav>
                                        <p:tav tm="100000">
                                          <p:val>
                                            <p:strVal val="#ppt_x"/>
                                          </p:val>
                                        </p:tav>
                                      </p:tavLst>
                                    </p:anim>
                                    <p:anim calcmode="lin" valueType="num">
                                      <p:cBhvr>
                                        <p:cTn id="94" dur="500" fill="hold"/>
                                        <p:tgtEl>
                                          <p:spTgt spid="13"/>
                                        </p:tgtEl>
                                        <p:attrNameLst>
                                          <p:attrName>ppt_y</p:attrName>
                                        </p:attrNameLst>
                                      </p:cBhvr>
                                      <p:tavLst>
                                        <p:tav tm="0">
                                          <p:val>
                                            <p:strVal val="#ppt_h+1"/>
                                          </p:val>
                                        </p:tav>
                                        <p:tav tm="100000">
                                          <p:val>
                                            <p:strVal val="#ppt_y"/>
                                          </p:val>
                                        </p:tav>
                                      </p:tavLst>
                                    </p:anim>
                                    <p:animEffect transition="in" filter="fade">
                                      <p:cBhvr>
                                        <p:cTn id="95" dur="500"/>
                                        <p:tgtEl>
                                          <p:spTgt spid="13"/>
                                        </p:tgtEl>
                                      </p:cBhvr>
                                    </p:animEffect>
                                  </p:childTnLst>
                                </p:cTn>
                              </p:par>
                              <p:par>
                                <p:cTn id="96" presetID="58" presetClass="entr" presetSubtype="0" accel="10000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strVal val="#ppt_w*2.5"/>
                                          </p:val>
                                        </p:tav>
                                        <p:tav tm="100000">
                                          <p:val>
                                            <p:strVal val="#ppt_w"/>
                                          </p:val>
                                        </p:tav>
                                      </p:tavLst>
                                    </p:anim>
                                    <p:anim calcmode="lin" valueType="num">
                                      <p:cBhvr>
                                        <p:cTn id="99" dur="500" fill="hold"/>
                                        <p:tgtEl>
                                          <p:spTgt spid="18"/>
                                        </p:tgtEl>
                                        <p:attrNameLst>
                                          <p:attrName>ppt_h</p:attrName>
                                        </p:attrNameLst>
                                      </p:cBhvr>
                                      <p:tavLst>
                                        <p:tav tm="0">
                                          <p:val>
                                            <p:strVal val="#ppt_h*0.01"/>
                                          </p:val>
                                        </p:tav>
                                        <p:tav tm="100000">
                                          <p:val>
                                            <p:strVal val="#ppt_h"/>
                                          </p:val>
                                        </p:tav>
                                      </p:tavLst>
                                    </p:anim>
                                    <p:anim calcmode="lin" valueType="num">
                                      <p:cBhvr>
                                        <p:cTn id="100" dur="500" fill="hold"/>
                                        <p:tgtEl>
                                          <p:spTgt spid="18"/>
                                        </p:tgtEl>
                                        <p:attrNameLst>
                                          <p:attrName>ppt_x</p:attrName>
                                        </p:attrNameLst>
                                      </p:cBhvr>
                                      <p:tavLst>
                                        <p:tav tm="0">
                                          <p:val>
                                            <p:strVal val="#ppt_x"/>
                                          </p:val>
                                        </p:tav>
                                        <p:tav tm="100000">
                                          <p:val>
                                            <p:strVal val="#ppt_x"/>
                                          </p:val>
                                        </p:tav>
                                      </p:tavLst>
                                    </p:anim>
                                    <p:anim calcmode="lin" valueType="num">
                                      <p:cBhvr>
                                        <p:cTn id="101" dur="500" fill="hold"/>
                                        <p:tgtEl>
                                          <p:spTgt spid="18"/>
                                        </p:tgtEl>
                                        <p:attrNameLst>
                                          <p:attrName>ppt_y</p:attrName>
                                        </p:attrNameLst>
                                      </p:cBhvr>
                                      <p:tavLst>
                                        <p:tav tm="0">
                                          <p:val>
                                            <p:strVal val="#ppt_h+1"/>
                                          </p:val>
                                        </p:tav>
                                        <p:tav tm="100000">
                                          <p:val>
                                            <p:strVal val="#ppt_y"/>
                                          </p:val>
                                        </p:tav>
                                      </p:tavLst>
                                    </p:anim>
                                    <p:animEffect transition="in" filter="fade">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2" grpId="0"/>
      <p:bldP spid="13" grpId="0" animBg="1"/>
      <p:bldP spid="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mtClean="0"/>
              <a:t>Deployment </a:t>
            </a:r>
            <a:r>
              <a:rPr lang="fr-FR" smtClean="0"/>
              <a:t>of the filter</a:t>
            </a:r>
            <a:endParaRPr lang="en-US"/>
          </a:p>
        </p:txBody>
      </p:sp>
      <p:graphicFrame>
        <p:nvGraphicFramePr>
          <p:cNvPr id="8" name="Espace réservé du contenu 7"/>
          <p:cNvGraphicFramePr>
            <a:graphicFrameLocks noGrp="1"/>
          </p:cNvGraphicFramePr>
          <p:nvPr>
            <p:ph idx="1"/>
          </p:nvPr>
        </p:nvGraphicFramePr>
        <p:xfrm>
          <a:off x="2339752" y="3933056"/>
          <a:ext cx="515739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llipse 8"/>
          <p:cNvSpPr/>
          <p:nvPr/>
        </p:nvSpPr>
        <p:spPr>
          <a:xfrm>
            <a:off x="738808" y="1412776"/>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1" name="Flèche droite 10"/>
          <p:cNvSpPr/>
          <p:nvPr/>
        </p:nvSpPr>
        <p:spPr>
          <a:xfrm rot="2636547">
            <a:off x="3217225" y="2438628"/>
            <a:ext cx="1280160" cy="7315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smtClean="0">
                <a:solidFill>
                  <a:schemeClr val="tx1"/>
                </a:solidFill>
              </a:rPr>
              <a:t>translate</a:t>
            </a:r>
            <a:endParaRPr lang="en-US" sz="1400">
              <a:solidFill>
                <a:schemeClr val="tx1"/>
              </a:solidFill>
            </a:endParaRPr>
          </a:p>
        </p:txBody>
      </p:sp>
      <p:sp>
        <p:nvSpPr>
          <p:cNvPr id="12" name="Ellipse 11"/>
          <p:cNvSpPr/>
          <p:nvPr/>
        </p:nvSpPr>
        <p:spPr>
          <a:xfrm>
            <a:off x="827584" y="1448780"/>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3" name="Ellipse 12"/>
          <p:cNvSpPr/>
          <p:nvPr/>
        </p:nvSpPr>
        <p:spPr>
          <a:xfrm>
            <a:off x="899592" y="1484784"/>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4" name="Rectangle 13"/>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6" name="Espace réservé du numéro de diapositive 15"/>
          <p:cNvSpPr>
            <a:spLocks noGrp="1"/>
          </p:cNvSpPr>
          <p:nvPr>
            <p:ph type="sldNum" sz="quarter" idx="12"/>
          </p:nvPr>
        </p:nvSpPr>
        <p:spPr/>
        <p:txBody>
          <a:bodyPr/>
          <a:lstStyle/>
          <a:p>
            <a:fld id="{3A5F5595-61AE-4AA6-B423-33EDBD1DAE12}" type="slidenum">
              <a:rPr lang="fr-FR" smtClean="0"/>
              <a:pPr/>
              <a:t>54</a:t>
            </a:fld>
            <a:endParaRPr lang="fr-FR" dirty="0"/>
          </a:p>
        </p:txBody>
      </p:sp>
      <p:sp>
        <p:nvSpPr>
          <p:cNvPr id="15" name="Rectangle 14"/>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graphicEl>
                                              <a:dgm id="{2BCE3CBE-2F67-4A43-B1E1-D4DC697CF729}"/>
                                            </p:graphicEl>
                                          </p:spTgt>
                                        </p:tgtEl>
                                        <p:attrNameLst>
                                          <p:attrName>style.visibility</p:attrName>
                                        </p:attrNameLst>
                                      </p:cBhvr>
                                      <p:to>
                                        <p:strVal val="visible"/>
                                      </p:to>
                                    </p:set>
                                    <p:animEffect transition="in" filter="blinds(horizontal)">
                                      <p:cBhvr>
                                        <p:cTn id="16" dur="500"/>
                                        <p:tgtEl>
                                          <p:spTgt spid="8">
                                            <p:graphicEl>
                                              <a:dgm id="{2BCE3CBE-2F67-4A43-B1E1-D4DC697CF729}"/>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graphicEl>
                                              <a:dgm id="{F7968F75-0AF8-4C9A-8231-A742A7ACBEDC}"/>
                                            </p:graphicEl>
                                          </p:spTgt>
                                        </p:tgtEl>
                                        <p:attrNameLst>
                                          <p:attrName>style.visibility</p:attrName>
                                        </p:attrNameLst>
                                      </p:cBhvr>
                                      <p:to>
                                        <p:strVal val="visible"/>
                                      </p:to>
                                    </p:set>
                                    <p:animEffect transition="in" filter="blinds(horizontal)">
                                      <p:cBhvr>
                                        <p:cTn id="21" dur="500"/>
                                        <p:tgtEl>
                                          <p:spTgt spid="8">
                                            <p:graphicEl>
                                              <a:dgm id="{F7968F75-0AF8-4C9A-8231-A742A7ACBED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graphicEl>
                                              <a:dgm id="{708EC4F5-AC44-4B62-AD1D-A5A29CCB8607}"/>
                                            </p:graphicEl>
                                          </p:spTgt>
                                        </p:tgtEl>
                                        <p:attrNameLst>
                                          <p:attrName>style.visibility</p:attrName>
                                        </p:attrNameLst>
                                      </p:cBhvr>
                                      <p:to>
                                        <p:strVal val="visible"/>
                                      </p:to>
                                    </p:set>
                                    <p:animEffect transition="in" filter="blinds(horizontal)">
                                      <p:cBhvr>
                                        <p:cTn id="26" dur="500"/>
                                        <p:tgtEl>
                                          <p:spTgt spid="8">
                                            <p:graphicEl>
                                              <a:dgm id="{708EC4F5-AC44-4B62-AD1D-A5A29CCB860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graphicEl>
                                              <a:dgm id="{D2B5E308-25AE-46F8-BBC8-2C3A30AE4BBE}"/>
                                            </p:graphicEl>
                                          </p:spTgt>
                                        </p:tgtEl>
                                        <p:attrNameLst>
                                          <p:attrName>style.visibility</p:attrName>
                                        </p:attrNameLst>
                                      </p:cBhvr>
                                      <p:to>
                                        <p:strVal val="visible"/>
                                      </p:to>
                                    </p:set>
                                    <p:animEffect transition="in" filter="blinds(horizontal)">
                                      <p:cBhvr>
                                        <p:cTn id="31" dur="500"/>
                                        <p:tgtEl>
                                          <p:spTgt spid="8">
                                            <p:graphicEl>
                                              <a:dgm id="{D2B5E308-25AE-46F8-BBC8-2C3A30AE4B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AspectJ-based application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8" name="Picture 2" descr="C:\Users\nguye_tm\Dropbox\PhD\writing\Latex\thesis\Thesis06\Pictures\Translationworkflow.png"/>
          <p:cNvPicPr>
            <a:picLocks noChangeAspect="1" noChangeArrowheads="1"/>
          </p:cNvPicPr>
          <p:nvPr/>
        </p:nvPicPr>
        <p:blipFill>
          <a:blip r:embed="rId2" cstate="print"/>
          <a:srcRect/>
          <a:stretch>
            <a:fillRect/>
          </a:stretch>
        </p:blipFill>
        <p:spPr bwMode="auto">
          <a:xfrm>
            <a:off x="1409562" y="1258872"/>
            <a:ext cx="6367037" cy="4870428"/>
          </a:xfrm>
          <a:prstGeom prst="rect">
            <a:avLst/>
          </a:prstGeom>
          <a:noFill/>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55</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14350" indent="-514350"/>
            <a:r>
              <a:rPr lang="fr-FR" smtClean="0"/>
              <a:t>Tool support</a:t>
            </a:r>
            <a:endParaRPr lang="en-US"/>
          </a:p>
        </p:txBody>
      </p:sp>
      <p:sp>
        <p:nvSpPr>
          <p:cNvPr id="3" name="Espace réservé du contenu 2"/>
          <p:cNvSpPr>
            <a:spLocks noGrp="1"/>
          </p:cNvSpPr>
          <p:nvPr>
            <p:ph idx="1"/>
          </p:nvPr>
        </p:nvSpPr>
        <p:spPr/>
        <p:txBody>
          <a:bodyPr/>
          <a:lstStyle/>
          <a:p>
            <a:r>
              <a:rPr lang="fr-FR" smtClean="0"/>
              <a:t>An Eclipse platform</a:t>
            </a:r>
          </a:p>
          <a:p>
            <a:r>
              <a:rPr lang="fr-FR" smtClean="0"/>
              <a:t>Technologies: Xtext, Xpand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8" name="Diagramme 7"/>
          <p:cNvGraphicFramePr/>
          <p:nvPr/>
        </p:nvGraphicFramePr>
        <p:xfrm>
          <a:off x="215516" y="2456892"/>
          <a:ext cx="438014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smtClean="0">
                <a:latin typeface="GillSans"/>
              </a:rPr>
              <a:t>Automation </a:t>
            </a:r>
            <a:endParaRPr lang="en-US" sz="2000" dirty="0">
              <a:latin typeface="GillSans"/>
            </a:endParaRPr>
          </a:p>
        </p:txBody>
      </p:sp>
      <p:graphicFrame>
        <p:nvGraphicFramePr>
          <p:cNvPr id="11" name="Diagramme 10"/>
          <p:cNvGraphicFramePr/>
          <p:nvPr/>
        </p:nvGraphicFramePr>
        <p:xfrm>
          <a:off x="4595664" y="1397000"/>
          <a:ext cx="3972780" cy="2932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56</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graphicEl>
                                              <a:dgm id="{0735B3A2-1A74-495E-A06D-520973234955}"/>
                                            </p:graphicEl>
                                          </p:spTgt>
                                        </p:tgtEl>
                                        <p:attrNameLst>
                                          <p:attrName>style.visibility</p:attrName>
                                        </p:attrNameLst>
                                      </p:cBhvr>
                                      <p:to>
                                        <p:strVal val="visible"/>
                                      </p:to>
                                    </p:set>
                                    <p:anim calcmode="lin" valueType="num">
                                      <p:cBhvr additive="base">
                                        <p:cTn id="17" dur="500" fill="hold"/>
                                        <p:tgtEl>
                                          <p:spTgt spid="11">
                                            <p:graphicEl>
                                              <a:dgm id="{0735B3A2-1A74-495E-A06D-52097323495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dgm id="{0735B3A2-1A74-495E-A06D-520973234955}"/>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graphicEl>
                                              <a:dgm id="{F98CD5D8-55A0-441A-9C36-7A75CD0EA8AB}"/>
                                            </p:graphicEl>
                                          </p:spTgt>
                                        </p:tgtEl>
                                        <p:attrNameLst>
                                          <p:attrName>style.visibility</p:attrName>
                                        </p:attrNameLst>
                                      </p:cBhvr>
                                      <p:to>
                                        <p:strVal val="visible"/>
                                      </p:to>
                                    </p:set>
                                    <p:anim calcmode="lin" valueType="num">
                                      <p:cBhvr additive="base">
                                        <p:cTn id="23" dur="500" fill="hold"/>
                                        <p:tgtEl>
                                          <p:spTgt spid="11">
                                            <p:graphicEl>
                                              <a:dgm id="{F98CD5D8-55A0-441A-9C36-7A75CD0EA8A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dgm id="{F98CD5D8-55A0-441A-9C36-7A75CD0EA8A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graphicEl>
                                              <a:dgm id="{6F5CD72B-54E4-45BE-B010-E806DC0742BD}"/>
                                            </p:graphicEl>
                                          </p:spTgt>
                                        </p:tgtEl>
                                        <p:attrNameLst>
                                          <p:attrName>style.visibility</p:attrName>
                                        </p:attrNameLst>
                                      </p:cBhvr>
                                      <p:to>
                                        <p:strVal val="visible"/>
                                      </p:to>
                                    </p:set>
                                    <p:anim calcmode="lin" valueType="num">
                                      <p:cBhvr additive="base">
                                        <p:cTn id="27" dur="500" fill="hold"/>
                                        <p:tgtEl>
                                          <p:spTgt spid="11">
                                            <p:graphicEl>
                                              <a:dgm id="{6F5CD72B-54E4-45BE-B010-E806DC0742B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dgm id="{6F5CD72B-54E4-45BE-B010-E806DC0742BD}"/>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graphicEl>
                                              <a:dgm id="{8325C56E-3093-4D52-B557-124525422449}"/>
                                            </p:graphicEl>
                                          </p:spTgt>
                                        </p:tgtEl>
                                        <p:attrNameLst>
                                          <p:attrName>style.visibility</p:attrName>
                                        </p:attrNameLst>
                                      </p:cBhvr>
                                      <p:to>
                                        <p:strVal val="visible"/>
                                      </p:to>
                                    </p:set>
                                    <p:anim calcmode="lin" valueType="num">
                                      <p:cBhvr additive="base">
                                        <p:cTn id="33" dur="500" fill="hold"/>
                                        <p:tgtEl>
                                          <p:spTgt spid="11">
                                            <p:graphicEl>
                                              <a:dgm id="{8325C56E-3093-4D52-B557-12452542244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graphicEl>
                                              <a:dgm id="{8325C56E-3093-4D52-B557-12452542244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graphicEl>
                                              <a:dgm id="{6921EEBE-AFF8-4732-B4F4-6A2530CB312F}"/>
                                            </p:graphicEl>
                                          </p:spTgt>
                                        </p:tgtEl>
                                        <p:attrNameLst>
                                          <p:attrName>style.visibility</p:attrName>
                                        </p:attrNameLst>
                                      </p:cBhvr>
                                      <p:to>
                                        <p:strVal val="visible"/>
                                      </p:to>
                                    </p:set>
                                    <p:anim calcmode="lin" valueType="num">
                                      <p:cBhvr additive="base">
                                        <p:cTn id="37" dur="500" fill="hold"/>
                                        <p:tgtEl>
                                          <p:spTgt spid="11">
                                            <p:graphicEl>
                                              <a:dgm id="{6921EEBE-AFF8-4732-B4F4-6A2530CB312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6921EEBE-AFF8-4732-B4F4-6A2530CB312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graphicEl>
                                              <a:dgm id="{FE81CAC9-7A81-4A1B-97D9-7A8BC325E8B8}"/>
                                            </p:graphicEl>
                                          </p:spTgt>
                                        </p:tgtEl>
                                        <p:attrNameLst>
                                          <p:attrName>style.visibility</p:attrName>
                                        </p:attrNameLst>
                                      </p:cBhvr>
                                      <p:to>
                                        <p:strVal val="visible"/>
                                      </p:to>
                                    </p:set>
                                    <p:anim calcmode="lin" valueType="num">
                                      <p:cBhvr additive="base">
                                        <p:cTn id="43" dur="500" fill="hold"/>
                                        <p:tgtEl>
                                          <p:spTgt spid="11">
                                            <p:graphicEl>
                                              <a:dgm id="{FE81CAC9-7A81-4A1B-97D9-7A8BC325E8B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dgm id="{FE81CAC9-7A81-4A1B-97D9-7A8BC325E8B8}"/>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graphicEl>
                                              <a:dgm id="{146A212A-31CA-4A69-94FA-83D2CCACE2F5}"/>
                                            </p:graphicEl>
                                          </p:spTgt>
                                        </p:tgtEl>
                                        <p:attrNameLst>
                                          <p:attrName>style.visibility</p:attrName>
                                        </p:attrNameLst>
                                      </p:cBhvr>
                                      <p:to>
                                        <p:strVal val="visible"/>
                                      </p:to>
                                    </p:set>
                                    <p:anim calcmode="lin" valueType="num">
                                      <p:cBhvr additive="base">
                                        <p:cTn id="47" dur="500" fill="hold"/>
                                        <p:tgtEl>
                                          <p:spTgt spid="11">
                                            <p:graphicEl>
                                              <a:dgm id="{146A212A-31CA-4A69-94FA-83D2CCACE2F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dgm id="{146A212A-31CA-4A69-94FA-83D2CCACE2F5}"/>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graphicEl>
                                              <a:dgm id="{56EF4997-20EF-430D-8217-528BA45195B4}"/>
                                            </p:graphicEl>
                                          </p:spTgt>
                                        </p:tgtEl>
                                        <p:attrNameLst>
                                          <p:attrName>style.visibility</p:attrName>
                                        </p:attrNameLst>
                                      </p:cBhvr>
                                      <p:to>
                                        <p:strVal val="visible"/>
                                      </p:to>
                                    </p:set>
                                    <p:animEffect transition="in" filter="fade">
                                      <p:cBhvr>
                                        <p:cTn id="53" dur="1000"/>
                                        <p:tgtEl>
                                          <p:spTgt spid="8">
                                            <p:graphicEl>
                                              <a:dgm id="{56EF4997-20EF-430D-8217-528BA45195B4}"/>
                                            </p:graphicEl>
                                          </p:spTgt>
                                        </p:tgtEl>
                                      </p:cBhvr>
                                    </p:animEffect>
                                    <p:anim calcmode="lin" valueType="num">
                                      <p:cBhvr>
                                        <p:cTn id="54" dur="1000" fill="hold"/>
                                        <p:tgtEl>
                                          <p:spTgt spid="8">
                                            <p:graphicEl>
                                              <a:dgm id="{56EF4997-20EF-430D-8217-528BA45195B4}"/>
                                            </p:graphicEl>
                                          </p:spTgt>
                                        </p:tgtEl>
                                        <p:attrNameLst>
                                          <p:attrName>ppt_x</p:attrName>
                                        </p:attrNameLst>
                                      </p:cBhvr>
                                      <p:tavLst>
                                        <p:tav tm="0">
                                          <p:val>
                                            <p:strVal val="#ppt_x"/>
                                          </p:val>
                                        </p:tav>
                                        <p:tav tm="100000">
                                          <p:val>
                                            <p:strVal val="#ppt_x"/>
                                          </p:val>
                                        </p:tav>
                                      </p:tavLst>
                                    </p:anim>
                                    <p:anim calcmode="lin" valueType="num">
                                      <p:cBhvr>
                                        <p:cTn id="55" dur="1000" fill="hold"/>
                                        <p:tgtEl>
                                          <p:spTgt spid="8">
                                            <p:graphicEl>
                                              <a:dgm id="{56EF4997-20EF-430D-8217-528BA45195B4}"/>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graphicEl>
                                              <a:dgm id="{04AB7BA5-66BE-4403-84F4-98FB35309AD3}"/>
                                            </p:graphicEl>
                                          </p:spTgt>
                                        </p:tgtEl>
                                        <p:attrNameLst>
                                          <p:attrName>style.visibility</p:attrName>
                                        </p:attrNameLst>
                                      </p:cBhvr>
                                      <p:to>
                                        <p:strVal val="visible"/>
                                      </p:to>
                                    </p:set>
                                    <p:animEffect transition="in" filter="fade">
                                      <p:cBhvr>
                                        <p:cTn id="60" dur="1000"/>
                                        <p:tgtEl>
                                          <p:spTgt spid="8">
                                            <p:graphicEl>
                                              <a:dgm id="{04AB7BA5-66BE-4403-84F4-98FB35309AD3}"/>
                                            </p:graphicEl>
                                          </p:spTgt>
                                        </p:tgtEl>
                                      </p:cBhvr>
                                    </p:animEffect>
                                    <p:anim calcmode="lin" valueType="num">
                                      <p:cBhvr>
                                        <p:cTn id="61" dur="1000" fill="hold"/>
                                        <p:tgtEl>
                                          <p:spTgt spid="8">
                                            <p:graphicEl>
                                              <a:dgm id="{04AB7BA5-66BE-4403-84F4-98FB35309AD3}"/>
                                            </p:graphicEl>
                                          </p:spTgt>
                                        </p:tgtEl>
                                        <p:attrNameLst>
                                          <p:attrName>ppt_x</p:attrName>
                                        </p:attrNameLst>
                                      </p:cBhvr>
                                      <p:tavLst>
                                        <p:tav tm="0">
                                          <p:val>
                                            <p:strVal val="#ppt_x"/>
                                          </p:val>
                                        </p:tav>
                                        <p:tav tm="100000">
                                          <p:val>
                                            <p:strVal val="#ppt_x"/>
                                          </p:val>
                                        </p:tav>
                                      </p:tavLst>
                                    </p:anim>
                                    <p:anim calcmode="lin" valueType="num">
                                      <p:cBhvr>
                                        <p:cTn id="62" dur="1000" fill="hold"/>
                                        <p:tgtEl>
                                          <p:spTgt spid="8">
                                            <p:graphicEl>
                                              <a:dgm id="{04AB7BA5-66BE-4403-84F4-98FB35309AD3}"/>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8">
                                            <p:graphicEl>
                                              <a:dgm id="{73E85A3F-1860-4288-ADB0-A632CCE9649F}"/>
                                            </p:graphicEl>
                                          </p:spTgt>
                                        </p:tgtEl>
                                        <p:attrNameLst>
                                          <p:attrName>style.visibility</p:attrName>
                                        </p:attrNameLst>
                                      </p:cBhvr>
                                      <p:to>
                                        <p:strVal val="visible"/>
                                      </p:to>
                                    </p:set>
                                    <p:animEffect transition="in" filter="fade">
                                      <p:cBhvr>
                                        <p:cTn id="65" dur="1000"/>
                                        <p:tgtEl>
                                          <p:spTgt spid="8">
                                            <p:graphicEl>
                                              <a:dgm id="{73E85A3F-1860-4288-ADB0-A632CCE9649F}"/>
                                            </p:graphicEl>
                                          </p:spTgt>
                                        </p:tgtEl>
                                      </p:cBhvr>
                                    </p:animEffect>
                                    <p:anim calcmode="lin" valueType="num">
                                      <p:cBhvr>
                                        <p:cTn id="66" dur="1000" fill="hold"/>
                                        <p:tgtEl>
                                          <p:spTgt spid="8">
                                            <p:graphicEl>
                                              <a:dgm id="{73E85A3F-1860-4288-ADB0-A632CCE9649F}"/>
                                            </p:graphicEl>
                                          </p:spTgt>
                                        </p:tgtEl>
                                        <p:attrNameLst>
                                          <p:attrName>ppt_x</p:attrName>
                                        </p:attrNameLst>
                                      </p:cBhvr>
                                      <p:tavLst>
                                        <p:tav tm="0">
                                          <p:val>
                                            <p:strVal val="#ppt_x"/>
                                          </p:val>
                                        </p:tav>
                                        <p:tav tm="100000">
                                          <p:val>
                                            <p:strVal val="#ppt_x"/>
                                          </p:val>
                                        </p:tav>
                                      </p:tavLst>
                                    </p:anim>
                                    <p:anim calcmode="lin" valueType="num">
                                      <p:cBhvr>
                                        <p:cTn id="67" dur="1000" fill="hold"/>
                                        <p:tgtEl>
                                          <p:spTgt spid="8">
                                            <p:graphicEl>
                                              <a:dgm id="{73E85A3F-1860-4288-ADB0-A632CCE9649F}"/>
                                            </p:graphic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
                                            <p:graphicEl>
                                              <a:dgm id="{EA48588D-6F4F-49B3-9BD6-77C3A3FA1005}"/>
                                            </p:graphicEl>
                                          </p:spTgt>
                                        </p:tgtEl>
                                        <p:attrNameLst>
                                          <p:attrName>style.visibility</p:attrName>
                                        </p:attrNameLst>
                                      </p:cBhvr>
                                      <p:to>
                                        <p:strVal val="visible"/>
                                      </p:to>
                                    </p:set>
                                    <p:animEffect transition="in" filter="fade">
                                      <p:cBhvr>
                                        <p:cTn id="72" dur="1000"/>
                                        <p:tgtEl>
                                          <p:spTgt spid="8">
                                            <p:graphicEl>
                                              <a:dgm id="{EA48588D-6F4F-49B3-9BD6-77C3A3FA1005}"/>
                                            </p:graphicEl>
                                          </p:spTgt>
                                        </p:tgtEl>
                                      </p:cBhvr>
                                    </p:animEffect>
                                    <p:anim calcmode="lin" valueType="num">
                                      <p:cBhvr>
                                        <p:cTn id="73" dur="1000" fill="hold"/>
                                        <p:tgtEl>
                                          <p:spTgt spid="8">
                                            <p:graphicEl>
                                              <a:dgm id="{EA48588D-6F4F-49B3-9BD6-77C3A3FA1005}"/>
                                            </p:graphicEl>
                                          </p:spTgt>
                                        </p:tgtEl>
                                        <p:attrNameLst>
                                          <p:attrName>ppt_x</p:attrName>
                                        </p:attrNameLst>
                                      </p:cBhvr>
                                      <p:tavLst>
                                        <p:tav tm="0">
                                          <p:val>
                                            <p:strVal val="#ppt_x"/>
                                          </p:val>
                                        </p:tav>
                                        <p:tav tm="100000">
                                          <p:val>
                                            <p:strVal val="#ppt_x"/>
                                          </p:val>
                                        </p:tav>
                                      </p:tavLst>
                                    </p:anim>
                                    <p:anim calcmode="lin" valueType="num">
                                      <p:cBhvr>
                                        <p:cTn id="74" dur="1000" fill="hold"/>
                                        <p:tgtEl>
                                          <p:spTgt spid="8">
                                            <p:graphicEl>
                                              <a:dgm id="{EA48588D-6F4F-49B3-9BD6-77C3A3FA1005}"/>
                                            </p:graphic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
                                            <p:graphicEl>
                                              <a:dgm id="{9E2787FD-86C1-4F32-A7E2-C2A124C7A872}"/>
                                            </p:graphicEl>
                                          </p:spTgt>
                                        </p:tgtEl>
                                        <p:attrNameLst>
                                          <p:attrName>style.visibility</p:attrName>
                                        </p:attrNameLst>
                                      </p:cBhvr>
                                      <p:to>
                                        <p:strVal val="visible"/>
                                      </p:to>
                                    </p:set>
                                    <p:animEffect transition="in" filter="fade">
                                      <p:cBhvr>
                                        <p:cTn id="77" dur="1000"/>
                                        <p:tgtEl>
                                          <p:spTgt spid="8">
                                            <p:graphicEl>
                                              <a:dgm id="{9E2787FD-86C1-4F32-A7E2-C2A124C7A872}"/>
                                            </p:graphicEl>
                                          </p:spTgt>
                                        </p:tgtEl>
                                      </p:cBhvr>
                                    </p:animEffect>
                                    <p:anim calcmode="lin" valueType="num">
                                      <p:cBhvr>
                                        <p:cTn id="78" dur="1000" fill="hold"/>
                                        <p:tgtEl>
                                          <p:spTgt spid="8">
                                            <p:graphicEl>
                                              <a:dgm id="{9E2787FD-86C1-4F32-A7E2-C2A124C7A872}"/>
                                            </p:graphicEl>
                                          </p:spTgt>
                                        </p:tgtEl>
                                        <p:attrNameLst>
                                          <p:attrName>ppt_x</p:attrName>
                                        </p:attrNameLst>
                                      </p:cBhvr>
                                      <p:tavLst>
                                        <p:tav tm="0">
                                          <p:val>
                                            <p:strVal val="#ppt_x"/>
                                          </p:val>
                                        </p:tav>
                                        <p:tav tm="100000">
                                          <p:val>
                                            <p:strVal val="#ppt_x"/>
                                          </p:val>
                                        </p:tav>
                                      </p:tavLst>
                                    </p:anim>
                                    <p:anim calcmode="lin" valueType="num">
                                      <p:cBhvr>
                                        <p:cTn id="79" dur="1000" fill="hold"/>
                                        <p:tgtEl>
                                          <p:spTgt spid="8">
                                            <p:graphicEl>
                                              <a:dgm id="{9E2787FD-86C1-4F32-A7E2-C2A124C7A872}"/>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graphicEl>
                                              <a:dgm id="{6606DBB7-13BA-4BF9-9C10-B1D276F25DC1}"/>
                                            </p:graphicEl>
                                          </p:spTgt>
                                        </p:tgtEl>
                                        <p:attrNameLst>
                                          <p:attrName>style.visibility</p:attrName>
                                        </p:attrNameLst>
                                      </p:cBhvr>
                                      <p:to>
                                        <p:strVal val="visible"/>
                                      </p:to>
                                    </p:set>
                                    <p:animEffect transition="in" filter="fade">
                                      <p:cBhvr>
                                        <p:cTn id="84" dur="1000"/>
                                        <p:tgtEl>
                                          <p:spTgt spid="8">
                                            <p:graphicEl>
                                              <a:dgm id="{6606DBB7-13BA-4BF9-9C10-B1D276F25DC1}"/>
                                            </p:graphicEl>
                                          </p:spTgt>
                                        </p:tgtEl>
                                      </p:cBhvr>
                                    </p:animEffect>
                                    <p:anim calcmode="lin" valueType="num">
                                      <p:cBhvr>
                                        <p:cTn id="85" dur="1000" fill="hold"/>
                                        <p:tgtEl>
                                          <p:spTgt spid="8">
                                            <p:graphicEl>
                                              <a:dgm id="{6606DBB7-13BA-4BF9-9C10-B1D276F25DC1}"/>
                                            </p:graphicEl>
                                          </p:spTgt>
                                        </p:tgtEl>
                                        <p:attrNameLst>
                                          <p:attrName>ppt_x</p:attrName>
                                        </p:attrNameLst>
                                      </p:cBhvr>
                                      <p:tavLst>
                                        <p:tav tm="0">
                                          <p:val>
                                            <p:strVal val="#ppt_x"/>
                                          </p:val>
                                        </p:tav>
                                        <p:tav tm="100000">
                                          <p:val>
                                            <p:strVal val="#ppt_x"/>
                                          </p:val>
                                        </p:tav>
                                      </p:tavLst>
                                    </p:anim>
                                    <p:anim calcmode="lin" valueType="num">
                                      <p:cBhvr>
                                        <p:cTn id="86" dur="1000" fill="hold"/>
                                        <p:tgtEl>
                                          <p:spTgt spid="8">
                                            <p:graphicEl>
                                              <a:dgm id="{6606DBB7-13BA-4BF9-9C10-B1D276F25DC1}"/>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
                                            <p:graphicEl>
                                              <a:dgm id="{3B2C6B53-4E2E-4F01-A7DD-F3B7D7D1C827}"/>
                                            </p:graphicEl>
                                          </p:spTgt>
                                        </p:tgtEl>
                                        <p:attrNameLst>
                                          <p:attrName>style.visibility</p:attrName>
                                        </p:attrNameLst>
                                      </p:cBhvr>
                                      <p:to>
                                        <p:strVal val="visible"/>
                                      </p:to>
                                    </p:set>
                                    <p:animEffect transition="in" filter="fade">
                                      <p:cBhvr>
                                        <p:cTn id="89" dur="1000"/>
                                        <p:tgtEl>
                                          <p:spTgt spid="8">
                                            <p:graphicEl>
                                              <a:dgm id="{3B2C6B53-4E2E-4F01-A7DD-F3B7D7D1C827}"/>
                                            </p:graphicEl>
                                          </p:spTgt>
                                        </p:tgtEl>
                                      </p:cBhvr>
                                    </p:animEffect>
                                    <p:anim calcmode="lin" valueType="num">
                                      <p:cBhvr>
                                        <p:cTn id="90" dur="1000" fill="hold"/>
                                        <p:tgtEl>
                                          <p:spTgt spid="8">
                                            <p:graphicEl>
                                              <a:dgm id="{3B2C6B53-4E2E-4F01-A7DD-F3B7D7D1C827}"/>
                                            </p:graphicEl>
                                          </p:spTgt>
                                        </p:tgtEl>
                                        <p:attrNameLst>
                                          <p:attrName>ppt_x</p:attrName>
                                        </p:attrNameLst>
                                      </p:cBhvr>
                                      <p:tavLst>
                                        <p:tav tm="0">
                                          <p:val>
                                            <p:strVal val="#ppt_x"/>
                                          </p:val>
                                        </p:tav>
                                        <p:tav tm="100000">
                                          <p:val>
                                            <p:strVal val="#ppt_x"/>
                                          </p:val>
                                        </p:tav>
                                      </p:tavLst>
                                    </p:anim>
                                    <p:anim calcmode="lin" valueType="num">
                                      <p:cBhvr>
                                        <p:cTn id="91" dur="1000" fill="hold"/>
                                        <p:tgtEl>
                                          <p:spTgt spid="8">
                                            <p:graphicEl>
                                              <a:dgm id="{3B2C6B53-4E2E-4F01-A7DD-F3B7D7D1C827}"/>
                                            </p:graphic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graphicEl>
                                              <a:dgm id="{E690F884-16D1-473D-B964-A1EF570B5079}"/>
                                            </p:graphicEl>
                                          </p:spTgt>
                                        </p:tgtEl>
                                        <p:attrNameLst>
                                          <p:attrName>style.visibility</p:attrName>
                                        </p:attrNameLst>
                                      </p:cBhvr>
                                      <p:to>
                                        <p:strVal val="visible"/>
                                      </p:to>
                                    </p:set>
                                    <p:animEffect transition="in" filter="fade">
                                      <p:cBhvr>
                                        <p:cTn id="96" dur="1000"/>
                                        <p:tgtEl>
                                          <p:spTgt spid="8">
                                            <p:graphicEl>
                                              <a:dgm id="{E690F884-16D1-473D-B964-A1EF570B5079}"/>
                                            </p:graphicEl>
                                          </p:spTgt>
                                        </p:tgtEl>
                                      </p:cBhvr>
                                    </p:animEffect>
                                    <p:anim calcmode="lin" valueType="num">
                                      <p:cBhvr>
                                        <p:cTn id="97" dur="1000" fill="hold"/>
                                        <p:tgtEl>
                                          <p:spTgt spid="8">
                                            <p:graphicEl>
                                              <a:dgm id="{E690F884-16D1-473D-B964-A1EF570B5079}"/>
                                            </p:graphicEl>
                                          </p:spTgt>
                                        </p:tgtEl>
                                        <p:attrNameLst>
                                          <p:attrName>ppt_x</p:attrName>
                                        </p:attrNameLst>
                                      </p:cBhvr>
                                      <p:tavLst>
                                        <p:tav tm="0">
                                          <p:val>
                                            <p:strVal val="#ppt_x"/>
                                          </p:val>
                                        </p:tav>
                                        <p:tav tm="100000">
                                          <p:val>
                                            <p:strVal val="#ppt_x"/>
                                          </p:val>
                                        </p:tav>
                                      </p:tavLst>
                                    </p:anim>
                                    <p:anim calcmode="lin" valueType="num">
                                      <p:cBhvr>
                                        <p:cTn id="98" dur="1000" fill="hold"/>
                                        <p:tgtEl>
                                          <p:spTgt spid="8">
                                            <p:graphicEl>
                                              <a:dgm id="{E690F884-16D1-473D-B964-A1EF570B5079}"/>
                                            </p:graphic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
                                            <p:graphicEl>
                                              <a:dgm id="{A5287835-0EED-4CE1-AFE7-8A1FF129FDA9}"/>
                                            </p:graphicEl>
                                          </p:spTgt>
                                        </p:tgtEl>
                                        <p:attrNameLst>
                                          <p:attrName>style.visibility</p:attrName>
                                        </p:attrNameLst>
                                      </p:cBhvr>
                                      <p:to>
                                        <p:strVal val="visible"/>
                                      </p:to>
                                    </p:set>
                                    <p:animEffect transition="in" filter="fade">
                                      <p:cBhvr>
                                        <p:cTn id="101" dur="1000"/>
                                        <p:tgtEl>
                                          <p:spTgt spid="8">
                                            <p:graphicEl>
                                              <a:dgm id="{A5287835-0EED-4CE1-AFE7-8A1FF129FDA9}"/>
                                            </p:graphicEl>
                                          </p:spTgt>
                                        </p:tgtEl>
                                      </p:cBhvr>
                                    </p:animEffect>
                                    <p:anim calcmode="lin" valueType="num">
                                      <p:cBhvr>
                                        <p:cTn id="102" dur="1000" fill="hold"/>
                                        <p:tgtEl>
                                          <p:spTgt spid="8">
                                            <p:graphicEl>
                                              <a:dgm id="{A5287835-0EED-4CE1-AFE7-8A1FF129FDA9}"/>
                                            </p:graphicEl>
                                          </p:spTgt>
                                        </p:tgtEl>
                                        <p:attrNameLst>
                                          <p:attrName>ppt_x</p:attrName>
                                        </p:attrNameLst>
                                      </p:cBhvr>
                                      <p:tavLst>
                                        <p:tav tm="0">
                                          <p:val>
                                            <p:strVal val="#ppt_x"/>
                                          </p:val>
                                        </p:tav>
                                        <p:tav tm="100000">
                                          <p:val>
                                            <p:strVal val="#ppt_x"/>
                                          </p:val>
                                        </p:tav>
                                      </p:tavLst>
                                    </p:anim>
                                    <p:anim calcmode="lin" valueType="num">
                                      <p:cBhvr>
                                        <p:cTn id="103" dur="1000" fill="hold"/>
                                        <p:tgtEl>
                                          <p:spTgt spid="8">
                                            <p:graphicEl>
                                              <a:dgm id="{A5287835-0EED-4CE1-AFE7-8A1FF129FDA9}"/>
                                            </p:graphic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8">
                                            <p:graphicEl>
                                              <a:dgm id="{89E08A60-410D-4C26-91C9-5B12469A712A}"/>
                                            </p:graphicEl>
                                          </p:spTgt>
                                        </p:tgtEl>
                                        <p:attrNameLst>
                                          <p:attrName>style.visibility</p:attrName>
                                        </p:attrNameLst>
                                      </p:cBhvr>
                                      <p:to>
                                        <p:strVal val="visible"/>
                                      </p:to>
                                    </p:set>
                                    <p:animEffect transition="in" filter="fade">
                                      <p:cBhvr>
                                        <p:cTn id="108" dur="1000"/>
                                        <p:tgtEl>
                                          <p:spTgt spid="8">
                                            <p:graphicEl>
                                              <a:dgm id="{89E08A60-410D-4C26-91C9-5B12469A712A}"/>
                                            </p:graphicEl>
                                          </p:spTgt>
                                        </p:tgtEl>
                                      </p:cBhvr>
                                    </p:animEffect>
                                    <p:anim calcmode="lin" valueType="num">
                                      <p:cBhvr>
                                        <p:cTn id="109" dur="1000" fill="hold"/>
                                        <p:tgtEl>
                                          <p:spTgt spid="8">
                                            <p:graphicEl>
                                              <a:dgm id="{89E08A60-410D-4C26-91C9-5B12469A712A}"/>
                                            </p:graphicEl>
                                          </p:spTgt>
                                        </p:tgtEl>
                                        <p:attrNameLst>
                                          <p:attrName>ppt_x</p:attrName>
                                        </p:attrNameLst>
                                      </p:cBhvr>
                                      <p:tavLst>
                                        <p:tav tm="0">
                                          <p:val>
                                            <p:strVal val="#ppt_x"/>
                                          </p:val>
                                        </p:tav>
                                        <p:tav tm="100000">
                                          <p:val>
                                            <p:strVal val="#ppt_x"/>
                                          </p:val>
                                        </p:tav>
                                      </p:tavLst>
                                    </p:anim>
                                    <p:anim calcmode="lin" valueType="num">
                                      <p:cBhvr>
                                        <p:cTn id="110" dur="1000" fill="hold"/>
                                        <p:tgtEl>
                                          <p:spTgt spid="8">
                                            <p:graphicEl>
                                              <a:dgm id="{89E08A60-410D-4C26-91C9-5B12469A712A}"/>
                                            </p:graphic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8">
                                            <p:graphicEl>
                                              <a:dgm id="{06763F5E-5009-43C2-BF47-464FBF1932A1}"/>
                                            </p:graphicEl>
                                          </p:spTgt>
                                        </p:tgtEl>
                                        <p:attrNameLst>
                                          <p:attrName>style.visibility</p:attrName>
                                        </p:attrNameLst>
                                      </p:cBhvr>
                                      <p:to>
                                        <p:strVal val="visible"/>
                                      </p:to>
                                    </p:set>
                                    <p:animEffect transition="in" filter="fade">
                                      <p:cBhvr>
                                        <p:cTn id="113" dur="1000"/>
                                        <p:tgtEl>
                                          <p:spTgt spid="8">
                                            <p:graphicEl>
                                              <a:dgm id="{06763F5E-5009-43C2-BF47-464FBF1932A1}"/>
                                            </p:graphicEl>
                                          </p:spTgt>
                                        </p:tgtEl>
                                      </p:cBhvr>
                                    </p:animEffect>
                                    <p:anim calcmode="lin" valueType="num">
                                      <p:cBhvr>
                                        <p:cTn id="114" dur="1000" fill="hold"/>
                                        <p:tgtEl>
                                          <p:spTgt spid="8">
                                            <p:graphicEl>
                                              <a:dgm id="{06763F5E-5009-43C2-BF47-464FBF1932A1}"/>
                                            </p:graphicEl>
                                          </p:spTgt>
                                        </p:tgtEl>
                                        <p:attrNameLst>
                                          <p:attrName>ppt_x</p:attrName>
                                        </p:attrNameLst>
                                      </p:cBhvr>
                                      <p:tavLst>
                                        <p:tav tm="0">
                                          <p:val>
                                            <p:strVal val="#ppt_x"/>
                                          </p:val>
                                        </p:tav>
                                        <p:tav tm="100000">
                                          <p:val>
                                            <p:strVal val="#ppt_x"/>
                                          </p:val>
                                        </p:tav>
                                      </p:tavLst>
                                    </p:anim>
                                    <p:anim calcmode="lin" valueType="num">
                                      <p:cBhvr>
                                        <p:cTn id="115" dur="1000" fill="hold"/>
                                        <p:tgtEl>
                                          <p:spTgt spid="8">
                                            <p:graphicEl>
                                              <a:dgm id="{06763F5E-5009-43C2-BF47-464FBF1932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Sub>
          <a:bldDgm bld="one"/>
        </p:bldSub>
      </p:bldGraphic>
      <p:bldGraphic spid="11" grpId="0">
        <p:bldSub>
          <a:bldDgm bld="one"/>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normAutofit/>
          </a:bodyPr>
          <a:lstStyle/>
          <a:p>
            <a:r>
              <a:rPr lang="fr-FR" smtClean="0"/>
              <a:t>We have</a:t>
            </a:r>
            <a:r>
              <a:rPr lang="en-US" smtClean="0"/>
              <a:t> systematicly </a:t>
            </a:r>
            <a:r>
              <a:rPr lang="fr-FR" smtClean="0"/>
              <a:t>generated an executable code:</a:t>
            </a:r>
          </a:p>
          <a:p>
            <a:pPr lvl="1"/>
            <a:r>
              <a:rPr lang="fr-FR" sz="2000" smtClean="0"/>
              <a:t>A verified B specification is refined to obtain a relational-like B implementation.</a:t>
            </a:r>
          </a:p>
          <a:p>
            <a:pPr lvl="1"/>
            <a:endParaRPr lang="fr-FR" sz="2000" smtClean="0"/>
          </a:p>
          <a:p>
            <a:pPr lvl="1"/>
            <a:r>
              <a:rPr lang="fr-FR" sz="2000" smtClean="0"/>
              <a:t>The B implementation is mapped into an AspectJ-based program</a:t>
            </a:r>
          </a:p>
          <a:p>
            <a:pPr lvl="1"/>
            <a:endParaRPr lang="fr-FR" smtClean="0"/>
          </a:p>
          <a:p>
            <a:r>
              <a:rPr lang="fr-FR" smtClean="0"/>
              <a:t>The </a:t>
            </a:r>
            <a:r>
              <a:rPr lang="fr-FR" smtClean="0"/>
              <a:t>obtained </a:t>
            </a:r>
            <a:r>
              <a:rPr lang="fr-FR" smtClean="0"/>
              <a:t>application </a:t>
            </a:r>
            <a:r>
              <a:rPr lang="fr-FR" smtClean="0"/>
              <a:t>respects separation of concerns princicples.</a:t>
            </a:r>
          </a:p>
          <a:p>
            <a:endParaRPr lang="fr-FR" smtClean="0"/>
          </a:p>
          <a:p>
            <a:endParaRPr lang="fr-FR" smtClean="0"/>
          </a:p>
          <a:p>
            <a:r>
              <a:rPr lang="fr-FR" smtClean="0"/>
              <a:t>The transformation is automated.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57</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a:t>
            </a:r>
            <a:r>
              <a:rPr lang="en-US" sz="1200" smtClean="0">
                <a:solidFill>
                  <a:prstClr val="white"/>
                </a:solidFill>
                <a:latin typeface="GillSans"/>
              </a:rPr>
              <a:t>the B specification </a:t>
            </a:r>
            <a:r>
              <a:rPr lang="en-US" sz="1200" smtClean="0">
                <a:solidFill>
                  <a:prstClr val="white"/>
                </a:solidFill>
                <a:latin typeface="GillSans"/>
              </a:rPr>
              <a:t>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Conclusion and future work</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GillSans"/>
              </a:rPr>
              <a:t>Outline</a:t>
            </a:r>
            <a:endParaRPr lang="en-US" sz="20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58</a:t>
            </a:fld>
            <a:endParaRPr lang="fr-F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arenR"/>
            </a:pPr>
            <a:r>
              <a:rPr lang="en-US" smtClean="0"/>
              <a:t>We visualized security policies and functional requirements of a system using UML-based languages:</a:t>
            </a:r>
            <a:endParaRPr lang="fr-FR" smtClean="0"/>
          </a:p>
          <a:p>
            <a:pPr marL="457200" indent="-457200">
              <a:buFont typeface="+mj-lt"/>
              <a:buAutoNum type="arabicParenR"/>
            </a:pPr>
            <a:endParaRPr lang="fr-FR" smtClean="0"/>
          </a:p>
          <a:p>
            <a:pPr marL="457200" indent="-457200">
              <a:buFont typeface="+mj-lt"/>
              <a:buAutoNum type="arabicParenR"/>
            </a:pPr>
            <a:r>
              <a:rPr lang="en-US" smtClean="0"/>
              <a:t>We defined mapping rules of these graphical models into a B specification, validated and verified using AtelierB and ProB.</a:t>
            </a:r>
          </a:p>
          <a:p>
            <a:pPr marL="457200" indent="-457200">
              <a:buFont typeface="+mj-lt"/>
              <a:buAutoNum type="arabicParenR"/>
            </a:pPr>
            <a:endParaRPr lang="en-US" smtClean="0"/>
          </a:p>
          <a:p>
            <a:pPr marL="457200" indent="-457200">
              <a:buFont typeface="+mj-lt"/>
              <a:buAutoNum type="arabicParenR"/>
            </a:pPr>
            <a:r>
              <a:rPr lang="fr-FR" smtClean="0"/>
              <a:t>We </a:t>
            </a:r>
            <a:r>
              <a:rPr lang="en-US" smtClean="0"/>
              <a:t>use the refinement technique to transform the abstract specification to an AOP-based implementation.</a:t>
            </a:r>
          </a:p>
          <a:p>
            <a:pPr marL="457200" indent="-457200">
              <a:buFont typeface="+mj-lt"/>
              <a:buAutoNum type="arabicParenR"/>
            </a:pPr>
            <a:endParaRPr lang="en-US" smtClean="0"/>
          </a:p>
          <a:p>
            <a:pPr marL="457200" indent="-457200">
              <a:buFont typeface="+mj-lt"/>
              <a:buAutoNum type="arabicParenR"/>
            </a:pPr>
            <a:r>
              <a:rPr lang="en-US" smtClean="0"/>
              <a:t>We developed a tool to support the approach proposed in this thesis.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Conclusion and future work</a:t>
            </a:r>
            <a:endParaRPr lang="en-US" dirty="0">
              <a:latin typeface="GillSans"/>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59</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Enforcement of access control policies</a:t>
            </a:r>
          </a:p>
        </p:txBody>
      </p:sp>
      <p:sp>
        <p:nvSpPr>
          <p:cNvPr id="68" name="Espace réservé du contenu 2"/>
          <p:cNvSpPr>
            <a:spLocks noGrp="1"/>
          </p:cNvSpPr>
          <p:nvPr>
            <p:ph idx="1"/>
          </p:nvPr>
        </p:nvSpPr>
        <p:spPr>
          <a:xfrm>
            <a:off x="4680520" y="2672916"/>
            <a:ext cx="4572000" cy="1800200"/>
          </a:xfrm>
          <a:noFill/>
        </p:spPr>
        <p:txBody>
          <a:bodyPr>
            <a:normAutofit fontScale="92500" lnSpcReduction="20000"/>
          </a:bodyPr>
          <a:lstStyle/>
          <a:p>
            <a:pPr marL="457200" indent="-457200" algn="l">
              <a:buClr>
                <a:srgbClr val="FF0000"/>
              </a:buClr>
              <a:buFont typeface="Wingdings" pitchFamily="2" charset="2"/>
              <a:buChar char=""/>
            </a:pPr>
            <a:r>
              <a:rPr lang="fr-FR" smtClean="0"/>
              <a:t>We provide a security enforcement technique that allows a separation of concerns:</a:t>
            </a:r>
            <a:endParaRPr lang="en-US" smtClean="0"/>
          </a:p>
          <a:p>
            <a:pPr marL="914400" lvl="1" indent="-457200" algn="l"/>
            <a:r>
              <a:rPr lang="en-US" sz="2000" smtClean="0"/>
              <a:t>Derived from the refined formal specification</a:t>
            </a:r>
          </a:p>
          <a:p>
            <a:pPr marL="914400" lvl="1" indent="-457200" algn="l"/>
            <a:r>
              <a:rPr lang="en-US" sz="2000" smtClean="0"/>
              <a:t>Based on the AOP paradigm</a:t>
            </a:r>
            <a:endParaRPr lang="en-US" sz="20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16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6</a:t>
            </a:fld>
            <a:endParaRPr lang="fr-F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Future work</a:t>
            </a:r>
            <a:endParaRPr lang="en-US"/>
          </a:p>
        </p:txBody>
      </p:sp>
      <p:sp>
        <p:nvSpPr>
          <p:cNvPr id="9" name="Espace réservé du contenu 2"/>
          <p:cNvSpPr>
            <a:spLocks noGrp="1"/>
          </p:cNvSpPr>
          <p:nvPr>
            <p:ph idx="1"/>
          </p:nvPr>
        </p:nvSpPr>
        <p:spPr>
          <a:xfrm>
            <a:off x="863588" y="1340768"/>
            <a:ext cx="7956884" cy="4968552"/>
          </a:xfrm>
        </p:spPr>
        <p:txBody>
          <a:bodyPr>
            <a:normAutofit/>
          </a:bodyPr>
          <a:lstStyle/>
          <a:p>
            <a:pPr>
              <a:buNone/>
            </a:pPr>
            <a:r>
              <a:rPr lang="en-US" sz="2400" b="0" dirty="0" smtClean="0">
                <a:solidFill>
                  <a:srgbClr val="FF0000"/>
                </a:solidFill>
              </a:rPr>
              <a:t>Short term:</a:t>
            </a:r>
          </a:p>
          <a:p>
            <a:pPr>
              <a:buFont typeface="Wingdings" pitchFamily="2" charset="2"/>
              <a:buChar char="§"/>
            </a:pPr>
            <a:r>
              <a:rPr lang="en-US" sz="2400" b="0" smtClean="0"/>
              <a:t>Automate the refinement process</a:t>
            </a: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en-US" sz="800" b="0" dirty="0" smtClean="0">
              <a:solidFill>
                <a:srgbClr val="FF0000"/>
              </a:solidFill>
            </a:endParaRPr>
          </a:p>
          <a:p>
            <a:pPr>
              <a:buNone/>
            </a:pPr>
            <a:r>
              <a:rPr lang="en-US" sz="2400" b="0" dirty="0" smtClean="0">
                <a:solidFill>
                  <a:srgbClr val="FF0000"/>
                </a:solidFill>
              </a:rPr>
              <a:t>Long term:</a:t>
            </a:r>
          </a:p>
          <a:p>
            <a:pPr>
              <a:buFont typeface="Wingdings" pitchFamily="2" charset="2"/>
              <a:buChar char="§"/>
            </a:pPr>
            <a:r>
              <a:rPr lang="en-US" smtClean="0"/>
              <a:t>Investigate the diversity of security concerns.</a:t>
            </a:r>
          </a:p>
          <a:p>
            <a:pPr>
              <a:buFont typeface="Wingdings" pitchFamily="2" charset="2"/>
              <a:buChar char="§"/>
            </a:pPr>
            <a:r>
              <a:rPr lang="fr-FR" smtClean="0"/>
              <a:t>Experiment </a:t>
            </a:r>
            <a:r>
              <a:rPr lang="fr-FR" b="0" smtClean="0"/>
              <a:t>the developed tool for real-size systems.</a:t>
            </a:r>
            <a:endParaRPr lang="en-US" b="0"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Conclusion and future work</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60</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animEffect transition="in" filter="fade">
                                      <p:cBhvr>
                                        <p:cTn id="21" dur="1000"/>
                                        <p:tgtEl>
                                          <p:spTgt spid="9">
                                            <p:txEl>
                                              <p:pRg st="10" end="10"/>
                                            </p:txEl>
                                          </p:spTgt>
                                        </p:tgtEl>
                                      </p:cBhvr>
                                    </p:animEffect>
                                    <p:anim calcmode="lin" valueType="num">
                                      <p:cBhvr>
                                        <p:cTn id="22"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11" end="11"/>
                                            </p:txEl>
                                          </p:spTgt>
                                        </p:tgtEl>
                                        <p:attrNameLst>
                                          <p:attrName>style.visibility</p:attrName>
                                        </p:attrNameLst>
                                      </p:cBhvr>
                                      <p:to>
                                        <p:strVal val="visible"/>
                                      </p:to>
                                    </p:set>
                                    <p:animEffect transition="in" filter="fade">
                                      <p:cBhvr>
                                        <p:cTn id="28" dur="1000"/>
                                        <p:tgtEl>
                                          <p:spTgt spid="9">
                                            <p:txEl>
                                              <p:pRg st="11" end="11"/>
                                            </p:txEl>
                                          </p:spTgt>
                                        </p:tgtEl>
                                      </p:cBhvr>
                                    </p:animEffect>
                                    <p:anim calcmode="lin" valueType="num">
                                      <p:cBhvr>
                                        <p:cTn id="29"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animEffect transition="in" filter="fade">
                                      <p:cBhvr>
                                        <p:cTn id="35" dur="1000"/>
                                        <p:tgtEl>
                                          <p:spTgt spid="9">
                                            <p:txEl>
                                              <p:pRg st="12" end="12"/>
                                            </p:txEl>
                                          </p:spTgt>
                                        </p:tgtEl>
                                      </p:cBhvr>
                                    </p:animEffect>
                                    <p:anim calcmode="lin" valueType="num">
                                      <p:cBhvr>
                                        <p:cTn id="36"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Publications</a:t>
            </a:r>
            <a:endParaRPr lang="en-US" dirty="0"/>
          </a:p>
        </p:txBody>
      </p:sp>
      <p:sp>
        <p:nvSpPr>
          <p:cNvPr id="7" name="Espace réservé du contenu 6"/>
          <p:cNvSpPr>
            <a:spLocks noGrp="1"/>
          </p:cNvSpPr>
          <p:nvPr>
            <p:ph idx="1"/>
          </p:nvPr>
        </p:nvSpPr>
        <p:spPr/>
        <p:txBody>
          <a:bodyPr>
            <a:normAutofit/>
          </a:bodyPr>
          <a:lstStyle/>
          <a:p>
            <a:endParaRPr lang="en-US" sz="1300" dirty="0" smtClean="0"/>
          </a:p>
          <a:p>
            <a:pPr marL="457200" indent="-457200">
              <a:buFont typeface="+mj-lt"/>
              <a:buAutoNum type="arabicPeriod"/>
            </a:pPr>
            <a:r>
              <a:rPr lang="fr-FR" sz="2000" u="sng" smtClean="0"/>
              <a:t>Thi Mai Nguyen</a:t>
            </a:r>
            <a:r>
              <a:rPr lang="fr-FR" sz="2000" smtClean="0"/>
              <a:t>, Amel Mammar, Regine Laleau and Samir Hameg, </a:t>
            </a:r>
            <a:r>
              <a:rPr lang="fr-FR" sz="2000" i="1" smtClean="0"/>
              <a:t>A tool for the generation of a secure access control filter</a:t>
            </a:r>
            <a:r>
              <a:rPr lang="fr-FR" sz="2000" smtClean="0"/>
              <a:t>, IEEE 10th International Conference on Research Challenges in Information Science, </a:t>
            </a:r>
            <a:r>
              <a:rPr lang="fr-FR" sz="2000" b="1" smtClean="0"/>
              <a:t>RCIS 2016</a:t>
            </a:r>
            <a:r>
              <a:rPr lang="fr-FR" sz="2000" smtClean="0"/>
              <a:t>, Grenoble, France, June 2016</a:t>
            </a:r>
          </a:p>
          <a:p>
            <a:pPr marL="457200" indent="-457200">
              <a:buFont typeface="+mj-lt"/>
              <a:buAutoNum type="arabicPeriod"/>
            </a:pPr>
            <a:endParaRPr lang="fr-FR" sz="2000" smtClean="0"/>
          </a:p>
          <a:p>
            <a:pPr marL="457200" indent="-457200">
              <a:buFont typeface="+mj-lt"/>
              <a:buAutoNum type="arabicPeriod"/>
            </a:pPr>
            <a:endParaRPr lang="fr-FR" sz="1300" dirty="0" smtClean="0"/>
          </a:p>
          <a:p>
            <a:pPr marL="457200" indent="-457200">
              <a:buFont typeface="+mj-lt"/>
              <a:buAutoNum type="arabicPeriod"/>
            </a:pPr>
            <a:r>
              <a:rPr lang="fr-FR" sz="2000" smtClean="0"/>
              <a:t>Amel Mammar, </a:t>
            </a:r>
            <a:r>
              <a:rPr lang="fr-FR" sz="2000" u="sng" smtClean="0"/>
              <a:t>Thi Mai Nguyen </a:t>
            </a:r>
            <a:r>
              <a:rPr lang="fr-FR" sz="2000" smtClean="0"/>
              <a:t>and Regine Laleau, </a:t>
            </a:r>
            <a:r>
              <a:rPr lang="fr-FR" sz="2000" i="1" smtClean="0"/>
              <a:t>Formal development of a secure access control filter</a:t>
            </a:r>
            <a:r>
              <a:rPr lang="fr-FR" sz="2000" smtClean="0"/>
              <a:t>, IEEE 17th International Symposium on High Assurance Systems Engineering, </a:t>
            </a:r>
            <a:r>
              <a:rPr lang="fr-FR" sz="2000" b="1" smtClean="0"/>
              <a:t>HASE 2016</a:t>
            </a:r>
            <a:r>
              <a:rPr lang="fr-FR" sz="2000" smtClean="0"/>
              <a:t>, Orlando, Florida, USA, January 2016.</a:t>
            </a:r>
            <a:endParaRPr lang="fr-FR" sz="1300" dirty="0"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61</a:t>
            </a:fld>
            <a:endParaRPr lang="fr-F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Thank you for your attention!</a:t>
            </a:r>
            <a:endParaRPr lang="en-US" dirty="0">
              <a:solidFill>
                <a:schemeClr val="accent1"/>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ZoneTexte 8"/>
          <p:cNvSpPr txBox="1"/>
          <p:nvPr/>
        </p:nvSpPr>
        <p:spPr>
          <a:xfrm>
            <a:off x="1691680" y="2564904"/>
            <a:ext cx="5328592" cy="523220"/>
          </a:xfrm>
          <a:prstGeom prst="rect">
            <a:avLst/>
          </a:prstGeom>
          <a:noFill/>
        </p:spPr>
        <p:txBody>
          <a:bodyPr wrap="square" rtlCol="0">
            <a:spAutoFit/>
          </a:bodyPr>
          <a:lstStyle/>
          <a:p>
            <a:pPr algn="ctr"/>
            <a:r>
              <a:rPr lang="en-US" sz="2800" b="1" smtClean="0">
                <a:solidFill>
                  <a:schemeClr val="accent1"/>
                </a:solidFill>
              </a:rPr>
              <a:t>Q/A</a:t>
            </a:r>
            <a:endParaRPr lang="en-US" sz="2800" b="1" dirty="0">
              <a:solidFill>
                <a:schemeClr val="accent1"/>
              </a:solidFill>
            </a:endParaRPr>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62</a:t>
            </a:fld>
            <a:endParaRPr lang="fr-F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2591780" y="3140968"/>
            <a:ext cx="5976664" cy="295232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fr-FR" sz="5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63</a:t>
            </a:fld>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fontScale="92500" lnSpcReduction="10000"/>
          </a:bodyPr>
          <a:lstStyle/>
          <a:p>
            <a:pPr marL="457200" indent="-457200">
              <a:buFont typeface="+mj-lt"/>
              <a:buAutoNum type="arabicParenR"/>
            </a:pPr>
            <a:r>
              <a:rPr lang="en-US" smtClean="0"/>
              <a:t>We visualized security policies and functional requirements of a system using UML-based languages:</a:t>
            </a:r>
          </a:p>
          <a:p>
            <a:pPr marL="914400" lvl="1" indent="-457200">
              <a:buFont typeface="Wingdings" pitchFamily="2" charset="2"/>
              <a:buChar char="v"/>
            </a:pPr>
            <a:r>
              <a:rPr lang="fr-FR" sz="2000" smtClean="0">
                <a:solidFill>
                  <a:srgbClr val="0000FF"/>
                </a:solidFill>
              </a:rPr>
              <a:t>UML class diagram: functional requirements</a:t>
            </a:r>
          </a:p>
          <a:p>
            <a:pPr marL="914400" lvl="1" indent="-457200">
              <a:buFont typeface="Wingdings" pitchFamily="2" charset="2"/>
              <a:buChar char="v"/>
            </a:pPr>
            <a:r>
              <a:rPr lang="fr-FR" sz="2000" smtClean="0">
                <a:solidFill>
                  <a:srgbClr val="0000FF"/>
                </a:solidFill>
              </a:rPr>
              <a:t>SecureUML diagram: static security rules</a:t>
            </a:r>
          </a:p>
          <a:p>
            <a:pPr marL="914400" lvl="1" indent="-457200">
              <a:buFont typeface="Wingdings" pitchFamily="2" charset="2"/>
              <a:buChar char="v"/>
            </a:pPr>
            <a:r>
              <a:rPr lang="fr-FR" sz="2000" smtClean="0">
                <a:solidFill>
                  <a:srgbClr val="0000FF"/>
                </a:solidFill>
              </a:rPr>
              <a:t>UML activity diagram: dynamic security rules</a:t>
            </a:r>
            <a:endParaRPr lang="en-US" sz="2000" smtClean="0">
              <a:solidFill>
                <a:srgbClr val="0000FF"/>
              </a:solidFill>
            </a:endParaRPr>
          </a:p>
          <a:p>
            <a:pPr marL="457200" indent="-457200">
              <a:buFont typeface="+mj-lt"/>
              <a:buAutoNum type="arabicParenR"/>
            </a:pPr>
            <a:r>
              <a:rPr lang="en-US" smtClean="0"/>
              <a:t>We defined mapping rules of these graphical models into a B specification, validated and verified using AtelierB and ProB.</a:t>
            </a:r>
          </a:p>
          <a:p>
            <a:pPr marL="457200" indent="-457200">
              <a:buFont typeface="+mj-lt"/>
              <a:buAutoNum type="arabicParenR"/>
            </a:pPr>
            <a:r>
              <a:rPr lang="fr-FR" smtClean="0"/>
              <a:t>We </a:t>
            </a:r>
            <a:r>
              <a:rPr lang="en-US" smtClean="0"/>
              <a:t>use the refinement technique to transform the abstract specification to an AOP-based implementation.</a:t>
            </a:r>
          </a:p>
          <a:p>
            <a:pPr marL="914400" lvl="1" indent="-457200">
              <a:buFont typeface="Wingdings" pitchFamily="2" charset="2"/>
              <a:buChar char="v"/>
            </a:pPr>
            <a:r>
              <a:rPr lang="en-US" sz="2000" smtClean="0">
                <a:solidFill>
                  <a:srgbClr val="0000FF"/>
                </a:solidFill>
              </a:rPr>
              <a:t>The functional component is transformed into a relational-based application,</a:t>
            </a:r>
          </a:p>
          <a:p>
            <a:pPr marL="914400" lvl="1" indent="-457200">
              <a:buFont typeface="Wingdings" pitchFamily="2" charset="2"/>
              <a:buChar char="v"/>
            </a:pPr>
            <a:r>
              <a:rPr lang="en-US" sz="2000" smtClean="0">
                <a:solidFill>
                  <a:srgbClr val="0000FF"/>
                </a:solidFill>
              </a:rPr>
              <a:t>The security component is mapped into Java/AspectJ classes.</a:t>
            </a:r>
          </a:p>
          <a:p>
            <a:pPr marL="457200" indent="-457200">
              <a:buFont typeface="+mj-lt"/>
              <a:buAutoNum type="arabicParenR"/>
            </a:pPr>
            <a:r>
              <a:rPr lang="en-US" smtClean="0"/>
              <a:t>We developed a tool to support the approach proposed in this thesis.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64</a:t>
            </a:fld>
            <a:endParaRPr lang="fr-F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28"/>
            <a:ext cx="7211144" cy="1124316"/>
          </a:xfrm>
        </p:spPr>
        <p:txBody>
          <a:bodyPr/>
          <a:lstStyle/>
          <a:p>
            <a:r>
              <a:rPr lang="fr-FR" sz="2400" smtClean="0"/>
              <a:t>Combining graphical and formal notations</a:t>
            </a:r>
            <a:endParaRPr lang="en-US" sz="2400"/>
          </a:p>
        </p:txBody>
      </p:sp>
      <p:sp>
        <p:nvSpPr>
          <p:cNvPr id="16" name="Espace réservé du texte 15"/>
          <p:cNvSpPr>
            <a:spLocks noGrp="1"/>
          </p:cNvSpPr>
          <p:nvPr>
            <p:ph type="body" idx="1"/>
          </p:nvPr>
        </p:nvSpPr>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fr-FR" smtClean="0">
                <a:latin typeface="GillSans"/>
              </a:rPr>
              <a:t>Graphical notations (UML)</a:t>
            </a:r>
          </a:p>
        </p:txBody>
      </p:sp>
      <p:sp>
        <p:nvSpPr>
          <p:cNvPr id="3" name="Espace réservé du contenu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Autofit/>
          </a:bodyPr>
          <a:lstStyle/>
          <a:p>
            <a:r>
              <a:rPr lang="fr-FR" sz="2400" smtClean="0">
                <a:solidFill>
                  <a:schemeClr val="tx2"/>
                </a:solidFill>
                <a:latin typeface="GillSans"/>
              </a:rPr>
              <a:t>Advantage</a:t>
            </a:r>
            <a:r>
              <a:rPr lang="fr-FR" sz="2400" smtClean="0">
                <a:latin typeface="GillSans"/>
              </a:rPr>
              <a:t>:</a:t>
            </a:r>
          </a:p>
          <a:p>
            <a:pPr lvl="1"/>
            <a:r>
              <a:rPr lang="fr-FR" sz="2400" smtClean="0">
                <a:latin typeface="GillSans"/>
              </a:rPr>
              <a:t>Intuitive view</a:t>
            </a:r>
          </a:p>
          <a:p>
            <a:pPr lvl="1">
              <a:buFont typeface="Wingdings" pitchFamily="2" charset="2"/>
              <a:buChar char="Ø"/>
            </a:pPr>
            <a:r>
              <a:rPr lang="fr-FR" sz="2400" smtClean="0">
                <a:latin typeface="GillSans"/>
              </a:rPr>
              <a:t>Facilatate the communication between stakeholders</a:t>
            </a:r>
          </a:p>
          <a:p>
            <a:r>
              <a:rPr lang="fr-FR" sz="2400" smtClean="0">
                <a:solidFill>
                  <a:schemeClr val="tx2"/>
                </a:solidFill>
                <a:latin typeface="GillSans"/>
              </a:rPr>
              <a:t>Disadvantage</a:t>
            </a:r>
            <a:r>
              <a:rPr lang="fr-FR" sz="2400" smtClean="0">
                <a:latin typeface="GillSans"/>
              </a:rPr>
              <a:t>:</a:t>
            </a:r>
          </a:p>
          <a:p>
            <a:pPr lvl="1"/>
            <a:r>
              <a:rPr lang="fr-FR" sz="2400" smtClean="0">
                <a:latin typeface="GillSans"/>
              </a:rPr>
              <a:t>Inacdequate semantics</a:t>
            </a:r>
          </a:p>
          <a:p>
            <a:pPr lvl="1">
              <a:buFont typeface="Wingdings" pitchFamily="2" charset="2"/>
              <a:buChar char="Ø"/>
            </a:pPr>
            <a:r>
              <a:rPr lang="fr-FR" sz="2400" smtClean="0">
                <a:latin typeface="GillSans"/>
              </a:rPr>
              <a:t>It may lead to undired interpretations</a:t>
            </a:r>
          </a:p>
        </p:txBody>
      </p:sp>
      <p:sp>
        <p:nvSpPr>
          <p:cNvPr id="17" name="Espace réservé du texte 16"/>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fr-FR" smtClean="0">
                <a:latin typeface="GillSans"/>
              </a:rPr>
              <a:t>Formal methods (B)</a:t>
            </a:r>
          </a:p>
        </p:txBody>
      </p:sp>
      <p:sp>
        <p:nvSpPr>
          <p:cNvPr id="18" name="Espace réservé du contenu 17"/>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lstStyle/>
          <a:p>
            <a:r>
              <a:rPr lang="fr-FR" sz="2800" smtClean="0">
                <a:solidFill>
                  <a:schemeClr val="tx2"/>
                </a:solidFill>
                <a:latin typeface="GillSans"/>
              </a:rPr>
              <a:t>Advantage</a:t>
            </a:r>
            <a:r>
              <a:rPr lang="fr-FR" sz="2800" smtClean="0">
                <a:solidFill>
                  <a:schemeClr val="tx1"/>
                </a:solidFill>
                <a:latin typeface="GillSans"/>
              </a:rPr>
              <a:t>:</a:t>
            </a:r>
          </a:p>
          <a:p>
            <a:pPr lvl="1"/>
            <a:r>
              <a:rPr lang="fr-FR" sz="2400" smtClean="0">
                <a:latin typeface="GillSans"/>
              </a:rPr>
              <a:t>Precise semantics</a:t>
            </a:r>
          </a:p>
          <a:p>
            <a:pPr lvl="1">
              <a:buFont typeface="Wingdings" pitchFamily="2" charset="2"/>
              <a:buChar char="Ø"/>
            </a:pPr>
            <a:r>
              <a:rPr lang="fr-FR" sz="2400" smtClean="0">
                <a:latin typeface="GillSans"/>
              </a:rPr>
              <a:t>Validate/Verify the specification</a:t>
            </a:r>
          </a:p>
          <a:p>
            <a:r>
              <a:rPr lang="fr-FR" sz="2800" smtClean="0">
                <a:solidFill>
                  <a:schemeClr val="tx2"/>
                </a:solidFill>
                <a:latin typeface="GillSans"/>
              </a:rPr>
              <a:t>Disadvantage</a:t>
            </a:r>
            <a:r>
              <a:rPr lang="fr-FR" sz="2800" smtClean="0">
                <a:latin typeface="GillSans"/>
              </a:rPr>
              <a:t>:</a:t>
            </a:r>
          </a:p>
          <a:p>
            <a:pPr lvl="1"/>
            <a:r>
              <a:rPr lang="fr-FR" sz="2400" smtClean="0">
                <a:latin typeface="GillSans"/>
              </a:rPr>
              <a:t>Mathematical logic</a:t>
            </a:r>
          </a:p>
          <a:p>
            <a:pPr lvl="1">
              <a:buFont typeface="Wingdings" pitchFamily="2" charset="2"/>
              <a:buChar char="Ø"/>
            </a:pPr>
            <a:r>
              <a:rPr lang="fr-FR" sz="2400" smtClean="0">
                <a:latin typeface="GillSans"/>
              </a:rPr>
              <a:t>It is difficult to understand and use. </a:t>
            </a:r>
            <a:endParaRPr lang="en-US" sz="2400" smtClean="0">
              <a:latin typeface="GillSans"/>
            </a:endParaRPr>
          </a:p>
          <a:p>
            <a:pPr>
              <a:lnSpc>
                <a:spcPct val="150000"/>
              </a:lnSpc>
            </a:pPr>
            <a:endParaRPr lang="en-US">
              <a:latin typeface="+mj-lt"/>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latin typeface="+mj-lt"/>
              </a:rPr>
              <a:t>13/01/2017</a:t>
            </a:r>
            <a:endParaRPr lang="fr-FR" dirty="0">
              <a:latin typeface="+mj-lt"/>
            </a:endParaRP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latin typeface="+mj-lt"/>
              </a:rPr>
              <a:t>A MDE  approach to build secure information systems</a:t>
            </a:r>
            <a:endParaRPr lang="fr-FR" dirty="0">
              <a:latin typeface="+mj-lt"/>
            </a:endParaRP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motivations</a:t>
            </a:r>
            <a:endParaRPr lang="en-US" sz="2000" dirty="0">
              <a:latin typeface="Bookman Old Style" pitchFamily="18" charset="0"/>
            </a:endParaRPr>
          </a:p>
        </p:txBody>
      </p:sp>
      <p:sp>
        <p:nvSpPr>
          <p:cNvPr id="13" name="Espace réservé du numéro de diapositive 12"/>
          <p:cNvSpPr>
            <a:spLocks noGrp="1"/>
          </p:cNvSpPr>
          <p:nvPr>
            <p:ph type="sldNum" sz="quarter" idx="11"/>
          </p:nvPr>
        </p:nvSpPr>
        <p:spPr/>
        <p:txBody>
          <a:bodyPr/>
          <a:lstStyle/>
          <a:p>
            <a:fld id="{3A5F5595-61AE-4AA6-B423-33EDBD1DAE12}" type="slidenum">
              <a:rPr lang="fr-FR" smtClean="0"/>
              <a:pPr/>
              <a:t>65</a:t>
            </a:fld>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z="2800" smtClean="0"/>
              <a:t>Automation of the languages transformations</a:t>
            </a:r>
          </a:p>
        </p:txBody>
      </p:sp>
      <p:sp>
        <p:nvSpPr>
          <p:cNvPr id="68" name="Espace réservé du contenu 2"/>
          <p:cNvSpPr>
            <a:spLocks noGrp="1"/>
          </p:cNvSpPr>
          <p:nvPr>
            <p:ph idx="1"/>
          </p:nvPr>
        </p:nvSpPr>
        <p:spPr>
          <a:xfrm>
            <a:off x="3815916" y="3320988"/>
            <a:ext cx="4572000" cy="1800200"/>
          </a:xfrm>
          <a:noFill/>
        </p:spPr>
        <p:txBody>
          <a:bodyPr>
            <a:normAutofit/>
          </a:bodyPr>
          <a:lstStyle/>
          <a:p>
            <a:pPr marL="457200" indent="-457200" algn="l">
              <a:buClr>
                <a:srgbClr val="FF0000"/>
              </a:buClr>
              <a:buFont typeface="Wingdings" pitchFamily="2" charset="2"/>
              <a:buChar char=""/>
            </a:pPr>
            <a:r>
              <a:rPr lang="fr-FR" smtClean="0"/>
              <a:t>We automate the transformations:</a:t>
            </a:r>
            <a:endParaRPr lang="en-US" smtClean="0"/>
          </a:p>
          <a:p>
            <a:pPr marL="914400" lvl="1" indent="-457200" algn="l"/>
            <a:r>
              <a:rPr lang="en-US" sz="2000" smtClean="0"/>
              <a:t>UML to B</a:t>
            </a:r>
          </a:p>
          <a:p>
            <a:pPr marL="914400" lvl="1" indent="-457200" algn="l"/>
            <a:r>
              <a:rPr lang="en-US" sz="2000" smtClean="0"/>
              <a:t>B to AspectJ/Java/SQL</a:t>
            </a:r>
            <a:endParaRPr lang="en-US" sz="20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7</a:t>
            </a:fld>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a:xfrm>
            <a:off x="431540" y="1808820"/>
            <a:ext cx="8136904" cy="4284476"/>
          </a:xfrm>
        </p:spPr>
        <p:txBody>
          <a:bodyPr>
            <a:noAutofit/>
          </a:bodyPr>
          <a:lstStyle/>
          <a:p>
            <a:pPr marL="533400" indent="-533400">
              <a:buSzPct val="135000"/>
              <a:buFont typeface="Wingdings" pitchFamily="2" charset="2"/>
              <a:buChar char=""/>
            </a:pPr>
            <a:r>
              <a:rPr lang="en-US" smtClean="0"/>
              <a:t>State of the art</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UML-based models into B</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the B specification into an executable code</a:t>
            </a:r>
            <a:endParaRPr lang="en-US" dirty="0" smtClean="0"/>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Conclusion and future work</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dirty="0">
              <a:latin typeface="Bookman Old Style" pitchFamily="18" charset="0"/>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8</a:t>
            </a:fld>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SzPct val="135000"/>
              <a:buFont typeface="Wingdings" pitchFamily="2" charset="2"/>
              <a:buChar char=""/>
            </a:pPr>
            <a:r>
              <a:rPr lang="en-US" smtClean="0"/>
              <a:t>State of the art</a:t>
            </a:r>
          </a:p>
          <a:p>
            <a:pPr marL="901700">
              <a:buFont typeface="Wingdings" pitchFamily="2" charset="2"/>
              <a:buChar char="§"/>
            </a:pPr>
            <a:r>
              <a:rPr lang="fr-FR" smtClean="0">
                <a:solidFill>
                  <a:schemeClr val="accent1">
                    <a:lumMod val="60000"/>
                    <a:lumOff val="40000"/>
                  </a:schemeClr>
                </a:solidFill>
              </a:rPr>
              <a:t>Security specification</a:t>
            </a:r>
            <a:endParaRPr lang="en-US" smtClean="0">
              <a:solidFill>
                <a:schemeClr val="accent1">
                  <a:lumMod val="60000"/>
                  <a:lumOff val="40000"/>
                </a:schemeClr>
              </a:solidFill>
            </a:endParaRPr>
          </a:p>
          <a:p>
            <a:pPr marL="901700">
              <a:buFont typeface="Wingdings" pitchFamily="2" charset="2"/>
              <a:buChar char="§"/>
            </a:pPr>
            <a:r>
              <a:rPr lang="fr-FR" smtClean="0">
                <a:solidFill>
                  <a:schemeClr val="accent1">
                    <a:lumMod val="60000"/>
                    <a:lumOff val="40000"/>
                  </a:schemeClr>
                </a:solidFill>
              </a:rPr>
              <a:t>Security enforcement</a:t>
            </a:r>
            <a:endParaRPr lang="en-US" smtClean="0">
              <a:solidFill>
                <a:schemeClr val="accent1">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9</a:t>
            </a:fld>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Télécom Bretagne">
  <a:themeElements>
    <a:clrScheme name="Télécom SudParis">
      <a:dk1>
        <a:sysClr val="windowText" lastClr="000000"/>
      </a:dk1>
      <a:lt1>
        <a:sysClr val="window" lastClr="FFFFFF"/>
      </a:lt1>
      <a:dk2>
        <a:srgbClr val="003882"/>
      </a:dk2>
      <a:lt2>
        <a:srgbClr val="B8B8B8"/>
      </a:lt2>
      <a:accent1>
        <a:srgbClr val="001489"/>
      </a:accent1>
      <a:accent2>
        <a:srgbClr val="000000"/>
      </a:accent2>
      <a:accent3>
        <a:srgbClr val="6D5047"/>
      </a:accent3>
      <a:accent4>
        <a:srgbClr val="003882"/>
      </a:accent4>
      <a:accent5>
        <a:srgbClr val="003882"/>
      </a:accent5>
      <a:accent6>
        <a:srgbClr val="003882"/>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59494</TotalTime>
  <Words>4763</Words>
  <Application>Microsoft Office PowerPoint</Application>
  <PresentationFormat>Affichage à l'écran (4:3)</PresentationFormat>
  <Paragraphs>900</Paragraphs>
  <Slides>65</Slides>
  <Notes>24</Notes>
  <HiddenSlides>0</HiddenSlides>
  <MMClips>0</MMClips>
  <ScaleCrop>false</ScaleCrop>
  <HeadingPairs>
    <vt:vector size="4" baseType="variant">
      <vt:variant>
        <vt:lpstr>Thème</vt:lpstr>
      </vt:variant>
      <vt:variant>
        <vt:i4>1</vt:i4>
      </vt:variant>
      <vt:variant>
        <vt:lpstr>Titres des diapositives</vt:lpstr>
      </vt:variant>
      <vt:variant>
        <vt:i4>65</vt:i4>
      </vt:variant>
    </vt:vector>
  </HeadingPairs>
  <TitlesOfParts>
    <vt:vector size="66" baseType="lpstr">
      <vt:lpstr>Modèle Télécom Bretagne</vt:lpstr>
      <vt:lpstr>Diapositive 1</vt:lpstr>
      <vt:lpstr>Information system</vt:lpstr>
      <vt:lpstr>Objectives </vt:lpstr>
      <vt:lpstr>Security enforcement</vt:lpstr>
      <vt:lpstr>Specification of security design models</vt:lpstr>
      <vt:lpstr>Enforcement of access control policies</vt:lpstr>
      <vt:lpstr>Automation of the languages transformations</vt:lpstr>
      <vt:lpstr>Outline</vt:lpstr>
      <vt:lpstr>Outline</vt:lpstr>
      <vt:lpstr>Security specification</vt:lpstr>
      <vt:lpstr>Security enforcement</vt:lpstr>
      <vt:lpstr>Outline</vt:lpstr>
      <vt:lpstr>Approach </vt:lpstr>
      <vt:lpstr>1. A functional model to B</vt:lpstr>
      <vt:lpstr>Diapositive 15</vt:lpstr>
      <vt:lpstr>Diapositive 16</vt:lpstr>
      <vt:lpstr>Diapositive 17</vt:lpstr>
      <vt:lpstr>Diapositive 18</vt:lpstr>
      <vt:lpstr>Diapositive 19</vt:lpstr>
      <vt:lpstr>2. A static security model to B</vt:lpstr>
      <vt:lpstr>A SecureUML diagram</vt:lpstr>
      <vt:lpstr>Diapositive 22</vt:lpstr>
      <vt:lpstr>Diapositive 23</vt:lpstr>
      <vt:lpstr>Static security check in B</vt:lpstr>
      <vt:lpstr>3. A dynamic security model to B</vt:lpstr>
      <vt:lpstr>A secure activity diagram</vt:lpstr>
      <vt:lpstr>A secure activity diagram</vt:lpstr>
      <vt:lpstr>An example</vt:lpstr>
      <vt:lpstr>B log specification</vt:lpstr>
      <vt:lpstr>An example</vt:lpstr>
      <vt:lpstr>Dynamic security check in B</vt:lpstr>
      <vt:lpstr>An example</vt:lpstr>
      <vt:lpstr>4. An access control filter</vt:lpstr>
      <vt:lpstr>An example</vt:lpstr>
      <vt:lpstr>Motivation </vt:lpstr>
      <vt:lpstr>UML to B</vt:lpstr>
      <vt:lpstr>Proof obligations using AtelierB</vt:lpstr>
      <vt:lpstr>Animation with ProB</vt:lpstr>
      <vt:lpstr>Conclusion </vt:lpstr>
      <vt:lpstr>Outline</vt:lpstr>
      <vt:lpstr>Motivations </vt:lpstr>
      <vt:lpstr>Motivations </vt:lpstr>
      <vt:lpstr>Motivations </vt:lpstr>
      <vt:lpstr>Approach </vt:lpstr>
      <vt:lpstr>From an abstract B specification to  a relational-like B implementation</vt:lpstr>
      <vt:lpstr>Data refinement</vt:lpstr>
      <vt:lpstr>Behavioral refinement</vt:lpstr>
      <vt:lpstr>Behavioral refinement: an example</vt:lpstr>
      <vt:lpstr>The AspectJ implementation of the application</vt:lpstr>
      <vt:lpstr>Deployment of the class diagram</vt:lpstr>
      <vt:lpstr>Deployment of the SecureUML diagram</vt:lpstr>
      <vt:lpstr>Deployment of the SecureUML diagram</vt:lpstr>
      <vt:lpstr>Deployment of the secure activity diagrams</vt:lpstr>
      <vt:lpstr>Deployment of the filter</vt:lpstr>
      <vt:lpstr>An AspectJ-based application</vt:lpstr>
      <vt:lpstr>Tool support</vt:lpstr>
      <vt:lpstr>Conclusion </vt:lpstr>
      <vt:lpstr>Outline</vt:lpstr>
      <vt:lpstr>Conclusion</vt:lpstr>
      <vt:lpstr>Future work</vt:lpstr>
      <vt:lpstr>Publications</vt:lpstr>
      <vt:lpstr>Thank you for your attention!</vt:lpstr>
      <vt:lpstr>Diapositive 63</vt:lpstr>
      <vt:lpstr>Conclusion</vt:lpstr>
      <vt:lpstr>Combining graphical and formal notations</vt:lpstr>
    </vt:vector>
  </TitlesOfParts>
  <Company>Institut Mines-Télécom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Charpenel;Implica</dc:creator>
  <cp:lastModifiedBy>nguye_tm</cp:lastModifiedBy>
  <cp:revision>2915</cp:revision>
  <dcterms:created xsi:type="dcterms:W3CDTF">2013-01-04T16:51:24Z</dcterms:created>
  <dcterms:modified xsi:type="dcterms:W3CDTF">2017-01-04T13:27:17Z</dcterms:modified>
</cp:coreProperties>
</file>