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notesSlides/notesSlide20.xml" ContentType="application/vnd.openxmlformats-officedocument.presentationml.notesSlide+xml"/>
  <Override PartName="/ppt/diagrams/colors7.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1"/>
  </p:notesMasterIdLst>
  <p:handoutMasterIdLst>
    <p:handoutMasterId r:id="rId72"/>
  </p:handoutMasterIdLst>
  <p:sldIdLst>
    <p:sldId id="349" r:id="rId2"/>
    <p:sldId id="519" r:id="rId3"/>
    <p:sldId id="521" r:id="rId4"/>
    <p:sldId id="542" r:id="rId5"/>
    <p:sldId id="561" r:id="rId6"/>
    <p:sldId id="556" r:id="rId7"/>
    <p:sldId id="564" r:id="rId8"/>
    <p:sldId id="565" r:id="rId9"/>
    <p:sldId id="354" r:id="rId10"/>
    <p:sldId id="528" r:id="rId11"/>
    <p:sldId id="560" r:id="rId12"/>
    <p:sldId id="527" r:id="rId13"/>
    <p:sldId id="557" r:id="rId14"/>
    <p:sldId id="558" r:id="rId15"/>
    <p:sldId id="537" r:id="rId16"/>
    <p:sldId id="544" r:id="rId17"/>
    <p:sldId id="545" r:id="rId18"/>
    <p:sldId id="575" r:id="rId19"/>
    <p:sldId id="570" r:id="rId20"/>
    <p:sldId id="571" r:id="rId21"/>
    <p:sldId id="574" r:id="rId22"/>
    <p:sldId id="573" r:id="rId23"/>
    <p:sldId id="572" r:id="rId24"/>
    <p:sldId id="576" r:id="rId25"/>
    <p:sldId id="547" r:id="rId26"/>
    <p:sldId id="578" r:id="rId27"/>
    <p:sldId id="580" r:id="rId28"/>
    <p:sldId id="579" r:id="rId29"/>
    <p:sldId id="577" r:id="rId30"/>
    <p:sldId id="548" r:id="rId31"/>
    <p:sldId id="581" r:id="rId32"/>
    <p:sldId id="582" r:id="rId33"/>
    <p:sldId id="586" r:id="rId34"/>
    <p:sldId id="585" r:id="rId35"/>
    <p:sldId id="584" r:id="rId36"/>
    <p:sldId id="587" r:id="rId37"/>
    <p:sldId id="549" r:id="rId38"/>
    <p:sldId id="588" r:id="rId39"/>
    <p:sldId id="597" r:id="rId40"/>
    <p:sldId id="606" r:id="rId41"/>
    <p:sldId id="552" r:id="rId42"/>
    <p:sldId id="589" r:id="rId43"/>
    <p:sldId id="607" r:id="rId44"/>
    <p:sldId id="536" r:id="rId45"/>
    <p:sldId id="550" r:id="rId46"/>
    <p:sldId id="609" r:id="rId47"/>
    <p:sldId id="610" r:id="rId48"/>
    <p:sldId id="551" r:id="rId49"/>
    <p:sldId id="599" r:id="rId50"/>
    <p:sldId id="601" r:id="rId51"/>
    <p:sldId id="603" r:id="rId52"/>
    <p:sldId id="604" r:id="rId53"/>
    <p:sldId id="600" r:id="rId54"/>
    <p:sldId id="590" r:id="rId55"/>
    <p:sldId id="592" r:id="rId56"/>
    <p:sldId id="596" r:id="rId57"/>
    <p:sldId id="593" r:id="rId58"/>
    <p:sldId id="594" r:id="rId59"/>
    <p:sldId id="591" r:id="rId60"/>
    <p:sldId id="554" r:id="rId61"/>
    <p:sldId id="595" r:id="rId62"/>
    <p:sldId id="538" r:id="rId63"/>
    <p:sldId id="529" r:id="rId64"/>
    <p:sldId id="530" r:id="rId65"/>
    <p:sldId id="532" r:id="rId66"/>
    <p:sldId id="533" r:id="rId67"/>
    <p:sldId id="605" r:id="rId68"/>
    <p:sldId id="543" r:id="rId69"/>
    <p:sldId id="608" r:id="rId7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9900"/>
    <a:srgbClr val="E68900"/>
    <a:srgbClr val="6D5047"/>
    <a:srgbClr val="C9D1FF"/>
    <a:srgbClr val="FF6699"/>
    <a:srgbClr val="FF3399"/>
    <a:srgbClr val="B8B8B8"/>
    <a:srgbClr val="A8B50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4" autoAdjust="0"/>
    <p:restoredTop sz="77957" autoAdjust="0"/>
  </p:normalViewPr>
  <p:slideViewPr>
    <p:cSldViewPr snapToObjects="1">
      <p:cViewPr>
        <p:scale>
          <a:sx n="50" d="100"/>
          <a:sy n="50" d="100"/>
        </p:scale>
        <p:origin x="-948" y="-138"/>
      </p:cViewPr>
      <p:guideLst>
        <p:guide orient="horz" pos="2160"/>
        <p:guide pos="2880"/>
      </p:guideLst>
    </p:cSldViewPr>
  </p:slideViewPr>
  <p:outlineViewPr>
    <p:cViewPr>
      <p:scale>
        <a:sx n="33" d="100"/>
        <a:sy n="33" d="100"/>
      </p:scale>
      <p:origin x="96" y="1991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54" d="100"/>
          <a:sy n="54" d="100"/>
        </p:scale>
        <p:origin x="-2388" y="-96"/>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C9A11-22C8-4DF7-B2AC-E2FF7F944DC7}" type="doc">
      <dgm:prSet loTypeId="urn:microsoft.com/office/officeart/2005/8/layout/matrix1" loCatId="matrix" qsTypeId="urn:microsoft.com/office/officeart/2005/8/quickstyle/simple3" qsCatId="simple" csTypeId="urn:microsoft.com/office/officeart/2005/8/colors/accent1_1" csCatId="accent1" phldr="1"/>
      <dgm:spPr/>
      <dgm:t>
        <a:bodyPr/>
        <a:lstStyle/>
        <a:p>
          <a:endParaRPr lang="en-US"/>
        </a:p>
      </dgm:t>
    </dgm:pt>
    <dgm:pt modelId="{89614106-0B7F-48F0-BCF5-910C8B8A921A}">
      <dgm:prSet phldrT="[Texte]" custT="1"/>
      <dgm:spPr>
        <a:solidFill>
          <a:schemeClr val="bg1">
            <a:lumMod val="75000"/>
          </a:schemeClr>
        </a:solidFill>
      </dgm:spPr>
      <dgm:t>
        <a:bodyPr/>
        <a:lstStyle/>
        <a:p>
          <a:r>
            <a:rPr lang="fr-FR" sz="1400" smtClean="0"/>
            <a:t>B4MSecure</a:t>
          </a:r>
          <a:endParaRPr lang="en-US" sz="1200"/>
        </a:p>
      </dgm:t>
    </dgm:pt>
    <dgm:pt modelId="{BFE94B9E-35D9-49B8-BE39-F2CE58E9505B}" type="parTrans" cxnId="{7C798D08-10CD-4FED-8259-2B575BE3B770}">
      <dgm:prSet/>
      <dgm:spPr/>
      <dgm:t>
        <a:bodyPr/>
        <a:lstStyle/>
        <a:p>
          <a:endParaRPr lang="en-US" sz="1200"/>
        </a:p>
      </dgm:t>
    </dgm:pt>
    <dgm:pt modelId="{FCCF64E7-B155-4339-B30A-11E5B8AD9497}" type="sibTrans" cxnId="{7C798D08-10CD-4FED-8259-2B575BE3B770}">
      <dgm:prSet/>
      <dgm:spPr/>
      <dgm:t>
        <a:bodyPr/>
        <a:lstStyle/>
        <a:p>
          <a:endParaRPr lang="en-US" sz="1200"/>
        </a:p>
      </dgm:t>
    </dgm:pt>
    <dgm:pt modelId="{05DCA393-21B3-49FA-9F98-0B2C95866EDB}">
      <dgm:prSet phldrT="[Texte]" custT="1"/>
      <dgm:spPr/>
      <dgm:t>
        <a:bodyPr/>
        <a:lstStyle/>
        <a:p>
          <a:r>
            <a:rPr lang="fr-FR" sz="1200" smtClean="0"/>
            <a:t>UML metamodel</a:t>
          </a:r>
          <a:endParaRPr lang="en-US" sz="1200"/>
        </a:p>
      </dgm:t>
    </dgm:pt>
    <dgm:pt modelId="{BF4E0718-755E-4C97-8C3A-982A041B4DB3}" type="parTrans" cxnId="{9D331F9C-D1F4-41FD-8BFF-E96E5495E4B6}">
      <dgm:prSet/>
      <dgm:spPr/>
      <dgm:t>
        <a:bodyPr/>
        <a:lstStyle/>
        <a:p>
          <a:endParaRPr lang="en-US" sz="1200"/>
        </a:p>
      </dgm:t>
    </dgm:pt>
    <dgm:pt modelId="{DFFD7E13-873E-4D03-8A72-A25B5F71CA01}" type="sibTrans" cxnId="{9D331F9C-D1F4-41FD-8BFF-E96E5495E4B6}">
      <dgm:prSet/>
      <dgm:spPr/>
      <dgm:t>
        <a:bodyPr/>
        <a:lstStyle/>
        <a:p>
          <a:endParaRPr lang="en-US" sz="1200"/>
        </a:p>
      </dgm:t>
    </dgm:pt>
    <dgm:pt modelId="{07FDBF4F-D1F0-42A5-B145-AF45F1C9B558}">
      <dgm:prSet phldrT="[Texte]" custT="1"/>
      <dgm:spPr/>
      <dgm:t>
        <a:bodyPr/>
        <a:lstStyle/>
        <a:p>
          <a:r>
            <a:rPr lang="fr-FR" sz="1200" smtClean="0"/>
            <a:t>B </a:t>
          </a:r>
        </a:p>
        <a:p>
          <a:r>
            <a:rPr lang="fr-FR" sz="1200" smtClean="0"/>
            <a:t>metamodel</a:t>
          </a:r>
          <a:endParaRPr lang="en-US" sz="1200"/>
        </a:p>
      </dgm:t>
    </dgm:pt>
    <dgm:pt modelId="{CCE93A1B-BBB3-4D8B-9488-1C2394BBF036}" type="parTrans" cxnId="{F2025DCC-9A1B-4702-8DBE-86241BC14005}">
      <dgm:prSet/>
      <dgm:spPr/>
      <dgm:t>
        <a:bodyPr/>
        <a:lstStyle/>
        <a:p>
          <a:endParaRPr lang="en-US" sz="1200"/>
        </a:p>
      </dgm:t>
    </dgm:pt>
    <dgm:pt modelId="{90D7141A-8522-46F6-9516-2A801990CBE7}" type="sibTrans" cxnId="{F2025DCC-9A1B-4702-8DBE-86241BC14005}">
      <dgm:prSet/>
      <dgm:spPr/>
      <dgm:t>
        <a:bodyPr/>
        <a:lstStyle/>
        <a:p>
          <a:endParaRPr lang="en-US" sz="1200"/>
        </a:p>
      </dgm:t>
    </dgm:pt>
    <dgm:pt modelId="{67714D6C-2CFD-480D-BD9C-5481AE73CCCB}">
      <dgm:prSet phldrT="[Texte]" custT="1"/>
      <dgm:spPr/>
      <dgm:t>
        <a:bodyPr/>
        <a:lstStyle/>
        <a:p>
          <a:r>
            <a:rPr lang="fr-FR" sz="1200" smtClean="0"/>
            <a:t>UML </a:t>
          </a:r>
        </a:p>
        <a:p>
          <a:r>
            <a:rPr lang="fr-FR" sz="1200" smtClean="0"/>
            <a:t>model</a:t>
          </a:r>
          <a:endParaRPr lang="en-US" sz="1200"/>
        </a:p>
      </dgm:t>
    </dgm:pt>
    <dgm:pt modelId="{21D11953-C027-4879-AAC4-B9196EC75A48}" type="parTrans" cxnId="{5BF0094B-1365-48E3-8064-B719A8F230A4}">
      <dgm:prSet/>
      <dgm:spPr/>
      <dgm:t>
        <a:bodyPr/>
        <a:lstStyle/>
        <a:p>
          <a:endParaRPr lang="en-US" sz="1200"/>
        </a:p>
      </dgm:t>
    </dgm:pt>
    <dgm:pt modelId="{FB749AF4-69D5-4BF9-A23E-5F8F2896EC10}" type="sibTrans" cxnId="{5BF0094B-1365-48E3-8064-B719A8F230A4}">
      <dgm:prSet/>
      <dgm:spPr/>
      <dgm:t>
        <a:bodyPr/>
        <a:lstStyle/>
        <a:p>
          <a:endParaRPr lang="en-US" sz="1200"/>
        </a:p>
      </dgm:t>
    </dgm:pt>
    <dgm:pt modelId="{0703746B-2EC3-418B-9A27-00591387BFF5}">
      <dgm:prSet phldrT="[Texte]" custT="1"/>
      <dgm:spPr/>
      <dgm:t>
        <a:bodyPr/>
        <a:lstStyle/>
        <a:p>
          <a:r>
            <a:rPr lang="fr-FR" sz="1200" smtClean="0"/>
            <a:t>B</a:t>
          </a:r>
        </a:p>
        <a:p>
          <a:r>
            <a:rPr lang="fr-FR" sz="1200" smtClean="0"/>
            <a:t>model</a:t>
          </a:r>
          <a:endParaRPr lang="en-US" sz="1200"/>
        </a:p>
      </dgm:t>
    </dgm:pt>
    <dgm:pt modelId="{C04E3EC9-8555-4BF4-98E8-B7F9DA5F4311}" type="parTrans" cxnId="{5E120496-E3EB-46F1-AB02-CBEA6A0F67FB}">
      <dgm:prSet/>
      <dgm:spPr/>
      <dgm:t>
        <a:bodyPr/>
        <a:lstStyle/>
        <a:p>
          <a:endParaRPr lang="en-US" sz="1200"/>
        </a:p>
      </dgm:t>
    </dgm:pt>
    <dgm:pt modelId="{71560842-69F7-4D3B-8B1D-1D6C4B972BDD}" type="sibTrans" cxnId="{5E120496-E3EB-46F1-AB02-CBEA6A0F67FB}">
      <dgm:prSet/>
      <dgm:spPr/>
      <dgm:t>
        <a:bodyPr/>
        <a:lstStyle/>
        <a:p>
          <a:endParaRPr lang="en-US" sz="1200"/>
        </a:p>
      </dgm:t>
    </dgm:pt>
    <dgm:pt modelId="{130245CE-D497-4A7F-BC6D-1B203FFE851B}" type="pres">
      <dgm:prSet presAssocID="{83DC9A11-22C8-4DF7-B2AC-E2FF7F944DC7}" presName="diagram" presStyleCnt="0">
        <dgm:presLayoutVars>
          <dgm:chMax val="1"/>
          <dgm:dir/>
          <dgm:animLvl val="ctr"/>
          <dgm:resizeHandles val="exact"/>
        </dgm:presLayoutVars>
      </dgm:prSet>
      <dgm:spPr/>
    </dgm:pt>
    <dgm:pt modelId="{03BFC232-BA75-4C85-957A-3C62B9050DD5}" type="pres">
      <dgm:prSet presAssocID="{83DC9A11-22C8-4DF7-B2AC-E2FF7F944DC7}" presName="matrix" presStyleCnt="0"/>
      <dgm:spPr/>
    </dgm:pt>
    <dgm:pt modelId="{CEAD914C-B470-40CA-8C45-BFBD8B12DC1A}" type="pres">
      <dgm:prSet presAssocID="{83DC9A11-22C8-4DF7-B2AC-E2FF7F944DC7}" presName="tile1" presStyleLbl="node1" presStyleIdx="0" presStyleCnt="4" custLinFactNeighborX="-50000"/>
      <dgm:spPr/>
    </dgm:pt>
    <dgm:pt modelId="{569F4791-A3C0-44FB-957D-FEBAFADCB00A}" type="pres">
      <dgm:prSet presAssocID="{83DC9A11-22C8-4DF7-B2AC-E2FF7F944DC7}" presName="tile1text" presStyleLbl="node1" presStyleIdx="0" presStyleCnt="4">
        <dgm:presLayoutVars>
          <dgm:chMax val="0"/>
          <dgm:chPref val="0"/>
          <dgm:bulletEnabled val="1"/>
        </dgm:presLayoutVars>
      </dgm:prSet>
      <dgm:spPr/>
    </dgm:pt>
    <dgm:pt modelId="{C8DE1C41-BE77-4DBB-A7AF-1FF54E2256BF}" type="pres">
      <dgm:prSet presAssocID="{83DC9A11-22C8-4DF7-B2AC-E2FF7F944DC7}" presName="tile2" presStyleLbl="node1" presStyleIdx="1" presStyleCnt="4"/>
      <dgm:spPr/>
    </dgm:pt>
    <dgm:pt modelId="{B9EE8497-D716-4433-B87B-EA38E43B4939}" type="pres">
      <dgm:prSet presAssocID="{83DC9A11-22C8-4DF7-B2AC-E2FF7F944DC7}" presName="tile2text" presStyleLbl="node1" presStyleIdx="1" presStyleCnt="4">
        <dgm:presLayoutVars>
          <dgm:chMax val="0"/>
          <dgm:chPref val="0"/>
          <dgm:bulletEnabled val="1"/>
        </dgm:presLayoutVars>
      </dgm:prSet>
      <dgm:spPr/>
    </dgm:pt>
    <dgm:pt modelId="{974BD66C-1F42-44CA-9726-4FA7C7F0AE5D}" type="pres">
      <dgm:prSet presAssocID="{83DC9A11-22C8-4DF7-B2AC-E2FF7F944DC7}" presName="tile3" presStyleLbl="node1" presStyleIdx="2" presStyleCnt="4"/>
      <dgm:spPr/>
    </dgm:pt>
    <dgm:pt modelId="{572CCA79-D038-4477-A517-9AE8BD6A753C}" type="pres">
      <dgm:prSet presAssocID="{83DC9A11-22C8-4DF7-B2AC-E2FF7F944DC7}" presName="tile3text" presStyleLbl="node1" presStyleIdx="2" presStyleCnt="4">
        <dgm:presLayoutVars>
          <dgm:chMax val="0"/>
          <dgm:chPref val="0"/>
          <dgm:bulletEnabled val="1"/>
        </dgm:presLayoutVars>
      </dgm:prSet>
      <dgm:spPr/>
    </dgm:pt>
    <dgm:pt modelId="{6F9FDD49-63FD-46D5-A6BC-3FC25FA278F5}" type="pres">
      <dgm:prSet presAssocID="{83DC9A11-22C8-4DF7-B2AC-E2FF7F944DC7}" presName="tile4" presStyleLbl="node1" presStyleIdx="3" presStyleCnt="4"/>
      <dgm:spPr/>
    </dgm:pt>
    <dgm:pt modelId="{856288D6-B7C2-4EB3-88BB-940C31B2EE54}" type="pres">
      <dgm:prSet presAssocID="{83DC9A11-22C8-4DF7-B2AC-E2FF7F944DC7}" presName="tile4text" presStyleLbl="node1" presStyleIdx="3" presStyleCnt="4">
        <dgm:presLayoutVars>
          <dgm:chMax val="0"/>
          <dgm:chPref val="0"/>
          <dgm:bulletEnabled val="1"/>
        </dgm:presLayoutVars>
      </dgm:prSet>
      <dgm:spPr/>
    </dgm:pt>
    <dgm:pt modelId="{39F1DFA8-35BB-483A-AB51-9074FE5C68B5}" type="pres">
      <dgm:prSet presAssocID="{83DC9A11-22C8-4DF7-B2AC-E2FF7F944DC7}" presName="centerTile" presStyleLbl="fgShp" presStyleIdx="0" presStyleCnt="1" custScaleX="205680" custScaleY="91476">
        <dgm:presLayoutVars>
          <dgm:chMax val="0"/>
          <dgm:chPref val="0"/>
        </dgm:presLayoutVars>
      </dgm:prSet>
      <dgm:spPr/>
    </dgm:pt>
  </dgm:ptLst>
  <dgm:cxnLst>
    <dgm:cxn modelId="{E0BD2C76-5F7F-4276-AD97-BF78ECF1127D}" type="presOf" srcId="{83DC9A11-22C8-4DF7-B2AC-E2FF7F944DC7}" destId="{130245CE-D497-4A7F-BC6D-1B203FFE851B}" srcOrd="0" destOrd="0" presId="urn:microsoft.com/office/officeart/2005/8/layout/matrix1"/>
    <dgm:cxn modelId="{9D331F9C-D1F4-41FD-8BFF-E96E5495E4B6}" srcId="{89614106-0B7F-48F0-BCF5-910C8B8A921A}" destId="{05DCA393-21B3-49FA-9F98-0B2C95866EDB}" srcOrd="0" destOrd="0" parTransId="{BF4E0718-755E-4C97-8C3A-982A041B4DB3}" sibTransId="{DFFD7E13-873E-4D03-8A72-A25B5F71CA01}"/>
    <dgm:cxn modelId="{7C798D08-10CD-4FED-8259-2B575BE3B770}" srcId="{83DC9A11-22C8-4DF7-B2AC-E2FF7F944DC7}" destId="{89614106-0B7F-48F0-BCF5-910C8B8A921A}" srcOrd="0" destOrd="0" parTransId="{BFE94B9E-35D9-49B8-BE39-F2CE58E9505B}" sibTransId="{FCCF64E7-B155-4339-B30A-11E5B8AD9497}"/>
    <dgm:cxn modelId="{FE7FB088-6EE1-4278-BCF2-FA164A7687F9}" type="presOf" srcId="{07FDBF4F-D1F0-42A5-B145-AF45F1C9B558}" destId="{B9EE8497-D716-4433-B87B-EA38E43B4939}" srcOrd="1" destOrd="0" presId="urn:microsoft.com/office/officeart/2005/8/layout/matrix1"/>
    <dgm:cxn modelId="{5E120496-E3EB-46F1-AB02-CBEA6A0F67FB}" srcId="{89614106-0B7F-48F0-BCF5-910C8B8A921A}" destId="{0703746B-2EC3-418B-9A27-00591387BFF5}" srcOrd="3" destOrd="0" parTransId="{C04E3EC9-8555-4BF4-98E8-B7F9DA5F4311}" sibTransId="{71560842-69F7-4D3B-8B1D-1D6C4B972BDD}"/>
    <dgm:cxn modelId="{F97E6DAF-C6C7-4423-BB39-719C63CA4F9D}" type="presOf" srcId="{67714D6C-2CFD-480D-BD9C-5481AE73CCCB}" destId="{974BD66C-1F42-44CA-9726-4FA7C7F0AE5D}" srcOrd="0" destOrd="0" presId="urn:microsoft.com/office/officeart/2005/8/layout/matrix1"/>
    <dgm:cxn modelId="{69A1808F-0E41-4EFB-B889-7DA280A81705}" type="presOf" srcId="{05DCA393-21B3-49FA-9F98-0B2C95866EDB}" destId="{569F4791-A3C0-44FB-957D-FEBAFADCB00A}" srcOrd="1" destOrd="0" presId="urn:microsoft.com/office/officeart/2005/8/layout/matrix1"/>
    <dgm:cxn modelId="{05429A4E-8273-405D-946B-0EF873FC2B11}" type="presOf" srcId="{0703746B-2EC3-418B-9A27-00591387BFF5}" destId="{856288D6-B7C2-4EB3-88BB-940C31B2EE54}" srcOrd="1" destOrd="0" presId="urn:microsoft.com/office/officeart/2005/8/layout/matrix1"/>
    <dgm:cxn modelId="{7F357555-3831-4459-BFF2-FBC529FD751A}" type="presOf" srcId="{07FDBF4F-D1F0-42A5-B145-AF45F1C9B558}" destId="{C8DE1C41-BE77-4DBB-A7AF-1FF54E2256BF}" srcOrd="0" destOrd="0" presId="urn:microsoft.com/office/officeart/2005/8/layout/matrix1"/>
    <dgm:cxn modelId="{586BDA60-63DA-462D-AD8C-D1CBB15A9737}" type="presOf" srcId="{67714D6C-2CFD-480D-BD9C-5481AE73CCCB}" destId="{572CCA79-D038-4477-A517-9AE8BD6A753C}" srcOrd="1" destOrd="0" presId="urn:microsoft.com/office/officeart/2005/8/layout/matrix1"/>
    <dgm:cxn modelId="{B5735886-B9D7-4827-B62D-F6731A74CA33}" type="presOf" srcId="{05DCA393-21B3-49FA-9F98-0B2C95866EDB}" destId="{CEAD914C-B470-40CA-8C45-BFBD8B12DC1A}" srcOrd="0" destOrd="0" presId="urn:microsoft.com/office/officeart/2005/8/layout/matrix1"/>
    <dgm:cxn modelId="{5BF0094B-1365-48E3-8064-B719A8F230A4}" srcId="{89614106-0B7F-48F0-BCF5-910C8B8A921A}" destId="{67714D6C-2CFD-480D-BD9C-5481AE73CCCB}" srcOrd="2" destOrd="0" parTransId="{21D11953-C027-4879-AAC4-B9196EC75A48}" sibTransId="{FB749AF4-69D5-4BF9-A23E-5F8F2896EC10}"/>
    <dgm:cxn modelId="{56DAB3CC-433A-47FE-9CD4-E25D3F610FAD}" type="presOf" srcId="{0703746B-2EC3-418B-9A27-00591387BFF5}" destId="{6F9FDD49-63FD-46D5-A6BC-3FC25FA278F5}" srcOrd="0" destOrd="0" presId="urn:microsoft.com/office/officeart/2005/8/layout/matrix1"/>
    <dgm:cxn modelId="{94133644-2297-4D62-95DB-B6445F9EFF78}" type="presOf" srcId="{89614106-0B7F-48F0-BCF5-910C8B8A921A}" destId="{39F1DFA8-35BB-483A-AB51-9074FE5C68B5}" srcOrd="0" destOrd="0" presId="urn:microsoft.com/office/officeart/2005/8/layout/matrix1"/>
    <dgm:cxn modelId="{F2025DCC-9A1B-4702-8DBE-86241BC14005}" srcId="{89614106-0B7F-48F0-BCF5-910C8B8A921A}" destId="{07FDBF4F-D1F0-42A5-B145-AF45F1C9B558}" srcOrd="1" destOrd="0" parTransId="{CCE93A1B-BBB3-4D8B-9488-1C2394BBF036}" sibTransId="{90D7141A-8522-46F6-9516-2A801990CBE7}"/>
    <dgm:cxn modelId="{D7948F03-B899-4DC4-A733-F5EE3F01A7A7}" type="presParOf" srcId="{130245CE-D497-4A7F-BC6D-1B203FFE851B}" destId="{03BFC232-BA75-4C85-957A-3C62B9050DD5}" srcOrd="0" destOrd="0" presId="urn:microsoft.com/office/officeart/2005/8/layout/matrix1"/>
    <dgm:cxn modelId="{1A241253-0B57-4284-B285-F17D02CF7844}" type="presParOf" srcId="{03BFC232-BA75-4C85-957A-3C62B9050DD5}" destId="{CEAD914C-B470-40CA-8C45-BFBD8B12DC1A}" srcOrd="0" destOrd="0" presId="urn:microsoft.com/office/officeart/2005/8/layout/matrix1"/>
    <dgm:cxn modelId="{6335E4C3-4DBF-4A6E-8D4A-47A86E9F495F}" type="presParOf" srcId="{03BFC232-BA75-4C85-957A-3C62B9050DD5}" destId="{569F4791-A3C0-44FB-957D-FEBAFADCB00A}" srcOrd="1" destOrd="0" presId="urn:microsoft.com/office/officeart/2005/8/layout/matrix1"/>
    <dgm:cxn modelId="{46E7797E-42E1-4D95-8218-7C0FDDF9E3B9}" type="presParOf" srcId="{03BFC232-BA75-4C85-957A-3C62B9050DD5}" destId="{C8DE1C41-BE77-4DBB-A7AF-1FF54E2256BF}" srcOrd="2" destOrd="0" presId="urn:microsoft.com/office/officeart/2005/8/layout/matrix1"/>
    <dgm:cxn modelId="{0AD309E4-CA93-4189-BE55-46521CC428DB}" type="presParOf" srcId="{03BFC232-BA75-4C85-957A-3C62B9050DD5}" destId="{B9EE8497-D716-4433-B87B-EA38E43B4939}" srcOrd="3" destOrd="0" presId="urn:microsoft.com/office/officeart/2005/8/layout/matrix1"/>
    <dgm:cxn modelId="{0F215DD0-C18C-45C3-9AD9-85BE48137CA3}" type="presParOf" srcId="{03BFC232-BA75-4C85-957A-3C62B9050DD5}" destId="{974BD66C-1F42-44CA-9726-4FA7C7F0AE5D}" srcOrd="4" destOrd="0" presId="urn:microsoft.com/office/officeart/2005/8/layout/matrix1"/>
    <dgm:cxn modelId="{5641B4B4-A430-4611-A671-EDA175F356FF}" type="presParOf" srcId="{03BFC232-BA75-4C85-957A-3C62B9050DD5}" destId="{572CCA79-D038-4477-A517-9AE8BD6A753C}" srcOrd="5" destOrd="0" presId="urn:microsoft.com/office/officeart/2005/8/layout/matrix1"/>
    <dgm:cxn modelId="{475DAD60-5DE6-48F2-A114-73DC06BF6C69}" type="presParOf" srcId="{03BFC232-BA75-4C85-957A-3C62B9050DD5}" destId="{6F9FDD49-63FD-46D5-A6BC-3FC25FA278F5}" srcOrd="6" destOrd="0" presId="urn:microsoft.com/office/officeart/2005/8/layout/matrix1"/>
    <dgm:cxn modelId="{306D5DC0-6065-4D37-A10C-FE2B23B79AE9}" type="presParOf" srcId="{03BFC232-BA75-4C85-957A-3C62B9050DD5}" destId="{856288D6-B7C2-4EB3-88BB-940C31B2EE54}" srcOrd="7" destOrd="0" presId="urn:microsoft.com/office/officeart/2005/8/layout/matrix1"/>
    <dgm:cxn modelId="{464CC1C1-78CE-40C8-82D2-81E0543101C4}" type="presParOf" srcId="{130245CE-D497-4A7F-BC6D-1B203FFE851B}" destId="{39F1DFA8-35BB-483A-AB51-9074FE5C68B5}"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1B53B154-081E-442F-9CE4-C88AF7F423F9}">
      <dgm:prSet phldrT="[Texte]"/>
      <dgm:spPr/>
      <dgm:t>
        <a:bodyPr/>
        <a:lstStyle/>
        <a:p>
          <a:r>
            <a:rPr lang="fr-FR" smtClean="0"/>
            <a:t>Features</a:t>
          </a:r>
          <a:endParaRPr lang="en-US"/>
        </a:p>
      </dgm:t>
    </dgm:pt>
    <dgm:pt modelId="{54F8ED4E-C99E-44F3-9581-9F344A031600}" type="parTrans" cxnId="{D6E91CBC-D6C8-47FA-9318-C8230C6E5C17}">
      <dgm:prSet/>
      <dgm:spPr/>
      <dgm:t>
        <a:bodyPr/>
        <a:lstStyle/>
        <a:p>
          <a:endParaRPr lang="en-US"/>
        </a:p>
      </dgm:t>
    </dgm:pt>
    <dgm:pt modelId="{96074262-6C81-4651-8B2C-97E72A150CCB}" type="sibTrans" cxnId="{D6E91CBC-D6C8-47FA-9318-C8230C6E5C17}">
      <dgm:prSet/>
      <dgm:spPr/>
      <dgm:t>
        <a:bodyPr/>
        <a:lstStyle/>
        <a:p>
          <a:endParaRPr lang="en-US"/>
        </a:p>
      </dgm:t>
    </dgm:pt>
    <dgm:pt modelId="{5A389D2F-A5CE-40EF-A646-8D8F7F5FF3A7}">
      <dgm:prSet phldrT="[Texte]" custT="1"/>
      <dgm:spPr/>
      <dgm:t>
        <a:bodyPr/>
        <a:lstStyle/>
        <a:p>
          <a:r>
            <a:rPr lang="fr-FR" sz="1400" smtClean="0">
              <a:solidFill>
                <a:schemeClr val="bg1">
                  <a:lumMod val="50000"/>
                </a:schemeClr>
              </a:solidFill>
            </a:rPr>
            <a:t>Translate UML class diagrams into the B functional specification</a:t>
          </a:r>
          <a:endParaRPr lang="en-US" sz="1400">
            <a:solidFill>
              <a:schemeClr val="bg1">
                <a:lumMod val="50000"/>
              </a:schemeClr>
            </a:solidFill>
          </a:endParaRPr>
        </a:p>
      </dgm:t>
    </dgm:pt>
    <dgm:pt modelId="{D09883D1-B993-44AF-A15E-AC8BE6D3BD0A}" type="parTrans" cxnId="{007F0AE4-9391-4217-B13B-58E58C4399EE}">
      <dgm:prSet/>
      <dgm:spPr/>
      <dgm:t>
        <a:bodyPr/>
        <a:lstStyle/>
        <a:p>
          <a:endParaRPr lang="en-US"/>
        </a:p>
      </dgm:t>
    </dgm:pt>
    <dgm:pt modelId="{9BD76C33-B092-4571-8C39-DC82CE596462}" type="sibTrans" cxnId="{007F0AE4-9391-4217-B13B-58E58C4399EE}">
      <dgm:prSet/>
      <dgm:spPr/>
      <dgm:t>
        <a:bodyPr/>
        <a:lstStyle/>
        <a:p>
          <a:endParaRPr lang="en-US"/>
        </a:p>
      </dgm:t>
    </dgm:pt>
    <dgm:pt modelId="{BCE5BB97-17A9-49D5-A50F-FF42D83B1122}">
      <dgm:prSet phldrT="[Texte]" custT="1"/>
      <dgm:spPr/>
      <dgm:t>
        <a:bodyPr/>
        <a:lstStyle/>
        <a:p>
          <a:r>
            <a:rPr lang="fr-FR" sz="1400" smtClean="0">
              <a:solidFill>
                <a:schemeClr val="bg1">
                  <a:lumMod val="50000"/>
                </a:schemeClr>
              </a:solidFill>
            </a:rPr>
            <a:t>Translate SecureUML diagrams into the B static security specification</a:t>
          </a:r>
          <a:endParaRPr lang="en-US" sz="1400">
            <a:solidFill>
              <a:schemeClr val="bg1">
                <a:lumMod val="50000"/>
              </a:schemeClr>
            </a:solidFill>
          </a:endParaRPr>
        </a:p>
      </dgm:t>
    </dgm:pt>
    <dgm:pt modelId="{3CD1ADB0-AA9E-47C7-B349-6800417801F3}" type="parTrans" cxnId="{EAE6EC4E-4E24-44F6-94EE-BE339AC2225F}">
      <dgm:prSet/>
      <dgm:spPr/>
      <dgm:t>
        <a:bodyPr/>
        <a:lstStyle/>
        <a:p>
          <a:endParaRPr lang="en-US"/>
        </a:p>
      </dgm:t>
    </dgm:pt>
    <dgm:pt modelId="{611E3C53-EA00-4F0C-A1C1-CACD8961777C}" type="sibTrans" cxnId="{EAE6EC4E-4E24-44F6-94EE-BE339AC2225F}">
      <dgm:prSet/>
      <dgm:spPr/>
      <dgm:t>
        <a:bodyPr/>
        <a:lstStyle/>
        <a:p>
          <a:endParaRPr lang="en-US"/>
        </a:p>
      </dgm:t>
    </dgm:pt>
    <dgm:pt modelId="{14900F47-A1AB-4303-B210-20EB6FF4DB20}">
      <dgm:prSet custT="1"/>
      <dgm:spPr/>
      <dgm:t>
        <a:bodyPr/>
        <a:lstStyle/>
        <a:p>
          <a:r>
            <a:rPr lang="fr-FR" sz="1400" smtClean="0"/>
            <a:t>Translate UML activity diagrams into the B dynamic security specification</a:t>
          </a:r>
          <a:endParaRPr lang="en-US" sz="1400"/>
        </a:p>
      </dgm:t>
    </dgm:pt>
    <dgm:pt modelId="{FCE2DD92-0A25-4508-83B3-955BD4B7BBE8}" type="parTrans" cxnId="{BBD36908-AB40-4568-AAC3-F31D7084002B}">
      <dgm:prSet/>
      <dgm:spPr/>
      <dgm:t>
        <a:bodyPr/>
        <a:lstStyle/>
        <a:p>
          <a:endParaRPr lang="en-US"/>
        </a:p>
      </dgm:t>
    </dgm:pt>
    <dgm:pt modelId="{7A84F4A7-1F61-4358-9C90-D67C55DDF9FD}" type="sibTrans" cxnId="{BBD36908-AB40-4568-AAC3-F31D7084002B}">
      <dgm:prSet/>
      <dgm:spPr/>
      <dgm:t>
        <a:bodyPr/>
        <a:lstStyle/>
        <a:p>
          <a:endParaRPr lang="en-US"/>
        </a:p>
      </dgm:t>
    </dgm:pt>
    <dgm:pt modelId="{52A4956B-9E67-4387-88ED-B7D3BDCCD546}">
      <dgm:prSet custT="1"/>
      <dgm:spPr/>
      <dgm:t>
        <a:bodyPr/>
        <a:lstStyle/>
        <a:p>
          <a:r>
            <a:rPr lang="fr-FR" sz="1400" smtClean="0"/>
            <a:t>Generate the access control filter</a:t>
          </a:r>
          <a:endParaRPr lang="en-US" sz="1400"/>
        </a:p>
      </dgm:t>
    </dgm:pt>
    <dgm:pt modelId="{132EFC6A-3D58-4D6C-86CB-F283F4C9763A}" type="parTrans" cxnId="{BBFD5D1D-E490-4F4D-A44F-311519B20CFB}">
      <dgm:prSet/>
      <dgm:spPr/>
      <dgm:t>
        <a:bodyPr/>
        <a:lstStyle/>
        <a:p>
          <a:endParaRPr lang="en-US"/>
        </a:p>
      </dgm:t>
    </dgm:pt>
    <dgm:pt modelId="{3A7230CD-4B5B-4762-8F1C-BB12E075CE80}" type="sibTrans" cxnId="{BBFD5D1D-E490-4F4D-A44F-311519B20CFB}">
      <dgm:prSet/>
      <dgm:spPr/>
      <dgm:t>
        <a:bodyPr/>
        <a:lstStyle/>
        <a:p>
          <a:endParaRPr lang="en-US"/>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pt>
    <dgm:pt modelId="{D78DF3B5-E006-4A14-9AEF-518274847A7A}" type="pres">
      <dgm:prSet presAssocID="{1B53B154-081E-442F-9CE4-C88AF7F423F9}" presName="root" presStyleCnt="0"/>
      <dgm:spPr/>
    </dgm:pt>
    <dgm:pt modelId="{CDD0E71D-702E-4362-BDCC-CF9AE9FCD35C}" type="pres">
      <dgm:prSet presAssocID="{1B53B154-081E-442F-9CE4-C88AF7F423F9}" presName="rootComposite" presStyleCnt="0"/>
      <dgm:spPr/>
    </dgm:pt>
    <dgm:pt modelId="{56EF4997-20EF-430D-8217-528BA45195B4}" type="pres">
      <dgm:prSet presAssocID="{1B53B154-081E-442F-9CE4-C88AF7F423F9}" presName="rootText" presStyleLbl="node1" presStyleIdx="0" presStyleCnt="1"/>
      <dgm:spPr/>
      <dgm:t>
        <a:bodyPr/>
        <a:lstStyle/>
        <a:p>
          <a:endParaRPr lang="en-US"/>
        </a:p>
      </dgm:t>
    </dgm:pt>
    <dgm:pt modelId="{AFB16798-BAA1-4129-8815-4A93C22CDBCC}" type="pres">
      <dgm:prSet presAssocID="{1B53B154-081E-442F-9CE4-C88AF7F423F9}" presName="rootConnector" presStyleLbl="node1" presStyleIdx="0" presStyleCnt="1"/>
      <dgm:spPr/>
    </dgm:pt>
    <dgm:pt modelId="{C02C9124-FE5F-4F04-A934-FCC1F08A9FE7}" type="pres">
      <dgm:prSet presAssocID="{1B53B154-081E-442F-9CE4-C88AF7F423F9}" presName="childShape" presStyleCnt="0"/>
      <dgm:spPr/>
    </dgm:pt>
    <dgm:pt modelId="{04AB7BA5-66BE-4403-84F4-98FB35309AD3}" type="pres">
      <dgm:prSet presAssocID="{D09883D1-B993-44AF-A15E-AC8BE6D3BD0A}" presName="Name13" presStyleLbl="parChTrans1D2" presStyleIdx="0" presStyleCnt="4"/>
      <dgm:spPr/>
    </dgm:pt>
    <dgm:pt modelId="{73E85A3F-1860-4288-ADB0-A632CCE9649F}" type="pres">
      <dgm:prSet presAssocID="{5A389D2F-A5CE-40EF-A646-8D8F7F5FF3A7}" presName="childText" presStyleLbl="bgAcc1" presStyleIdx="0" presStyleCnt="4" custScaleX="362032">
        <dgm:presLayoutVars>
          <dgm:bulletEnabled val="1"/>
        </dgm:presLayoutVars>
      </dgm:prSet>
      <dgm:spPr/>
      <dgm:t>
        <a:bodyPr/>
        <a:lstStyle/>
        <a:p>
          <a:endParaRPr lang="en-US"/>
        </a:p>
      </dgm:t>
    </dgm:pt>
    <dgm:pt modelId="{6606DBB7-13BA-4BF9-9C10-B1D276F25DC1}" type="pres">
      <dgm:prSet presAssocID="{3CD1ADB0-AA9E-47C7-B349-6800417801F3}" presName="Name13" presStyleLbl="parChTrans1D2" presStyleIdx="1" presStyleCnt="4"/>
      <dgm:spPr/>
    </dgm:pt>
    <dgm:pt modelId="{3B2C6B53-4E2E-4F01-A7DD-F3B7D7D1C827}" type="pres">
      <dgm:prSet presAssocID="{BCE5BB97-17A9-49D5-A50F-FF42D83B1122}" presName="childText" presStyleLbl="bgAcc1" presStyleIdx="1" presStyleCnt="4" custScaleX="360064">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2" presStyleCnt="4"/>
      <dgm:spPr/>
    </dgm:pt>
    <dgm:pt modelId="{A5287835-0EED-4CE1-AFE7-8A1FF129FDA9}" type="pres">
      <dgm:prSet presAssocID="{14900F47-A1AB-4303-B210-20EB6FF4DB20}" presName="childText" presStyleLbl="bgAcc1" presStyleIdx="2" presStyleCnt="4" custScaleX="359142">
        <dgm:presLayoutVars>
          <dgm:bulletEnabled val="1"/>
        </dgm:presLayoutVars>
      </dgm:prSet>
      <dgm:spPr/>
    </dgm:pt>
    <dgm:pt modelId="{89E08A60-410D-4C26-91C9-5B12469A712A}" type="pres">
      <dgm:prSet presAssocID="{132EFC6A-3D58-4D6C-86CB-F283F4C9763A}" presName="Name13" presStyleLbl="parChTrans1D2" presStyleIdx="3" presStyleCnt="4"/>
      <dgm:spPr/>
    </dgm:pt>
    <dgm:pt modelId="{06763F5E-5009-43C2-BF47-464FBF1932A1}" type="pres">
      <dgm:prSet presAssocID="{52A4956B-9E67-4387-88ED-B7D3BDCCD546}" presName="childText" presStyleLbl="bgAcc1" presStyleIdx="3" presStyleCnt="4" custScaleX="361739">
        <dgm:presLayoutVars>
          <dgm:bulletEnabled val="1"/>
        </dgm:presLayoutVars>
      </dgm:prSet>
      <dgm:spPr/>
    </dgm:pt>
  </dgm:ptLst>
  <dgm:cxnLst>
    <dgm:cxn modelId="{FB3B93D9-EF12-4D5E-A125-0F7B7A1192E4}" type="presOf" srcId="{52A4956B-9E67-4387-88ED-B7D3BDCCD546}" destId="{06763F5E-5009-43C2-BF47-464FBF1932A1}" srcOrd="0" destOrd="0" presId="urn:microsoft.com/office/officeart/2005/8/layout/hierarchy3"/>
    <dgm:cxn modelId="{AE63B9BA-3D9A-48A0-9133-893E1A2ABF5D}" type="presOf" srcId="{14900F47-A1AB-4303-B210-20EB6FF4DB20}" destId="{A5287835-0EED-4CE1-AFE7-8A1FF129FDA9}" srcOrd="0" destOrd="0" presId="urn:microsoft.com/office/officeart/2005/8/layout/hierarchy3"/>
    <dgm:cxn modelId="{3E4EAC6D-6A1E-4395-B284-EB2ADF214711}" type="presOf" srcId="{132EFC6A-3D58-4D6C-86CB-F283F4C9763A}" destId="{89E08A60-410D-4C26-91C9-5B12469A712A}" srcOrd="0"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06608603-DA1D-48E7-BCB6-D6D32F22B4C2}" type="presOf" srcId="{1B53B154-081E-442F-9CE4-C88AF7F423F9}" destId="{AFB16798-BAA1-4129-8815-4A93C22CDBCC}" srcOrd="1" destOrd="0" presId="urn:microsoft.com/office/officeart/2005/8/layout/hierarchy3"/>
    <dgm:cxn modelId="{435D8E1A-F862-4145-B0E6-E2AE4CA0A85A}" type="presOf" srcId="{D09883D1-B993-44AF-A15E-AC8BE6D3BD0A}" destId="{04AB7BA5-66BE-4403-84F4-98FB35309AD3}" srcOrd="0" destOrd="0" presId="urn:microsoft.com/office/officeart/2005/8/layout/hierarchy3"/>
    <dgm:cxn modelId="{BBD36908-AB40-4568-AAC3-F31D7084002B}" srcId="{1B53B154-081E-442F-9CE4-C88AF7F423F9}" destId="{14900F47-A1AB-4303-B210-20EB6FF4DB20}" srcOrd="2" destOrd="0" parTransId="{FCE2DD92-0A25-4508-83B3-955BD4B7BBE8}" sibTransId="{7A84F4A7-1F61-4358-9C90-D67C55DDF9FD}"/>
    <dgm:cxn modelId="{BBFD5D1D-E490-4F4D-A44F-311519B20CFB}" srcId="{1B53B154-081E-442F-9CE4-C88AF7F423F9}" destId="{52A4956B-9E67-4387-88ED-B7D3BDCCD546}" srcOrd="3" destOrd="0" parTransId="{132EFC6A-3D58-4D6C-86CB-F283F4C9763A}" sibTransId="{3A7230CD-4B5B-4762-8F1C-BB12E075CE80}"/>
    <dgm:cxn modelId="{2780ACAB-8222-42E6-BEEE-0939B05492B1}" type="presOf" srcId="{3CD1ADB0-AA9E-47C7-B349-6800417801F3}" destId="{6606DBB7-13BA-4BF9-9C10-B1D276F25DC1}" srcOrd="0" destOrd="0" presId="urn:microsoft.com/office/officeart/2005/8/layout/hierarchy3"/>
    <dgm:cxn modelId="{3FC2F85F-4F1F-4D35-A2FC-BB6D7554B28D}" type="presOf" srcId="{5A389D2F-A5CE-40EF-A646-8D8F7F5FF3A7}" destId="{73E85A3F-1860-4288-ADB0-A632CCE9649F}" srcOrd="0" destOrd="0" presId="urn:microsoft.com/office/officeart/2005/8/layout/hierarchy3"/>
    <dgm:cxn modelId="{685087A6-9C76-4FE0-8DB5-AEE9DE56219D}" type="presOf" srcId="{FCE2DD92-0A25-4508-83B3-955BD4B7BBE8}" destId="{E690F884-16D1-473D-B964-A1EF570B5079}" srcOrd="0" destOrd="0" presId="urn:microsoft.com/office/officeart/2005/8/layout/hierarchy3"/>
    <dgm:cxn modelId="{EAE6EC4E-4E24-44F6-94EE-BE339AC2225F}" srcId="{1B53B154-081E-442F-9CE4-C88AF7F423F9}" destId="{BCE5BB97-17A9-49D5-A50F-FF42D83B1122}" srcOrd="1" destOrd="0" parTransId="{3CD1ADB0-AA9E-47C7-B349-6800417801F3}" sibTransId="{611E3C53-EA00-4F0C-A1C1-CACD8961777C}"/>
    <dgm:cxn modelId="{007F0AE4-9391-4217-B13B-58E58C4399EE}" srcId="{1B53B154-081E-442F-9CE4-C88AF7F423F9}" destId="{5A389D2F-A5CE-40EF-A646-8D8F7F5FF3A7}" srcOrd="0" destOrd="0" parTransId="{D09883D1-B993-44AF-A15E-AC8BE6D3BD0A}" sibTransId="{9BD76C33-B092-4571-8C39-DC82CE596462}"/>
    <dgm:cxn modelId="{4A974618-983B-415E-9CE0-3C555FB932A7}" type="presOf" srcId="{1B53B154-081E-442F-9CE4-C88AF7F423F9}" destId="{56EF4997-20EF-430D-8217-528BA45195B4}" srcOrd="0" destOrd="0" presId="urn:microsoft.com/office/officeart/2005/8/layout/hierarchy3"/>
    <dgm:cxn modelId="{89E354FF-A36D-43B3-B890-8618AFC6C892}" type="presOf" srcId="{BCE5BB97-17A9-49D5-A50F-FF42D83B1122}" destId="{3B2C6B53-4E2E-4F01-A7DD-F3B7D7D1C827}" srcOrd="0" destOrd="0" presId="urn:microsoft.com/office/officeart/2005/8/layout/hierarchy3"/>
    <dgm:cxn modelId="{16047622-8095-4B72-9256-F0108E66CAB3}" type="presOf" srcId="{ECB825C6-E555-4AE9-9442-603CC6FA898B}" destId="{61B6A53E-24EC-4C34-847F-85B8100E45B5}" srcOrd="0" destOrd="0" presId="urn:microsoft.com/office/officeart/2005/8/layout/hierarchy3"/>
    <dgm:cxn modelId="{F502B7BB-D4B8-4DED-8ECF-732D5E969450}" type="presParOf" srcId="{61B6A53E-24EC-4C34-847F-85B8100E45B5}" destId="{D78DF3B5-E006-4A14-9AEF-518274847A7A}" srcOrd="0" destOrd="0" presId="urn:microsoft.com/office/officeart/2005/8/layout/hierarchy3"/>
    <dgm:cxn modelId="{6066A76B-211B-44FC-9B12-6CA8D7B2BE8A}" type="presParOf" srcId="{D78DF3B5-E006-4A14-9AEF-518274847A7A}" destId="{CDD0E71D-702E-4362-BDCC-CF9AE9FCD35C}" srcOrd="0" destOrd="0" presId="urn:microsoft.com/office/officeart/2005/8/layout/hierarchy3"/>
    <dgm:cxn modelId="{AD02CB2F-B4A6-432F-BBDA-7F8F2FBAF583}" type="presParOf" srcId="{CDD0E71D-702E-4362-BDCC-CF9AE9FCD35C}" destId="{56EF4997-20EF-430D-8217-528BA45195B4}" srcOrd="0" destOrd="0" presId="urn:microsoft.com/office/officeart/2005/8/layout/hierarchy3"/>
    <dgm:cxn modelId="{897B8A8F-A0E7-458E-BA0E-62CB73660F46}" type="presParOf" srcId="{CDD0E71D-702E-4362-BDCC-CF9AE9FCD35C}" destId="{AFB16798-BAA1-4129-8815-4A93C22CDBCC}" srcOrd="1" destOrd="0" presId="urn:microsoft.com/office/officeart/2005/8/layout/hierarchy3"/>
    <dgm:cxn modelId="{910AB760-7702-4090-9EEF-A0B8CE65E84E}" type="presParOf" srcId="{D78DF3B5-E006-4A14-9AEF-518274847A7A}" destId="{C02C9124-FE5F-4F04-A934-FCC1F08A9FE7}" srcOrd="1" destOrd="0" presId="urn:microsoft.com/office/officeart/2005/8/layout/hierarchy3"/>
    <dgm:cxn modelId="{A9E1E4C9-FF9F-4805-9EEA-D876FE2417A8}" type="presParOf" srcId="{C02C9124-FE5F-4F04-A934-FCC1F08A9FE7}" destId="{04AB7BA5-66BE-4403-84F4-98FB35309AD3}" srcOrd="0" destOrd="0" presId="urn:microsoft.com/office/officeart/2005/8/layout/hierarchy3"/>
    <dgm:cxn modelId="{BC02E4DA-8F89-4F55-8E59-7CAE8B3501A2}" type="presParOf" srcId="{C02C9124-FE5F-4F04-A934-FCC1F08A9FE7}" destId="{73E85A3F-1860-4288-ADB0-A632CCE9649F}" srcOrd="1" destOrd="0" presId="urn:microsoft.com/office/officeart/2005/8/layout/hierarchy3"/>
    <dgm:cxn modelId="{F25D623D-D34F-421D-BFCB-39950A94B68B}" type="presParOf" srcId="{C02C9124-FE5F-4F04-A934-FCC1F08A9FE7}" destId="{6606DBB7-13BA-4BF9-9C10-B1D276F25DC1}" srcOrd="2" destOrd="0" presId="urn:microsoft.com/office/officeart/2005/8/layout/hierarchy3"/>
    <dgm:cxn modelId="{E6BAAABC-7CC1-4573-9C65-F3BA83F04A08}" type="presParOf" srcId="{C02C9124-FE5F-4F04-A934-FCC1F08A9FE7}" destId="{3B2C6B53-4E2E-4F01-A7DD-F3B7D7D1C827}" srcOrd="3" destOrd="0" presId="urn:microsoft.com/office/officeart/2005/8/layout/hierarchy3"/>
    <dgm:cxn modelId="{4528F6CC-10F4-4A1E-9661-8EC30993D2AB}" type="presParOf" srcId="{C02C9124-FE5F-4F04-A934-FCC1F08A9FE7}" destId="{E690F884-16D1-473D-B964-A1EF570B5079}" srcOrd="4" destOrd="0" presId="urn:microsoft.com/office/officeart/2005/8/layout/hierarchy3"/>
    <dgm:cxn modelId="{7BEC439D-890A-4CEF-BF5A-59C6C90C80C6}" type="presParOf" srcId="{C02C9124-FE5F-4F04-A934-FCC1F08A9FE7}" destId="{A5287835-0EED-4CE1-AFE7-8A1FF129FDA9}" srcOrd="5" destOrd="0" presId="urn:microsoft.com/office/officeart/2005/8/layout/hierarchy3"/>
    <dgm:cxn modelId="{381363EA-C99D-473D-80C8-7FACAF6EF100}" type="presParOf" srcId="{C02C9124-FE5F-4F04-A934-FCC1F08A9FE7}" destId="{89E08A60-410D-4C26-91C9-5B12469A712A}" srcOrd="6" destOrd="0" presId="urn:microsoft.com/office/officeart/2005/8/layout/hierarchy3"/>
    <dgm:cxn modelId="{13E4D726-77AC-4C1C-AB02-683B3784422A}" type="presParOf" srcId="{C02C9124-FE5F-4F04-A934-FCC1F08A9FE7}" destId="{06763F5E-5009-43C2-BF47-464FBF1932A1}" srcOrd="7"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dgm:t>
        <a:bodyPr/>
        <a:lstStyle/>
        <a:p>
          <a:r>
            <a:rPr lang="fr-FR" sz="1000" smtClean="0"/>
            <a:t>Abstract B functional spec</a:t>
          </a:r>
          <a:endParaRPr lang="en-US" sz="1000"/>
        </a:p>
      </dgm:t>
    </dgm:pt>
    <dgm:pt modelId="{26160CC7-3524-42A6-8BB6-9E90DDFC8B92}" type="parTrans" cxnId="{81E2595B-7D18-4E69-861F-B5643FA10635}">
      <dgm:prSet/>
      <dgm:spPr/>
      <dgm:t>
        <a:bodyPr/>
        <a:lstStyle/>
        <a:p>
          <a:endParaRPr lang="en-US" sz="1000"/>
        </a:p>
      </dgm:t>
    </dgm:pt>
    <dgm:pt modelId="{5D6826AD-7D2B-42F5-B74D-9018CBFB63C4}" type="sibTrans" cxnId="{81E2595B-7D18-4E69-861F-B5643FA10635}">
      <dgm:prSet/>
      <dgm:spPr/>
      <dgm:t>
        <a:bodyPr/>
        <a:lstStyle/>
        <a:p>
          <a:endParaRPr lang="en-US" sz="1000"/>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a:solidFill>
            <a:schemeClr val="tx1"/>
          </a:solidFill>
        </a:ln>
      </dgm:spPr>
      <dgm:t>
        <a:bodyPr/>
        <a:lstStyle/>
        <a:p>
          <a:r>
            <a:rPr lang="fr-FR" sz="1000" smtClean="0">
              <a:solidFill>
                <a:schemeClr val="tx1"/>
              </a:solidFill>
            </a:rPr>
            <a:t>Data </a:t>
          </a:r>
          <a:endParaRPr lang="en-US" sz="1000">
            <a:solidFill>
              <a:schemeClr val="tx1"/>
            </a:solidFill>
          </a:endParaRPr>
        </a:p>
      </dgm:t>
    </dgm:pt>
    <dgm:pt modelId="{4568917D-6159-4663-B676-183BC52267AE}" type="parTrans" cxnId="{3066EFE1-A3D7-48A2-A62C-26644FD43A83}">
      <dgm:prSet custT="1"/>
      <dgm:spPr>
        <a:ln>
          <a:solidFill>
            <a:schemeClr val="tx1"/>
          </a:solidFill>
          <a:headEnd type="none" w="med" len="med"/>
          <a:tailEnd type="none" w="med" len="med"/>
        </a:ln>
      </dgm:spPr>
      <dgm:t>
        <a:bodyPr/>
        <a:lstStyle/>
        <a:p>
          <a:endParaRPr lang="en-US" sz="1000">
            <a:solidFill>
              <a:schemeClr val="tx1"/>
            </a:solidFill>
          </a:endParaRPr>
        </a:p>
      </dgm:t>
    </dgm:pt>
    <dgm:pt modelId="{B0539E3D-F2EB-4155-9C58-DDD351A3A3D8}" type="sibTrans" cxnId="{3066EFE1-A3D7-48A2-A62C-26644FD43A83}">
      <dgm:prSet/>
      <dgm:spPr/>
      <dgm:t>
        <a:bodyPr/>
        <a:lstStyle/>
        <a:p>
          <a:endParaRPr lang="en-US" sz="1000"/>
        </a:p>
      </dgm:t>
    </dgm:pt>
    <dgm:pt modelId="{D7489D51-DBE1-48DB-98EC-E9F2DA1EC0B8}">
      <dgm:prSet phldrT="[Texte]" custT="1"/>
      <dgm:spPr>
        <a:ln>
          <a:solidFill>
            <a:schemeClr val="tx1"/>
          </a:solidFill>
        </a:ln>
      </dgm:spPr>
      <dgm:t>
        <a:bodyPr/>
        <a:lstStyle/>
        <a:p>
          <a:r>
            <a:rPr lang="fr-FR" sz="1000" smtClean="0">
              <a:solidFill>
                <a:schemeClr val="tx1"/>
              </a:solidFill>
            </a:rPr>
            <a:t>SQL table</a:t>
          </a:r>
          <a:endParaRPr lang="en-US" sz="1000">
            <a:solidFill>
              <a:schemeClr val="tx1"/>
            </a:solidFill>
          </a:endParaRPr>
        </a:p>
      </dgm:t>
    </dgm:pt>
    <dgm:pt modelId="{1CFF24A7-8A5E-4734-B7BD-7214AC09F8C4}" type="parTrans" cxnId="{48CF9CC7-60E9-47CF-8233-91655E48B22F}">
      <dgm:prSet custT="1"/>
      <dgm:spPr>
        <a:ln>
          <a:solidFill>
            <a:schemeClr val="tx1"/>
          </a:solidFill>
          <a:headEnd type="none" w="med" len="med"/>
          <a:tailEnd type="arrow" w="med" len="med"/>
        </a:ln>
      </dgm:spPr>
      <dgm:t>
        <a:bodyPr/>
        <a:lstStyle/>
        <a:p>
          <a:endParaRPr lang="en-US" sz="1000"/>
        </a:p>
      </dgm:t>
    </dgm:pt>
    <dgm:pt modelId="{52DDF968-4BCF-4118-B4EB-1088E44FFF48}" type="sibTrans" cxnId="{48CF9CC7-60E9-47CF-8233-91655E48B22F}">
      <dgm:prSet/>
      <dgm:spPr/>
      <dgm:t>
        <a:bodyPr/>
        <a:lstStyle/>
        <a:p>
          <a:endParaRPr lang="en-US" sz="1000"/>
        </a:p>
      </dgm:t>
    </dgm:pt>
    <dgm:pt modelId="{8FEF9458-16C3-43E4-97A5-98D4EE8363DB}">
      <dgm:prSet phldrT="[Texte]" custT="1"/>
      <dgm:spPr>
        <a:ln>
          <a:solidFill>
            <a:schemeClr val="tx1"/>
          </a:solidFill>
        </a:ln>
      </dgm:spPr>
      <dgm:t>
        <a:bodyPr/>
        <a:lstStyle/>
        <a:p>
          <a:r>
            <a:rPr lang="fr-FR" sz="1000" smtClean="0">
              <a:solidFill>
                <a:schemeClr val="tx1"/>
              </a:solidFill>
            </a:rPr>
            <a:t>Java class</a:t>
          </a:r>
          <a:endParaRPr lang="en-US" sz="1000">
            <a:solidFill>
              <a:schemeClr val="tx1"/>
            </a:solidFill>
          </a:endParaRPr>
        </a:p>
      </dgm:t>
    </dgm:pt>
    <dgm:pt modelId="{3361025B-03B3-428C-9B85-4409A07BDD3D}" type="parTrans" cxnId="{43266017-2749-42EC-9A6D-5A269D5CC363}">
      <dgm:prSet custT="1"/>
      <dgm:spPr>
        <a:ln>
          <a:solidFill>
            <a:schemeClr val="tx1"/>
          </a:solidFill>
          <a:headEnd type="none" w="med" len="med"/>
          <a:tailEnd type="arrow" w="med" len="med"/>
        </a:ln>
      </dgm:spPr>
      <dgm:t>
        <a:bodyPr/>
        <a:lstStyle/>
        <a:p>
          <a:endParaRPr lang="en-US" sz="1000"/>
        </a:p>
      </dgm:t>
    </dgm:pt>
    <dgm:pt modelId="{E7D42872-4376-427F-9AD1-6BC36FBF15A9}" type="sibTrans" cxnId="{43266017-2749-42EC-9A6D-5A269D5CC363}">
      <dgm:prSet/>
      <dgm:spPr/>
      <dgm:t>
        <a:bodyPr/>
        <a:lstStyle/>
        <a:p>
          <a:endParaRPr lang="en-US" sz="1000"/>
        </a:p>
      </dgm:t>
    </dgm:pt>
    <dgm:pt modelId="{B9973EFC-D143-4F46-AC0D-650BCEC87620}">
      <dgm:prSet phldrT="[Texte]" custT="1"/>
      <dgm:spPr/>
      <dgm:t>
        <a:bodyPr/>
        <a:lstStyle/>
        <a:p>
          <a:r>
            <a:rPr lang="fr-FR" sz="1000" smtClean="0"/>
            <a:t>Operation </a:t>
          </a:r>
          <a:endParaRPr lang="en-US" sz="1000"/>
        </a:p>
      </dgm:t>
    </dgm:pt>
    <dgm:pt modelId="{88F570AA-0B1E-4D50-B996-E10A2691F582}" type="parTrans" cxnId="{6C885160-73F4-4280-BC36-35EDCE6D958C}">
      <dgm:prSet custT="1"/>
      <dgm:spPr>
        <a:ln>
          <a:headEnd type="none" w="med" len="med"/>
          <a:tailEnd type="none" w="med" len="med"/>
        </a:ln>
      </dgm:spPr>
      <dgm:t>
        <a:bodyPr/>
        <a:lstStyle/>
        <a:p>
          <a:endParaRPr lang="en-US" sz="1000"/>
        </a:p>
      </dgm:t>
    </dgm:pt>
    <dgm:pt modelId="{A411D023-0FBF-4EB5-95F5-D03662B46BFB}" type="sibTrans" cxnId="{6C885160-73F4-4280-BC36-35EDCE6D958C}">
      <dgm:prSet/>
      <dgm:spPr/>
      <dgm:t>
        <a:bodyPr/>
        <a:lstStyle/>
        <a:p>
          <a:endParaRPr lang="en-US" sz="1000"/>
        </a:p>
      </dgm:t>
    </dgm:pt>
    <dgm:pt modelId="{2B50F49B-A6B4-4EA5-899F-A41FA545057C}">
      <dgm:prSet phldrT="[Texte]" custT="1"/>
      <dgm:spPr/>
      <dgm:t>
        <a:bodyPr/>
        <a:lstStyle/>
        <a:p>
          <a:r>
            <a:rPr lang="fr-FR" sz="1000" smtClean="0"/>
            <a:t>SQL stored procedure</a:t>
          </a:r>
          <a:endParaRPr lang="en-US" sz="1000"/>
        </a:p>
      </dgm:t>
    </dgm:pt>
    <dgm:pt modelId="{8A31F36D-7128-4706-8B79-3CFA42C6AAC4}" type="parTrans" cxnId="{F5C34F5B-134E-41B5-90EC-8487866FE7A2}">
      <dgm:prSet custT="1"/>
      <dgm:spPr>
        <a:ln>
          <a:headEnd type="none" w="med" len="med"/>
          <a:tailEnd type="arrow" w="med" len="med"/>
        </a:ln>
      </dgm:spPr>
      <dgm:t>
        <a:bodyPr/>
        <a:lstStyle/>
        <a:p>
          <a:endParaRPr lang="en-US" sz="1000"/>
        </a:p>
      </dgm:t>
    </dgm:pt>
    <dgm:pt modelId="{D23AAE7B-EAFE-4F3B-A97C-759F54D4B4E6}" type="sibTrans" cxnId="{F5C34F5B-134E-41B5-90EC-8487866FE7A2}">
      <dgm:prSet/>
      <dgm:spPr/>
      <dgm:t>
        <a:bodyPr/>
        <a:lstStyle/>
        <a:p>
          <a:endParaRPr lang="en-US" sz="1000"/>
        </a:p>
      </dgm:t>
    </dgm:pt>
    <dgm:pt modelId="{786E12DC-7C6C-49E3-9039-F030365C6513}">
      <dgm:prSet custT="1"/>
      <dgm:spPr/>
      <dgm:t>
        <a:bodyPr/>
        <a:lstStyle/>
        <a:p>
          <a:r>
            <a:rPr lang="fr-FR" sz="1000" smtClean="0"/>
            <a:t>Java method</a:t>
          </a:r>
          <a:endParaRPr lang="en-US" sz="1000"/>
        </a:p>
      </dgm:t>
    </dgm:pt>
    <dgm:pt modelId="{4F213BC2-6DEF-416E-BE60-8014AAE7AF15}" type="parTrans" cxnId="{FA599D52-52F1-4A0A-8FC5-E51338455767}">
      <dgm:prSet/>
      <dgm:spPr>
        <a:ln>
          <a:headEnd type="none" w="med" len="med"/>
          <a:tailEnd type="arrow" w="med" len="med"/>
        </a:ln>
      </dgm:spPr>
      <dgm:t>
        <a:bodyPr/>
        <a:lstStyle/>
        <a:p>
          <a:endParaRPr lang="en-US"/>
        </a:p>
      </dgm:t>
    </dgm:pt>
    <dgm:pt modelId="{C39AF3CC-F7A8-40C1-B04A-FCD86AFAEC8E}" type="sibTrans" cxnId="{FA599D52-52F1-4A0A-8FC5-E51338455767}">
      <dgm:prSet/>
      <dgm:spPr/>
      <dgm:t>
        <a:bodyPr/>
        <a:lstStyle/>
        <a:p>
          <a:endParaRPr lang="en-US"/>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pt>
    <dgm:pt modelId="{B8367840-A458-4D1F-98BF-B80FDD36ED6A}" type="pres">
      <dgm:prSet presAssocID="{4568917D-6159-4663-B676-183BC52267AE}" presName="connTx" presStyleLbl="parChTrans1D2" presStyleIdx="0" presStyleCnt="2"/>
      <dgm:spPr/>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4"/>
      <dgm:spPr/>
    </dgm:pt>
    <dgm:pt modelId="{E26A8780-CBF9-41F9-97CB-895C3B0B848B}" type="pres">
      <dgm:prSet presAssocID="{1CFF24A7-8A5E-4734-B7BD-7214AC09F8C4}" presName="connTx" presStyleLbl="parChTrans1D3" presStyleIdx="0" presStyleCnt="4"/>
      <dgm:spPr/>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4">
        <dgm:presLayoutVars>
          <dgm:chPref val="3"/>
        </dgm:presLayoutVars>
      </dgm:prSet>
      <dgm:spPr/>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4"/>
      <dgm:spPr/>
    </dgm:pt>
    <dgm:pt modelId="{602A82D1-7FA9-4C08-B349-76EAA16E26A3}" type="pres">
      <dgm:prSet presAssocID="{3361025B-03B3-428C-9B85-4409A07BDD3D}" presName="connTx" presStyleLbl="parChTrans1D3" presStyleIdx="1" presStyleCnt="4"/>
      <dgm:spPr/>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4">
        <dgm:presLayoutVars>
          <dgm:chPref val="3"/>
        </dgm:presLayoutVars>
      </dgm:prSet>
      <dgm:spPr/>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pt>
    <dgm:pt modelId="{0913E82A-CB35-443B-9ACC-69B4E64BC8EE}" type="pres">
      <dgm:prSet presAssocID="{88F570AA-0B1E-4D50-B996-E10A2691F582}" presName="connTx" presStyleLbl="parChTrans1D2" presStyleIdx="1" presStyleCnt="2"/>
      <dgm:spPr/>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pt>
    <dgm:pt modelId="{B92D3FB5-AC5D-43D5-A8CB-3B78C357E454}" type="pres">
      <dgm:prSet presAssocID="{B9973EFC-D143-4F46-AC0D-650BCEC87620}" presName="level3hierChild" presStyleCnt="0"/>
      <dgm:spPr/>
    </dgm:pt>
    <dgm:pt modelId="{8C96BC92-7E23-42AE-9701-CE0E27EF4B87}" type="pres">
      <dgm:prSet presAssocID="{8A31F36D-7128-4706-8B79-3CFA42C6AAC4}" presName="conn2-1" presStyleLbl="parChTrans1D3" presStyleIdx="2" presStyleCnt="4"/>
      <dgm:spPr/>
    </dgm:pt>
    <dgm:pt modelId="{2228E590-95E5-4361-B456-9F21A1ABD402}" type="pres">
      <dgm:prSet presAssocID="{8A31F36D-7128-4706-8B79-3CFA42C6AAC4}" presName="connTx" presStyleLbl="parChTrans1D3" presStyleIdx="2" presStyleCnt="4"/>
      <dgm:spPr/>
    </dgm:pt>
    <dgm:pt modelId="{CA276AB1-FBB6-4C5F-ABC0-F1C8E85F4142}" type="pres">
      <dgm:prSet presAssocID="{2B50F49B-A6B4-4EA5-899F-A41FA545057C}" presName="root2" presStyleCnt="0"/>
      <dgm:spPr/>
    </dgm:pt>
    <dgm:pt modelId="{7CE19C82-3C29-4A55-8173-E5825C2CDAE8}" type="pres">
      <dgm:prSet presAssocID="{2B50F49B-A6B4-4EA5-899F-A41FA545057C}" presName="LevelTwoTextNode" presStyleLbl="node3" presStyleIdx="2" presStyleCnt="4">
        <dgm:presLayoutVars>
          <dgm:chPref val="3"/>
        </dgm:presLayoutVars>
      </dgm:prSet>
      <dgm:spPr/>
    </dgm:pt>
    <dgm:pt modelId="{4AD42D3E-1380-4054-AB62-AD8159B8A1F3}" type="pres">
      <dgm:prSet presAssocID="{2B50F49B-A6B4-4EA5-899F-A41FA545057C}" presName="level3hierChild" presStyleCnt="0"/>
      <dgm:spPr/>
    </dgm:pt>
    <dgm:pt modelId="{FB180C64-E3A7-49A0-A331-A393630F425C}" type="pres">
      <dgm:prSet presAssocID="{4F213BC2-6DEF-416E-BE60-8014AAE7AF15}" presName="conn2-1" presStyleLbl="parChTrans1D3" presStyleIdx="3" presStyleCnt="4"/>
      <dgm:spPr/>
    </dgm:pt>
    <dgm:pt modelId="{E120F953-1014-479D-90D6-C2080566E1C7}" type="pres">
      <dgm:prSet presAssocID="{4F213BC2-6DEF-416E-BE60-8014AAE7AF15}" presName="connTx" presStyleLbl="parChTrans1D3" presStyleIdx="3" presStyleCnt="4"/>
      <dgm:spPr/>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3" presStyleCnt="4">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3ED40F12-DA01-4E25-BD39-8D38AFC48A5C}" type="presOf" srcId="{4F213BC2-6DEF-416E-BE60-8014AAE7AF15}" destId="{FB180C64-E3A7-49A0-A331-A393630F425C}" srcOrd="0" destOrd="0" presId="urn:microsoft.com/office/officeart/2005/8/layout/hierarchy2"/>
    <dgm:cxn modelId="{F40115EA-9341-414A-A4C1-159EC28EFEAC}" type="presOf" srcId="{8A31F36D-7128-4706-8B79-3CFA42C6AAC4}" destId="{8C96BC92-7E23-42AE-9701-CE0E27EF4B87}" srcOrd="0" destOrd="0" presId="urn:microsoft.com/office/officeart/2005/8/layout/hierarchy2"/>
    <dgm:cxn modelId="{FA599D52-52F1-4A0A-8FC5-E51338455767}" srcId="{B9973EFC-D143-4F46-AC0D-650BCEC87620}" destId="{786E12DC-7C6C-49E3-9039-F030365C6513}" srcOrd="1" destOrd="0" parTransId="{4F213BC2-6DEF-416E-BE60-8014AAE7AF15}" sibTransId="{C39AF3CC-F7A8-40C1-B04A-FCD86AFAEC8E}"/>
    <dgm:cxn modelId="{CDE6BC7F-D0A2-4E0D-8CE9-AB36F7B1FA45}" type="presOf" srcId="{1CFF24A7-8A5E-4734-B7BD-7214AC09F8C4}" destId="{E0494706-BDA4-4FCB-8595-75EABA3CB4F0}" srcOrd="0"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76A74C6B-00DC-4553-BE44-39F9769BF801}" type="presOf" srcId="{88F570AA-0B1E-4D50-B996-E10A2691F582}" destId="{0913E82A-CB35-443B-9ACC-69B4E64BC8EE}" srcOrd="1" destOrd="0" presId="urn:microsoft.com/office/officeart/2005/8/layout/hierarchy2"/>
    <dgm:cxn modelId="{1BC5319B-DBA3-4CB7-A4B1-F51C4E701110}" type="presOf" srcId="{4F213BC2-6DEF-416E-BE60-8014AAE7AF15}" destId="{E120F953-1014-479D-90D6-C2080566E1C7}" srcOrd="1"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9AD85B2F-4E6F-49B2-8242-76149BE6CDDC}" type="presOf" srcId="{2B50F49B-A6B4-4EA5-899F-A41FA545057C}" destId="{7CE19C82-3C29-4A55-8173-E5825C2CDAE8}" srcOrd="0" destOrd="0" presId="urn:microsoft.com/office/officeart/2005/8/layout/hierarchy2"/>
    <dgm:cxn modelId="{8257AE6D-059A-427F-A483-ED2F88E5C4CD}" type="presOf" srcId="{786E12DC-7C6C-49E3-9039-F030365C6513}" destId="{C6D8CFCD-79EB-4452-9771-93E70DB876A3}" srcOrd="0" destOrd="0" presId="urn:microsoft.com/office/officeart/2005/8/layout/hierarchy2"/>
    <dgm:cxn modelId="{6C885160-73F4-4280-BC36-35EDCE6D958C}" srcId="{1056A28D-0ED3-4BA4-A4A7-05F348B56F14}" destId="{B9973EFC-D143-4F46-AC0D-650BCEC87620}" srcOrd="1" destOrd="0" parTransId="{88F570AA-0B1E-4D50-B996-E10A2691F582}" sibTransId="{A411D023-0FBF-4EB5-95F5-D03662B46BFB}"/>
    <dgm:cxn modelId="{F5C34F5B-134E-41B5-90EC-8487866FE7A2}" srcId="{B9973EFC-D143-4F46-AC0D-650BCEC87620}" destId="{2B50F49B-A6B4-4EA5-899F-A41FA545057C}" srcOrd="0" destOrd="0" parTransId="{8A31F36D-7128-4706-8B79-3CFA42C6AAC4}" sibTransId="{D23AAE7B-EAFE-4F3B-A97C-759F54D4B4E6}"/>
    <dgm:cxn modelId="{75E06D9A-506A-4F1F-8803-744A92F93368}" type="presOf" srcId="{B9973EFC-D143-4F46-AC0D-650BCEC87620}" destId="{3884A0AB-F20B-49FE-B4C9-F7B6E4B81227}" srcOrd="0" destOrd="0" presId="urn:microsoft.com/office/officeart/2005/8/layout/hierarchy2"/>
    <dgm:cxn modelId="{A74DCDF5-A492-4E2D-A112-0075F543B1CA}" type="presOf" srcId="{D7489D51-DBE1-48DB-98EC-E9F2DA1EC0B8}" destId="{3E4CBBA0-BE61-40BB-B482-3E03D93DC7F9}" srcOrd="0" destOrd="0" presId="urn:microsoft.com/office/officeart/2005/8/layout/hierarchy2"/>
    <dgm:cxn modelId="{A933ABA4-71B4-4A09-B732-EDAA91F20C66}" type="presOf" srcId="{8FEF9458-16C3-43E4-97A5-98D4EE8363DB}" destId="{EEC94F44-E48D-4A37-AFF3-1095E7AFD81C}" srcOrd="0" destOrd="0" presId="urn:microsoft.com/office/officeart/2005/8/layout/hierarchy2"/>
    <dgm:cxn modelId="{C8BC62FA-E6F0-455D-B5B0-0C6D05AF6E23}" type="presOf" srcId="{4568917D-6159-4663-B676-183BC52267AE}" destId="{12E8A444-99DB-47C8-95E6-AE40D2809128}" srcOrd="0" destOrd="0" presId="urn:microsoft.com/office/officeart/2005/8/layout/hierarchy2"/>
    <dgm:cxn modelId="{44D17ADB-2580-4635-AB8F-D3C2311AA438}" type="presOf" srcId="{4568917D-6159-4663-B676-183BC52267AE}" destId="{B8367840-A458-4D1F-98BF-B80FDD36ED6A}" srcOrd="1" destOrd="0" presId="urn:microsoft.com/office/officeart/2005/8/layout/hierarchy2"/>
    <dgm:cxn modelId="{05873714-DE01-4A8D-8F8E-B00635022EBA}" type="presOf" srcId="{5CE21539-972B-4250-88BC-8937AA1FC800}" destId="{444D9E7A-D1A2-407E-B3C9-C6FF077065C5}" srcOrd="0" destOrd="0" presId="urn:microsoft.com/office/officeart/2005/8/layout/hierarchy2"/>
    <dgm:cxn modelId="{CDF65421-25C9-451A-9A92-E009B523EE9A}"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43266017-2749-42EC-9A6D-5A269D5CC363}" srcId="{D81EC2E3-7DA5-41DD-A903-DB51E53E1653}" destId="{8FEF9458-16C3-43E4-97A5-98D4EE8363DB}" srcOrd="1" destOrd="0" parTransId="{3361025B-03B3-428C-9B85-4409A07BDD3D}" sibTransId="{E7D42872-4376-427F-9AD1-6BC36FBF15A9}"/>
    <dgm:cxn modelId="{CF309172-A516-4C57-89DD-1B20396BE5FA}" type="presOf" srcId="{8A31F36D-7128-4706-8B79-3CFA42C6AAC4}" destId="{2228E590-95E5-4361-B456-9F21A1ABD402}" srcOrd="1" destOrd="0" presId="urn:microsoft.com/office/officeart/2005/8/layout/hierarchy2"/>
    <dgm:cxn modelId="{3B26A3FF-4E42-46EE-95DC-A45BA6C96862}" type="presOf" srcId="{88F570AA-0B1E-4D50-B996-E10A2691F582}" destId="{1FF41E16-26FA-45A8-A31C-B2615BEF408C}" srcOrd="0" destOrd="0" presId="urn:microsoft.com/office/officeart/2005/8/layout/hierarchy2"/>
    <dgm:cxn modelId="{D92CA089-DD4D-4EF9-8358-3FA4DB04DD6C}" type="presOf" srcId="{1CFF24A7-8A5E-4734-B7BD-7214AC09F8C4}" destId="{E26A8780-CBF9-41F9-97CB-895C3B0B848B}" srcOrd="1" destOrd="0" presId="urn:microsoft.com/office/officeart/2005/8/layout/hierarchy2"/>
    <dgm:cxn modelId="{8CDD0ABB-241E-43FE-AA89-D6BFACCAD7C8}" type="presOf" srcId="{3361025B-03B3-428C-9B85-4409A07BDD3D}" destId="{602A82D1-7FA9-4C08-B349-76EAA16E26A3}" srcOrd="1" destOrd="0" presId="urn:microsoft.com/office/officeart/2005/8/layout/hierarchy2"/>
    <dgm:cxn modelId="{B6495FCD-EBCA-4E2B-A97E-A90824D81DD9}" type="presOf" srcId="{1056A28D-0ED3-4BA4-A4A7-05F348B56F14}" destId="{0F477653-733C-46A9-963F-FEDFCF90103F}" srcOrd="0" destOrd="0" presId="urn:microsoft.com/office/officeart/2005/8/layout/hierarchy2"/>
    <dgm:cxn modelId="{1FC16C91-7603-4AF1-82B9-3911C94B863B}" type="presOf" srcId="{3361025B-03B3-428C-9B85-4409A07BDD3D}" destId="{B91EF4AF-11FE-477E-852F-4BE0C064F7E9}" srcOrd="0" destOrd="0" presId="urn:microsoft.com/office/officeart/2005/8/layout/hierarchy2"/>
    <dgm:cxn modelId="{C35F0B25-486E-43E5-88EE-C4DBFAC0F4BA}" type="presParOf" srcId="{444D9E7A-D1A2-407E-B3C9-C6FF077065C5}" destId="{1C9EBB1C-F14D-4089-B99C-9F37663C0125}" srcOrd="0" destOrd="0" presId="urn:microsoft.com/office/officeart/2005/8/layout/hierarchy2"/>
    <dgm:cxn modelId="{D053895D-80FA-4672-8117-D4565324D076}" type="presParOf" srcId="{1C9EBB1C-F14D-4089-B99C-9F37663C0125}" destId="{0F477653-733C-46A9-963F-FEDFCF90103F}" srcOrd="0" destOrd="0" presId="urn:microsoft.com/office/officeart/2005/8/layout/hierarchy2"/>
    <dgm:cxn modelId="{4C7F8FE6-CC97-4A9C-BD28-C23DB7D08117}" type="presParOf" srcId="{1C9EBB1C-F14D-4089-B99C-9F37663C0125}" destId="{72F9353B-63A9-4EFC-9C21-0E08776BF30C}" srcOrd="1" destOrd="0" presId="urn:microsoft.com/office/officeart/2005/8/layout/hierarchy2"/>
    <dgm:cxn modelId="{149635FD-0C8A-4C4D-A549-6ED67032F3BA}" type="presParOf" srcId="{72F9353B-63A9-4EFC-9C21-0E08776BF30C}" destId="{12E8A444-99DB-47C8-95E6-AE40D2809128}" srcOrd="0" destOrd="0" presId="urn:microsoft.com/office/officeart/2005/8/layout/hierarchy2"/>
    <dgm:cxn modelId="{A023927A-4C99-4780-8AF2-0AFD629FFC5C}" type="presParOf" srcId="{12E8A444-99DB-47C8-95E6-AE40D2809128}" destId="{B8367840-A458-4D1F-98BF-B80FDD36ED6A}" srcOrd="0" destOrd="0" presId="urn:microsoft.com/office/officeart/2005/8/layout/hierarchy2"/>
    <dgm:cxn modelId="{58809F1D-CAD0-4C81-BAB8-D9E1AB8C6914}" type="presParOf" srcId="{72F9353B-63A9-4EFC-9C21-0E08776BF30C}" destId="{7F1F02E8-A91F-46FC-B457-8DEA44A7806E}" srcOrd="1" destOrd="0" presId="urn:microsoft.com/office/officeart/2005/8/layout/hierarchy2"/>
    <dgm:cxn modelId="{E146715F-ADEF-471E-87CB-E4E47570608F}" type="presParOf" srcId="{7F1F02E8-A91F-46FC-B457-8DEA44A7806E}" destId="{F0466C89-04B0-4130-AEC3-F751602EE981}" srcOrd="0" destOrd="0" presId="urn:microsoft.com/office/officeart/2005/8/layout/hierarchy2"/>
    <dgm:cxn modelId="{E7ED8BC1-222C-4FF4-A874-7F4CE72E6309}" type="presParOf" srcId="{7F1F02E8-A91F-46FC-B457-8DEA44A7806E}" destId="{499C26B3-D8D3-4FEE-B144-68E1C3596215}" srcOrd="1" destOrd="0" presId="urn:microsoft.com/office/officeart/2005/8/layout/hierarchy2"/>
    <dgm:cxn modelId="{37E19F85-4D99-4341-A5B3-BFDCF6595D13}" type="presParOf" srcId="{499C26B3-D8D3-4FEE-B144-68E1C3596215}" destId="{E0494706-BDA4-4FCB-8595-75EABA3CB4F0}" srcOrd="0" destOrd="0" presId="urn:microsoft.com/office/officeart/2005/8/layout/hierarchy2"/>
    <dgm:cxn modelId="{73C074B4-BFF7-4955-8F4B-98A0FF5B6879}" type="presParOf" srcId="{E0494706-BDA4-4FCB-8595-75EABA3CB4F0}" destId="{E26A8780-CBF9-41F9-97CB-895C3B0B848B}" srcOrd="0" destOrd="0" presId="urn:microsoft.com/office/officeart/2005/8/layout/hierarchy2"/>
    <dgm:cxn modelId="{DA9947AA-DCFE-44F3-97B8-8D7BA25CA6A8}" type="presParOf" srcId="{499C26B3-D8D3-4FEE-B144-68E1C3596215}" destId="{DAFADF1C-1C5F-46BA-A886-CA5D5F496169}" srcOrd="1" destOrd="0" presId="urn:microsoft.com/office/officeart/2005/8/layout/hierarchy2"/>
    <dgm:cxn modelId="{5DA38781-7242-4C86-8636-96F109C54428}" type="presParOf" srcId="{DAFADF1C-1C5F-46BA-A886-CA5D5F496169}" destId="{3E4CBBA0-BE61-40BB-B482-3E03D93DC7F9}" srcOrd="0" destOrd="0" presId="urn:microsoft.com/office/officeart/2005/8/layout/hierarchy2"/>
    <dgm:cxn modelId="{BFC6C727-4AFF-4F11-9075-347D10137908}" type="presParOf" srcId="{DAFADF1C-1C5F-46BA-A886-CA5D5F496169}" destId="{53223A56-9F13-49D0-8AC5-4E8BAEFA0EA3}" srcOrd="1" destOrd="0" presId="urn:microsoft.com/office/officeart/2005/8/layout/hierarchy2"/>
    <dgm:cxn modelId="{AEC55230-3588-4172-948B-5985FB78BD31}" type="presParOf" srcId="{499C26B3-D8D3-4FEE-B144-68E1C3596215}" destId="{B91EF4AF-11FE-477E-852F-4BE0C064F7E9}" srcOrd="2" destOrd="0" presId="urn:microsoft.com/office/officeart/2005/8/layout/hierarchy2"/>
    <dgm:cxn modelId="{96A52BAC-92A6-4462-B44F-008DE206209A}" type="presParOf" srcId="{B91EF4AF-11FE-477E-852F-4BE0C064F7E9}" destId="{602A82D1-7FA9-4C08-B349-76EAA16E26A3}" srcOrd="0" destOrd="0" presId="urn:microsoft.com/office/officeart/2005/8/layout/hierarchy2"/>
    <dgm:cxn modelId="{6C51AB64-075A-489B-89AD-AF666D38E40E}" type="presParOf" srcId="{499C26B3-D8D3-4FEE-B144-68E1C3596215}" destId="{1E8B5BDE-E159-4B78-AB88-E3AB4139C1FC}" srcOrd="3" destOrd="0" presId="urn:microsoft.com/office/officeart/2005/8/layout/hierarchy2"/>
    <dgm:cxn modelId="{2AB0AEE9-63A8-4273-BE17-28A005B17447}" type="presParOf" srcId="{1E8B5BDE-E159-4B78-AB88-E3AB4139C1FC}" destId="{EEC94F44-E48D-4A37-AFF3-1095E7AFD81C}" srcOrd="0" destOrd="0" presId="urn:microsoft.com/office/officeart/2005/8/layout/hierarchy2"/>
    <dgm:cxn modelId="{DE0901D8-D225-4E53-A687-A459CE467822}" type="presParOf" srcId="{1E8B5BDE-E159-4B78-AB88-E3AB4139C1FC}" destId="{1E79CF61-3F46-4E38-91B4-ED72F7B5EBDF}" srcOrd="1" destOrd="0" presId="urn:microsoft.com/office/officeart/2005/8/layout/hierarchy2"/>
    <dgm:cxn modelId="{57E67B72-BAE7-4F07-88A0-09975D08BE22}" type="presParOf" srcId="{72F9353B-63A9-4EFC-9C21-0E08776BF30C}" destId="{1FF41E16-26FA-45A8-A31C-B2615BEF408C}" srcOrd="2" destOrd="0" presId="urn:microsoft.com/office/officeart/2005/8/layout/hierarchy2"/>
    <dgm:cxn modelId="{A045FF2B-C89D-45F0-89CC-E5F607087520}" type="presParOf" srcId="{1FF41E16-26FA-45A8-A31C-B2615BEF408C}" destId="{0913E82A-CB35-443B-9ACC-69B4E64BC8EE}" srcOrd="0" destOrd="0" presId="urn:microsoft.com/office/officeart/2005/8/layout/hierarchy2"/>
    <dgm:cxn modelId="{286D6B28-8956-47A2-B596-907D7C2C10EC}" type="presParOf" srcId="{72F9353B-63A9-4EFC-9C21-0E08776BF30C}" destId="{CD78D0F5-32DD-45D2-95A7-C340C5B17399}" srcOrd="3" destOrd="0" presId="urn:microsoft.com/office/officeart/2005/8/layout/hierarchy2"/>
    <dgm:cxn modelId="{944F53DF-80CA-4FDB-83C2-C6721DC3319B}" type="presParOf" srcId="{CD78D0F5-32DD-45D2-95A7-C340C5B17399}" destId="{3884A0AB-F20B-49FE-B4C9-F7B6E4B81227}" srcOrd="0" destOrd="0" presId="urn:microsoft.com/office/officeart/2005/8/layout/hierarchy2"/>
    <dgm:cxn modelId="{54231E25-80C4-4272-9AF4-CD186D7A8C32}" type="presParOf" srcId="{CD78D0F5-32DD-45D2-95A7-C340C5B17399}" destId="{B92D3FB5-AC5D-43D5-A8CB-3B78C357E454}" srcOrd="1" destOrd="0" presId="urn:microsoft.com/office/officeart/2005/8/layout/hierarchy2"/>
    <dgm:cxn modelId="{730A08AC-5D4C-42CC-BBF6-5E7CB514D83A}" type="presParOf" srcId="{B92D3FB5-AC5D-43D5-A8CB-3B78C357E454}" destId="{8C96BC92-7E23-42AE-9701-CE0E27EF4B87}" srcOrd="0" destOrd="0" presId="urn:microsoft.com/office/officeart/2005/8/layout/hierarchy2"/>
    <dgm:cxn modelId="{C805E273-D4A9-4AAF-AC92-C0771A83EB98}" type="presParOf" srcId="{8C96BC92-7E23-42AE-9701-CE0E27EF4B87}" destId="{2228E590-95E5-4361-B456-9F21A1ABD402}" srcOrd="0" destOrd="0" presId="urn:microsoft.com/office/officeart/2005/8/layout/hierarchy2"/>
    <dgm:cxn modelId="{1C5C6D2F-982D-437D-B5D5-4E62A2267651}" type="presParOf" srcId="{B92D3FB5-AC5D-43D5-A8CB-3B78C357E454}" destId="{CA276AB1-FBB6-4C5F-ABC0-F1C8E85F4142}" srcOrd="1" destOrd="0" presId="urn:microsoft.com/office/officeart/2005/8/layout/hierarchy2"/>
    <dgm:cxn modelId="{0DB6E9E3-F100-4585-A3A2-68A1B98BB489}" type="presParOf" srcId="{CA276AB1-FBB6-4C5F-ABC0-F1C8E85F4142}" destId="{7CE19C82-3C29-4A55-8173-E5825C2CDAE8}" srcOrd="0" destOrd="0" presId="urn:microsoft.com/office/officeart/2005/8/layout/hierarchy2"/>
    <dgm:cxn modelId="{46D35032-E586-4B33-81EE-4A2BE1031F8A}" type="presParOf" srcId="{CA276AB1-FBB6-4C5F-ABC0-F1C8E85F4142}" destId="{4AD42D3E-1380-4054-AB62-AD8159B8A1F3}" srcOrd="1" destOrd="0" presId="urn:microsoft.com/office/officeart/2005/8/layout/hierarchy2"/>
    <dgm:cxn modelId="{5C6C5B4B-F2A7-43EB-B3DC-F23799A1C5C7}" type="presParOf" srcId="{B92D3FB5-AC5D-43D5-A8CB-3B78C357E454}" destId="{FB180C64-E3A7-49A0-A331-A393630F425C}" srcOrd="2" destOrd="0" presId="urn:microsoft.com/office/officeart/2005/8/layout/hierarchy2"/>
    <dgm:cxn modelId="{041F1212-CBB3-4ED4-961E-F8866A4EAC7C}" type="presParOf" srcId="{FB180C64-E3A7-49A0-A331-A393630F425C}" destId="{E120F953-1014-479D-90D6-C2080566E1C7}" srcOrd="0" destOrd="0" presId="urn:microsoft.com/office/officeart/2005/8/layout/hierarchy2"/>
    <dgm:cxn modelId="{C3645FB9-E8E7-4D6B-9EED-6AEEFB05341B}" type="presParOf" srcId="{B92D3FB5-AC5D-43D5-A8CB-3B78C357E454}" destId="{73D2F1CB-3AA5-46EB-B276-750EFE83DE34}" srcOrd="3" destOrd="0" presId="urn:microsoft.com/office/officeart/2005/8/layout/hierarchy2"/>
    <dgm:cxn modelId="{F5149E41-61EC-4829-915D-55A25D2796A8}" type="presParOf" srcId="{73D2F1CB-3AA5-46EB-B276-750EFE83DE34}" destId="{C6D8CFCD-79EB-4452-9771-93E70DB876A3}" srcOrd="0" destOrd="0" presId="urn:microsoft.com/office/officeart/2005/8/layout/hierarchy2"/>
    <dgm:cxn modelId="{A0F99F24-FF3A-4171-82B8-BED8A1AA905A}"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dgm:t>
        <a:bodyPr/>
        <a:lstStyle/>
        <a:p>
          <a:r>
            <a:rPr lang="fr-FR" sz="2000" smtClean="0"/>
            <a:t>B static security specification</a:t>
          </a:r>
          <a:endParaRPr lang="en-US" sz="2000"/>
        </a:p>
      </dgm:t>
    </dgm:pt>
    <dgm:pt modelId="{5CBC7C2B-939C-4684-A1FB-8ED597CD82CC}" type="parTrans" cxnId="{1805F536-8135-4EAD-834E-C0BA0BD33F2D}">
      <dgm:prSet/>
      <dgm:spPr/>
      <dgm:t>
        <a:bodyPr/>
        <a:lstStyle/>
        <a:p>
          <a:endParaRPr lang="en-US" sz="1000"/>
        </a:p>
      </dgm:t>
    </dgm:pt>
    <dgm:pt modelId="{B036488D-0BD7-4816-9B5D-EE4DC06C2B3C}" type="sibTrans" cxnId="{1805F536-8135-4EAD-834E-C0BA0BD33F2D}">
      <dgm:prSet/>
      <dgm:spPr/>
      <dgm:t>
        <a:bodyPr/>
        <a:lstStyle/>
        <a:p>
          <a:endParaRPr lang="en-US" sz="1000"/>
        </a:p>
      </dgm:t>
    </dgm:pt>
    <dgm:pt modelId="{48C77B6F-8A52-4CB4-9AB1-D4CC5F10DFC6}">
      <dgm:prSet phldrT="[Texte]" custT="1"/>
      <dgm:spPr>
        <a:solidFill>
          <a:schemeClr val="bg2"/>
        </a:solidFill>
      </dgm:spPr>
      <dgm:t>
        <a:bodyPr/>
        <a:lstStyle/>
        <a:p>
          <a:r>
            <a:rPr lang="fr-FR" sz="1600" smtClean="0"/>
            <a:t>Java class</a:t>
          </a:r>
          <a:endParaRPr lang="en-US" sz="1600"/>
        </a:p>
      </dgm:t>
    </dgm:pt>
    <dgm:pt modelId="{91CEC936-4B56-406F-8037-E1A6C5027DDF}" type="parTrans" cxnId="{B8F2EC67-DCD6-4D2D-AA1D-567FD31400A5}">
      <dgm:prSet/>
      <dgm:spPr/>
      <dgm:t>
        <a:bodyPr/>
        <a:lstStyle/>
        <a:p>
          <a:endParaRPr lang="en-US" sz="1000"/>
        </a:p>
      </dgm:t>
    </dgm:pt>
    <dgm:pt modelId="{00DFB0A6-FBD4-449A-8ECD-DDD4DA81DD65}" type="sibTrans" cxnId="{B8F2EC67-DCD6-4D2D-AA1D-567FD31400A5}">
      <dgm:prSet/>
      <dgm:spPr/>
      <dgm:t>
        <a:bodyPr/>
        <a:lstStyle/>
        <a:p>
          <a:endParaRPr lang="en-US" sz="1000"/>
        </a:p>
      </dgm:t>
    </dgm:pt>
    <dgm:pt modelId="{65B78654-9846-4185-917F-F79C76ECB2B7}">
      <dgm:prSet phldrT="[Texte]" custT="1"/>
      <dgm:spPr>
        <a:solidFill>
          <a:schemeClr val="bg2"/>
        </a:solidFill>
      </dgm:spPr>
      <dgm:t>
        <a:bodyPr/>
        <a:lstStyle/>
        <a:p>
          <a:r>
            <a:rPr lang="fr-FR" sz="1200" smtClean="0"/>
            <a:t>Check static security rule</a:t>
          </a:r>
          <a:endParaRPr lang="en-US" sz="1200"/>
        </a:p>
      </dgm:t>
    </dgm:pt>
    <dgm:pt modelId="{404CBEAB-AFC0-4223-8C1F-BA28C8AD7B87}" type="parTrans" cxnId="{4F0EE2D2-4794-46EB-B8B1-E0A76BD6F9F3}">
      <dgm:prSet/>
      <dgm:spPr/>
      <dgm:t>
        <a:bodyPr/>
        <a:lstStyle/>
        <a:p>
          <a:endParaRPr lang="en-US" sz="1000"/>
        </a:p>
      </dgm:t>
    </dgm:pt>
    <dgm:pt modelId="{86D00D76-A8E3-486C-9BFA-B7B2E948DA88}" type="sibTrans" cxnId="{4F0EE2D2-4794-46EB-B8B1-E0A76BD6F9F3}">
      <dgm:prSet/>
      <dgm:spPr/>
      <dgm:t>
        <a:bodyPr/>
        <a:lstStyle/>
        <a:p>
          <a:endParaRPr lang="en-US" sz="1000"/>
        </a:p>
      </dgm:t>
    </dgm:pt>
    <dgm:pt modelId="{9D04CBEE-1BAD-4329-8EDD-91E1D9142459}">
      <dgm:prSet phldrT="[Texte]" custT="1"/>
      <dgm:spPr>
        <a:solidFill>
          <a:schemeClr val="bg2"/>
        </a:solidFill>
      </dgm:spPr>
      <dgm:t>
        <a:bodyPr/>
        <a:lstStyle/>
        <a:p>
          <a:r>
            <a:rPr lang="fr-FR" sz="1200" smtClean="0"/>
            <a:t>Connect to database</a:t>
          </a:r>
          <a:endParaRPr lang="en-US" sz="1200"/>
        </a:p>
      </dgm:t>
    </dgm:pt>
    <dgm:pt modelId="{BA20A77A-2D5A-4EED-9340-FE10E9DBA4A1}" type="parTrans" cxnId="{36763154-1FDB-44A5-9F77-C468BC651FC9}">
      <dgm:prSet/>
      <dgm:spPr/>
      <dgm:t>
        <a:bodyPr/>
        <a:lstStyle/>
        <a:p>
          <a:endParaRPr lang="en-US" sz="1000"/>
        </a:p>
      </dgm:t>
    </dgm:pt>
    <dgm:pt modelId="{BD0503F5-8FB0-4760-93CE-F6D595105FC2}" type="sibTrans" cxnId="{36763154-1FDB-44A5-9F77-C468BC651FC9}">
      <dgm:prSet/>
      <dgm:spPr/>
      <dgm:t>
        <a:bodyPr/>
        <a:lstStyle/>
        <a:p>
          <a:endParaRPr lang="en-US" sz="1000"/>
        </a:p>
      </dgm:t>
    </dgm:pt>
    <dgm:pt modelId="{73249370-F7E7-4C76-8861-0E6EE89517CE}">
      <dgm:prSet phldrT="[Texte]" custT="1"/>
      <dgm:spPr/>
      <dgm:t>
        <a:bodyPr/>
        <a:lstStyle/>
        <a:p>
          <a:r>
            <a:rPr lang="fr-FR" sz="1600" smtClean="0"/>
            <a:t>Database security</a:t>
          </a:r>
          <a:endParaRPr lang="en-US" sz="1600"/>
        </a:p>
      </dgm:t>
    </dgm:pt>
    <dgm:pt modelId="{2348B792-031F-48F4-B293-08EAD69503F0}" type="parTrans" cxnId="{C6D89A87-2B79-42EB-93C1-31434B1C6F88}">
      <dgm:prSet/>
      <dgm:spPr/>
      <dgm:t>
        <a:bodyPr/>
        <a:lstStyle/>
        <a:p>
          <a:endParaRPr lang="en-US" sz="1000"/>
        </a:p>
      </dgm:t>
    </dgm:pt>
    <dgm:pt modelId="{7AFA9435-D259-4DD2-BB56-320E46BE81ED}" type="sibTrans" cxnId="{C6D89A87-2B79-42EB-93C1-31434B1C6F88}">
      <dgm:prSet/>
      <dgm:spPr/>
      <dgm:t>
        <a:bodyPr/>
        <a:lstStyle/>
        <a:p>
          <a:endParaRPr lang="en-US" sz="1000"/>
        </a:p>
      </dgm:t>
    </dgm:pt>
    <dgm:pt modelId="{55317A05-C0A7-4277-95CA-0E658B87CA43}">
      <dgm:prSet phldrT="[Texte]" custT="1"/>
      <dgm:spPr/>
      <dgm:t>
        <a:bodyPr/>
        <a:lstStyle/>
        <a:p>
          <a:r>
            <a:rPr lang="fr-FR" sz="1200" smtClean="0"/>
            <a:t>Users </a:t>
          </a:r>
          <a:endParaRPr lang="en-US" sz="1200"/>
        </a:p>
      </dgm:t>
    </dgm:pt>
    <dgm:pt modelId="{2AE4F48B-3174-447A-9C00-7D1917FD8F9C}" type="parTrans" cxnId="{7F9E83DB-F4E5-404C-B04C-CCA589B6147C}">
      <dgm:prSet/>
      <dgm:spPr/>
      <dgm:t>
        <a:bodyPr/>
        <a:lstStyle/>
        <a:p>
          <a:endParaRPr lang="en-US" sz="1000"/>
        </a:p>
      </dgm:t>
    </dgm:pt>
    <dgm:pt modelId="{419425AE-7539-4E71-B285-C41C56C74702}" type="sibTrans" cxnId="{7F9E83DB-F4E5-404C-B04C-CCA589B6147C}">
      <dgm:prSet/>
      <dgm:spPr/>
      <dgm:t>
        <a:bodyPr/>
        <a:lstStyle/>
        <a:p>
          <a:endParaRPr lang="en-US" sz="1000"/>
        </a:p>
      </dgm:t>
    </dgm:pt>
    <dgm:pt modelId="{07F1BEE0-AA05-4837-920E-E0549C8B3922}">
      <dgm:prSet custT="1"/>
      <dgm:spPr/>
      <dgm:t>
        <a:bodyPr/>
        <a:lstStyle/>
        <a:p>
          <a:r>
            <a:rPr lang="fr-FR" sz="1200" smtClean="0"/>
            <a:t>Roles </a:t>
          </a:r>
          <a:endParaRPr lang="en-US" sz="1200"/>
        </a:p>
      </dgm:t>
    </dgm:pt>
    <dgm:pt modelId="{75332368-FCD5-4F88-A83E-93E408E58848}" type="parTrans" cxnId="{D08763F7-1549-4331-99AE-F9E2F63C1AE6}">
      <dgm:prSet/>
      <dgm:spPr/>
      <dgm:t>
        <a:bodyPr/>
        <a:lstStyle/>
        <a:p>
          <a:endParaRPr lang="en-US"/>
        </a:p>
      </dgm:t>
    </dgm:pt>
    <dgm:pt modelId="{74EF162B-2202-45CC-AD55-D1F7A10E5E0B}" type="sibTrans" cxnId="{D08763F7-1549-4331-99AE-F9E2F63C1AE6}">
      <dgm:prSet/>
      <dgm:spPr/>
      <dgm:t>
        <a:bodyPr/>
        <a:lstStyle/>
        <a:p>
          <a:endParaRPr lang="en-US"/>
        </a:p>
      </dgm:t>
    </dgm:pt>
    <dgm:pt modelId="{24782A79-0375-4682-BD34-20FF4D199EED}">
      <dgm:prSet custT="1"/>
      <dgm:spPr/>
      <dgm:t>
        <a:bodyPr/>
        <a:lstStyle/>
        <a:p>
          <a:r>
            <a:rPr lang="fr-FR" sz="1200" smtClean="0"/>
            <a:t>Permissions</a:t>
          </a:r>
          <a:endParaRPr lang="en-US" sz="1200"/>
        </a:p>
      </dgm:t>
    </dgm:pt>
    <dgm:pt modelId="{D6157D5C-8B02-441A-8D5B-D174F6A0916D}" type="parTrans" cxnId="{C0892BE5-D2E2-4FD4-A53D-ACA37AF32A03}">
      <dgm:prSet/>
      <dgm:spPr/>
      <dgm:t>
        <a:bodyPr/>
        <a:lstStyle/>
        <a:p>
          <a:endParaRPr lang="en-US"/>
        </a:p>
      </dgm:t>
    </dgm:pt>
    <dgm:pt modelId="{784DA6EB-314C-4EE4-A40D-B6C6916CB265}" type="sibTrans" cxnId="{C0892BE5-D2E2-4FD4-A53D-ACA37AF32A03}">
      <dgm:prSet/>
      <dgm:spPr/>
      <dgm:t>
        <a:bodyPr/>
        <a:lstStyle/>
        <a:p>
          <a:endParaRPr lang="en-US"/>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EEC522DA-7A50-42E4-AB75-CA615F1DD952}" type="parTrans" cxnId="{4F270BFF-2D5F-4A98-AD5B-0D165EFA525C}">
      <dgm:prSet/>
      <dgm:spPr/>
      <dgm:t>
        <a:bodyPr/>
        <a:lstStyle/>
        <a:p>
          <a:endParaRPr lang="en-US"/>
        </a:p>
      </dgm:t>
    </dgm:pt>
    <dgm:pt modelId="{0A52B317-FE4A-407A-B455-A058A5F61CC3}" type="sibTrans" cxnId="{4F270BFF-2D5F-4A98-AD5B-0D165EFA525C}">
      <dgm:prSet/>
      <dgm:spPr/>
      <dgm:t>
        <a:bodyPr/>
        <a:lstStyle/>
        <a:p>
          <a:endParaRPr lang="en-US"/>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Stored procedure</a:t>
          </a:r>
          <a:endParaRPr lang="en-US" sz="1000"/>
        </a:p>
      </dgm:t>
    </dgm:pt>
    <dgm:pt modelId="{11222FA7-BE4C-4873-95E7-DC2B990D447D}" type="parTrans" cxnId="{3018088A-A28A-4376-A551-F55FF2374672}">
      <dgm:prSet/>
      <dgm:spPr/>
      <dgm:t>
        <a:bodyPr/>
        <a:lstStyle/>
        <a:p>
          <a:endParaRPr lang="en-US"/>
        </a:p>
      </dgm:t>
    </dgm:pt>
    <dgm:pt modelId="{4A3506F8-A769-47A5-983D-1F79F0158045}" type="sibTrans" cxnId="{3018088A-A28A-4376-A551-F55FF2374672}">
      <dgm:prSet/>
      <dgm:spPr/>
      <dgm:t>
        <a:bodyPr/>
        <a:lstStyle/>
        <a:p>
          <a:endParaRPr lang="en-US"/>
        </a:p>
      </dgm:t>
    </dgm:pt>
    <dgm:pt modelId="{4740E12D-C922-46F6-92F6-489D6E809CDF}">
      <dgm:prSet custT="1"/>
      <dgm:spPr/>
      <dgm:t>
        <a:bodyPr/>
        <a:lstStyle/>
        <a:p>
          <a:r>
            <a:rPr lang="fr-FR" sz="1200" smtClean="0"/>
            <a:t>User assignments</a:t>
          </a:r>
          <a:endParaRPr lang="en-US" sz="1200"/>
        </a:p>
      </dgm:t>
    </dgm:pt>
    <dgm:pt modelId="{50C23977-01E3-4526-AF11-6600C5CF8CAF}" type="parTrans" cxnId="{D6991281-188D-412D-8B32-464E0B41D02D}">
      <dgm:prSet/>
      <dgm:spPr/>
      <dgm:t>
        <a:bodyPr/>
        <a:lstStyle/>
        <a:p>
          <a:endParaRPr lang="en-US"/>
        </a:p>
      </dgm:t>
    </dgm:pt>
    <dgm:pt modelId="{42533148-2468-458C-9358-1032B90F3F62}" type="sibTrans" cxnId="{D6991281-188D-412D-8B32-464E0B41D02D}">
      <dgm:prSet/>
      <dgm:spPr/>
      <dgm:t>
        <a:bodyPr/>
        <a:lstStyle/>
        <a:p>
          <a:endParaRPr lang="en-US"/>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User </a:t>
          </a:r>
          <a:endParaRPr lang="en-US" sz="1000"/>
        </a:p>
      </dgm:t>
    </dgm:pt>
    <dgm:pt modelId="{49DB0227-8873-4645-A866-03DEAB5EFBAC}" type="parTrans" cxnId="{C978BA4C-B473-4C9A-AAA5-85E6AC5558A1}">
      <dgm:prSet/>
      <dgm:spPr/>
      <dgm:t>
        <a:bodyPr/>
        <a:lstStyle/>
        <a:p>
          <a:endParaRPr lang="en-US"/>
        </a:p>
      </dgm:t>
    </dgm:pt>
    <dgm:pt modelId="{51701C9A-509D-4C94-B2D8-2131C35C2E2B}" type="sibTrans" cxnId="{C978BA4C-B473-4C9A-AAA5-85E6AC5558A1}">
      <dgm:prSet/>
      <dgm:spPr/>
      <dgm:t>
        <a:bodyPr/>
        <a:lstStyle/>
        <a:p>
          <a:endParaRPr lang="en-US"/>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F1CDF8D4-4F42-4B60-933F-EA18F4F60CC1}" type="parTrans" cxnId="{82F83695-7D23-49E3-A609-29BEE449DE10}">
      <dgm:prSet/>
      <dgm:spPr/>
      <dgm:t>
        <a:bodyPr/>
        <a:lstStyle/>
        <a:p>
          <a:endParaRPr lang="en-US"/>
        </a:p>
      </dgm:t>
    </dgm:pt>
    <dgm:pt modelId="{48F7F23A-9B14-4C2D-9715-3DF9FE91F21D}" type="sibTrans" cxnId="{82F83695-7D23-49E3-A609-29BEE449DE10}">
      <dgm:prSet/>
      <dgm:spPr/>
      <dgm:t>
        <a:bodyPr/>
        <a:lstStyle/>
        <a:p>
          <a:endParaRPr lang="en-US"/>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6479">
        <dgm:presLayoutVars>
          <dgm:chPref val="3"/>
        </dgm:presLayoutVars>
      </dgm:prSet>
      <dgm:spPr/>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11371">
        <dgm:presLayoutVars>
          <dgm:chPref val="3"/>
        </dgm:presLayoutVars>
      </dgm:prSet>
      <dgm:spPr/>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03250" custLinFactNeighborX="14612"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3970">
        <dgm:presLayoutVars>
          <dgm:chPref val="3"/>
        </dgm:presLayoutVars>
      </dgm:prSet>
      <dgm:spPr/>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94160" custLinFactNeighborX="11244">
        <dgm:presLayoutVars>
          <dgm:chPref val="3"/>
        </dgm:presLayoutVars>
      </dgm:prSet>
      <dgm:spPr/>
    </dgm:pt>
    <dgm:pt modelId="{AF2B75FA-7000-4948-B229-FBCE89A50F12}" type="pres">
      <dgm:prSet presAssocID="{55ACD833-1C78-447E-A29D-2B1280C933A5}" presName="horzFour" presStyleCnt="0"/>
      <dgm:spPr/>
    </dgm:pt>
  </dgm:ptLst>
  <dgm:cxnLst>
    <dgm:cxn modelId="{4F270BFF-2D5F-4A98-AD5B-0D165EFA525C}" srcId="{24782A79-0375-4682-BD34-20FF4D199EED}" destId="{9EEADEBB-4B8B-42C5-9AC4-D9281081DF6E}" srcOrd="0" destOrd="0" parTransId="{EEC522DA-7A50-42E4-AB75-CA615F1DD952}" sibTransId="{0A52B317-FE4A-407A-B455-A058A5F61CC3}"/>
    <dgm:cxn modelId="{82F83695-7D23-49E3-A609-29BEE449DE10}" srcId="{4740E12D-C922-46F6-92F6-489D6E809CDF}" destId="{FDE7C4C2-5C51-4157-B1CB-3A507F25F61C}" srcOrd="1" destOrd="0" parTransId="{F1CDF8D4-4F42-4B60-933F-EA18F4F60CC1}" sibTransId="{48F7F23A-9B14-4C2D-9715-3DF9FE91F21D}"/>
    <dgm:cxn modelId="{9F18DAAC-31AC-4E62-A40A-62E3EAD93CAA}" type="presOf" srcId="{D26D3B66-A03F-4FE9-A3EC-DBACD8C865A8}" destId="{6813FFDC-EF62-4EC3-B64B-657E4E81E76A}" srcOrd="0" destOrd="0" presId="urn:microsoft.com/office/officeart/2005/8/layout/hierarchy4"/>
    <dgm:cxn modelId="{144C3496-0227-4D9F-8251-C84A23A100EF}" type="presOf" srcId="{55317A05-C0A7-4277-95CA-0E658B87CA43}" destId="{9AAB067E-EEBF-429F-9F3D-440BFFE900BF}" srcOrd="0" destOrd="0" presId="urn:microsoft.com/office/officeart/2005/8/layout/hierarchy4"/>
    <dgm:cxn modelId="{337BBDD3-7892-41F4-9BE2-1BD683CC6125}" type="presOf" srcId="{55ACD833-1C78-447E-A29D-2B1280C933A5}" destId="{84239150-FA45-404D-9BD7-54D2E8990A7A}" srcOrd="0" destOrd="0" presId="urn:microsoft.com/office/officeart/2005/8/layout/hierarchy4"/>
    <dgm:cxn modelId="{D6991281-188D-412D-8B32-464E0B41D02D}" srcId="{73249370-F7E7-4C76-8861-0E6EE89517CE}" destId="{4740E12D-C922-46F6-92F6-489D6E809CDF}" srcOrd="2" destOrd="0" parTransId="{50C23977-01E3-4526-AF11-6600C5CF8CAF}" sibTransId="{42533148-2468-458C-9358-1032B90F3F62}"/>
    <dgm:cxn modelId="{1805F536-8135-4EAD-834E-C0BA0BD33F2D}" srcId="{7409B6C3-F101-4A66-AFF9-406A75051A07}" destId="{D26D3B66-A03F-4FE9-A3EC-DBACD8C865A8}" srcOrd="0" destOrd="0" parTransId="{5CBC7C2B-939C-4684-A1FB-8ED597CD82CC}" sibTransId="{B036488D-0BD7-4816-9B5D-EE4DC06C2B3C}"/>
    <dgm:cxn modelId="{C0892BE5-D2E2-4FD4-A53D-ACA37AF32A03}" srcId="{73249370-F7E7-4C76-8861-0E6EE89517CE}" destId="{24782A79-0375-4682-BD34-20FF4D199EED}" srcOrd="3" destOrd="0" parTransId="{D6157D5C-8B02-441A-8D5B-D174F6A0916D}" sibTransId="{784DA6EB-314C-4EE4-A40D-B6C6916CB265}"/>
    <dgm:cxn modelId="{B8F2EC67-DCD6-4D2D-AA1D-567FD31400A5}" srcId="{D26D3B66-A03F-4FE9-A3EC-DBACD8C865A8}" destId="{48C77B6F-8A52-4CB4-9AB1-D4CC5F10DFC6}" srcOrd="0" destOrd="0" parTransId="{91CEC936-4B56-406F-8037-E1A6C5027DDF}" sibTransId="{00DFB0A6-FBD4-449A-8ECD-DDD4DA81DD65}"/>
    <dgm:cxn modelId="{282BF0B1-7481-4655-AC9F-931F1854CB61}" type="presOf" srcId="{4740E12D-C922-46F6-92F6-489D6E809CDF}" destId="{B6DE34F9-9174-4A4B-826E-5CD6603DB0CE}" srcOrd="0" destOrd="0" presId="urn:microsoft.com/office/officeart/2005/8/layout/hierarchy4"/>
    <dgm:cxn modelId="{99A79667-CC4A-4DE2-A81C-E23E268DA4CC}" type="presOf" srcId="{8D41DACF-855F-4215-97BB-068588BA1C4C}" destId="{EB5657E1-0FDE-487C-B3E9-5AF20DB9AE2E}"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B476FC7B-BC50-4544-8A65-9318D4EB53A6}" type="presOf" srcId="{48C77B6F-8A52-4CB4-9AB1-D4CC5F10DFC6}" destId="{460E2974-2ECF-42BC-84B9-35F0F116433C}" srcOrd="0" destOrd="0" presId="urn:microsoft.com/office/officeart/2005/8/layout/hierarchy4"/>
    <dgm:cxn modelId="{36763154-1FDB-44A5-9F77-C468BC651FC9}" srcId="{48C77B6F-8A52-4CB4-9AB1-D4CC5F10DFC6}" destId="{9D04CBEE-1BAD-4329-8EDD-91E1D9142459}" srcOrd="1" destOrd="0" parTransId="{BA20A77A-2D5A-4EED-9340-FE10E9DBA4A1}" sibTransId="{BD0503F5-8FB0-4760-93CE-F6D595105FC2}"/>
    <dgm:cxn modelId="{EDDFD2F1-61DE-49E3-9A23-AB591EB3D7C7}" type="presOf" srcId="{FDE7C4C2-5C51-4157-B1CB-3A507F25F61C}" destId="{C768E802-8FFE-4443-AD4A-40C7078370F8}" srcOrd="0" destOrd="0" presId="urn:microsoft.com/office/officeart/2005/8/layout/hierarchy4"/>
    <dgm:cxn modelId="{F609342E-32B3-4F69-B0C8-649699AD2E02}" type="presOf" srcId="{9D04CBEE-1BAD-4329-8EDD-91E1D9142459}" destId="{E8438BC2-2F1F-439D-A0DF-D811B2B402A5}" srcOrd="0" destOrd="0" presId="urn:microsoft.com/office/officeart/2005/8/layout/hierarchy4"/>
    <dgm:cxn modelId="{C6D89A87-2B79-42EB-93C1-31434B1C6F88}" srcId="{D26D3B66-A03F-4FE9-A3EC-DBACD8C865A8}" destId="{73249370-F7E7-4C76-8861-0E6EE89517CE}" srcOrd="1" destOrd="0" parTransId="{2348B792-031F-48F4-B293-08EAD69503F0}" sibTransId="{7AFA9435-D259-4DD2-BB56-320E46BE81ED}"/>
    <dgm:cxn modelId="{496C045F-E28C-4FCD-846F-B570F0A9843F}" type="presOf" srcId="{07F1BEE0-AA05-4837-920E-E0549C8B3922}" destId="{3AE0A4A1-BD54-48ED-B4E0-DA076F516B63}" srcOrd="0" destOrd="0" presId="urn:microsoft.com/office/officeart/2005/8/layout/hierarchy4"/>
    <dgm:cxn modelId="{7F9E83DB-F4E5-404C-B04C-CCA589B6147C}" srcId="{73249370-F7E7-4C76-8861-0E6EE89517CE}" destId="{55317A05-C0A7-4277-95CA-0E658B87CA43}" srcOrd="0" destOrd="0" parTransId="{2AE4F48B-3174-447A-9C00-7D1917FD8F9C}" sibTransId="{419425AE-7539-4E71-B285-C41C56C74702}"/>
    <dgm:cxn modelId="{C049F96B-E4B5-4C90-9492-9493F312D2DD}" type="presOf" srcId="{65B78654-9846-4185-917F-F79C76ECB2B7}" destId="{620E7445-D335-4A8D-9BD6-186CD1A7B5B2}"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99F20C64-E05B-42C0-8EB1-ED43175E09D5}" type="presOf" srcId="{7409B6C3-F101-4A66-AFF9-406A75051A07}" destId="{4C19DCA4-9236-42FA-AF90-95B143D7BEEE}" srcOrd="0" destOrd="0" presId="urn:microsoft.com/office/officeart/2005/8/layout/hierarchy4"/>
    <dgm:cxn modelId="{89074BAB-B072-4FDE-B6DF-D81F67B3D378}" type="presOf" srcId="{24782A79-0375-4682-BD34-20FF4D199EED}" destId="{92CBCD0C-2B6A-44FA-AA71-6EB891D36206}" srcOrd="0" destOrd="0" presId="urn:microsoft.com/office/officeart/2005/8/layout/hierarchy4"/>
    <dgm:cxn modelId="{CF2E74C5-77A3-4D6F-A4C1-06D05A345888}" type="presOf" srcId="{73249370-F7E7-4C76-8861-0E6EE89517CE}" destId="{D3556C84-2641-4450-AE65-E67A0D8B2B9A}" srcOrd="0" destOrd="0" presId="urn:microsoft.com/office/officeart/2005/8/layout/hierarchy4"/>
    <dgm:cxn modelId="{D08763F7-1549-4331-99AE-F9E2F63C1AE6}" srcId="{73249370-F7E7-4C76-8861-0E6EE89517CE}" destId="{07F1BEE0-AA05-4837-920E-E0549C8B3922}" srcOrd="1" destOrd="0" parTransId="{75332368-FCD5-4F88-A83E-93E408E58848}" sibTransId="{74EF162B-2202-45CC-AD55-D1F7A10E5E0B}"/>
    <dgm:cxn modelId="{3BCA8C37-197C-42B9-9A14-4C83C3031BE6}" type="presOf" srcId="{9EEADEBB-4B8B-42C5-9AC4-D9281081DF6E}" destId="{5306C943-B39B-43C4-A373-2264EF20C1D2}" srcOrd="0" destOrd="0" presId="urn:microsoft.com/office/officeart/2005/8/layout/hierarchy4"/>
    <dgm:cxn modelId="{4F0EE2D2-4794-46EB-B8B1-E0A76BD6F9F3}" srcId="{48C77B6F-8A52-4CB4-9AB1-D4CC5F10DFC6}" destId="{65B78654-9846-4185-917F-F79C76ECB2B7}" srcOrd="0" destOrd="0" parTransId="{404CBEAB-AFC0-4223-8C1F-BA28C8AD7B87}" sibTransId="{86D00D76-A8E3-486C-9BFA-B7B2E948DA88}"/>
    <dgm:cxn modelId="{B2564EB6-06C3-4EDB-B47B-D618BB0FF4DD}" type="presParOf" srcId="{4C19DCA4-9236-42FA-AF90-95B143D7BEEE}" destId="{9B2FD3F3-DB2C-45B6-8C68-472513066B84}" srcOrd="0" destOrd="0" presId="urn:microsoft.com/office/officeart/2005/8/layout/hierarchy4"/>
    <dgm:cxn modelId="{65E289B0-2BFE-422A-8993-C6A7F55A638E}" type="presParOf" srcId="{9B2FD3F3-DB2C-45B6-8C68-472513066B84}" destId="{6813FFDC-EF62-4EC3-B64B-657E4E81E76A}" srcOrd="0" destOrd="0" presId="urn:microsoft.com/office/officeart/2005/8/layout/hierarchy4"/>
    <dgm:cxn modelId="{4DE201E1-69AA-4F53-A168-6F0C5A5F117B}" type="presParOf" srcId="{9B2FD3F3-DB2C-45B6-8C68-472513066B84}" destId="{1ACC79A1-EC5F-44CB-81D2-C064C0A22811}" srcOrd="1" destOrd="0" presId="urn:microsoft.com/office/officeart/2005/8/layout/hierarchy4"/>
    <dgm:cxn modelId="{D9633057-F64D-4ACB-915B-FF74C2E1E163}" type="presParOf" srcId="{9B2FD3F3-DB2C-45B6-8C68-472513066B84}" destId="{799F1467-955A-4AB7-9207-86485CB5D9D7}" srcOrd="2" destOrd="0" presId="urn:microsoft.com/office/officeart/2005/8/layout/hierarchy4"/>
    <dgm:cxn modelId="{28BF3680-AE42-4D46-AB88-8D8B7ED86AAE}" type="presParOf" srcId="{799F1467-955A-4AB7-9207-86485CB5D9D7}" destId="{434640A3-CFA6-46C6-85FE-5F0857015115}" srcOrd="0" destOrd="0" presId="urn:microsoft.com/office/officeart/2005/8/layout/hierarchy4"/>
    <dgm:cxn modelId="{491CD4C0-BAA8-4B06-98E5-079F01F64AF1}" type="presParOf" srcId="{434640A3-CFA6-46C6-85FE-5F0857015115}" destId="{460E2974-2ECF-42BC-84B9-35F0F116433C}" srcOrd="0" destOrd="0" presId="urn:microsoft.com/office/officeart/2005/8/layout/hierarchy4"/>
    <dgm:cxn modelId="{632410E1-4156-40CF-9EE0-AF0323C1029B}" type="presParOf" srcId="{434640A3-CFA6-46C6-85FE-5F0857015115}" destId="{87A5831C-1990-4A1F-8174-2934DA7280DC}" srcOrd="1" destOrd="0" presId="urn:microsoft.com/office/officeart/2005/8/layout/hierarchy4"/>
    <dgm:cxn modelId="{24BB97DF-D87D-4C7F-BB62-550C9051258C}" type="presParOf" srcId="{434640A3-CFA6-46C6-85FE-5F0857015115}" destId="{1F3C20DB-12AB-4CAF-B34A-C9DCCC1C4CBF}" srcOrd="2" destOrd="0" presId="urn:microsoft.com/office/officeart/2005/8/layout/hierarchy4"/>
    <dgm:cxn modelId="{01283830-14F3-4C0D-8D01-25AD71AD669A}" type="presParOf" srcId="{1F3C20DB-12AB-4CAF-B34A-C9DCCC1C4CBF}" destId="{A0AAA276-1BD9-43F0-8329-CDB3B76F6E67}" srcOrd="0" destOrd="0" presId="urn:microsoft.com/office/officeart/2005/8/layout/hierarchy4"/>
    <dgm:cxn modelId="{5C0AE5E6-DC57-43D4-8E6C-ECA03DFE5324}" type="presParOf" srcId="{A0AAA276-1BD9-43F0-8329-CDB3B76F6E67}" destId="{620E7445-D335-4A8D-9BD6-186CD1A7B5B2}" srcOrd="0" destOrd="0" presId="urn:microsoft.com/office/officeart/2005/8/layout/hierarchy4"/>
    <dgm:cxn modelId="{7EEA12FB-C73F-480E-BCE9-1785F3D40A44}" type="presParOf" srcId="{A0AAA276-1BD9-43F0-8329-CDB3B76F6E67}" destId="{38043CB1-0B2F-48AE-9E50-D3A17BF737EC}" srcOrd="1" destOrd="0" presId="urn:microsoft.com/office/officeart/2005/8/layout/hierarchy4"/>
    <dgm:cxn modelId="{78387D00-9B37-4145-B4D6-7AACC68134AA}" type="presParOf" srcId="{1F3C20DB-12AB-4CAF-B34A-C9DCCC1C4CBF}" destId="{4E008C40-1CB4-4C3B-A9A3-8224CF1D4E7A}" srcOrd="1" destOrd="0" presId="urn:microsoft.com/office/officeart/2005/8/layout/hierarchy4"/>
    <dgm:cxn modelId="{B31F1196-905D-40BE-8641-256EBC9FD995}" type="presParOf" srcId="{1F3C20DB-12AB-4CAF-B34A-C9DCCC1C4CBF}" destId="{A50C4FA6-191F-4C5A-9DCF-1CA2017D985D}" srcOrd="2" destOrd="0" presId="urn:microsoft.com/office/officeart/2005/8/layout/hierarchy4"/>
    <dgm:cxn modelId="{79615D7C-10D2-4B37-84C2-99F28EF1B438}" type="presParOf" srcId="{A50C4FA6-191F-4C5A-9DCF-1CA2017D985D}" destId="{E8438BC2-2F1F-439D-A0DF-D811B2B402A5}" srcOrd="0" destOrd="0" presId="urn:microsoft.com/office/officeart/2005/8/layout/hierarchy4"/>
    <dgm:cxn modelId="{3A6CFEDC-281B-4110-A4CC-BE45CE46B603}" type="presParOf" srcId="{A50C4FA6-191F-4C5A-9DCF-1CA2017D985D}" destId="{71CD135A-FF8C-4716-AEF5-7832E1107D06}" srcOrd="1" destOrd="0" presId="urn:microsoft.com/office/officeart/2005/8/layout/hierarchy4"/>
    <dgm:cxn modelId="{7BBC9C28-7A50-4225-91EC-19A6AB8C52DF}" type="presParOf" srcId="{799F1467-955A-4AB7-9207-86485CB5D9D7}" destId="{6508309C-2472-48BE-B2CC-0EBA4247D53D}" srcOrd="1" destOrd="0" presId="urn:microsoft.com/office/officeart/2005/8/layout/hierarchy4"/>
    <dgm:cxn modelId="{B31923C6-6D13-4D1A-AEB1-C6405C5CAA43}" type="presParOf" srcId="{799F1467-955A-4AB7-9207-86485CB5D9D7}" destId="{8AE2F35E-4D7D-4B41-AE31-DEB51C69A01E}" srcOrd="2" destOrd="0" presId="urn:microsoft.com/office/officeart/2005/8/layout/hierarchy4"/>
    <dgm:cxn modelId="{78AA61F5-8CC1-41BA-BD82-0EAA24A1510D}" type="presParOf" srcId="{8AE2F35E-4D7D-4B41-AE31-DEB51C69A01E}" destId="{D3556C84-2641-4450-AE65-E67A0D8B2B9A}" srcOrd="0" destOrd="0" presId="urn:microsoft.com/office/officeart/2005/8/layout/hierarchy4"/>
    <dgm:cxn modelId="{83D096C5-E316-406F-93E2-ABA969D776D3}" type="presParOf" srcId="{8AE2F35E-4D7D-4B41-AE31-DEB51C69A01E}" destId="{9CF30B64-1B45-4723-98CC-644E53B418F2}" srcOrd="1" destOrd="0" presId="urn:microsoft.com/office/officeart/2005/8/layout/hierarchy4"/>
    <dgm:cxn modelId="{0A135E9F-DB8A-454B-ABE4-7979494D2E51}" type="presParOf" srcId="{8AE2F35E-4D7D-4B41-AE31-DEB51C69A01E}" destId="{45900DC5-DB2B-46D6-BCF7-7DC0FCE8EFDF}" srcOrd="2" destOrd="0" presId="urn:microsoft.com/office/officeart/2005/8/layout/hierarchy4"/>
    <dgm:cxn modelId="{497EA1E8-B4A6-4C2C-AF91-E5B795B877D3}" type="presParOf" srcId="{45900DC5-DB2B-46D6-BCF7-7DC0FCE8EFDF}" destId="{DCBF845D-98D0-45C1-80C3-1D34266FB04A}" srcOrd="0" destOrd="0" presId="urn:microsoft.com/office/officeart/2005/8/layout/hierarchy4"/>
    <dgm:cxn modelId="{1E9E2005-987A-47BC-AE56-A6036651C73C}" type="presParOf" srcId="{DCBF845D-98D0-45C1-80C3-1D34266FB04A}" destId="{9AAB067E-EEBF-429F-9F3D-440BFFE900BF}" srcOrd="0" destOrd="0" presId="urn:microsoft.com/office/officeart/2005/8/layout/hierarchy4"/>
    <dgm:cxn modelId="{40561E13-4792-400E-AE0B-385C8B6AA870}" type="presParOf" srcId="{DCBF845D-98D0-45C1-80C3-1D34266FB04A}" destId="{047A922B-67A2-41AB-99FE-53D4D7EFD8BE}" srcOrd="1" destOrd="0" presId="urn:microsoft.com/office/officeart/2005/8/layout/hierarchy4"/>
    <dgm:cxn modelId="{A2AA1CAA-5EB7-4569-A681-A890085C807B}" type="presParOf" srcId="{45900DC5-DB2B-46D6-BCF7-7DC0FCE8EFDF}" destId="{A4B359FA-11A5-40E5-AC94-B329919CA2E6}" srcOrd="1" destOrd="0" presId="urn:microsoft.com/office/officeart/2005/8/layout/hierarchy4"/>
    <dgm:cxn modelId="{6ACE883E-72CA-45D6-99FF-EC99F9A32A06}" type="presParOf" srcId="{45900DC5-DB2B-46D6-BCF7-7DC0FCE8EFDF}" destId="{E12F567F-0853-4294-B49C-54FDB1D04E48}" srcOrd="2" destOrd="0" presId="urn:microsoft.com/office/officeart/2005/8/layout/hierarchy4"/>
    <dgm:cxn modelId="{5290C9DF-ADFB-4186-8B94-831DA11CFCD9}" type="presParOf" srcId="{E12F567F-0853-4294-B49C-54FDB1D04E48}" destId="{3AE0A4A1-BD54-48ED-B4E0-DA076F516B63}" srcOrd="0" destOrd="0" presId="urn:microsoft.com/office/officeart/2005/8/layout/hierarchy4"/>
    <dgm:cxn modelId="{78951696-2B3B-4C35-9DA1-56F8C2B21841}" type="presParOf" srcId="{E12F567F-0853-4294-B49C-54FDB1D04E48}" destId="{90159287-818C-4D65-A129-ADB6391D5832}" srcOrd="1" destOrd="0" presId="urn:microsoft.com/office/officeart/2005/8/layout/hierarchy4"/>
    <dgm:cxn modelId="{258C299F-06C0-450C-82B3-AD4B99B3918D}" type="presParOf" srcId="{45900DC5-DB2B-46D6-BCF7-7DC0FCE8EFDF}" destId="{C7854A6B-F0AF-4079-AB73-98AD55AA7AFF}" srcOrd="3" destOrd="0" presId="urn:microsoft.com/office/officeart/2005/8/layout/hierarchy4"/>
    <dgm:cxn modelId="{CA6BBBBF-2454-4DC3-BB3D-CE415AF6ABEF}" type="presParOf" srcId="{45900DC5-DB2B-46D6-BCF7-7DC0FCE8EFDF}" destId="{D81F872B-B697-4C12-BC20-05DB299319FD}" srcOrd="4" destOrd="0" presId="urn:microsoft.com/office/officeart/2005/8/layout/hierarchy4"/>
    <dgm:cxn modelId="{A124EA94-4E2F-4F0E-881E-9C9E0FF11586}" type="presParOf" srcId="{D81F872B-B697-4C12-BC20-05DB299319FD}" destId="{B6DE34F9-9174-4A4B-826E-5CD6603DB0CE}" srcOrd="0" destOrd="0" presId="urn:microsoft.com/office/officeart/2005/8/layout/hierarchy4"/>
    <dgm:cxn modelId="{E46C77EA-15C9-4B76-B1AF-56B078A4257A}" type="presParOf" srcId="{D81F872B-B697-4C12-BC20-05DB299319FD}" destId="{FDB691EE-9624-4F77-B2FA-B8CF910001A4}" srcOrd="1" destOrd="0" presId="urn:microsoft.com/office/officeart/2005/8/layout/hierarchy4"/>
    <dgm:cxn modelId="{37D076E2-ED6C-42C7-9399-F46A0F411773}" type="presParOf" srcId="{D81F872B-B697-4C12-BC20-05DB299319FD}" destId="{DCDA06A2-BD3B-4D18-B59E-29EAB0F6DCDB}" srcOrd="2" destOrd="0" presId="urn:microsoft.com/office/officeart/2005/8/layout/hierarchy4"/>
    <dgm:cxn modelId="{B0422DF8-CE74-4C0D-9362-32F93DAC3DFD}" type="presParOf" srcId="{DCDA06A2-BD3B-4D18-B59E-29EAB0F6DCDB}" destId="{B224FD8B-EEFF-445E-9074-56D940B3CDD3}" srcOrd="0" destOrd="0" presId="urn:microsoft.com/office/officeart/2005/8/layout/hierarchy4"/>
    <dgm:cxn modelId="{E063BEC2-B363-486F-99B1-27D5D643AFB1}" type="presParOf" srcId="{B224FD8B-EEFF-445E-9074-56D940B3CDD3}" destId="{EB5657E1-0FDE-487C-B3E9-5AF20DB9AE2E}" srcOrd="0" destOrd="0" presId="urn:microsoft.com/office/officeart/2005/8/layout/hierarchy4"/>
    <dgm:cxn modelId="{12FBA200-41A3-4797-98A6-433980C34F21}" type="presParOf" srcId="{B224FD8B-EEFF-445E-9074-56D940B3CDD3}" destId="{FAACE348-1650-4E41-A21A-76D4D1565515}" srcOrd="1" destOrd="0" presId="urn:microsoft.com/office/officeart/2005/8/layout/hierarchy4"/>
    <dgm:cxn modelId="{A30FB0C4-47D5-4DA5-B6C7-E02ADB844EE4}" type="presParOf" srcId="{DCDA06A2-BD3B-4D18-B59E-29EAB0F6DCDB}" destId="{5D78E763-B661-4ABA-A412-C233F044E6ED}" srcOrd="1" destOrd="0" presId="urn:microsoft.com/office/officeart/2005/8/layout/hierarchy4"/>
    <dgm:cxn modelId="{D914649F-57DA-48B1-9C25-7965DA2B1C5C}" type="presParOf" srcId="{DCDA06A2-BD3B-4D18-B59E-29EAB0F6DCDB}" destId="{99790A58-36CF-4D5E-BADE-089B782A3495}" srcOrd="2" destOrd="0" presId="urn:microsoft.com/office/officeart/2005/8/layout/hierarchy4"/>
    <dgm:cxn modelId="{EB310218-D37D-4614-ABDE-6E16828DCB5A}" type="presParOf" srcId="{99790A58-36CF-4D5E-BADE-089B782A3495}" destId="{C768E802-8FFE-4443-AD4A-40C7078370F8}" srcOrd="0" destOrd="0" presId="urn:microsoft.com/office/officeart/2005/8/layout/hierarchy4"/>
    <dgm:cxn modelId="{B46E3F34-C721-4896-B089-D30B336E5A7C}" type="presParOf" srcId="{99790A58-36CF-4D5E-BADE-089B782A3495}" destId="{5B6E4BC4-1D36-437F-8A04-ECF6B3041EBE}" srcOrd="1" destOrd="0" presId="urn:microsoft.com/office/officeart/2005/8/layout/hierarchy4"/>
    <dgm:cxn modelId="{391C6002-CDCD-49EE-AB84-56EF771E1693}" type="presParOf" srcId="{45900DC5-DB2B-46D6-BCF7-7DC0FCE8EFDF}" destId="{07DC71A3-2E90-4ED3-8D02-CB3D101F5214}" srcOrd="5" destOrd="0" presId="urn:microsoft.com/office/officeart/2005/8/layout/hierarchy4"/>
    <dgm:cxn modelId="{44D3240C-2517-49DC-9206-A8244EFC0DCC}" type="presParOf" srcId="{45900DC5-DB2B-46D6-BCF7-7DC0FCE8EFDF}" destId="{C4BA14C3-6376-4AB2-8C84-B94B20C19FEE}" srcOrd="6" destOrd="0" presId="urn:microsoft.com/office/officeart/2005/8/layout/hierarchy4"/>
    <dgm:cxn modelId="{14A9C47A-2286-4277-AB55-4BB1ECBBC4B2}" type="presParOf" srcId="{C4BA14C3-6376-4AB2-8C84-B94B20C19FEE}" destId="{92CBCD0C-2B6A-44FA-AA71-6EB891D36206}" srcOrd="0" destOrd="0" presId="urn:microsoft.com/office/officeart/2005/8/layout/hierarchy4"/>
    <dgm:cxn modelId="{83CCD426-6D40-424C-8AA3-49490B90EBA8}" type="presParOf" srcId="{C4BA14C3-6376-4AB2-8C84-B94B20C19FEE}" destId="{CCE69846-581A-457A-AD82-48B74A64A8A8}" srcOrd="1" destOrd="0" presId="urn:microsoft.com/office/officeart/2005/8/layout/hierarchy4"/>
    <dgm:cxn modelId="{4F1778D2-2EF7-434F-A806-F01B1AD56AA5}" type="presParOf" srcId="{C4BA14C3-6376-4AB2-8C84-B94B20C19FEE}" destId="{3980792A-D705-4DCB-8916-238F3CE793CD}" srcOrd="2" destOrd="0" presId="urn:microsoft.com/office/officeart/2005/8/layout/hierarchy4"/>
    <dgm:cxn modelId="{3917DDCE-7C1A-41E1-984F-6DD0D2E92E26}" type="presParOf" srcId="{3980792A-D705-4DCB-8916-238F3CE793CD}" destId="{5E174DEF-9136-499A-AE9A-542A5C14E53C}" srcOrd="0" destOrd="0" presId="urn:microsoft.com/office/officeart/2005/8/layout/hierarchy4"/>
    <dgm:cxn modelId="{9C9EE9D2-C329-4A2F-A555-3D449B7D120D}" type="presParOf" srcId="{5E174DEF-9136-499A-AE9A-542A5C14E53C}" destId="{5306C943-B39B-43C4-A373-2264EF20C1D2}" srcOrd="0" destOrd="0" presId="urn:microsoft.com/office/officeart/2005/8/layout/hierarchy4"/>
    <dgm:cxn modelId="{D399186B-77AD-4F1D-8562-B598E2BD17E6}" type="presParOf" srcId="{5E174DEF-9136-499A-AE9A-542A5C14E53C}" destId="{39072EEB-F041-4399-A4E3-B775541CDF6E}" srcOrd="1" destOrd="0" presId="urn:microsoft.com/office/officeart/2005/8/layout/hierarchy4"/>
    <dgm:cxn modelId="{9AC21CCB-20A0-480B-903C-8EC8F498C5EB}" type="presParOf" srcId="{3980792A-D705-4DCB-8916-238F3CE793CD}" destId="{8F0E2408-1E87-4A06-B760-66E356602F29}" srcOrd="1" destOrd="0" presId="urn:microsoft.com/office/officeart/2005/8/layout/hierarchy4"/>
    <dgm:cxn modelId="{6700772F-28BF-4ADD-99C6-FDD9503514C1}" type="presParOf" srcId="{3980792A-D705-4DCB-8916-238F3CE793CD}" destId="{1FDEB16D-1B4B-4557-8288-A99881A8AB4B}" srcOrd="2" destOrd="0" presId="urn:microsoft.com/office/officeart/2005/8/layout/hierarchy4"/>
    <dgm:cxn modelId="{8F98A8C8-7D40-4380-9508-EC20EB5B8FDE}" type="presParOf" srcId="{1FDEB16D-1B4B-4557-8288-A99881A8AB4B}" destId="{84239150-FA45-404D-9BD7-54D2E8990A7A}" srcOrd="0" destOrd="0" presId="urn:microsoft.com/office/officeart/2005/8/layout/hierarchy4"/>
    <dgm:cxn modelId="{5FB67BD5-39A4-49DE-9B45-7A5F44FB1F26}"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dgm:t>
        <a:bodyPr/>
        <a:lstStyle/>
        <a:p>
          <a:r>
            <a:rPr lang="fr-FR" sz="2000" smtClean="0"/>
            <a:t>B static security specification</a:t>
          </a:r>
          <a:endParaRPr lang="en-US" sz="2000"/>
        </a:p>
      </dgm:t>
    </dgm:pt>
    <dgm:pt modelId="{5CBC7C2B-939C-4684-A1FB-8ED597CD82CC}" type="parTrans" cxnId="{1805F536-8135-4EAD-834E-C0BA0BD33F2D}">
      <dgm:prSet/>
      <dgm:spPr/>
      <dgm:t>
        <a:bodyPr/>
        <a:lstStyle/>
        <a:p>
          <a:endParaRPr lang="en-US" sz="1000"/>
        </a:p>
      </dgm:t>
    </dgm:pt>
    <dgm:pt modelId="{B036488D-0BD7-4816-9B5D-EE4DC06C2B3C}" type="sibTrans" cxnId="{1805F536-8135-4EAD-834E-C0BA0BD33F2D}">
      <dgm:prSet/>
      <dgm:spPr/>
      <dgm:t>
        <a:bodyPr/>
        <a:lstStyle/>
        <a:p>
          <a:endParaRPr lang="en-US" sz="1000"/>
        </a:p>
      </dgm:t>
    </dgm:pt>
    <dgm:pt modelId="{48C77B6F-8A52-4CB4-9AB1-D4CC5F10DFC6}">
      <dgm:prSet phldrT="[Texte]" custT="1"/>
      <dgm:spPr>
        <a:solidFill>
          <a:schemeClr val="bg2"/>
        </a:solidFill>
      </dgm:spPr>
      <dgm:t>
        <a:bodyPr/>
        <a:lstStyle/>
        <a:p>
          <a:r>
            <a:rPr lang="fr-FR" sz="1600" smtClean="0"/>
            <a:t>Java class</a:t>
          </a:r>
          <a:endParaRPr lang="en-US" sz="1600"/>
        </a:p>
      </dgm:t>
    </dgm:pt>
    <dgm:pt modelId="{91CEC936-4B56-406F-8037-E1A6C5027DDF}" type="parTrans" cxnId="{B8F2EC67-DCD6-4D2D-AA1D-567FD31400A5}">
      <dgm:prSet/>
      <dgm:spPr/>
      <dgm:t>
        <a:bodyPr/>
        <a:lstStyle/>
        <a:p>
          <a:endParaRPr lang="en-US" sz="1000"/>
        </a:p>
      </dgm:t>
    </dgm:pt>
    <dgm:pt modelId="{00DFB0A6-FBD4-449A-8ECD-DDD4DA81DD65}" type="sibTrans" cxnId="{B8F2EC67-DCD6-4D2D-AA1D-567FD31400A5}">
      <dgm:prSet/>
      <dgm:spPr/>
      <dgm:t>
        <a:bodyPr/>
        <a:lstStyle/>
        <a:p>
          <a:endParaRPr lang="en-US" sz="1000"/>
        </a:p>
      </dgm:t>
    </dgm:pt>
    <dgm:pt modelId="{65B78654-9846-4185-917F-F79C76ECB2B7}">
      <dgm:prSet phldrT="[Texte]" custT="1"/>
      <dgm:spPr>
        <a:solidFill>
          <a:schemeClr val="bg2"/>
        </a:solidFill>
      </dgm:spPr>
      <dgm:t>
        <a:bodyPr/>
        <a:lstStyle/>
        <a:p>
          <a:r>
            <a:rPr lang="fr-FR" sz="1200" smtClean="0"/>
            <a:t>Check static security rule</a:t>
          </a:r>
          <a:endParaRPr lang="en-US" sz="1200"/>
        </a:p>
      </dgm:t>
    </dgm:pt>
    <dgm:pt modelId="{404CBEAB-AFC0-4223-8C1F-BA28C8AD7B87}" type="parTrans" cxnId="{4F0EE2D2-4794-46EB-B8B1-E0A76BD6F9F3}">
      <dgm:prSet/>
      <dgm:spPr/>
      <dgm:t>
        <a:bodyPr/>
        <a:lstStyle/>
        <a:p>
          <a:endParaRPr lang="en-US" sz="1000"/>
        </a:p>
      </dgm:t>
    </dgm:pt>
    <dgm:pt modelId="{86D00D76-A8E3-486C-9BFA-B7B2E948DA88}" type="sibTrans" cxnId="{4F0EE2D2-4794-46EB-B8B1-E0A76BD6F9F3}">
      <dgm:prSet/>
      <dgm:spPr/>
      <dgm:t>
        <a:bodyPr/>
        <a:lstStyle/>
        <a:p>
          <a:endParaRPr lang="en-US" sz="1000"/>
        </a:p>
      </dgm:t>
    </dgm:pt>
    <dgm:pt modelId="{9D04CBEE-1BAD-4329-8EDD-91E1D9142459}">
      <dgm:prSet phldrT="[Texte]" custT="1"/>
      <dgm:spPr>
        <a:solidFill>
          <a:schemeClr val="bg2"/>
        </a:solidFill>
      </dgm:spPr>
      <dgm:t>
        <a:bodyPr/>
        <a:lstStyle/>
        <a:p>
          <a:r>
            <a:rPr lang="fr-FR" sz="1200" smtClean="0"/>
            <a:t>Connect to database</a:t>
          </a:r>
          <a:endParaRPr lang="en-US" sz="1200"/>
        </a:p>
      </dgm:t>
    </dgm:pt>
    <dgm:pt modelId="{BA20A77A-2D5A-4EED-9340-FE10E9DBA4A1}" type="parTrans" cxnId="{36763154-1FDB-44A5-9F77-C468BC651FC9}">
      <dgm:prSet/>
      <dgm:spPr/>
      <dgm:t>
        <a:bodyPr/>
        <a:lstStyle/>
        <a:p>
          <a:endParaRPr lang="en-US" sz="1000"/>
        </a:p>
      </dgm:t>
    </dgm:pt>
    <dgm:pt modelId="{BD0503F5-8FB0-4760-93CE-F6D595105FC2}" type="sibTrans" cxnId="{36763154-1FDB-44A5-9F77-C468BC651FC9}">
      <dgm:prSet/>
      <dgm:spPr/>
      <dgm:t>
        <a:bodyPr/>
        <a:lstStyle/>
        <a:p>
          <a:endParaRPr lang="en-US" sz="1000"/>
        </a:p>
      </dgm:t>
    </dgm:pt>
    <dgm:pt modelId="{73249370-F7E7-4C76-8861-0E6EE89517CE}">
      <dgm:prSet phldrT="[Texte]" custT="1"/>
      <dgm:spPr/>
      <dgm:t>
        <a:bodyPr/>
        <a:lstStyle/>
        <a:p>
          <a:r>
            <a:rPr lang="fr-FR" sz="1600" smtClean="0"/>
            <a:t>Database security</a:t>
          </a:r>
          <a:endParaRPr lang="en-US" sz="1600"/>
        </a:p>
      </dgm:t>
    </dgm:pt>
    <dgm:pt modelId="{2348B792-031F-48F4-B293-08EAD69503F0}" type="parTrans" cxnId="{C6D89A87-2B79-42EB-93C1-31434B1C6F88}">
      <dgm:prSet/>
      <dgm:spPr/>
      <dgm:t>
        <a:bodyPr/>
        <a:lstStyle/>
        <a:p>
          <a:endParaRPr lang="en-US" sz="1000"/>
        </a:p>
      </dgm:t>
    </dgm:pt>
    <dgm:pt modelId="{7AFA9435-D259-4DD2-BB56-320E46BE81ED}" type="sibTrans" cxnId="{C6D89A87-2B79-42EB-93C1-31434B1C6F88}">
      <dgm:prSet/>
      <dgm:spPr/>
      <dgm:t>
        <a:bodyPr/>
        <a:lstStyle/>
        <a:p>
          <a:endParaRPr lang="en-US" sz="1000"/>
        </a:p>
      </dgm:t>
    </dgm:pt>
    <dgm:pt modelId="{55317A05-C0A7-4277-95CA-0E658B87CA43}">
      <dgm:prSet phldrT="[Texte]" custT="1"/>
      <dgm:spPr/>
      <dgm:t>
        <a:bodyPr/>
        <a:lstStyle/>
        <a:p>
          <a:r>
            <a:rPr lang="fr-FR" sz="1200" smtClean="0"/>
            <a:t>Users </a:t>
          </a:r>
          <a:endParaRPr lang="en-US" sz="1200"/>
        </a:p>
      </dgm:t>
    </dgm:pt>
    <dgm:pt modelId="{2AE4F48B-3174-447A-9C00-7D1917FD8F9C}" type="parTrans" cxnId="{7F9E83DB-F4E5-404C-B04C-CCA589B6147C}">
      <dgm:prSet/>
      <dgm:spPr/>
      <dgm:t>
        <a:bodyPr/>
        <a:lstStyle/>
        <a:p>
          <a:endParaRPr lang="en-US" sz="1000"/>
        </a:p>
      </dgm:t>
    </dgm:pt>
    <dgm:pt modelId="{419425AE-7539-4E71-B285-C41C56C74702}" type="sibTrans" cxnId="{7F9E83DB-F4E5-404C-B04C-CCA589B6147C}">
      <dgm:prSet/>
      <dgm:spPr/>
      <dgm:t>
        <a:bodyPr/>
        <a:lstStyle/>
        <a:p>
          <a:endParaRPr lang="en-US" sz="1000"/>
        </a:p>
      </dgm:t>
    </dgm:pt>
    <dgm:pt modelId="{07F1BEE0-AA05-4837-920E-E0549C8B3922}">
      <dgm:prSet custT="1"/>
      <dgm:spPr/>
      <dgm:t>
        <a:bodyPr/>
        <a:lstStyle/>
        <a:p>
          <a:r>
            <a:rPr lang="fr-FR" sz="1200" smtClean="0"/>
            <a:t>Roles </a:t>
          </a:r>
          <a:endParaRPr lang="en-US" sz="1200"/>
        </a:p>
      </dgm:t>
    </dgm:pt>
    <dgm:pt modelId="{75332368-FCD5-4F88-A83E-93E408E58848}" type="parTrans" cxnId="{D08763F7-1549-4331-99AE-F9E2F63C1AE6}">
      <dgm:prSet/>
      <dgm:spPr/>
      <dgm:t>
        <a:bodyPr/>
        <a:lstStyle/>
        <a:p>
          <a:endParaRPr lang="en-US"/>
        </a:p>
      </dgm:t>
    </dgm:pt>
    <dgm:pt modelId="{74EF162B-2202-45CC-AD55-D1F7A10E5E0B}" type="sibTrans" cxnId="{D08763F7-1549-4331-99AE-F9E2F63C1AE6}">
      <dgm:prSet/>
      <dgm:spPr/>
      <dgm:t>
        <a:bodyPr/>
        <a:lstStyle/>
        <a:p>
          <a:endParaRPr lang="en-US"/>
        </a:p>
      </dgm:t>
    </dgm:pt>
    <dgm:pt modelId="{24782A79-0375-4682-BD34-20FF4D199EED}">
      <dgm:prSet custT="1"/>
      <dgm:spPr/>
      <dgm:t>
        <a:bodyPr/>
        <a:lstStyle/>
        <a:p>
          <a:r>
            <a:rPr lang="fr-FR" sz="1200" smtClean="0"/>
            <a:t>Permissions</a:t>
          </a:r>
          <a:endParaRPr lang="en-US" sz="1200"/>
        </a:p>
      </dgm:t>
    </dgm:pt>
    <dgm:pt modelId="{D6157D5C-8B02-441A-8D5B-D174F6A0916D}" type="parTrans" cxnId="{C0892BE5-D2E2-4FD4-A53D-ACA37AF32A03}">
      <dgm:prSet/>
      <dgm:spPr/>
      <dgm:t>
        <a:bodyPr/>
        <a:lstStyle/>
        <a:p>
          <a:endParaRPr lang="en-US"/>
        </a:p>
      </dgm:t>
    </dgm:pt>
    <dgm:pt modelId="{784DA6EB-314C-4EE4-A40D-B6C6916CB265}" type="sibTrans" cxnId="{C0892BE5-D2E2-4FD4-A53D-ACA37AF32A03}">
      <dgm:prSet/>
      <dgm:spPr/>
      <dgm:t>
        <a:bodyPr/>
        <a:lstStyle/>
        <a:p>
          <a:endParaRPr lang="en-US"/>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EEC522DA-7A50-42E4-AB75-CA615F1DD952}" type="parTrans" cxnId="{4F270BFF-2D5F-4A98-AD5B-0D165EFA525C}">
      <dgm:prSet/>
      <dgm:spPr/>
      <dgm:t>
        <a:bodyPr/>
        <a:lstStyle/>
        <a:p>
          <a:endParaRPr lang="en-US"/>
        </a:p>
      </dgm:t>
    </dgm:pt>
    <dgm:pt modelId="{0A52B317-FE4A-407A-B455-A058A5F61CC3}" type="sibTrans" cxnId="{4F270BFF-2D5F-4A98-AD5B-0D165EFA525C}">
      <dgm:prSet/>
      <dgm:spPr/>
      <dgm:t>
        <a:bodyPr/>
        <a:lstStyle/>
        <a:p>
          <a:endParaRPr lang="en-US"/>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Stored procedure</a:t>
          </a:r>
          <a:endParaRPr lang="en-US" sz="1000"/>
        </a:p>
      </dgm:t>
    </dgm:pt>
    <dgm:pt modelId="{11222FA7-BE4C-4873-95E7-DC2B990D447D}" type="parTrans" cxnId="{3018088A-A28A-4376-A551-F55FF2374672}">
      <dgm:prSet/>
      <dgm:spPr/>
      <dgm:t>
        <a:bodyPr/>
        <a:lstStyle/>
        <a:p>
          <a:endParaRPr lang="en-US"/>
        </a:p>
      </dgm:t>
    </dgm:pt>
    <dgm:pt modelId="{4A3506F8-A769-47A5-983D-1F79F0158045}" type="sibTrans" cxnId="{3018088A-A28A-4376-A551-F55FF2374672}">
      <dgm:prSet/>
      <dgm:spPr/>
      <dgm:t>
        <a:bodyPr/>
        <a:lstStyle/>
        <a:p>
          <a:endParaRPr lang="en-US"/>
        </a:p>
      </dgm:t>
    </dgm:pt>
    <dgm:pt modelId="{4740E12D-C922-46F6-92F6-489D6E809CDF}">
      <dgm:prSet custT="1"/>
      <dgm:spPr/>
      <dgm:t>
        <a:bodyPr/>
        <a:lstStyle/>
        <a:p>
          <a:r>
            <a:rPr lang="fr-FR" sz="1200" smtClean="0"/>
            <a:t>User assignments</a:t>
          </a:r>
          <a:endParaRPr lang="en-US" sz="1200"/>
        </a:p>
      </dgm:t>
    </dgm:pt>
    <dgm:pt modelId="{50C23977-01E3-4526-AF11-6600C5CF8CAF}" type="parTrans" cxnId="{D6991281-188D-412D-8B32-464E0B41D02D}">
      <dgm:prSet/>
      <dgm:spPr/>
      <dgm:t>
        <a:bodyPr/>
        <a:lstStyle/>
        <a:p>
          <a:endParaRPr lang="en-US"/>
        </a:p>
      </dgm:t>
    </dgm:pt>
    <dgm:pt modelId="{42533148-2468-458C-9358-1032B90F3F62}" type="sibTrans" cxnId="{D6991281-188D-412D-8B32-464E0B41D02D}">
      <dgm:prSet/>
      <dgm:spPr/>
      <dgm:t>
        <a:bodyPr/>
        <a:lstStyle/>
        <a:p>
          <a:endParaRPr lang="en-US"/>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User </a:t>
          </a:r>
          <a:endParaRPr lang="en-US" sz="1000"/>
        </a:p>
      </dgm:t>
    </dgm:pt>
    <dgm:pt modelId="{49DB0227-8873-4645-A866-03DEAB5EFBAC}" type="parTrans" cxnId="{C978BA4C-B473-4C9A-AAA5-85E6AC5558A1}">
      <dgm:prSet/>
      <dgm:spPr/>
      <dgm:t>
        <a:bodyPr/>
        <a:lstStyle/>
        <a:p>
          <a:endParaRPr lang="en-US"/>
        </a:p>
      </dgm:t>
    </dgm:pt>
    <dgm:pt modelId="{51701C9A-509D-4C94-B2D8-2131C35C2E2B}" type="sibTrans" cxnId="{C978BA4C-B473-4C9A-AAA5-85E6AC5558A1}">
      <dgm:prSet/>
      <dgm:spPr/>
      <dgm:t>
        <a:bodyPr/>
        <a:lstStyle/>
        <a:p>
          <a:endParaRPr lang="en-US"/>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F1CDF8D4-4F42-4B60-933F-EA18F4F60CC1}" type="parTrans" cxnId="{82F83695-7D23-49E3-A609-29BEE449DE10}">
      <dgm:prSet/>
      <dgm:spPr/>
      <dgm:t>
        <a:bodyPr/>
        <a:lstStyle/>
        <a:p>
          <a:endParaRPr lang="en-US"/>
        </a:p>
      </dgm:t>
    </dgm:pt>
    <dgm:pt modelId="{48F7F23A-9B14-4C2D-9715-3DF9FE91F21D}" type="sibTrans" cxnId="{82F83695-7D23-49E3-A609-29BEE449DE10}">
      <dgm:prSet/>
      <dgm:spPr/>
      <dgm:t>
        <a:bodyPr/>
        <a:lstStyle/>
        <a:p>
          <a:endParaRPr lang="en-US"/>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6479">
        <dgm:presLayoutVars>
          <dgm:chPref val="3"/>
        </dgm:presLayoutVars>
      </dgm:prSet>
      <dgm:spPr/>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11371">
        <dgm:presLayoutVars>
          <dgm:chPref val="3"/>
        </dgm:presLayoutVars>
      </dgm:prSet>
      <dgm:spPr/>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03250" custLinFactNeighborX="14612"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3970">
        <dgm:presLayoutVars>
          <dgm:chPref val="3"/>
        </dgm:presLayoutVars>
      </dgm:prSet>
      <dgm:spPr/>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94160" custLinFactNeighborX="11244">
        <dgm:presLayoutVars>
          <dgm:chPref val="3"/>
        </dgm:presLayoutVars>
      </dgm:prSet>
      <dgm:spPr/>
    </dgm:pt>
    <dgm:pt modelId="{AF2B75FA-7000-4948-B229-FBCE89A50F12}" type="pres">
      <dgm:prSet presAssocID="{55ACD833-1C78-447E-A29D-2B1280C933A5}" presName="horzFour" presStyleCnt="0"/>
      <dgm:spPr/>
    </dgm:pt>
  </dgm:ptLst>
  <dgm:cxnLst>
    <dgm:cxn modelId="{59506A56-2615-454B-862C-3DE71920655A}" type="presOf" srcId="{07F1BEE0-AA05-4837-920E-E0549C8B3922}" destId="{3AE0A4A1-BD54-48ED-B4E0-DA076F516B63}" srcOrd="0" destOrd="0" presId="urn:microsoft.com/office/officeart/2005/8/layout/hierarchy4"/>
    <dgm:cxn modelId="{FAB91FA9-375F-4828-90BA-75E05B8BD08F}" type="presOf" srcId="{65B78654-9846-4185-917F-F79C76ECB2B7}" destId="{620E7445-D335-4A8D-9BD6-186CD1A7B5B2}" srcOrd="0" destOrd="0" presId="urn:microsoft.com/office/officeart/2005/8/layout/hierarchy4"/>
    <dgm:cxn modelId="{22FB241D-9EE5-4C99-86A0-31887BE834BD}" type="presOf" srcId="{48C77B6F-8A52-4CB4-9AB1-D4CC5F10DFC6}" destId="{460E2974-2ECF-42BC-84B9-35F0F116433C}"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E02A0AE6-E7C8-413C-B780-6554B2A0A9F5}" type="presOf" srcId="{FDE7C4C2-5C51-4157-B1CB-3A507F25F61C}" destId="{C768E802-8FFE-4443-AD4A-40C7078370F8}" srcOrd="0" destOrd="0" presId="urn:microsoft.com/office/officeart/2005/8/layout/hierarchy4"/>
    <dgm:cxn modelId="{916F27B2-37EA-4375-9844-4A828CA0C55F}" type="presOf" srcId="{55317A05-C0A7-4277-95CA-0E658B87CA43}" destId="{9AAB067E-EEBF-429F-9F3D-440BFFE900BF}" srcOrd="0" destOrd="0" presId="urn:microsoft.com/office/officeart/2005/8/layout/hierarchy4"/>
    <dgm:cxn modelId="{D5E4FC5F-8922-4063-858A-1E2A4E9D1EFF}" type="presOf" srcId="{D26D3B66-A03F-4FE9-A3EC-DBACD8C865A8}" destId="{6813FFDC-EF62-4EC3-B64B-657E4E81E76A}" srcOrd="0" destOrd="0" presId="urn:microsoft.com/office/officeart/2005/8/layout/hierarchy4"/>
    <dgm:cxn modelId="{4F0EE2D2-4794-46EB-B8B1-E0A76BD6F9F3}" srcId="{48C77B6F-8A52-4CB4-9AB1-D4CC5F10DFC6}" destId="{65B78654-9846-4185-917F-F79C76ECB2B7}" srcOrd="0" destOrd="0" parTransId="{404CBEAB-AFC0-4223-8C1F-BA28C8AD7B87}" sibTransId="{86D00D76-A8E3-486C-9BFA-B7B2E948DA88}"/>
    <dgm:cxn modelId="{62B8C271-4185-49F7-A496-3A0C3965CA83}" type="presOf" srcId="{24782A79-0375-4682-BD34-20FF4D199EED}" destId="{92CBCD0C-2B6A-44FA-AA71-6EB891D36206}" srcOrd="0" destOrd="0" presId="urn:microsoft.com/office/officeart/2005/8/layout/hierarchy4"/>
    <dgm:cxn modelId="{C6D89A87-2B79-42EB-93C1-31434B1C6F88}" srcId="{D26D3B66-A03F-4FE9-A3EC-DBACD8C865A8}" destId="{73249370-F7E7-4C76-8861-0E6EE89517CE}" srcOrd="1" destOrd="0" parTransId="{2348B792-031F-48F4-B293-08EAD69503F0}" sibTransId="{7AFA9435-D259-4DD2-BB56-320E46BE81ED}"/>
    <dgm:cxn modelId="{F4C4E45B-C96F-49B2-9915-B108FE97B545}" type="presOf" srcId="{55ACD833-1C78-447E-A29D-2B1280C933A5}" destId="{84239150-FA45-404D-9BD7-54D2E8990A7A}" srcOrd="0" destOrd="0" presId="urn:microsoft.com/office/officeart/2005/8/layout/hierarchy4"/>
    <dgm:cxn modelId="{B8F2EC67-DCD6-4D2D-AA1D-567FD31400A5}" srcId="{D26D3B66-A03F-4FE9-A3EC-DBACD8C865A8}" destId="{48C77B6F-8A52-4CB4-9AB1-D4CC5F10DFC6}" srcOrd="0" destOrd="0" parTransId="{91CEC936-4B56-406F-8037-E1A6C5027DDF}" sibTransId="{00DFB0A6-FBD4-449A-8ECD-DDD4DA81DD65}"/>
    <dgm:cxn modelId="{97D1E687-C870-40A8-9B20-8EFC763B6FF0}" type="presOf" srcId="{9EEADEBB-4B8B-42C5-9AC4-D9281081DF6E}" destId="{5306C943-B39B-43C4-A373-2264EF20C1D2}" srcOrd="0" destOrd="0" presId="urn:microsoft.com/office/officeart/2005/8/layout/hierarchy4"/>
    <dgm:cxn modelId="{9DFD5F15-0A62-49AB-9B20-236123EE6225}" type="presOf" srcId="{7409B6C3-F101-4A66-AFF9-406A75051A07}" destId="{4C19DCA4-9236-42FA-AF90-95B143D7BEEE}" srcOrd="0" destOrd="0" presId="urn:microsoft.com/office/officeart/2005/8/layout/hierarchy4"/>
    <dgm:cxn modelId="{1805F536-8135-4EAD-834E-C0BA0BD33F2D}" srcId="{7409B6C3-F101-4A66-AFF9-406A75051A07}" destId="{D26D3B66-A03F-4FE9-A3EC-DBACD8C865A8}" srcOrd="0" destOrd="0" parTransId="{5CBC7C2B-939C-4684-A1FB-8ED597CD82CC}" sibTransId="{B036488D-0BD7-4816-9B5D-EE4DC06C2B3C}"/>
    <dgm:cxn modelId="{F0C894AF-F92E-4F81-BB27-A9C8C54EF22C}" type="presOf" srcId="{8D41DACF-855F-4215-97BB-068588BA1C4C}" destId="{EB5657E1-0FDE-487C-B3E9-5AF20DB9AE2E}" srcOrd="0" destOrd="0" presId="urn:microsoft.com/office/officeart/2005/8/layout/hierarchy4"/>
    <dgm:cxn modelId="{4F270BFF-2D5F-4A98-AD5B-0D165EFA525C}" srcId="{24782A79-0375-4682-BD34-20FF4D199EED}" destId="{9EEADEBB-4B8B-42C5-9AC4-D9281081DF6E}" srcOrd="0" destOrd="0" parTransId="{EEC522DA-7A50-42E4-AB75-CA615F1DD952}" sibTransId="{0A52B317-FE4A-407A-B455-A058A5F61CC3}"/>
    <dgm:cxn modelId="{D08763F7-1549-4331-99AE-F9E2F63C1AE6}" srcId="{73249370-F7E7-4C76-8861-0E6EE89517CE}" destId="{07F1BEE0-AA05-4837-920E-E0549C8B3922}" srcOrd="1" destOrd="0" parTransId="{75332368-FCD5-4F88-A83E-93E408E58848}" sibTransId="{74EF162B-2202-45CC-AD55-D1F7A10E5E0B}"/>
    <dgm:cxn modelId="{D4C1EB3F-3D3A-4E22-AD17-532F922D4102}" type="presOf" srcId="{9D04CBEE-1BAD-4329-8EDD-91E1D9142459}" destId="{E8438BC2-2F1F-439D-A0DF-D811B2B402A5}" srcOrd="0" destOrd="0" presId="urn:microsoft.com/office/officeart/2005/8/layout/hierarchy4"/>
    <dgm:cxn modelId="{C0892BE5-D2E2-4FD4-A53D-ACA37AF32A03}" srcId="{73249370-F7E7-4C76-8861-0E6EE89517CE}" destId="{24782A79-0375-4682-BD34-20FF4D199EED}" srcOrd="3" destOrd="0" parTransId="{D6157D5C-8B02-441A-8D5B-D174F6A0916D}" sibTransId="{784DA6EB-314C-4EE4-A40D-B6C6916CB265}"/>
    <dgm:cxn modelId="{D6991281-188D-412D-8B32-464E0B41D02D}" srcId="{73249370-F7E7-4C76-8861-0E6EE89517CE}" destId="{4740E12D-C922-46F6-92F6-489D6E809CDF}" srcOrd="2" destOrd="0" parTransId="{50C23977-01E3-4526-AF11-6600C5CF8CAF}" sibTransId="{42533148-2468-458C-9358-1032B90F3F62}"/>
    <dgm:cxn modelId="{7F9E83DB-F4E5-404C-B04C-CCA589B6147C}" srcId="{73249370-F7E7-4C76-8861-0E6EE89517CE}" destId="{55317A05-C0A7-4277-95CA-0E658B87CA43}" srcOrd="0" destOrd="0" parTransId="{2AE4F48B-3174-447A-9C00-7D1917FD8F9C}" sibTransId="{419425AE-7539-4E71-B285-C41C56C74702}"/>
    <dgm:cxn modelId="{BA4BF5BD-0FEA-409A-820B-7AE5D56AB80A}" type="presOf" srcId="{4740E12D-C922-46F6-92F6-489D6E809CDF}" destId="{B6DE34F9-9174-4A4B-826E-5CD6603DB0CE}"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8C913F27-B4F6-4B46-BC36-8E92165F687B}" type="presOf" srcId="{73249370-F7E7-4C76-8861-0E6EE89517CE}" destId="{D3556C84-2641-4450-AE65-E67A0D8B2B9A}" srcOrd="0" destOrd="0" presId="urn:microsoft.com/office/officeart/2005/8/layout/hierarchy4"/>
    <dgm:cxn modelId="{36763154-1FDB-44A5-9F77-C468BC651FC9}" srcId="{48C77B6F-8A52-4CB4-9AB1-D4CC5F10DFC6}" destId="{9D04CBEE-1BAD-4329-8EDD-91E1D9142459}" srcOrd="1" destOrd="0" parTransId="{BA20A77A-2D5A-4EED-9340-FE10E9DBA4A1}" sibTransId="{BD0503F5-8FB0-4760-93CE-F6D595105FC2}"/>
    <dgm:cxn modelId="{82F83695-7D23-49E3-A609-29BEE449DE10}" srcId="{4740E12D-C922-46F6-92F6-489D6E809CDF}" destId="{FDE7C4C2-5C51-4157-B1CB-3A507F25F61C}" srcOrd="1" destOrd="0" parTransId="{F1CDF8D4-4F42-4B60-933F-EA18F4F60CC1}" sibTransId="{48F7F23A-9B14-4C2D-9715-3DF9FE91F21D}"/>
    <dgm:cxn modelId="{9C97E151-763F-46F5-BEDD-5E952A466D43}" type="presParOf" srcId="{4C19DCA4-9236-42FA-AF90-95B143D7BEEE}" destId="{9B2FD3F3-DB2C-45B6-8C68-472513066B84}" srcOrd="0" destOrd="0" presId="urn:microsoft.com/office/officeart/2005/8/layout/hierarchy4"/>
    <dgm:cxn modelId="{D82B32E7-C08F-48EA-9136-42E6584651B1}" type="presParOf" srcId="{9B2FD3F3-DB2C-45B6-8C68-472513066B84}" destId="{6813FFDC-EF62-4EC3-B64B-657E4E81E76A}" srcOrd="0" destOrd="0" presId="urn:microsoft.com/office/officeart/2005/8/layout/hierarchy4"/>
    <dgm:cxn modelId="{09F1B4D9-9D41-4A1A-AE92-45B51E175AE2}" type="presParOf" srcId="{9B2FD3F3-DB2C-45B6-8C68-472513066B84}" destId="{1ACC79A1-EC5F-44CB-81D2-C064C0A22811}" srcOrd="1" destOrd="0" presId="urn:microsoft.com/office/officeart/2005/8/layout/hierarchy4"/>
    <dgm:cxn modelId="{8AED021A-8570-4B0C-90DD-80EAA5ED05D2}" type="presParOf" srcId="{9B2FD3F3-DB2C-45B6-8C68-472513066B84}" destId="{799F1467-955A-4AB7-9207-86485CB5D9D7}" srcOrd="2" destOrd="0" presId="urn:microsoft.com/office/officeart/2005/8/layout/hierarchy4"/>
    <dgm:cxn modelId="{6B311716-3C31-41BB-BFA3-76DBA3C0E0A4}" type="presParOf" srcId="{799F1467-955A-4AB7-9207-86485CB5D9D7}" destId="{434640A3-CFA6-46C6-85FE-5F0857015115}" srcOrd="0" destOrd="0" presId="urn:microsoft.com/office/officeart/2005/8/layout/hierarchy4"/>
    <dgm:cxn modelId="{FE7200BD-B76F-4E34-BE1F-AF27627DFE6F}" type="presParOf" srcId="{434640A3-CFA6-46C6-85FE-5F0857015115}" destId="{460E2974-2ECF-42BC-84B9-35F0F116433C}" srcOrd="0" destOrd="0" presId="urn:microsoft.com/office/officeart/2005/8/layout/hierarchy4"/>
    <dgm:cxn modelId="{FD48913E-F56B-48F9-AED7-3B497DD9A457}" type="presParOf" srcId="{434640A3-CFA6-46C6-85FE-5F0857015115}" destId="{87A5831C-1990-4A1F-8174-2934DA7280DC}" srcOrd="1" destOrd="0" presId="urn:microsoft.com/office/officeart/2005/8/layout/hierarchy4"/>
    <dgm:cxn modelId="{009027B8-2810-4987-9977-41B78EE3B4EF}" type="presParOf" srcId="{434640A3-CFA6-46C6-85FE-5F0857015115}" destId="{1F3C20DB-12AB-4CAF-B34A-C9DCCC1C4CBF}" srcOrd="2" destOrd="0" presId="urn:microsoft.com/office/officeart/2005/8/layout/hierarchy4"/>
    <dgm:cxn modelId="{5EB4FF45-8454-48EC-AC70-052C73D49411}" type="presParOf" srcId="{1F3C20DB-12AB-4CAF-B34A-C9DCCC1C4CBF}" destId="{A0AAA276-1BD9-43F0-8329-CDB3B76F6E67}" srcOrd="0" destOrd="0" presId="urn:microsoft.com/office/officeart/2005/8/layout/hierarchy4"/>
    <dgm:cxn modelId="{2F7A8E49-4CF7-4A41-B38F-9AEFC1BE661E}" type="presParOf" srcId="{A0AAA276-1BD9-43F0-8329-CDB3B76F6E67}" destId="{620E7445-D335-4A8D-9BD6-186CD1A7B5B2}" srcOrd="0" destOrd="0" presId="urn:microsoft.com/office/officeart/2005/8/layout/hierarchy4"/>
    <dgm:cxn modelId="{47EA1A4F-5C02-416E-886D-BF01FFDE2D3A}" type="presParOf" srcId="{A0AAA276-1BD9-43F0-8329-CDB3B76F6E67}" destId="{38043CB1-0B2F-48AE-9E50-D3A17BF737EC}" srcOrd="1" destOrd="0" presId="urn:microsoft.com/office/officeart/2005/8/layout/hierarchy4"/>
    <dgm:cxn modelId="{179374E1-63FE-4526-B36A-46CC8B8A8EE6}" type="presParOf" srcId="{1F3C20DB-12AB-4CAF-B34A-C9DCCC1C4CBF}" destId="{4E008C40-1CB4-4C3B-A9A3-8224CF1D4E7A}" srcOrd="1" destOrd="0" presId="urn:microsoft.com/office/officeart/2005/8/layout/hierarchy4"/>
    <dgm:cxn modelId="{1B1193A1-32F2-4407-9426-63F58BC8F26E}" type="presParOf" srcId="{1F3C20DB-12AB-4CAF-B34A-C9DCCC1C4CBF}" destId="{A50C4FA6-191F-4C5A-9DCF-1CA2017D985D}" srcOrd="2" destOrd="0" presId="urn:microsoft.com/office/officeart/2005/8/layout/hierarchy4"/>
    <dgm:cxn modelId="{D163EB21-486A-4050-8DF4-DD13431CE965}" type="presParOf" srcId="{A50C4FA6-191F-4C5A-9DCF-1CA2017D985D}" destId="{E8438BC2-2F1F-439D-A0DF-D811B2B402A5}" srcOrd="0" destOrd="0" presId="urn:microsoft.com/office/officeart/2005/8/layout/hierarchy4"/>
    <dgm:cxn modelId="{5C521859-DC7B-45AC-99FF-305CEEDDEBBA}" type="presParOf" srcId="{A50C4FA6-191F-4C5A-9DCF-1CA2017D985D}" destId="{71CD135A-FF8C-4716-AEF5-7832E1107D06}" srcOrd="1" destOrd="0" presId="urn:microsoft.com/office/officeart/2005/8/layout/hierarchy4"/>
    <dgm:cxn modelId="{7EA6C3C1-C2E3-4A4F-8326-C2695AF37ABB}" type="presParOf" srcId="{799F1467-955A-4AB7-9207-86485CB5D9D7}" destId="{6508309C-2472-48BE-B2CC-0EBA4247D53D}" srcOrd="1" destOrd="0" presId="urn:microsoft.com/office/officeart/2005/8/layout/hierarchy4"/>
    <dgm:cxn modelId="{DF8BC284-AADE-43DB-A341-7A8F2CD676C7}" type="presParOf" srcId="{799F1467-955A-4AB7-9207-86485CB5D9D7}" destId="{8AE2F35E-4D7D-4B41-AE31-DEB51C69A01E}" srcOrd="2" destOrd="0" presId="urn:microsoft.com/office/officeart/2005/8/layout/hierarchy4"/>
    <dgm:cxn modelId="{C9C34F5A-FAE4-4806-A582-18D066AE7698}" type="presParOf" srcId="{8AE2F35E-4D7D-4B41-AE31-DEB51C69A01E}" destId="{D3556C84-2641-4450-AE65-E67A0D8B2B9A}" srcOrd="0" destOrd="0" presId="urn:microsoft.com/office/officeart/2005/8/layout/hierarchy4"/>
    <dgm:cxn modelId="{DBFF9B1C-03CD-43E6-9035-A135542BCD06}" type="presParOf" srcId="{8AE2F35E-4D7D-4B41-AE31-DEB51C69A01E}" destId="{9CF30B64-1B45-4723-98CC-644E53B418F2}" srcOrd="1" destOrd="0" presId="urn:microsoft.com/office/officeart/2005/8/layout/hierarchy4"/>
    <dgm:cxn modelId="{962030C5-26C1-420D-BBD7-CCBDE8FCE8EE}" type="presParOf" srcId="{8AE2F35E-4D7D-4B41-AE31-DEB51C69A01E}" destId="{45900DC5-DB2B-46D6-BCF7-7DC0FCE8EFDF}" srcOrd="2" destOrd="0" presId="urn:microsoft.com/office/officeart/2005/8/layout/hierarchy4"/>
    <dgm:cxn modelId="{D71D1E25-97F3-48E3-B998-C656BCEBCB7C}" type="presParOf" srcId="{45900DC5-DB2B-46D6-BCF7-7DC0FCE8EFDF}" destId="{DCBF845D-98D0-45C1-80C3-1D34266FB04A}" srcOrd="0" destOrd="0" presId="urn:microsoft.com/office/officeart/2005/8/layout/hierarchy4"/>
    <dgm:cxn modelId="{62987B08-0D4D-44C8-90D3-ED9409208945}" type="presParOf" srcId="{DCBF845D-98D0-45C1-80C3-1D34266FB04A}" destId="{9AAB067E-EEBF-429F-9F3D-440BFFE900BF}" srcOrd="0" destOrd="0" presId="urn:microsoft.com/office/officeart/2005/8/layout/hierarchy4"/>
    <dgm:cxn modelId="{CAE61236-27EF-4701-A9A4-E2352934D141}" type="presParOf" srcId="{DCBF845D-98D0-45C1-80C3-1D34266FB04A}" destId="{047A922B-67A2-41AB-99FE-53D4D7EFD8BE}" srcOrd="1" destOrd="0" presId="urn:microsoft.com/office/officeart/2005/8/layout/hierarchy4"/>
    <dgm:cxn modelId="{EA5344A6-295A-4767-B9CF-690A2E38F352}" type="presParOf" srcId="{45900DC5-DB2B-46D6-BCF7-7DC0FCE8EFDF}" destId="{A4B359FA-11A5-40E5-AC94-B329919CA2E6}" srcOrd="1" destOrd="0" presId="urn:microsoft.com/office/officeart/2005/8/layout/hierarchy4"/>
    <dgm:cxn modelId="{04D03A49-B9F1-4603-983D-3D675245B681}" type="presParOf" srcId="{45900DC5-DB2B-46D6-BCF7-7DC0FCE8EFDF}" destId="{E12F567F-0853-4294-B49C-54FDB1D04E48}" srcOrd="2" destOrd="0" presId="urn:microsoft.com/office/officeart/2005/8/layout/hierarchy4"/>
    <dgm:cxn modelId="{DDD71493-739F-46E8-92C7-108FF58E24EF}" type="presParOf" srcId="{E12F567F-0853-4294-B49C-54FDB1D04E48}" destId="{3AE0A4A1-BD54-48ED-B4E0-DA076F516B63}" srcOrd="0" destOrd="0" presId="urn:microsoft.com/office/officeart/2005/8/layout/hierarchy4"/>
    <dgm:cxn modelId="{43C265A8-60AF-48E2-AB3E-F3FEE65FB719}" type="presParOf" srcId="{E12F567F-0853-4294-B49C-54FDB1D04E48}" destId="{90159287-818C-4D65-A129-ADB6391D5832}" srcOrd="1" destOrd="0" presId="urn:microsoft.com/office/officeart/2005/8/layout/hierarchy4"/>
    <dgm:cxn modelId="{51F46DF8-CC3D-4024-8CE4-8D788E60CD33}" type="presParOf" srcId="{45900DC5-DB2B-46D6-BCF7-7DC0FCE8EFDF}" destId="{C7854A6B-F0AF-4079-AB73-98AD55AA7AFF}" srcOrd="3" destOrd="0" presId="urn:microsoft.com/office/officeart/2005/8/layout/hierarchy4"/>
    <dgm:cxn modelId="{10256DC3-FB03-4B4B-85B7-1C4434E44A25}" type="presParOf" srcId="{45900DC5-DB2B-46D6-BCF7-7DC0FCE8EFDF}" destId="{D81F872B-B697-4C12-BC20-05DB299319FD}" srcOrd="4" destOrd="0" presId="urn:microsoft.com/office/officeart/2005/8/layout/hierarchy4"/>
    <dgm:cxn modelId="{EC75BD17-4ECA-4562-B7B7-96A236391033}" type="presParOf" srcId="{D81F872B-B697-4C12-BC20-05DB299319FD}" destId="{B6DE34F9-9174-4A4B-826E-5CD6603DB0CE}" srcOrd="0" destOrd="0" presId="urn:microsoft.com/office/officeart/2005/8/layout/hierarchy4"/>
    <dgm:cxn modelId="{4685B82D-8800-4D22-ACC6-EE76931BF040}" type="presParOf" srcId="{D81F872B-B697-4C12-BC20-05DB299319FD}" destId="{FDB691EE-9624-4F77-B2FA-B8CF910001A4}" srcOrd="1" destOrd="0" presId="urn:microsoft.com/office/officeart/2005/8/layout/hierarchy4"/>
    <dgm:cxn modelId="{4B1D265F-5A75-46EC-BDC3-8F9C51DF7FC3}" type="presParOf" srcId="{D81F872B-B697-4C12-BC20-05DB299319FD}" destId="{DCDA06A2-BD3B-4D18-B59E-29EAB0F6DCDB}" srcOrd="2" destOrd="0" presId="urn:microsoft.com/office/officeart/2005/8/layout/hierarchy4"/>
    <dgm:cxn modelId="{3520A0A7-0BD4-4593-8DA5-C62DBD275E50}" type="presParOf" srcId="{DCDA06A2-BD3B-4D18-B59E-29EAB0F6DCDB}" destId="{B224FD8B-EEFF-445E-9074-56D940B3CDD3}" srcOrd="0" destOrd="0" presId="urn:microsoft.com/office/officeart/2005/8/layout/hierarchy4"/>
    <dgm:cxn modelId="{944CA65B-97CD-4263-81FF-7848585E3823}" type="presParOf" srcId="{B224FD8B-EEFF-445E-9074-56D940B3CDD3}" destId="{EB5657E1-0FDE-487C-B3E9-5AF20DB9AE2E}" srcOrd="0" destOrd="0" presId="urn:microsoft.com/office/officeart/2005/8/layout/hierarchy4"/>
    <dgm:cxn modelId="{6D52DE53-3D48-4E1F-B329-3C53F8290778}" type="presParOf" srcId="{B224FD8B-EEFF-445E-9074-56D940B3CDD3}" destId="{FAACE348-1650-4E41-A21A-76D4D1565515}" srcOrd="1" destOrd="0" presId="urn:microsoft.com/office/officeart/2005/8/layout/hierarchy4"/>
    <dgm:cxn modelId="{7992A10C-3AD6-4412-93C4-2663E0A32ED6}" type="presParOf" srcId="{DCDA06A2-BD3B-4D18-B59E-29EAB0F6DCDB}" destId="{5D78E763-B661-4ABA-A412-C233F044E6ED}" srcOrd="1" destOrd="0" presId="urn:microsoft.com/office/officeart/2005/8/layout/hierarchy4"/>
    <dgm:cxn modelId="{F841F4AB-18C3-4E02-8933-BA7690E06FD6}" type="presParOf" srcId="{DCDA06A2-BD3B-4D18-B59E-29EAB0F6DCDB}" destId="{99790A58-36CF-4D5E-BADE-089B782A3495}" srcOrd="2" destOrd="0" presId="urn:microsoft.com/office/officeart/2005/8/layout/hierarchy4"/>
    <dgm:cxn modelId="{CD175DD2-235B-4118-B3AF-83C2D125C7F0}" type="presParOf" srcId="{99790A58-36CF-4D5E-BADE-089B782A3495}" destId="{C768E802-8FFE-4443-AD4A-40C7078370F8}" srcOrd="0" destOrd="0" presId="urn:microsoft.com/office/officeart/2005/8/layout/hierarchy4"/>
    <dgm:cxn modelId="{6E437482-4471-4534-9900-4B08E8F73E96}" type="presParOf" srcId="{99790A58-36CF-4D5E-BADE-089B782A3495}" destId="{5B6E4BC4-1D36-437F-8A04-ECF6B3041EBE}" srcOrd="1" destOrd="0" presId="urn:microsoft.com/office/officeart/2005/8/layout/hierarchy4"/>
    <dgm:cxn modelId="{B19A462E-AA48-4BDF-A366-E8702DF8C41B}" type="presParOf" srcId="{45900DC5-DB2B-46D6-BCF7-7DC0FCE8EFDF}" destId="{07DC71A3-2E90-4ED3-8D02-CB3D101F5214}" srcOrd="5" destOrd="0" presId="urn:microsoft.com/office/officeart/2005/8/layout/hierarchy4"/>
    <dgm:cxn modelId="{B13AF737-C8D5-4A23-9912-8608E6B30C69}" type="presParOf" srcId="{45900DC5-DB2B-46D6-BCF7-7DC0FCE8EFDF}" destId="{C4BA14C3-6376-4AB2-8C84-B94B20C19FEE}" srcOrd="6" destOrd="0" presId="urn:microsoft.com/office/officeart/2005/8/layout/hierarchy4"/>
    <dgm:cxn modelId="{E62AA833-002B-4838-8ED3-EE6A8D176131}" type="presParOf" srcId="{C4BA14C3-6376-4AB2-8C84-B94B20C19FEE}" destId="{92CBCD0C-2B6A-44FA-AA71-6EB891D36206}" srcOrd="0" destOrd="0" presId="urn:microsoft.com/office/officeart/2005/8/layout/hierarchy4"/>
    <dgm:cxn modelId="{90D307C4-0130-4EFB-B8EB-351418F84C01}" type="presParOf" srcId="{C4BA14C3-6376-4AB2-8C84-B94B20C19FEE}" destId="{CCE69846-581A-457A-AD82-48B74A64A8A8}" srcOrd="1" destOrd="0" presId="urn:microsoft.com/office/officeart/2005/8/layout/hierarchy4"/>
    <dgm:cxn modelId="{6A9CDF97-EF98-42F3-81CF-D1AF0F810FA4}" type="presParOf" srcId="{C4BA14C3-6376-4AB2-8C84-B94B20C19FEE}" destId="{3980792A-D705-4DCB-8916-238F3CE793CD}" srcOrd="2" destOrd="0" presId="urn:microsoft.com/office/officeart/2005/8/layout/hierarchy4"/>
    <dgm:cxn modelId="{89548538-3F60-410A-AAEE-89F5682E3734}" type="presParOf" srcId="{3980792A-D705-4DCB-8916-238F3CE793CD}" destId="{5E174DEF-9136-499A-AE9A-542A5C14E53C}" srcOrd="0" destOrd="0" presId="urn:microsoft.com/office/officeart/2005/8/layout/hierarchy4"/>
    <dgm:cxn modelId="{DC9EFC3F-3B8B-4253-8A42-61AB059A3367}" type="presParOf" srcId="{5E174DEF-9136-499A-AE9A-542A5C14E53C}" destId="{5306C943-B39B-43C4-A373-2264EF20C1D2}" srcOrd="0" destOrd="0" presId="urn:microsoft.com/office/officeart/2005/8/layout/hierarchy4"/>
    <dgm:cxn modelId="{BBE2DE19-2597-43E9-BA92-D7D08724300E}" type="presParOf" srcId="{5E174DEF-9136-499A-AE9A-542A5C14E53C}" destId="{39072EEB-F041-4399-A4E3-B775541CDF6E}" srcOrd="1" destOrd="0" presId="urn:microsoft.com/office/officeart/2005/8/layout/hierarchy4"/>
    <dgm:cxn modelId="{655A1C7B-540F-4B59-8928-893900C9C82F}" type="presParOf" srcId="{3980792A-D705-4DCB-8916-238F3CE793CD}" destId="{8F0E2408-1E87-4A06-B760-66E356602F29}" srcOrd="1" destOrd="0" presId="urn:microsoft.com/office/officeart/2005/8/layout/hierarchy4"/>
    <dgm:cxn modelId="{1143CB85-C1DF-4AC7-AC52-602F46D4253D}" type="presParOf" srcId="{3980792A-D705-4DCB-8916-238F3CE793CD}" destId="{1FDEB16D-1B4B-4557-8288-A99881A8AB4B}" srcOrd="2" destOrd="0" presId="urn:microsoft.com/office/officeart/2005/8/layout/hierarchy4"/>
    <dgm:cxn modelId="{417BB310-2BF1-4E61-9210-992A00E3753C}" type="presParOf" srcId="{1FDEB16D-1B4B-4557-8288-A99881A8AB4B}" destId="{84239150-FA45-404D-9BD7-54D2E8990A7A}" srcOrd="0" destOrd="0" presId="urn:microsoft.com/office/officeart/2005/8/layout/hierarchy4"/>
    <dgm:cxn modelId="{001BEF52-D96D-4733-8089-D52F072C3EB0}"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dgm:t>
        <a:bodyPr/>
        <a:lstStyle/>
        <a:p>
          <a:r>
            <a:rPr lang="fr-FR" sz="1000" smtClean="0"/>
            <a:t>B dynamic specification</a:t>
          </a:r>
          <a:endParaRPr lang="en-US" sz="1000"/>
        </a:p>
      </dgm:t>
    </dgm:pt>
    <dgm:pt modelId="{26160CC7-3524-42A6-8BB6-9E90DDFC8B92}" type="parTrans" cxnId="{81E2595B-7D18-4E69-861F-B5643FA10635}">
      <dgm:prSet/>
      <dgm:spPr/>
      <dgm:t>
        <a:bodyPr/>
        <a:lstStyle/>
        <a:p>
          <a:endParaRPr lang="en-US" sz="1000"/>
        </a:p>
      </dgm:t>
    </dgm:pt>
    <dgm:pt modelId="{5D6826AD-7D2B-42F5-B74D-9018CBFB63C4}" type="sibTrans" cxnId="{81E2595B-7D18-4E69-861F-B5643FA10635}">
      <dgm:prSet/>
      <dgm:spPr/>
      <dgm:t>
        <a:bodyPr/>
        <a:lstStyle/>
        <a:p>
          <a:endParaRPr lang="en-US" sz="1000"/>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Log </a:t>
          </a:r>
          <a:endParaRPr lang="en-US" sz="1000">
            <a:solidFill>
              <a:schemeClr val="tx1"/>
            </a:solidFill>
          </a:endParaRPr>
        </a:p>
      </dgm:t>
    </dgm:pt>
    <dgm:pt modelId="{4568917D-6159-4663-B676-183BC52267AE}" type="parTrans" cxnId="{3066EFE1-A3D7-48A2-A62C-26644FD43A83}">
      <dgm:prSet custT="1"/>
      <dgm:spPr>
        <a:ln>
          <a:solidFill>
            <a:schemeClr val="tx1"/>
          </a:solidFill>
          <a:headEnd type="none" w="med" len="med"/>
          <a:tailEnd type="none" w="med" len="med"/>
        </a:ln>
      </dgm:spPr>
      <dgm:t>
        <a:bodyPr/>
        <a:lstStyle/>
        <a:p>
          <a:endParaRPr lang="en-US" sz="1000"/>
        </a:p>
      </dgm:t>
    </dgm:pt>
    <dgm:pt modelId="{B0539E3D-F2EB-4155-9C58-DDD351A3A3D8}" type="sibTrans" cxnId="{3066EFE1-A3D7-48A2-A62C-26644FD43A83}">
      <dgm:prSet/>
      <dgm:spPr/>
      <dgm:t>
        <a:bodyPr/>
        <a:lstStyle/>
        <a:p>
          <a:endParaRPr lang="en-US" sz="1000"/>
        </a:p>
      </dgm:t>
    </dgm:pt>
    <dgm:pt modelId="{D7489D51-DBE1-48DB-98EC-E9F2DA1EC0B8}">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Log table</a:t>
          </a:r>
          <a:endParaRPr lang="en-US" sz="1000">
            <a:solidFill>
              <a:schemeClr val="tx1"/>
            </a:solidFill>
          </a:endParaRPr>
        </a:p>
      </dgm:t>
    </dgm:pt>
    <dgm:pt modelId="{1CFF24A7-8A5E-4734-B7BD-7214AC09F8C4}" type="parTrans" cxnId="{48CF9CC7-60E9-47CF-8233-91655E48B22F}">
      <dgm:prSet custT="1"/>
      <dgm:spPr>
        <a:ln>
          <a:solidFill>
            <a:schemeClr val="tx1"/>
          </a:solidFill>
          <a:headEnd type="none" w="med" len="med"/>
          <a:tailEnd type="arrow" w="med" len="med"/>
        </a:ln>
      </dgm:spPr>
      <dgm:t>
        <a:bodyPr/>
        <a:lstStyle/>
        <a:p>
          <a:endParaRPr lang="en-US" sz="1000"/>
        </a:p>
      </dgm:t>
    </dgm:pt>
    <dgm:pt modelId="{52DDF968-4BCF-4118-B4EB-1088E44FFF48}" type="sibTrans" cxnId="{48CF9CC7-60E9-47CF-8233-91655E48B22F}">
      <dgm:prSet/>
      <dgm:spPr/>
      <dgm:t>
        <a:bodyPr/>
        <a:lstStyle/>
        <a:p>
          <a:endParaRPr lang="en-US" sz="1000"/>
        </a:p>
      </dgm:t>
    </dgm:pt>
    <dgm:pt modelId="{8FEF9458-16C3-43E4-97A5-98D4EE8363DB}">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Java class</a:t>
          </a:r>
          <a:endParaRPr lang="en-US" sz="1000">
            <a:solidFill>
              <a:schemeClr val="tx1"/>
            </a:solidFill>
          </a:endParaRPr>
        </a:p>
      </dgm:t>
    </dgm:pt>
    <dgm:pt modelId="{3361025B-03B3-428C-9B85-4409A07BDD3D}" type="parTrans" cxnId="{43266017-2749-42EC-9A6D-5A269D5CC363}">
      <dgm:prSet custT="1"/>
      <dgm:spPr>
        <a:ln>
          <a:solidFill>
            <a:schemeClr val="tx1"/>
          </a:solidFill>
          <a:headEnd type="none" w="med" len="med"/>
          <a:tailEnd type="arrow" w="med" len="med"/>
        </a:ln>
      </dgm:spPr>
      <dgm:t>
        <a:bodyPr/>
        <a:lstStyle/>
        <a:p>
          <a:endParaRPr lang="en-US" sz="1000"/>
        </a:p>
      </dgm:t>
    </dgm:pt>
    <dgm:pt modelId="{E7D42872-4376-427F-9AD1-6BC36FBF15A9}" type="sibTrans" cxnId="{43266017-2749-42EC-9A6D-5A269D5CC363}">
      <dgm:prSet/>
      <dgm:spPr/>
      <dgm:t>
        <a:bodyPr/>
        <a:lstStyle/>
        <a:p>
          <a:endParaRPr lang="en-US" sz="1000"/>
        </a:p>
      </dgm:t>
    </dgm:pt>
    <dgm:pt modelId="{B9973EFC-D143-4F46-AC0D-650BCEC87620}">
      <dgm:prSet phldrT="[Texte]" custT="1"/>
      <dgm:spPr/>
      <dgm:t>
        <a:bodyPr/>
        <a:lstStyle/>
        <a:p>
          <a:r>
            <a:rPr lang="fr-FR" sz="1000" smtClean="0"/>
            <a:t>Dynamic security check</a:t>
          </a:r>
          <a:endParaRPr lang="en-US" sz="1000"/>
        </a:p>
      </dgm:t>
    </dgm:pt>
    <dgm:pt modelId="{88F570AA-0B1E-4D50-B996-E10A2691F582}" type="parTrans" cxnId="{6C885160-73F4-4280-BC36-35EDCE6D958C}">
      <dgm:prSet custT="1"/>
      <dgm:spPr>
        <a:ln>
          <a:headEnd type="none" w="med" len="med"/>
          <a:tailEnd type="none" w="med" len="med"/>
        </a:ln>
      </dgm:spPr>
      <dgm:t>
        <a:bodyPr/>
        <a:lstStyle/>
        <a:p>
          <a:endParaRPr lang="en-US" sz="1000"/>
        </a:p>
      </dgm:t>
    </dgm:pt>
    <dgm:pt modelId="{A411D023-0FBF-4EB5-95F5-D03662B46BFB}" type="sibTrans" cxnId="{6C885160-73F4-4280-BC36-35EDCE6D958C}">
      <dgm:prSet/>
      <dgm:spPr/>
      <dgm:t>
        <a:bodyPr/>
        <a:lstStyle/>
        <a:p>
          <a:endParaRPr lang="en-US" sz="1000"/>
        </a:p>
      </dgm:t>
    </dgm:pt>
    <dgm:pt modelId="{786E12DC-7C6C-49E3-9039-F030365C6513}">
      <dgm:prSet custT="1"/>
      <dgm:spPr/>
      <dgm:t>
        <a:bodyPr/>
        <a:lstStyle/>
        <a:p>
          <a:r>
            <a:rPr lang="fr-FR" sz="1000" smtClean="0"/>
            <a:t>Java method</a:t>
          </a:r>
          <a:endParaRPr lang="en-US" sz="1000"/>
        </a:p>
      </dgm:t>
    </dgm:pt>
    <dgm:pt modelId="{4F213BC2-6DEF-416E-BE60-8014AAE7AF15}" type="parTrans" cxnId="{FA599D52-52F1-4A0A-8FC5-E51338455767}">
      <dgm:prSet/>
      <dgm:spPr>
        <a:ln>
          <a:headEnd type="none" w="med" len="med"/>
          <a:tailEnd type="arrow" w="med" len="med"/>
        </a:ln>
      </dgm:spPr>
      <dgm:t>
        <a:bodyPr/>
        <a:lstStyle/>
        <a:p>
          <a:endParaRPr lang="en-US"/>
        </a:p>
      </dgm:t>
    </dgm:pt>
    <dgm:pt modelId="{C39AF3CC-F7A8-40C1-B04A-FCD86AFAEC8E}" type="sibTrans" cxnId="{FA599D52-52F1-4A0A-8FC5-E51338455767}">
      <dgm:prSet/>
      <dgm:spPr/>
      <dgm:t>
        <a:bodyPr/>
        <a:lstStyle/>
        <a:p>
          <a:endParaRPr lang="en-US"/>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pt>
    <dgm:pt modelId="{B8367840-A458-4D1F-98BF-B80FDD36ED6A}" type="pres">
      <dgm:prSet presAssocID="{4568917D-6159-4663-B676-183BC52267AE}" presName="connTx" presStyleLbl="parChTrans1D2" presStyleIdx="0" presStyleCnt="2"/>
      <dgm:spPr/>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3"/>
      <dgm:spPr/>
    </dgm:pt>
    <dgm:pt modelId="{E26A8780-CBF9-41F9-97CB-895C3B0B848B}" type="pres">
      <dgm:prSet presAssocID="{1CFF24A7-8A5E-4734-B7BD-7214AC09F8C4}" presName="connTx" presStyleLbl="parChTrans1D3" presStyleIdx="0" presStyleCnt="3"/>
      <dgm:spPr/>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3">
        <dgm:presLayoutVars>
          <dgm:chPref val="3"/>
        </dgm:presLayoutVars>
      </dgm:prSet>
      <dgm:spPr/>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3"/>
      <dgm:spPr/>
    </dgm:pt>
    <dgm:pt modelId="{602A82D1-7FA9-4C08-B349-76EAA16E26A3}" type="pres">
      <dgm:prSet presAssocID="{3361025B-03B3-428C-9B85-4409A07BDD3D}" presName="connTx" presStyleLbl="parChTrans1D3" presStyleIdx="1" presStyleCnt="3"/>
      <dgm:spPr/>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3">
        <dgm:presLayoutVars>
          <dgm:chPref val="3"/>
        </dgm:presLayoutVars>
      </dgm:prSet>
      <dgm:spPr/>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pt>
    <dgm:pt modelId="{0913E82A-CB35-443B-9ACC-69B4E64BC8EE}" type="pres">
      <dgm:prSet presAssocID="{88F570AA-0B1E-4D50-B996-E10A2691F582}" presName="connTx" presStyleLbl="parChTrans1D2" presStyleIdx="1" presStyleCnt="2"/>
      <dgm:spPr/>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pt>
    <dgm:pt modelId="{B92D3FB5-AC5D-43D5-A8CB-3B78C357E454}" type="pres">
      <dgm:prSet presAssocID="{B9973EFC-D143-4F46-AC0D-650BCEC87620}" presName="level3hierChild" presStyleCnt="0"/>
      <dgm:spPr/>
    </dgm:pt>
    <dgm:pt modelId="{FB180C64-E3A7-49A0-A331-A393630F425C}" type="pres">
      <dgm:prSet presAssocID="{4F213BC2-6DEF-416E-BE60-8014AAE7AF15}" presName="conn2-1" presStyleLbl="parChTrans1D3" presStyleIdx="2" presStyleCnt="3"/>
      <dgm:spPr/>
    </dgm:pt>
    <dgm:pt modelId="{E120F953-1014-479D-90D6-C2080566E1C7}" type="pres">
      <dgm:prSet presAssocID="{4F213BC2-6DEF-416E-BE60-8014AAE7AF15}" presName="connTx" presStyleLbl="parChTrans1D3" presStyleIdx="2" presStyleCnt="3"/>
      <dgm:spPr/>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2" presStyleCnt="3">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8E368522-6D02-4136-9AEE-3D827D159610}" type="presOf" srcId="{B9973EFC-D143-4F46-AC0D-650BCEC87620}" destId="{3884A0AB-F20B-49FE-B4C9-F7B6E4B81227}" srcOrd="0" destOrd="0" presId="urn:microsoft.com/office/officeart/2005/8/layout/hierarchy2"/>
    <dgm:cxn modelId="{6C885160-73F4-4280-BC36-35EDCE6D958C}" srcId="{1056A28D-0ED3-4BA4-A4A7-05F348B56F14}" destId="{B9973EFC-D143-4F46-AC0D-650BCEC87620}" srcOrd="1" destOrd="0" parTransId="{88F570AA-0B1E-4D50-B996-E10A2691F582}" sibTransId="{A411D023-0FBF-4EB5-95F5-D03662B46BFB}"/>
    <dgm:cxn modelId="{BFAF2ABF-B400-46E2-B603-609E52D5AE19}" type="presOf" srcId="{88F570AA-0B1E-4D50-B996-E10A2691F582}" destId="{0913E82A-CB35-443B-9ACC-69B4E64BC8EE}" srcOrd="1" destOrd="0" presId="urn:microsoft.com/office/officeart/2005/8/layout/hierarchy2"/>
    <dgm:cxn modelId="{ABC5E524-EE42-4D5F-9606-E3F1035260CB}" type="presOf" srcId="{4568917D-6159-4663-B676-183BC52267AE}" destId="{12E8A444-99DB-47C8-95E6-AE40D2809128}" srcOrd="0" destOrd="0" presId="urn:microsoft.com/office/officeart/2005/8/layout/hierarchy2"/>
    <dgm:cxn modelId="{43266017-2749-42EC-9A6D-5A269D5CC363}" srcId="{D81EC2E3-7DA5-41DD-A903-DB51E53E1653}" destId="{8FEF9458-16C3-43E4-97A5-98D4EE8363DB}" srcOrd="1" destOrd="0" parTransId="{3361025B-03B3-428C-9B85-4409A07BDD3D}" sibTransId="{E7D42872-4376-427F-9AD1-6BC36FBF15A9}"/>
    <dgm:cxn modelId="{FA599D52-52F1-4A0A-8FC5-E51338455767}" srcId="{B9973EFC-D143-4F46-AC0D-650BCEC87620}" destId="{786E12DC-7C6C-49E3-9039-F030365C6513}" srcOrd="0" destOrd="0" parTransId="{4F213BC2-6DEF-416E-BE60-8014AAE7AF15}" sibTransId="{C39AF3CC-F7A8-40C1-B04A-FCD86AFAEC8E}"/>
    <dgm:cxn modelId="{A84825EC-E6F7-4805-98AF-D9D7D438E6D2}" type="presOf" srcId="{8FEF9458-16C3-43E4-97A5-98D4EE8363DB}" destId="{EEC94F44-E48D-4A37-AFF3-1095E7AFD81C}" srcOrd="0" destOrd="0" presId="urn:microsoft.com/office/officeart/2005/8/layout/hierarchy2"/>
    <dgm:cxn modelId="{9BBA28E1-4B53-48A4-AAB9-BD65B48650D2}" type="presOf" srcId="{4F213BC2-6DEF-416E-BE60-8014AAE7AF15}" destId="{FB180C64-E3A7-49A0-A331-A393630F425C}" srcOrd="0"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E39CC9EA-E0C4-42A0-BB0E-94DCF037F810}" type="presOf" srcId="{3361025B-03B3-428C-9B85-4409A07BDD3D}" destId="{602A82D1-7FA9-4C08-B349-76EAA16E26A3}" srcOrd="1" destOrd="0" presId="urn:microsoft.com/office/officeart/2005/8/layout/hierarchy2"/>
    <dgm:cxn modelId="{ADD9C392-6508-42BA-A306-D7F7141EE9FF}"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E42D23FB-2892-4964-9D67-DE62C4215BD6}" type="presOf" srcId="{88F570AA-0B1E-4D50-B996-E10A2691F582}" destId="{1FF41E16-26FA-45A8-A31C-B2615BEF408C}" srcOrd="0" destOrd="0" presId="urn:microsoft.com/office/officeart/2005/8/layout/hierarchy2"/>
    <dgm:cxn modelId="{C7FD9564-A1E6-49D8-AD52-3B48D91AAFA7}" type="presOf" srcId="{1CFF24A7-8A5E-4734-B7BD-7214AC09F8C4}" destId="{E26A8780-CBF9-41F9-97CB-895C3B0B848B}" srcOrd="1" destOrd="0" presId="urn:microsoft.com/office/officeart/2005/8/layout/hierarchy2"/>
    <dgm:cxn modelId="{08EF1076-0AFA-40D6-8838-FC1C11F4169F}" type="presOf" srcId="{786E12DC-7C6C-49E3-9039-F030365C6513}" destId="{C6D8CFCD-79EB-4452-9771-93E70DB876A3}" srcOrd="0" destOrd="0" presId="urn:microsoft.com/office/officeart/2005/8/layout/hierarchy2"/>
    <dgm:cxn modelId="{D8E52CAD-029C-4715-BF1F-0758CE70EB44}" type="presOf" srcId="{5CE21539-972B-4250-88BC-8937AA1FC800}" destId="{444D9E7A-D1A2-407E-B3C9-C6FF077065C5}" srcOrd="0" destOrd="0" presId="urn:microsoft.com/office/officeart/2005/8/layout/hierarchy2"/>
    <dgm:cxn modelId="{1ECBB36A-F161-4290-8B41-C95DEEAE5388}" type="presOf" srcId="{D7489D51-DBE1-48DB-98EC-E9F2DA1EC0B8}" destId="{3E4CBBA0-BE61-40BB-B482-3E03D93DC7F9}" srcOrd="0" destOrd="0" presId="urn:microsoft.com/office/officeart/2005/8/layout/hierarchy2"/>
    <dgm:cxn modelId="{66CAA7AE-82FA-4A81-8EE8-64E212E17F23}" type="presOf" srcId="{4568917D-6159-4663-B676-183BC52267AE}" destId="{B8367840-A458-4D1F-98BF-B80FDD36ED6A}" srcOrd="1" destOrd="0" presId="urn:microsoft.com/office/officeart/2005/8/layout/hierarchy2"/>
    <dgm:cxn modelId="{3F5BC475-0CAD-4F32-82E4-6AB85EE7A7E0}" type="presOf" srcId="{4F213BC2-6DEF-416E-BE60-8014AAE7AF15}" destId="{E120F953-1014-479D-90D6-C2080566E1C7}" srcOrd="1" destOrd="0" presId="urn:microsoft.com/office/officeart/2005/8/layout/hierarchy2"/>
    <dgm:cxn modelId="{59C26346-1E7D-43CB-90F2-1256A7149FD7}" type="presOf" srcId="{1CFF24A7-8A5E-4734-B7BD-7214AC09F8C4}" destId="{E0494706-BDA4-4FCB-8595-75EABA3CB4F0}" srcOrd="0"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3DCAF883-215A-4A92-8EF5-6A640A6EAEBC}" type="presOf" srcId="{1056A28D-0ED3-4BA4-A4A7-05F348B56F14}" destId="{0F477653-733C-46A9-963F-FEDFCF90103F}" srcOrd="0" destOrd="0" presId="urn:microsoft.com/office/officeart/2005/8/layout/hierarchy2"/>
    <dgm:cxn modelId="{456974E4-E92D-4121-9D0A-4AACCCEBB913}" type="presOf" srcId="{3361025B-03B3-428C-9B85-4409A07BDD3D}" destId="{B91EF4AF-11FE-477E-852F-4BE0C064F7E9}" srcOrd="0" destOrd="0" presId="urn:microsoft.com/office/officeart/2005/8/layout/hierarchy2"/>
    <dgm:cxn modelId="{39619CF6-C8CE-4303-BE9E-F21FBDE4759D}" type="presParOf" srcId="{444D9E7A-D1A2-407E-B3C9-C6FF077065C5}" destId="{1C9EBB1C-F14D-4089-B99C-9F37663C0125}" srcOrd="0" destOrd="0" presId="urn:microsoft.com/office/officeart/2005/8/layout/hierarchy2"/>
    <dgm:cxn modelId="{23AB7F12-3DD7-4BDB-A4D6-14F78471539D}" type="presParOf" srcId="{1C9EBB1C-F14D-4089-B99C-9F37663C0125}" destId="{0F477653-733C-46A9-963F-FEDFCF90103F}" srcOrd="0" destOrd="0" presId="urn:microsoft.com/office/officeart/2005/8/layout/hierarchy2"/>
    <dgm:cxn modelId="{18A22D78-E049-4472-8CC7-DDB0FA2718DF}" type="presParOf" srcId="{1C9EBB1C-F14D-4089-B99C-9F37663C0125}" destId="{72F9353B-63A9-4EFC-9C21-0E08776BF30C}" srcOrd="1" destOrd="0" presId="urn:microsoft.com/office/officeart/2005/8/layout/hierarchy2"/>
    <dgm:cxn modelId="{4601B837-A9AB-4174-8A08-9A8F825F9B9A}" type="presParOf" srcId="{72F9353B-63A9-4EFC-9C21-0E08776BF30C}" destId="{12E8A444-99DB-47C8-95E6-AE40D2809128}" srcOrd="0" destOrd="0" presId="urn:microsoft.com/office/officeart/2005/8/layout/hierarchy2"/>
    <dgm:cxn modelId="{96242AE2-D798-4EE3-896B-A92E8696C1FB}" type="presParOf" srcId="{12E8A444-99DB-47C8-95E6-AE40D2809128}" destId="{B8367840-A458-4D1F-98BF-B80FDD36ED6A}" srcOrd="0" destOrd="0" presId="urn:microsoft.com/office/officeart/2005/8/layout/hierarchy2"/>
    <dgm:cxn modelId="{155D3BD1-9C94-47F2-8D3A-452C4C71F1C2}" type="presParOf" srcId="{72F9353B-63A9-4EFC-9C21-0E08776BF30C}" destId="{7F1F02E8-A91F-46FC-B457-8DEA44A7806E}" srcOrd="1" destOrd="0" presId="urn:microsoft.com/office/officeart/2005/8/layout/hierarchy2"/>
    <dgm:cxn modelId="{9E202506-42ED-4BF5-8E72-724CEC3AC4C9}" type="presParOf" srcId="{7F1F02E8-A91F-46FC-B457-8DEA44A7806E}" destId="{F0466C89-04B0-4130-AEC3-F751602EE981}" srcOrd="0" destOrd="0" presId="urn:microsoft.com/office/officeart/2005/8/layout/hierarchy2"/>
    <dgm:cxn modelId="{D33155DE-F6C0-4EDA-BAD0-0E975BF09E23}" type="presParOf" srcId="{7F1F02E8-A91F-46FC-B457-8DEA44A7806E}" destId="{499C26B3-D8D3-4FEE-B144-68E1C3596215}" srcOrd="1" destOrd="0" presId="urn:microsoft.com/office/officeart/2005/8/layout/hierarchy2"/>
    <dgm:cxn modelId="{B46F8CC6-7E84-487A-BED8-B335C6497955}" type="presParOf" srcId="{499C26B3-D8D3-4FEE-B144-68E1C3596215}" destId="{E0494706-BDA4-4FCB-8595-75EABA3CB4F0}" srcOrd="0" destOrd="0" presId="urn:microsoft.com/office/officeart/2005/8/layout/hierarchy2"/>
    <dgm:cxn modelId="{01AFE811-E867-4322-9D43-E24027FFF173}" type="presParOf" srcId="{E0494706-BDA4-4FCB-8595-75EABA3CB4F0}" destId="{E26A8780-CBF9-41F9-97CB-895C3B0B848B}" srcOrd="0" destOrd="0" presId="urn:microsoft.com/office/officeart/2005/8/layout/hierarchy2"/>
    <dgm:cxn modelId="{7DDC9F8F-92DB-49DB-810E-2F7041CE12B0}" type="presParOf" srcId="{499C26B3-D8D3-4FEE-B144-68E1C3596215}" destId="{DAFADF1C-1C5F-46BA-A886-CA5D5F496169}" srcOrd="1" destOrd="0" presId="urn:microsoft.com/office/officeart/2005/8/layout/hierarchy2"/>
    <dgm:cxn modelId="{68B46476-632D-44C2-B30A-CCBB4922BCCF}" type="presParOf" srcId="{DAFADF1C-1C5F-46BA-A886-CA5D5F496169}" destId="{3E4CBBA0-BE61-40BB-B482-3E03D93DC7F9}" srcOrd="0" destOrd="0" presId="urn:microsoft.com/office/officeart/2005/8/layout/hierarchy2"/>
    <dgm:cxn modelId="{D762C403-A798-4A40-B5BE-65A05AF8B696}" type="presParOf" srcId="{DAFADF1C-1C5F-46BA-A886-CA5D5F496169}" destId="{53223A56-9F13-49D0-8AC5-4E8BAEFA0EA3}" srcOrd="1" destOrd="0" presId="urn:microsoft.com/office/officeart/2005/8/layout/hierarchy2"/>
    <dgm:cxn modelId="{7AB88623-092B-41A6-A844-4C2877C55E8F}" type="presParOf" srcId="{499C26B3-D8D3-4FEE-B144-68E1C3596215}" destId="{B91EF4AF-11FE-477E-852F-4BE0C064F7E9}" srcOrd="2" destOrd="0" presId="urn:microsoft.com/office/officeart/2005/8/layout/hierarchy2"/>
    <dgm:cxn modelId="{E55921E9-7ACD-4ED0-9C8F-678A866B1479}" type="presParOf" srcId="{B91EF4AF-11FE-477E-852F-4BE0C064F7E9}" destId="{602A82D1-7FA9-4C08-B349-76EAA16E26A3}" srcOrd="0" destOrd="0" presId="urn:microsoft.com/office/officeart/2005/8/layout/hierarchy2"/>
    <dgm:cxn modelId="{625A350B-D3DA-4328-8215-D03C60FD5885}" type="presParOf" srcId="{499C26B3-D8D3-4FEE-B144-68E1C3596215}" destId="{1E8B5BDE-E159-4B78-AB88-E3AB4139C1FC}" srcOrd="3" destOrd="0" presId="urn:microsoft.com/office/officeart/2005/8/layout/hierarchy2"/>
    <dgm:cxn modelId="{6FB833DF-9329-4BBB-A687-6F0563DC0A88}" type="presParOf" srcId="{1E8B5BDE-E159-4B78-AB88-E3AB4139C1FC}" destId="{EEC94F44-E48D-4A37-AFF3-1095E7AFD81C}" srcOrd="0" destOrd="0" presId="urn:microsoft.com/office/officeart/2005/8/layout/hierarchy2"/>
    <dgm:cxn modelId="{E0678A3A-9CF9-47DE-9054-E3D98F381325}" type="presParOf" srcId="{1E8B5BDE-E159-4B78-AB88-E3AB4139C1FC}" destId="{1E79CF61-3F46-4E38-91B4-ED72F7B5EBDF}" srcOrd="1" destOrd="0" presId="urn:microsoft.com/office/officeart/2005/8/layout/hierarchy2"/>
    <dgm:cxn modelId="{27C364D1-B4D5-45FD-85C7-A7F0CF0B746A}" type="presParOf" srcId="{72F9353B-63A9-4EFC-9C21-0E08776BF30C}" destId="{1FF41E16-26FA-45A8-A31C-B2615BEF408C}" srcOrd="2" destOrd="0" presId="urn:microsoft.com/office/officeart/2005/8/layout/hierarchy2"/>
    <dgm:cxn modelId="{77B9D200-B705-4102-9128-15FF31C4AF81}" type="presParOf" srcId="{1FF41E16-26FA-45A8-A31C-B2615BEF408C}" destId="{0913E82A-CB35-443B-9ACC-69B4E64BC8EE}" srcOrd="0" destOrd="0" presId="urn:microsoft.com/office/officeart/2005/8/layout/hierarchy2"/>
    <dgm:cxn modelId="{869D3FB0-E92B-46F0-8004-0FFC90B25E92}" type="presParOf" srcId="{72F9353B-63A9-4EFC-9C21-0E08776BF30C}" destId="{CD78D0F5-32DD-45D2-95A7-C340C5B17399}" srcOrd="3" destOrd="0" presId="urn:microsoft.com/office/officeart/2005/8/layout/hierarchy2"/>
    <dgm:cxn modelId="{2926344A-A866-4498-B691-7995EAF7D0C1}" type="presParOf" srcId="{CD78D0F5-32DD-45D2-95A7-C340C5B17399}" destId="{3884A0AB-F20B-49FE-B4C9-F7B6E4B81227}" srcOrd="0" destOrd="0" presId="urn:microsoft.com/office/officeart/2005/8/layout/hierarchy2"/>
    <dgm:cxn modelId="{61AB7EBF-B3E4-47AC-8C85-AD95D96AD7BA}" type="presParOf" srcId="{CD78D0F5-32DD-45D2-95A7-C340C5B17399}" destId="{B92D3FB5-AC5D-43D5-A8CB-3B78C357E454}" srcOrd="1" destOrd="0" presId="urn:microsoft.com/office/officeart/2005/8/layout/hierarchy2"/>
    <dgm:cxn modelId="{179FE149-5011-4234-82D7-3394DD3F9998}" type="presParOf" srcId="{B92D3FB5-AC5D-43D5-A8CB-3B78C357E454}" destId="{FB180C64-E3A7-49A0-A331-A393630F425C}" srcOrd="0" destOrd="0" presId="urn:microsoft.com/office/officeart/2005/8/layout/hierarchy2"/>
    <dgm:cxn modelId="{7B843B8F-9035-41CD-9B88-9BE15D8A28B5}" type="presParOf" srcId="{FB180C64-E3A7-49A0-A331-A393630F425C}" destId="{E120F953-1014-479D-90D6-C2080566E1C7}" srcOrd="0" destOrd="0" presId="urn:microsoft.com/office/officeart/2005/8/layout/hierarchy2"/>
    <dgm:cxn modelId="{EF2C4375-F8CF-48F1-AE6F-309FB9A2A959}" type="presParOf" srcId="{B92D3FB5-AC5D-43D5-A8CB-3B78C357E454}" destId="{73D2F1CB-3AA5-46EB-B276-750EFE83DE34}" srcOrd="1" destOrd="0" presId="urn:microsoft.com/office/officeart/2005/8/layout/hierarchy2"/>
    <dgm:cxn modelId="{26610B87-732B-4C83-BC9C-7C3642FEC991}" type="presParOf" srcId="{73D2F1CB-3AA5-46EB-B276-750EFE83DE34}" destId="{C6D8CFCD-79EB-4452-9771-93E70DB876A3}" srcOrd="0" destOrd="0" presId="urn:microsoft.com/office/officeart/2005/8/layout/hierarchy2"/>
    <dgm:cxn modelId="{1EF601D4-F421-497E-A788-897690454A74}"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BF9C87-A9F3-43B6-8508-13BF82D54033}" type="doc">
      <dgm:prSet loTypeId="urn:microsoft.com/office/officeart/2005/8/layout/hList1" loCatId="list" qsTypeId="urn:microsoft.com/office/officeart/2005/8/quickstyle/simple4" qsCatId="simple" csTypeId="urn:microsoft.com/office/officeart/2005/8/colors/accent0_1" csCatId="mainScheme" phldr="1"/>
      <dgm:spPr/>
      <dgm:t>
        <a:bodyPr/>
        <a:lstStyle/>
        <a:p>
          <a:endParaRPr lang="en-US"/>
        </a:p>
      </dgm:t>
    </dgm:pt>
    <dgm:pt modelId="{6971FFD0-C1C7-46D4-BEFD-5D04C1A610E7}">
      <dgm:prSet phldrT="[Texte]"/>
      <dgm:spPr/>
      <dgm:t>
        <a:bodyPr/>
        <a:lstStyle/>
        <a:p>
          <a:r>
            <a:rPr lang="fr-FR" b="1" smtClean="0"/>
            <a:t>Pointcut</a:t>
          </a:r>
          <a:endParaRPr lang="en-US" b="1"/>
        </a:p>
      </dgm:t>
    </dgm:pt>
    <dgm:pt modelId="{0297F8E3-5137-4991-B038-7733B41070D8}" type="parTrans" cxnId="{5C4519C1-19FD-4563-AC06-BDDFBB889D6A}">
      <dgm:prSet/>
      <dgm:spPr/>
      <dgm:t>
        <a:bodyPr/>
        <a:lstStyle/>
        <a:p>
          <a:endParaRPr lang="en-US"/>
        </a:p>
      </dgm:t>
    </dgm:pt>
    <dgm:pt modelId="{6752F50D-5717-4224-B76A-189EBA610437}" type="sibTrans" cxnId="{5C4519C1-19FD-4563-AC06-BDDFBB889D6A}">
      <dgm:prSet/>
      <dgm:spPr/>
      <dgm:t>
        <a:bodyPr/>
        <a:lstStyle/>
        <a:p>
          <a:endParaRPr lang="en-US"/>
        </a:p>
      </dgm:t>
    </dgm:pt>
    <dgm:pt modelId="{23B341BE-B666-49FA-89F9-45BC035D479A}">
      <dgm:prSet phldrT="[Texte]" custT="1"/>
      <dgm:spPr/>
      <dgm:t>
        <a:bodyPr/>
        <a:lstStyle/>
        <a:p>
          <a:r>
            <a:rPr lang="fr-FR" sz="1400" smtClean="0"/>
            <a:t>The protected methods</a:t>
          </a:r>
          <a:endParaRPr lang="en-US" sz="1400"/>
        </a:p>
      </dgm:t>
    </dgm:pt>
    <dgm:pt modelId="{78F732D6-4C51-442D-AF64-190AD58605B3}" type="parTrans" cxnId="{5F208F56-A7C4-4CAD-9BA5-66418EDCF1FB}">
      <dgm:prSet/>
      <dgm:spPr/>
      <dgm:t>
        <a:bodyPr/>
        <a:lstStyle/>
        <a:p>
          <a:endParaRPr lang="en-US"/>
        </a:p>
      </dgm:t>
    </dgm:pt>
    <dgm:pt modelId="{48234FE3-271E-4567-AB99-B833F5690C99}" type="sibTrans" cxnId="{5F208F56-A7C4-4CAD-9BA5-66418EDCF1FB}">
      <dgm:prSet/>
      <dgm:spPr/>
      <dgm:t>
        <a:bodyPr/>
        <a:lstStyle/>
        <a:p>
          <a:endParaRPr lang="en-US"/>
        </a:p>
      </dgm:t>
    </dgm:pt>
    <dgm:pt modelId="{A061D9DE-5BB4-4B99-A552-44CCB6451A63}">
      <dgm:prSet phldrT="[Texte]"/>
      <dgm:spPr/>
      <dgm:t>
        <a:bodyPr/>
        <a:lstStyle/>
        <a:p>
          <a:r>
            <a:rPr lang="fr-FR" b="1" smtClean="0"/>
            <a:t>Advice</a:t>
          </a:r>
        </a:p>
        <a:p>
          <a:r>
            <a:rPr lang="fr-FR" smtClean="0"/>
            <a:t>(</a:t>
          </a:r>
          <a:r>
            <a:rPr lang="fr-FR" i="1" smtClean="0"/>
            <a:t>around)</a:t>
          </a:r>
          <a:endParaRPr lang="en-US"/>
        </a:p>
      </dgm:t>
    </dgm:pt>
    <dgm:pt modelId="{1AA793E8-3C56-4C34-83F6-34587FB8BCA0}" type="parTrans" cxnId="{ABB8D234-4F04-4C8E-8099-5A1AF6C37D8F}">
      <dgm:prSet/>
      <dgm:spPr/>
      <dgm:t>
        <a:bodyPr/>
        <a:lstStyle/>
        <a:p>
          <a:endParaRPr lang="en-US"/>
        </a:p>
      </dgm:t>
    </dgm:pt>
    <dgm:pt modelId="{1A32F890-9D51-49EA-AE49-24E75BC26E4D}" type="sibTrans" cxnId="{ABB8D234-4F04-4C8E-8099-5A1AF6C37D8F}">
      <dgm:prSet/>
      <dgm:spPr/>
      <dgm:t>
        <a:bodyPr/>
        <a:lstStyle/>
        <a:p>
          <a:endParaRPr lang="en-US"/>
        </a:p>
      </dgm:t>
    </dgm:pt>
    <dgm:pt modelId="{BD80F18D-E6D9-4797-9BEB-4FCCF3C8E57E}">
      <dgm:prSet phldrT="[Texte]" custT="1"/>
      <dgm:spPr/>
      <dgm:t>
        <a:bodyPr/>
        <a:lstStyle/>
        <a:p>
          <a:r>
            <a:rPr lang="fr-FR" sz="1400" smtClean="0"/>
            <a:t>Call the security checks</a:t>
          </a:r>
          <a:endParaRPr lang="en-US" sz="1400"/>
        </a:p>
      </dgm:t>
    </dgm:pt>
    <dgm:pt modelId="{22BF685C-B184-414B-BA64-4D78DDA457DB}" type="parTrans" cxnId="{7F466FF3-F305-4738-9819-A0DEE6E48011}">
      <dgm:prSet/>
      <dgm:spPr/>
      <dgm:t>
        <a:bodyPr/>
        <a:lstStyle/>
        <a:p>
          <a:endParaRPr lang="en-US"/>
        </a:p>
      </dgm:t>
    </dgm:pt>
    <dgm:pt modelId="{64150779-070B-4A01-96E4-EB47A631B5EA}" type="sibTrans" cxnId="{7F466FF3-F305-4738-9819-A0DEE6E48011}">
      <dgm:prSet/>
      <dgm:spPr/>
      <dgm:t>
        <a:bodyPr/>
        <a:lstStyle/>
        <a:p>
          <a:endParaRPr lang="en-US"/>
        </a:p>
      </dgm:t>
    </dgm:pt>
    <dgm:pt modelId="{7F365AA1-C7C0-4C7E-AA75-639E59C88512}">
      <dgm:prSet phldrT="[Texte]" custT="1"/>
      <dgm:spPr/>
      <dgm:t>
        <a:bodyPr/>
        <a:lstStyle/>
        <a:p>
          <a:r>
            <a:rPr lang="fr-FR" sz="1400" smtClean="0"/>
            <a:t>Execute the actual method</a:t>
          </a:r>
          <a:endParaRPr lang="en-US" sz="1400"/>
        </a:p>
      </dgm:t>
    </dgm:pt>
    <dgm:pt modelId="{9BD2EEFC-6C65-406D-B697-52F4027A200A}" type="parTrans" cxnId="{7CAC059C-6B72-4CB2-AD25-B3F91E81BEDB}">
      <dgm:prSet/>
      <dgm:spPr/>
      <dgm:t>
        <a:bodyPr/>
        <a:lstStyle/>
        <a:p>
          <a:endParaRPr lang="en-US"/>
        </a:p>
      </dgm:t>
    </dgm:pt>
    <dgm:pt modelId="{ACB12FFC-45CC-417C-B343-44DFEFDDD2E4}" type="sibTrans" cxnId="{7CAC059C-6B72-4CB2-AD25-B3F91E81BEDB}">
      <dgm:prSet/>
      <dgm:spPr/>
      <dgm:t>
        <a:bodyPr/>
        <a:lstStyle/>
        <a:p>
          <a:endParaRPr lang="en-US"/>
        </a:p>
      </dgm:t>
    </dgm:pt>
    <dgm:pt modelId="{44D26323-90D8-4D36-BE8C-5F8704E9D88B}">
      <dgm:prSet phldrT="[Texte]" custT="1"/>
      <dgm:spPr/>
      <dgm:t>
        <a:bodyPr/>
        <a:lstStyle/>
        <a:p>
          <a:r>
            <a:rPr lang="fr-FR" sz="1400" smtClean="0"/>
            <a:t>Call the log</a:t>
          </a:r>
          <a:endParaRPr lang="en-US" sz="1400"/>
        </a:p>
      </dgm:t>
    </dgm:pt>
    <dgm:pt modelId="{A757252C-1660-4276-BD23-58C1E758EAED}" type="parTrans" cxnId="{0E839913-AA0F-4C12-A7A6-6FA7F8B973E0}">
      <dgm:prSet/>
      <dgm:spPr/>
      <dgm:t>
        <a:bodyPr/>
        <a:lstStyle/>
        <a:p>
          <a:endParaRPr lang="en-US"/>
        </a:p>
      </dgm:t>
    </dgm:pt>
    <dgm:pt modelId="{A71EB598-7590-432F-957C-45C48066F500}" type="sibTrans" cxnId="{0E839913-AA0F-4C12-A7A6-6FA7F8B973E0}">
      <dgm:prSet/>
      <dgm:spPr/>
      <dgm:t>
        <a:bodyPr/>
        <a:lstStyle/>
        <a:p>
          <a:endParaRPr lang="en-US"/>
        </a:p>
      </dgm:t>
    </dgm:pt>
    <dgm:pt modelId="{DCA0B2D2-B960-4709-A471-A68AE9E78EA1}" type="pres">
      <dgm:prSet presAssocID="{5BBF9C87-A9F3-43B6-8508-13BF82D54033}" presName="Name0" presStyleCnt="0">
        <dgm:presLayoutVars>
          <dgm:dir/>
          <dgm:animLvl val="lvl"/>
          <dgm:resizeHandles val="exact"/>
        </dgm:presLayoutVars>
      </dgm:prSet>
      <dgm:spPr/>
    </dgm:pt>
    <dgm:pt modelId="{AF833698-E070-4D3B-8940-F696072DF2A3}" type="pres">
      <dgm:prSet presAssocID="{6971FFD0-C1C7-46D4-BEFD-5D04C1A610E7}" presName="composite" presStyleCnt="0"/>
      <dgm:spPr/>
    </dgm:pt>
    <dgm:pt modelId="{2BCE3CBE-2F67-4A43-B1E1-D4DC697CF729}" type="pres">
      <dgm:prSet presAssocID="{6971FFD0-C1C7-46D4-BEFD-5D04C1A610E7}" presName="parTx" presStyleLbl="alignNode1" presStyleIdx="0" presStyleCnt="2">
        <dgm:presLayoutVars>
          <dgm:chMax val="0"/>
          <dgm:chPref val="0"/>
          <dgm:bulletEnabled val="1"/>
        </dgm:presLayoutVars>
      </dgm:prSet>
      <dgm:spPr/>
      <dgm:t>
        <a:bodyPr/>
        <a:lstStyle/>
        <a:p>
          <a:endParaRPr lang="en-US"/>
        </a:p>
      </dgm:t>
    </dgm:pt>
    <dgm:pt modelId="{708EC4F5-AC44-4B62-AD1D-A5A29CCB8607}" type="pres">
      <dgm:prSet presAssocID="{6971FFD0-C1C7-46D4-BEFD-5D04C1A610E7}" presName="desTx" presStyleLbl="alignAccFollowNode1" presStyleIdx="0" presStyleCnt="2">
        <dgm:presLayoutVars>
          <dgm:bulletEnabled val="1"/>
        </dgm:presLayoutVars>
      </dgm:prSet>
      <dgm:spPr/>
      <dgm:t>
        <a:bodyPr/>
        <a:lstStyle/>
        <a:p>
          <a:endParaRPr lang="en-US"/>
        </a:p>
      </dgm:t>
    </dgm:pt>
    <dgm:pt modelId="{D64E7C30-43F3-4F94-8810-066C26BE65EC}" type="pres">
      <dgm:prSet presAssocID="{6752F50D-5717-4224-B76A-189EBA610437}" presName="space" presStyleCnt="0"/>
      <dgm:spPr/>
    </dgm:pt>
    <dgm:pt modelId="{9F91CF9B-5EDF-4BF3-8F23-B6B6173B900B}" type="pres">
      <dgm:prSet presAssocID="{A061D9DE-5BB4-4B99-A552-44CCB6451A63}" presName="composite" presStyleCnt="0"/>
      <dgm:spPr/>
    </dgm:pt>
    <dgm:pt modelId="{F7968F75-0AF8-4C9A-8231-A742A7ACBEDC}" type="pres">
      <dgm:prSet presAssocID="{A061D9DE-5BB4-4B99-A552-44CCB6451A63}" presName="parTx" presStyleLbl="alignNode1" presStyleIdx="1" presStyleCnt="2">
        <dgm:presLayoutVars>
          <dgm:chMax val="0"/>
          <dgm:chPref val="0"/>
          <dgm:bulletEnabled val="1"/>
        </dgm:presLayoutVars>
      </dgm:prSet>
      <dgm:spPr/>
    </dgm:pt>
    <dgm:pt modelId="{D2B5E308-25AE-46F8-BBC8-2C3A30AE4BBE}" type="pres">
      <dgm:prSet presAssocID="{A061D9DE-5BB4-4B99-A552-44CCB6451A63}" presName="desTx" presStyleLbl="alignAccFollowNode1" presStyleIdx="1" presStyleCnt="2">
        <dgm:presLayoutVars>
          <dgm:bulletEnabled val="1"/>
        </dgm:presLayoutVars>
      </dgm:prSet>
      <dgm:spPr/>
      <dgm:t>
        <a:bodyPr/>
        <a:lstStyle/>
        <a:p>
          <a:endParaRPr lang="en-US"/>
        </a:p>
      </dgm:t>
    </dgm:pt>
  </dgm:ptLst>
  <dgm:cxnLst>
    <dgm:cxn modelId="{58323DFF-4445-4983-8077-16E21D7C6FB1}" type="presOf" srcId="{6971FFD0-C1C7-46D4-BEFD-5D04C1A610E7}" destId="{2BCE3CBE-2F67-4A43-B1E1-D4DC697CF729}" srcOrd="0" destOrd="0" presId="urn:microsoft.com/office/officeart/2005/8/layout/hList1"/>
    <dgm:cxn modelId="{BE91508D-AC10-41FB-9F22-753E736FE0ED}" type="presOf" srcId="{BD80F18D-E6D9-4797-9BEB-4FCCF3C8E57E}" destId="{D2B5E308-25AE-46F8-BBC8-2C3A30AE4BBE}" srcOrd="0" destOrd="0" presId="urn:microsoft.com/office/officeart/2005/8/layout/hList1"/>
    <dgm:cxn modelId="{ABB8D234-4F04-4C8E-8099-5A1AF6C37D8F}" srcId="{5BBF9C87-A9F3-43B6-8508-13BF82D54033}" destId="{A061D9DE-5BB4-4B99-A552-44CCB6451A63}" srcOrd="1" destOrd="0" parTransId="{1AA793E8-3C56-4C34-83F6-34587FB8BCA0}" sibTransId="{1A32F890-9D51-49EA-AE49-24E75BC26E4D}"/>
    <dgm:cxn modelId="{7F466FF3-F305-4738-9819-A0DEE6E48011}" srcId="{A061D9DE-5BB4-4B99-A552-44CCB6451A63}" destId="{BD80F18D-E6D9-4797-9BEB-4FCCF3C8E57E}" srcOrd="0" destOrd="0" parTransId="{22BF685C-B184-414B-BA64-4D78DDA457DB}" sibTransId="{64150779-070B-4A01-96E4-EB47A631B5EA}"/>
    <dgm:cxn modelId="{5C4519C1-19FD-4563-AC06-BDDFBB889D6A}" srcId="{5BBF9C87-A9F3-43B6-8508-13BF82D54033}" destId="{6971FFD0-C1C7-46D4-BEFD-5D04C1A610E7}" srcOrd="0" destOrd="0" parTransId="{0297F8E3-5137-4991-B038-7733B41070D8}" sibTransId="{6752F50D-5717-4224-B76A-189EBA610437}"/>
    <dgm:cxn modelId="{CACCB50A-407E-4882-8A4C-691A01DB80E1}" type="presOf" srcId="{5BBF9C87-A9F3-43B6-8508-13BF82D54033}" destId="{DCA0B2D2-B960-4709-A471-A68AE9E78EA1}" srcOrd="0" destOrd="0" presId="urn:microsoft.com/office/officeart/2005/8/layout/hList1"/>
    <dgm:cxn modelId="{7CAC059C-6B72-4CB2-AD25-B3F91E81BEDB}" srcId="{A061D9DE-5BB4-4B99-A552-44CCB6451A63}" destId="{7F365AA1-C7C0-4C7E-AA75-639E59C88512}" srcOrd="1" destOrd="0" parTransId="{9BD2EEFC-6C65-406D-B697-52F4027A200A}" sibTransId="{ACB12FFC-45CC-417C-B343-44DFEFDDD2E4}"/>
    <dgm:cxn modelId="{8C756C10-2C1E-4D01-9E63-740940D38D34}" type="presOf" srcId="{A061D9DE-5BB4-4B99-A552-44CCB6451A63}" destId="{F7968F75-0AF8-4C9A-8231-A742A7ACBEDC}" srcOrd="0" destOrd="0" presId="urn:microsoft.com/office/officeart/2005/8/layout/hList1"/>
    <dgm:cxn modelId="{40C7E07D-5D20-4026-8A2C-7CB051F71940}" type="presOf" srcId="{7F365AA1-C7C0-4C7E-AA75-639E59C88512}" destId="{D2B5E308-25AE-46F8-BBC8-2C3A30AE4BBE}" srcOrd="0" destOrd="1" presId="urn:microsoft.com/office/officeart/2005/8/layout/hList1"/>
    <dgm:cxn modelId="{5F208F56-A7C4-4CAD-9BA5-66418EDCF1FB}" srcId="{6971FFD0-C1C7-46D4-BEFD-5D04C1A610E7}" destId="{23B341BE-B666-49FA-89F9-45BC035D479A}" srcOrd="0" destOrd="0" parTransId="{78F732D6-4C51-442D-AF64-190AD58605B3}" sibTransId="{48234FE3-271E-4567-AB99-B833F5690C99}"/>
    <dgm:cxn modelId="{0172E6B2-CA6D-4D29-AA7B-FD68827609F6}" type="presOf" srcId="{23B341BE-B666-49FA-89F9-45BC035D479A}" destId="{708EC4F5-AC44-4B62-AD1D-A5A29CCB8607}" srcOrd="0" destOrd="0" presId="urn:microsoft.com/office/officeart/2005/8/layout/hList1"/>
    <dgm:cxn modelId="{5C2843D3-FFDC-48D3-8949-92D89E50EF22}" type="presOf" srcId="{44D26323-90D8-4D36-BE8C-5F8704E9D88B}" destId="{D2B5E308-25AE-46F8-BBC8-2C3A30AE4BBE}" srcOrd="0" destOrd="2" presId="urn:microsoft.com/office/officeart/2005/8/layout/hList1"/>
    <dgm:cxn modelId="{0E839913-AA0F-4C12-A7A6-6FA7F8B973E0}" srcId="{A061D9DE-5BB4-4B99-A552-44CCB6451A63}" destId="{44D26323-90D8-4D36-BE8C-5F8704E9D88B}" srcOrd="2" destOrd="0" parTransId="{A757252C-1660-4276-BD23-58C1E758EAED}" sibTransId="{A71EB598-7590-432F-957C-45C48066F500}"/>
    <dgm:cxn modelId="{210AA03E-DF60-4D06-8267-4674DBB9E65B}" type="presParOf" srcId="{DCA0B2D2-B960-4709-A471-A68AE9E78EA1}" destId="{AF833698-E070-4D3B-8940-F696072DF2A3}" srcOrd="0" destOrd="0" presId="urn:microsoft.com/office/officeart/2005/8/layout/hList1"/>
    <dgm:cxn modelId="{2536D83A-CD88-407A-9F5C-12F3318506E1}" type="presParOf" srcId="{AF833698-E070-4D3B-8940-F696072DF2A3}" destId="{2BCE3CBE-2F67-4A43-B1E1-D4DC697CF729}" srcOrd="0" destOrd="0" presId="urn:microsoft.com/office/officeart/2005/8/layout/hList1"/>
    <dgm:cxn modelId="{8D8D52F2-31DB-42D3-8D05-24C412D988DC}" type="presParOf" srcId="{AF833698-E070-4D3B-8940-F696072DF2A3}" destId="{708EC4F5-AC44-4B62-AD1D-A5A29CCB8607}" srcOrd="1" destOrd="0" presId="urn:microsoft.com/office/officeart/2005/8/layout/hList1"/>
    <dgm:cxn modelId="{EE3227AC-0ACD-4A08-9971-8638F9EA2C24}" type="presParOf" srcId="{DCA0B2D2-B960-4709-A471-A68AE9E78EA1}" destId="{D64E7C30-43F3-4F94-8810-066C26BE65EC}" srcOrd="1" destOrd="0" presId="urn:microsoft.com/office/officeart/2005/8/layout/hList1"/>
    <dgm:cxn modelId="{0C564923-CA80-48FA-9017-71F5F4277FF2}" type="presParOf" srcId="{DCA0B2D2-B960-4709-A471-A68AE9E78EA1}" destId="{9F91CF9B-5EDF-4BF3-8F23-B6B6173B900B}" srcOrd="2" destOrd="0" presId="urn:microsoft.com/office/officeart/2005/8/layout/hList1"/>
    <dgm:cxn modelId="{576DC07D-21C8-422F-ACC8-FCFC75F98262}" type="presParOf" srcId="{9F91CF9B-5EDF-4BF3-8F23-B6B6173B900B}" destId="{F7968F75-0AF8-4C9A-8231-A742A7ACBEDC}" srcOrd="0" destOrd="0" presId="urn:microsoft.com/office/officeart/2005/8/layout/hList1"/>
    <dgm:cxn modelId="{2AEDD3BC-9D0F-46DB-8FAB-FD7B0C52D3F7}" type="presParOf" srcId="{9F91CF9B-5EDF-4BF3-8F23-B6B6173B900B}" destId="{D2B5E308-25AE-46F8-BBC8-2C3A30AE4BBE}" srcOrd="1" destOrd="0" presId="urn:microsoft.com/office/officeart/2005/8/layout/hList1"/>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3_1" csCatId="accent3" phldr="1"/>
      <dgm:spPr/>
      <dgm:t>
        <a:bodyPr/>
        <a:lstStyle/>
        <a:p>
          <a:endParaRPr lang="en-US"/>
        </a:p>
      </dgm:t>
    </dgm:pt>
    <dgm:pt modelId="{1B53B154-081E-442F-9CE4-C88AF7F423F9}">
      <dgm:prSet phldrT="[Texte]"/>
      <dgm:spPr/>
      <dgm:t>
        <a:bodyPr/>
        <a:lstStyle/>
        <a:p>
          <a:r>
            <a:rPr lang="fr-FR" smtClean="0"/>
            <a:t>Features</a:t>
          </a:r>
          <a:endParaRPr lang="en-US"/>
        </a:p>
      </dgm:t>
    </dgm:pt>
    <dgm:pt modelId="{54F8ED4E-C99E-44F3-9581-9F344A031600}" type="parTrans" cxnId="{D6E91CBC-D6C8-47FA-9318-C8230C6E5C17}">
      <dgm:prSet/>
      <dgm:spPr/>
      <dgm:t>
        <a:bodyPr/>
        <a:lstStyle/>
        <a:p>
          <a:endParaRPr lang="en-US"/>
        </a:p>
      </dgm:t>
    </dgm:pt>
    <dgm:pt modelId="{96074262-6C81-4651-8B2C-97E72A150CCB}" type="sibTrans" cxnId="{D6E91CBC-D6C8-47FA-9318-C8230C6E5C17}">
      <dgm:prSet/>
      <dgm:spPr/>
      <dgm:t>
        <a:bodyPr/>
        <a:lstStyle/>
        <a:p>
          <a:endParaRPr lang="en-US"/>
        </a:p>
      </dgm:t>
    </dgm:pt>
    <dgm:pt modelId="{5A389D2F-A5CE-40EF-A646-8D8F7F5FF3A7}">
      <dgm:prSet phldrT="[Texte]" custT="1"/>
      <dgm:spPr/>
      <dgm:t>
        <a:bodyPr/>
        <a:lstStyle/>
        <a:p>
          <a:r>
            <a:rPr lang="fr-FR" sz="1400" smtClean="0"/>
            <a:t>Generate a SQL table from a B structure</a:t>
          </a:r>
          <a:endParaRPr lang="en-US" sz="1400"/>
        </a:p>
      </dgm:t>
    </dgm:pt>
    <dgm:pt modelId="{D09883D1-B993-44AF-A15E-AC8BE6D3BD0A}" type="parTrans" cxnId="{007F0AE4-9391-4217-B13B-58E58C4399EE}">
      <dgm:prSet/>
      <dgm:spPr/>
      <dgm:t>
        <a:bodyPr/>
        <a:lstStyle/>
        <a:p>
          <a:endParaRPr lang="en-US"/>
        </a:p>
      </dgm:t>
    </dgm:pt>
    <dgm:pt modelId="{9BD76C33-B092-4571-8C39-DC82CE596462}" type="sibTrans" cxnId="{007F0AE4-9391-4217-B13B-58E58C4399EE}">
      <dgm:prSet/>
      <dgm:spPr/>
      <dgm:t>
        <a:bodyPr/>
        <a:lstStyle/>
        <a:p>
          <a:endParaRPr lang="en-US"/>
        </a:p>
      </dgm:t>
    </dgm:pt>
    <dgm:pt modelId="{BCE5BB97-17A9-49D5-A50F-FF42D83B1122}">
      <dgm:prSet phldrT="[Texte]" custT="1"/>
      <dgm:spPr/>
      <dgm:t>
        <a:bodyPr/>
        <a:lstStyle/>
        <a:p>
          <a:r>
            <a:rPr lang="fr-FR" sz="1400" smtClean="0"/>
            <a:t>Generate a Java method from a B operation</a:t>
          </a:r>
          <a:endParaRPr lang="en-US" sz="1400"/>
        </a:p>
      </dgm:t>
    </dgm:pt>
    <dgm:pt modelId="{3CD1ADB0-AA9E-47C7-B349-6800417801F3}" type="parTrans" cxnId="{EAE6EC4E-4E24-44F6-94EE-BE339AC2225F}">
      <dgm:prSet/>
      <dgm:spPr/>
      <dgm:t>
        <a:bodyPr/>
        <a:lstStyle/>
        <a:p>
          <a:endParaRPr lang="en-US"/>
        </a:p>
      </dgm:t>
    </dgm:pt>
    <dgm:pt modelId="{611E3C53-EA00-4F0C-A1C1-CACD8961777C}" type="sibTrans" cxnId="{EAE6EC4E-4E24-44F6-94EE-BE339AC2225F}">
      <dgm:prSet/>
      <dgm:spPr/>
      <dgm:t>
        <a:bodyPr/>
        <a:lstStyle/>
        <a:p>
          <a:endParaRPr lang="en-US"/>
        </a:p>
      </dgm:t>
    </dgm:pt>
    <dgm:pt modelId="{14900F47-A1AB-4303-B210-20EB6FF4DB20}">
      <dgm:prSet custT="1"/>
      <dgm:spPr/>
      <dgm:t>
        <a:bodyPr/>
        <a:lstStyle/>
        <a:p>
          <a:r>
            <a:rPr lang="fr-FR" sz="1400" smtClean="0"/>
            <a:t>Generate the database security from the static specification </a:t>
          </a:r>
          <a:endParaRPr lang="en-US" sz="1400"/>
        </a:p>
      </dgm:t>
    </dgm:pt>
    <dgm:pt modelId="{FCE2DD92-0A25-4508-83B3-955BD4B7BBE8}" type="parTrans" cxnId="{BBD36908-AB40-4568-AAC3-F31D7084002B}">
      <dgm:prSet/>
      <dgm:spPr/>
      <dgm:t>
        <a:bodyPr/>
        <a:lstStyle/>
        <a:p>
          <a:endParaRPr lang="en-US"/>
        </a:p>
      </dgm:t>
    </dgm:pt>
    <dgm:pt modelId="{7A84F4A7-1F61-4358-9C90-D67C55DDF9FD}" type="sibTrans" cxnId="{BBD36908-AB40-4568-AAC3-F31D7084002B}">
      <dgm:prSet/>
      <dgm:spPr/>
      <dgm:t>
        <a:bodyPr/>
        <a:lstStyle/>
        <a:p>
          <a:endParaRPr lang="en-US"/>
        </a:p>
      </dgm:t>
    </dgm:pt>
    <dgm:pt modelId="{52A4956B-9E67-4387-88ED-B7D3BDCCD546}">
      <dgm:prSet custT="1"/>
      <dgm:spPr/>
      <dgm:t>
        <a:bodyPr/>
        <a:lstStyle/>
        <a:p>
          <a:r>
            <a:rPr lang="en-US" sz="1400" i="0" smtClean="0"/>
            <a:t>Generate an </a:t>
          </a:r>
          <a:r>
            <a:rPr lang="en-US" sz="1400" i="1" smtClean="0"/>
            <a:t>AspectJ </a:t>
          </a:r>
          <a:r>
            <a:rPr lang="en-US" sz="1400" i="0" smtClean="0"/>
            <a:t>class from the AC filter </a:t>
          </a:r>
          <a:endParaRPr lang="en-US" sz="1400"/>
        </a:p>
      </dgm:t>
    </dgm:pt>
    <dgm:pt modelId="{132EFC6A-3D58-4D6C-86CB-F283F4C9763A}" type="parTrans" cxnId="{BBFD5D1D-E490-4F4D-A44F-311519B20CFB}">
      <dgm:prSet/>
      <dgm:spPr/>
      <dgm:t>
        <a:bodyPr/>
        <a:lstStyle/>
        <a:p>
          <a:endParaRPr lang="en-US"/>
        </a:p>
      </dgm:t>
    </dgm:pt>
    <dgm:pt modelId="{3A7230CD-4B5B-4762-8F1C-BB12E075CE80}" type="sibTrans" cxnId="{BBFD5D1D-E490-4F4D-A44F-311519B20CFB}">
      <dgm:prSet/>
      <dgm:spPr/>
      <dgm:t>
        <a:bodyPr/>
        <a:lstStyle/>
        <a:p>
          <a:endParaRPr lang="en-US"/>
        </a:p>
      </dgm:t>
    </dgm:pt>
    <dgm:pt modelId="{32F62D33-D245-4096-8411-A7FC453AEB01}">
      <dgm:prSet phldrT="[Texte]" custT="1"/>
      <dgm:spPr/>
      <dgm:t>
        <a:bodyPr/>
        <a:lstStyle/>
        <a:p>
          <a:r>
            <a:rPr lang="fr-FR" sz="1400" smtClean="0"/>
            <a:t>Generate a SQL stored procedure from a B operation</a:t>
          </a:r>
          <a:endParaRPr lang="en-US" sz="1400"/>
        </a:p>
      </dgm:t>
    </dgm:pt>
    <dgm:pt modelId="{ABC4B663-79D5-4B75-968E-61F51299BA44}" type="parTrans" cxnId="{08198CE0-9987-4B38-9CBE-3C8E7B7BDD02}">
      <dgm:prSet/>
      <dgm:spPr/>
      <dgm:t>
        <a:bodyPr/>
        <a:lstStyle/>
        <a:p>
          <a:endParaRPr lang="en-US"/>
        </a:p>
      </dgm:t>
    </dgm:pt>
    <dgm:pt modelId="{EDEE608A-7CAF-4C84-83B7-236A5F02CF3B}" type="sibTrans" cxnId="{08198CE0-9987-4B38-9CBE-3C8E7B7BDD02}">
      <dgm:prSet/>
      <dgm:spPr/>
      <dgm:t>
        <a:bodyPr/>
        <a:lstStyle/>
        <a:p>
          <a:endParaRPr lang="en-US"/>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pt>
    <dgm:pt modelId="{D78DF3B5-E006-4A14-9AEF-518274847A7A}" type="pres">
      <dgm:prSet presAssocID="{1B53B154-081E-442F-9CE4-C88AF7F423F9}" presName="root" presStyleCnt="0"/>
      <dgm:spPr/>
    </dgm:pt>
    <dgm:pt modelId="{CDD0E71D-702E-4362-BDCC-CF9AE9FCD35C}" type="pres">
      <dgm:prSet presAssocID="{1B53B154-081E-442F-9CE4-C88AF7F423F9}" presName="rootComposite" presStyleCnt="0"/>
      <dgm:spPr/>
    </dgm:pt>
    <dgm:pt modelId="{56EF4997-20EF-430D-8217-528BA45195B4}" type="pres">
      <dgm:prSet presAssocID="{1B53B154-081E-442F-9CE4-C88AF7F423F9}" presName="rootText" presStyleLbl="node1" presStyleIdx="0" presStyleCnt="1"/>
      <dgm:spPr/>
      <dgm:t>
        <a:bodyPr/>
        <a:lstStyle/>
        <a:p>
          <a:endParaRPr lang="en-US"/>
        </a:p>
      </dgm:t>
    </dgm:pt>
    <dgm:pt modelId="{AFB16798-BAA1-4129-8815-4A93C22CDBCC}" type="pres">
      <dgm:prSet presAssocID="{1B53B154-081E-442F-9CE4-C88AF7F423F9}" presName="rootConnector" presStyleLbl="node1" presStyleIdx="0" presStyleCnt="1"/>
      <dgm:spPr/>
    </dgm:pt>
    <dgm:pt modelId="{C02C9124-FE5F-4F04-A934-FCC1F08A9FE7}" type="pres">
      <dgm:prSet presAssocID="{1B53B154-081E-442F-9CE4-C88AF7F423F9}" presName="childShape" presStyleCnt="0"/>
      <dgm:spPr/>
    </dgm:pt>
    <dgm:pt modelId="{04AB7BA5-66BE-4403-84F4-98FB35309AD3}" type="pres">
      <dgm:prSet presAssocID="{D09883D1-B993-44AF-A15E-AC8BE6D3BD0A}" presName="Name13" presStyleLbl="parChTrans1D2" presStyleIdx="0" presStyleCnt="5"/>
      <dgm:spPr/>
    </dgm:pt>
    <dgm:pt modelId="{73E85A3F-1860-4288-ADB0-A632CCE9649F}" type="pres">
      <dgm:prSet presAssocID="{5A389D2F-A5CE-40EF-A646-8D8F7F5FF3A7}" presName="childText" presStyleLbl="bgAcc1" presStyleIdx="0" presStyleCnt="5" custScaleX="362032">
        <dgm:presLayoutVars>
          <dgm:bulletEnabled val="1"/>
        </dgm:presLayoutVars>
      </dgm:prSet>
      <dgm:spPr/>
      <dgm:t>
        <a:bodyPr/>
        <a:lstStyle/>
        <a:p>
          <a:endParaRPr lang="en-US"/>
        </a:p>
      </dgm:t>
    </dgm:pt>
    <dgm:pt modelId="{EA48588D-6F4F-49B3-9BD6-77C3A3FA1005}" type="pres">
      <dgm:prSet presAssocID="{ABC4B663-79D5-4B75-968E-61F51299BA44}" presName="Name13" presStyleLbl="parChTrans1D2" presStyleIdx="1" presStyleCnt="5"/>
      <dgm:spPr/>
    </dgm:pt>
    <dgm:pt modelId="{9E2787FD-86C1-4F32-A7E2-C2A124C7A872}" type="pres">
      <dgm:prSet presAssocID="{32F62D33-D245-4096-8411-A7FC453AEB01}" presName="childText" presStyleLbl="bgAcc1" presStyleIdx="1" presStyleCnt="5" custScaleX="362032">
        <dgm:presLayoutVars>
          <dgm:bulletEnabled val="1"/>
        </dgm:presLayoutVars>
      </dgm:prSet>
      <dgm:spPr/>
    </dgm:pt>
    <dgm:pt modelId="{6606DBB7-13BA-4BF9-9C10-B1D276F25DC1}" type="pres">
      <dgm:prSet presAssocID="{3CD1ADB0-AA9E-47C7-B349-6800417801F3}" presName="Name13" presStyleLbl="parChTrans1D2" presStyleIdx="2" presStyleCnt="5"/>
      <dgm:spPr/>
    </dgm:pt>
    <dgm:pt modelId="{3B2C6B53-4E2E-4F01-A7DD-F3B7D7D1C827}" type="pres">
      <dgm:prSet presAssocID="{BCE5BB97-17A9-49D5-A50F-FF42D83B1122}" presName="childText" presStyleLbl="bgAcc1" presStyleIdx="2" presStyleCnt="5" custScaleX="360064">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3" presStyleCnt="5"/>
      <dgm:spPr/>
    </dgm:pt>
    <dgm:pt modelId="{A5287835-0EED-4CE1-AFE7-8A1FF129FDA9}" type="pres">
      <dgm:prSet presAssocID="{14900F47-A1AB-4303-B210-20EB6FF4DB20}" presName="childText" presStyleLbl="bgAcc1" presStyleIdx="3" presStyleCnt="5" custScaleX="359142">
        <dgm:presLayoutVars>
          <dgm:bulletEnabled val="1"/>
        </dgm:presLayoutVars>
      </dgm:prSet>
      <dgm:spPr/>
      <dgm:t>
        <a:bodyPr/>
        <a:lstStyle/>
        <a:p>
          <a:endParaRPr lang="en-US"/>
        </a:p>
      </dgm:t>
    </dgm:pt>
    <dgm:pt modelId="{89E08A60-410D-4C26-91C9-5B12469A712A}" type="pres">
      <dgm:prSet presAssocID="{132EFC6A-3D58-4D6C-86CB-F283F4C9763A}" presName="Name13" presStyleLbl="parChTrans1D2" presStyleIdx="4" presStyleCnt="5"/>
      <dgm:spPr/>
    </dgm:pt>
    <dgm:pt modelId="{06763F5E-5009-43C2-BF47-464FBF1932A1}" type="pres">
      <dgm:prSet presAssocID="{52A4956B-9E67-4387-88ED-B7D3BDCCD546}" presName="childText" presStyleLbl="bgAcc1" presStyleIdx="4" presStyleCnt="5" custScaleX="361739">
        <dgm:presLayoutVars>
          <dgm:bulletEnabled val="1"/>
        </dgm:presLayoutVars>
      </dgm:prSet>
      <dgm:spPr/>
      <dgm:t>
        <a:bodyPr/>
        <a:lstStyle/>
        <a:p>
          <a:endParaRPr lang="en-US"/>
        </a:p>
      </dgm:t>
    </dgm:pt>
  </dgm:ptLst>
  <dgm:cxnLst>
    <dgm:cxn modelId="{ED1E4C74-0D41-4699-BB6A-207AC4880FA7}" type="presOf" srcId="{52A4956B-9E67-4387-88ED-B7D3BDCCD546}" destId="{06763F5E-5009-43C2-BF47-464FBF1932A1}" srcOrd="0" destOrd="0" presId="urn:microsoft.com/office/officeart/2005/8/layout/hierarchy3"/>
    <dgm:cxn modelId="{9FE6AE93-3F2D-4038-837B-EA4DD28CC0F2}" type="presOf" srcId="{D09883D1-B993-44AF-A15E-AC8BE6D3BD0A}" destId="{04AB7BA5-66BE-4403-84F4-98FB35309AD3}" srcOrd="0" destOrd="0" presId="urn:microsoft.com/office/officeart/2005/8/layout/hierarchy3"/>
    <dgm:cxn modelId="{1088C905-1DD0-4D3C-98ED-6113B943855B}" type="presOf" srcId="{FCE2DD92-0A25-4508-83B3-955BD4B7BBE8}" destId="{E690F884-16D1-473D-B964-A1EF570B5079}" srcOrd="0" destOrd="0" presId="urn:microsoft.com/office/officeart/2005/8/layout/hierarchy3"/>
    <dgm:cxn modelId="{E224A4AB-3DD8-42AC-9106-2980754AEB79}" type="presOf" srcId="{1B53B154-081E-442F-9CE4-C88AF7F423F9}" destId="{56EF4997-20EF-430D-8217-528BA45195B4}" srcOrd="0" destOrd="0" presId="urn:microsoft.com/office/officeart/2005/8/layout/hierarchy3"/>
    <dgm:cxn modelId="{9F109787-A203-4AEC-8B91-B7F94D6346A8}" type="presOf" srcId="{1B53B154-081E-442F-9CE4-C88AF7F423F9}" destId="{AFB16798-BAA1-4129-8815-4A93C22CDBCC}" srcOrd="1"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179753C2-B5BE-45D1-B432-8E558F167122}" type="presOf" srcId="{BCE5BB97-17A9-49D5-A50F-FF42D83B1122}" destId="{3B2C6B53-4E2E-4F01-A7DD-F3B7D7D1C827}" srcOrd="0" destOrd="0" presId="urn:microsoft.com/office/officeart/2005/8/layout/hierarchy3"/>
    <dgm:cxn modelId="{29DBB270-17D7-4FED-ADB0-C005E82CC651}" type="presOf" srcId="{3CD1ADB0-AA9E-47C7-B349-6800417801F3}" destId="{6606DBB7-13BA-4BF9-9C10-B1D276F25DC1}" srcOrd="0" destOrd="0" presId="urn:microsoft.com/office/officeart/2005/8/layout/hierarchy3"/>
    <dgm:cxn modelId="{B21BE76D-0461-450B-A3FD-31873F3DC680}" type="presOf" srcId="{32F62D33-D245-4096-8411-A7FC453AEB01}" destId="{9E2787FD-86C1-4F32-A7E2-C2A124C7A872}" srcOrd="0" destOrd="0" presId="urn:microsoft.com/office/officeart/2005/8/layout/hierarchy3"/>
    <dgm:cxn modelId="{BBD36908-AB40-4568-AAC3-F31D7084002B}" srcId="{1B53B154-081E-442F-9CE4-C88AF7F423F9}" destId="{14900F47-A1AB-4303-B210-20EB6FF4DB20}" srcOrd="3" destOrd="0" parTransId="{FCE2DD92-0A25-4508-83B3-955BD4B7BBE8}" sibTransId="{7A84F4A7-1F61-4358-9C90-D67C55DDF9FD}"/>
    <dgm:cxn modelId="{BBFD5D1D-E490-4F4D-A44F-311519B20CFB}" srcId="{1B53B154-081E-442F-9CE4-C88AF7F423F9}" destId="{52A4956B-9E67-4387-88ED-B7D3BDCCD546}" srcOrd="4" destOrd="0" parTransId="{132EFC6A-3D58-4D6C-86CB-F283F4C9763A}" sibTransId="{3A7230CD-4B5B-4762-8F1C-BB12E075CE80}"/>
    <dgm:cxn modelId="{CBE0543B-B843-4892-B978-E2F19FE69FDD}" type="presOf" srcId="{ECB825C6-E555-4AE9-9442-603CC6FA898B}" destId="{61B6A53E-24EC-4C34-847F-85B8100E45B5}" srcOrd="0" destOrd="0" presId="urn:microsoft.com/office/officeart/2005/8/layout/hierarchy3"/>
    <dgm:cxn modelId="{C19AC91E-FE8D-4D21-B41A-71B8A1734E5A}" type="presOf" srcId="{ABC4B663-79D5-4B75-968E-61F51299BA44}" destId="{EA48588D-6F4F-49B3-9BD6-77C3A3FA1005}" srcOrd="0" destOrd="0" presId="urn:microsoft.com/office/officeart/2005/8/layout/hierarchy3"/>
    <dgm:cxn modelId="{08198CE0-9987-4B38-9CBE-3C8E7B7BDD02}" srcId="{1B53B154-081E-442F-9CE4-C88AF7F423F9}" destId="{32F62D33-D245-4096-8411-A7FC453AEB01}" srcOrd="1" destOrd="0" parTransId="{ABC4B663-79D5-4B75-968E-61F51299BA44}" sibTransId="{EDEE608A-7CAF-4C84-83B7-236A5F02CF3B}"/>
    <dgm:cxn modelId="{007F0AE4-9391-4217-B13B-58E58C4399EE}" srcId="{1B53B154-081E-442F-9CE4-C88AF7F423F9}" destId="{5A389D2F-A5CE-40EF-A646-8D8F7F5FF3A7}" srcOrd="0" destOrd="0" parTransId="{D09883D1-B993-44AF-A15E-AC8BE6D3BD0A}" sibTransId="{9BD76C33-B092-4571-8C39-DC82CE596462}"/>
    <dgm:cxn modelId="{EAE6EC4E-4E24-44F6-94EE-BE339AC2225F}" srcId="{1B53B154-081E-442F-9CE4-C88AF7F423F9}" destId="{BCE5BB97-17A9-49D5-A50F-FF42D83B1122}" srcOrd="2" destOrd="0" parTransId="{3CD1ADB0-AA9E-47C7-B349-6800417801F3}" sibTransId="{611E3C53-EA00-4F0C-A1C1-CACD8961777C}"/>
    <dgm:cxn modelId="{A0F3A7CD-C171-4D4A-B6A2-4CD460436702}" type="presOf" srcId="{14900F47-A1AB-4303-B210-20EB6FF4DB20}" destId="{A5287835-0EED-4CE1-AFE7-8A1FF129FDA9}" srcOrd="0" destOrd="0" presId="urn:microsoft.com/office/officeart/2005/8/layout/hierarchy3"/>
    <dgm:cxn modelId="{176E4ABD-DCEA-4FC4-9C53-352117AE7896}" type="presOf" srcId="{132EFC6A-3D58-4D6C-86CB-F283F4C9763A}" destId="{89E08A60-410D-4C26-91C9-5B12469A712A}" srcOrd="0" destOrd="0" presId="urn:microsoft.com/office/officeart/2005/8/layout/hierarchy3"/>
    <dgm:cxn modelId="{3CDF92CE-3D5A-4441-8734-AEE28D606C7B}" type="presOf" srcId="{5A389D2F-A5CE-40EF-A646-8D8F7F5FF3A7}" destId="{73E85A3F-1860-4288-ADB0-A632CCE9649F}" srcOrd="0" destOrd="0" presId="urn:microsoft.com/office/officeart/2005/8/layout/hierarchy3"/>
    <dgm:cxn modelId="{A44474F8-F14C-44FE-9B16-29910B1E30F4}" type="presParOf" srcId="{61B6A53E-24EC-4C34-847F-85B8100E45B5}" destId="{D78DF3B5-E006-4A14-9AEF-518274847A7A}" srcOrd="0" destOrd="0" presId="urn:microsoft.com/office/officeart/2005/8/layout/hierarchy3"/>
    <dgm:cxn modelId="{175987BE-BE98-4544-8C25-9FCA4EFB9D16}" type="presParOf" srcId="{D78DF3B5-E006-4A14-9AEF-518274847A7A}" destId="{CDD0E71D-702E-4362-BDCC-CF9AE9FCD35C}" srcOrd="0" destOrd="0" presId="urn:microsoft.com/office/officeart/2005/8/layout/hierarchy3"/>
    <dgm:cxn modelId="{B526E3DB-9A0B-491A-9F88-76E027D44B56}" type="presParOf" srcId="{CDD0E71D-702E-4362-BDCC-CF9AE9FCD35C}" destId="{56EF4997-20EF-430D-8217-528BA45195B4}" srcOrd="0" destOrd="0" presId="urn:microsoft.com/office/officeart/2005/8/layout/hierarchy3"/>
    <dgm:cxn modelId="{A0362551-B115-41EA-B6A8-6C5C6C240A68}" type="presParOf" srcId="{CDD0E71D-702E-4362-BDCC-CF9AE9FCD35C}" destId="{AFB16798-BAA1-4129-8815-4A93C22CDBCC}" srcOrd="1" destOrd="0" presId="urn:microsoft.com/office/officeart/2005/8/layout/hierarchy3"/>
    <dgm:cxn modelId="{31465FC2-89E2-4993-8E8C-E9865F108355}" type="presParOf" srcId="{D78DF3B5-E006-4A14-9AEF-518274847A7A}" destId="{C02C9124-FE5F-4F04-A934-FCC1F08A9FE7}" srcOrd="1" destOrd="0" presId="urn:microsoft.com/office/officeart/2005/8/layout/hierarchy3"/>
    <dgm:cxn modelId="{B8BB4A35-5803-4CD8-9BA7-843174BB92D2}" type="presParOf" srcId="{C02C9124-FE5F-4F04-A934-FCC1F08A9FE7}" destId="{04AB7BA5-66BE-4403-84F4-98FB35309AD3}" srcOrd="0" destOrd="0" presId="urn:microsoft.com/office/officeart/2005/8/layout/hierarchy3"/>
    <dgm:cxn modelId="{95912E04-EBCA-416C-B19A-27C3EFD241D3}" type="presParOf" srcId="{C02C9124-FE5F-4F04-A934-FCC1F08A9FE7}" destId="{73E85A3F-1860-4288-ADB0-A632CCE9649F}" srcOrd="1" destOrd="0" presId="urn:microsoft.com/office/officeart/2005/8/layout/hierarchy3"/>
    <dgm:cxn modelId="{81521ECE-3F05-4689-A553-7741A1F2E8D5}" type="presParOf" srcId="{C02C9124-FE5F-4F04-A934-FCC1F08A9FE7}" destId="{EA48588D-6F4F-49B3-9BD6-77C3A3FA1005}" srcOrd="2" destOrd="0" presId="urn:microsoft.com/office/officeart/2005/8/layout/hierarchy3"/>
    <dgm:cxn modelId="{C67D648B-CBEE-4A5A-A03A-BD8A98F11B0C}" type="presParOf" srcId="{C02C9124-FE5F-4F04-A934-FCC1F08A9FE7}" destId="{9E2787FD-86C1-4F32-A7E2-C2A124C7A872}" srcOrd="3" destOrd="0" presId="urn:microsoft.com/office/officeart/2005/8/layout/hierarchy3"/>
    <dgm:cxn modelId="{325B0A17-0B02-43A5-886F-5DBB4C279718}" type="presParOf" srcId="{C02C9124-FE5F-4F04-A934-FCC1F08A9FE7}" destId="{6606DBB7-13BA-4BF9-9C10-B1D276F25DC1}" srcOrd="4" destOrd="0" presId="urn:microsoft.com/office/officeart/2005/8/layout/hierarchy3"/>
    <dgm:cxn modelId="{E50DB8FD-24DE-49EA-A74E-F6127AF0184D}" type="presParOf" srcId="{C02C9124-FE5F-4F04-A934-FCC1F08A9FE7}" destId="{3B2C6B53-4E2E-4F01-A7DD-F3B7D7D1C827}" srcOrd="5" destOrd="0" presId="urn:microsoft.com/office/officeart/2005/8/layout/hierarchy3"/>
    <dgm:cxn modelId="{D624C783-F824-4713-8692-EF8BD8A922CC}" type="presParOf" srcId="{C02C9124-FE5F-4F04-A934-FCC1F08A9FE7}" destId="{E690F884-16D1-473D-B964-A1EF570B5079}" srcOrd="6" destOrd="0" presId="urn:microsoft.com/office/officeart/2005/8/layout/hierarchy3"/>
    <dgm:cxn modelId="{8743983F-D5CB-4B14-9369-8BB52F87CBC0}" type="presParOf" srcId="{C02C9124-FE5F-4F04-A934-FCC1F08A9FE7}" destId="{A5287835-0EED-4CE1-AFE7-8A1FF129FDA9}" srcOrd="7" destOrd="0" presId="urn:microsoft.com/office/officeart/2005/8/layout/hierarchy3"/>
    <dgm:cxn modelId="{D2D5FFB8-7A8B-41D9-83B8-E760594E615A}" type="presParOf" srcId="{C02C9124-FE5F-4F04-A934-FCC1F08A9FE7}" destId="{89E08A60-410D-4C26-91C9-5B12469A712A}" srcOrd="8" destOrd="0" presId="urn:microsoft.com/office/officeart/2005/8/layout/hierarchy3"/>
    <dgm:cxn modelId="{62CE2EC5-85A6-4261-90AA-4080E58C3F32}" type="presParOf" srcId="{C02C9124-FE5F-4F04-A934-FCC1F08A9FE7}" destId="{06763F5E-5009-43C2-BF47-464FBF1932A1}" srcOrd="9"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7631D1-86C5-4148-BCDE-1F04D15B2F5F}" type="doc">
      <dgm:prSet loTypeId="urn:microsoft.com/office/officeart/2005/8/layout/equation2" loCatId="process" qsTypeId="urn:microsoft.com/office/officeart/2005/8/quickstyle/simple1" qsCatId="simple" csTypeId="urn:microsoft.com/office/officeart/2005/8/colors/accent0_2" csCatId="mainScheme" phldr="1"/>
      <dgm:spPr/>
      <dgm:t>
        <a:bodyPr/>
        <a:lstStyle/>
        <a:p>
          <a:endParaRPr lang="en-US"/>
        </a:p>
      </dgm:t>
    </dgm:pt>
    <dgm:pt modelId="{E801DC46-0AC4-49AB-B353-77C3DBEEECD4}">
      <dgm:prSet phldrT="[Texte]"/>
      <dgm:spPr/>
      <dgm:t>
        <a:bodyPr/>
        <a:lstStyle/>
        <a:p>
          <a:r>
            <a:rPr lang="fr-FR" smtClean="0"/>
            <a:t>B grammars</a:t>
          </a:r>
          <a:endParaRPr lang="en-US"/>
        </a:p>
      </dgm:t>
    </dgm:pt>
    <dgm:pt modelId="{DB5F9102-77F6-4CC8-B53B-BD64205E3D1F}" type="parTrans" cxnId="{DD7ACF69-DAB8-4051-8B3D-D727DE35D1D7}">
      <dgm:prSet/>
      <dgm:spPr/>
      <dgm:t>
        <a:bodyPr/>
        <a:lstStyle/>
        <a:p>
          <a:endParaRPr lang="en-US"/>
        </a:p>
      </dgm:t>
    </dgm:pt>
    <dgm:pt modelId="{BF7540FB-7FC9-49F1-B206-F58B604B004F}" type="sibTrans" cxnId="{DD7ACF69-DAB8-4051-8B3D-D727DE35D1D7}">
      <dgm:prSet/>
      <dgm:spPr/>
      <dgm:t>
        <a:bodyPr/>
        <a:lstStyle/>
        <a:p>
          <a:endParaRPr lang="en-US"/>
        </a:p>
      </dgm:t>
    </dgm:pt>
    <dgm:pt modelId="{C169B47B-C912-4CB5-BCC3-E4B2BC4ED4B2}">
      <dgm:prSet phldrT="[Texte]"/>
      <dgm:spPr/>
      <dgm:t>
        <a:bodyPr/>
        <a:lstStyle/>
        <a:p>
          <a:r>
            <a:rPr lang="fr-FR" smtClean="0"/>
            <a:t>Generator </a:t>
          </a:r>
          <a:endParaRPr lang="en-US"/>
        </a:p>
      </dgm:t>
    </dgm:pt>
    <dgm:pt modelId="{1F2259DD-543A-4C9C-91E0-87AD97BB07F3}" type="parTrans" cxnId="{4B630E3F-DA5B-4F38-9E23-2AB3456AF855}">
      <dgm:prSet/>
      <dgm:spPr/>
      <dgm:t>
        <a:bodyPr/>
        <a:lstStyle/>
        <a:p>
          <a:endParaRPr lang="en-US"/>
        </a:p>
      </dgm:t>
    </dgm:pt>
    <dgm:pt modelId="{A80B41F6-BBBC-438F-9C84-935152C52109}" type="sibTrans" cxnId="{4B630E3F-DA5B-4F38-9E23-2AB3456AF855}">
      <dgm:prSet/>
      <dgm:spPr/>
      <dgm:t>
        <a:bodyPr/>
        <a:lstStyle/>
        <a:p>
          <a:endParaRPr lang="en-US"/>
        </a:p>
      </dgm:t>
    </dgm:pt>
    <dgm:pt modelId="{97289E28-BA36-4833-9C05-B6193D4437DE}">
      <dgm:prSet phldrT="[Texte]"/>
      <dgm:spPr/>
      <dgm:t>
        <a:bodyPr/>
        <a:lstStyle/>
        <a:p>
          <a:r>
            <a:rPr lang="fr-FR" smtClean="0"/>
            <a:t>B spec</a:t>
          </a:r>
          <a:endParaRPr lang="en-US"/>
        </a:p>
      </dgm:t>
    </dgm:pt>
    <dgm:pt modelId="{81C3A9B7-30C2-43DA-A403-EE277D3A094D}" type="parTrans" cxnId="{F00F86BD-763D-4004-BDCD-B00802FB68BA}">
      <dgm:prSet/>
      <dgm:spPr/>
      <dgm:t>
        <a:bodyPr/>
        <a:lstStyle/>
        <a:p>
          <a:endParaRPr lang="en-US"/>
        </a:p>
      </dgm:t>
    </dgm:pt>
    <dgm:pt modelId="{5F4EA2C2-D95E-45F7-851C-CE3DCAEFC26A}" type="sibTrans" cxnId="{F00F86BD-763D-4004-BDCD-B00802FB68BA}">
      <dgm:prSet/>
      <dgm:spPr/>
      <dgm:t>
        <a:bodyPr/>
        <a:lstStyle/>
        <a:p>
          <a:endParaRPr lang="en-US"/>
        </a:p>
      </dgm:t>
    </dgm:pt>
    <dgm:pt modelId="{6B7245C6-60BB-4B3B-984E-6F3AED8216A5}">
      <dgm:prSet phldrT="[Texte]"/>
      <dgm:spPr/>
      <dgm:t>
        <a:bodyPr/>
        <a:lstStyle/>
        <a:p>
          <a:r>
            <a:rPr lang="fr-FR" smtClean="0"/>
            <a:t>Code</a:t>
          </a:r>
        </a:p>
        <a:p>
          <a:r>
            <a:rPr lang="fr-FR" smtClean="0"/>
            <a:t>(Java/SQL/AspectJ)</a:t>
          </a:r>
          <a:endParaRPr lang="en-US"/>
        </a:p>
      </dgm:t>
    </dgm:pt>
    <dgm:pt modelId="{93F3C2D1-2A46-457E-B006-B32CCB7EC569}" type="parTrans" cxnId="{D335748F-9052-424B-A572-2062D27A4A1C}">
      <dgm:prSet/>
      <dgm:spPr/>
      <dgm:t>
        <a:bodyPr/>
        <a:lstStyle/>
        <a:p>
          <a:endParaRPr lang="en-US"/>
        </a:p>
      </dgm:t>
    </dgm:pt>
    <dgm:pt modelId="{120E450E-C1FC-4C8C-9CA9-C624A0333E8F}" type="sibTrans" cxnId="{D335748F-9052-424B-A572-2062D27A4A1C}">
      <dgm:prSet/>
      <dgm:spPr/>
      <dgm:t>
        <a:bodyPr/>
        <a:lstStyle/>
        <a:p>
          <a:endParaRPr lang="en-US"/>
        </a:p>
      </dgm:t>
    </dgm:pt>
    <dgm:pt modelId="{A25379A6-C17C-421A-A59D-83584D702C20}" type="pres">
      <dgm:prSet presAssocID="{897631D1-86C5-4148-BCDE-1F04D15B2F5F}" presName="Name0" presStyleCnt="0">
        <dgm:presLayoutVars>
          <dgm:dir/>
          <dgm:resizeHandles val="exact"/>
        </dgm:presLayoutVars>
      </dgm:prSet>
      <dgm:spPr/>
    </dgm:pt>
    <dgm:pt modelId="{0FDD1ECD-41BB-49A0-9B04-D33F632C8F5B}" type="pres">
      <dgm:prSet presAssocID="{897631D1-86C5-4148-BCDE-1F04D15B2F5F}" presName="vNodes" presStyleCnt="0"/>
      <dgm:spPr/>
    </dgm:pt>
    <dgm:pt modelId="{0735B3A2-1A74-495E-A06D-520973234955}" type="pres">
      <dgm:prSet presAssocID="{E801DC46-0AC4-49AB-B353-77C3DBEEECD4}" presName="node" presStyleLbl="node1" presStyleIdx="0" presStyleCnt="4">
        <dgm:presLayoutVars>
          <dgm:bulletEnabled val="1"/>
        </dgm:presLayoutVars>
      </dgm:prSet>
      <dgm:spPr/>
    </dgm:pt>
    <dgm:pt modelId="{CF592BFF-E1B8-4149-8D6D-9D6A359D6723}" type="pres">
      <dgm:prSet presAssocID="{BF7540FB-7FC9-49F1-B206-F58B604B004F}" presName="spacerT" presStyleCnt="0"/>
      <dgm:spPr/>
    </dgm:pt>
    <dgm:pt modelId="{F98CD5D8-55A0-441A-9C36-7A75CD0EA8AB}" type="pres">
      <dgm:prSet presAssocID="{BF7540FB-7FC9-49F1-B206-F58B604B004F}" presName="sibTrans" presStyleLbl="sibTrans2D1" presStyleIdx="0" presStyleCnt="3"/>
      <dgm:spPr>
        <a:prstGeom prst="downArrow">
          <a:avLst/>
        </a:prstGeom>
      </dgm:spPr>
    </dgm:pt>
    <dgm:pt modelId="{9B3FAED5-5877-4D36-BE70-FB44E16F94A0}" type="pres">
      <dgm:prSet presAssocID="{BF7540FB-7FC9-49F1-B206-F58B604B004F}" presName="spacerB" presStyleCnt="0"/>
      <dgm:spPr/>
    </dgm:pt>
    <dgm:pt modelId="{6F5CD72B-54E4-45BE-B010-E806DC0742BD}" type="pres">
      <dgm:prSet presAssocID="{C169B47B-C912-4CB5-BCC3-E4B2BC4ED4B2}" presName="node" presStyleLbl="node1" presStyleIdx="1" presStyleCnt="4">
        <dgm:presLayoutVars>
          <dgm:bulletEnabled val="1"/>
        </dgm:presLayoutVars>
      </dgm:prSet>
      <dgm:spPr/>
    </dgm:pt>
    <dgm:pt modelId="{3E768470-C076-440E-B16C-19C7074688B6}" type="pres">
      <dgm:prSet presAssocID="{A80B41F6-BBBC-438F-9C84-935152C52109}" presName="spacerT" presStyleCnt="0"/>
      <dgm:spPr/>
    </dgm:pt>
    <dgm:pt modelId="{8325C56E-3093-4D52-B557-124525422449}" type="pres">
      <dgm:prSet presAssocID="{A80B41F6-BBBC-438F-9C84-935152C52109}" presName="sibTrans" presStyleLbl="sibTrans2D1" presStyleIdx="1" presStyleCnt="3"/>
      <dgm:spPr>
        <a:prstGeom prst="upArrow">
          <a:avLst/>
        </a:prstGeom>
      </dgm:spPr>
    </dgm:pt>
    <dgm:pt modelId="{B1E739DB-F4B2-4628-8A02-67017147DBA2}" type="pres">
      <dgm:prSet presAssocID="{A80B41F6-BBBC-438F-9C84-935152C52109}" presName="spacerB" presStyleCnt="0"/>
      <dgm:spPr/>
    </dgm:pt>
    <dgm:pt modelId="{6921EEBE-AFF8-4732-B4F4-6A2530CB312F}" type="pres">
      <dgm:prSet presAssocID="{97289E28-BA36-4833-9C05-B6193D4437DE}" presName="node" presStyleLbl="node1" presStyleIdx="2" presStyleCnt="4">
        <dgm:presLayoutVars>
          <dgm:bulletEnabled val="1"/>
        </dgm:presLayoutVars>
      </dgm:prSet>
      <dgm:spPr/>
    </dgm:pt>
    <dgm:pt modelId="{FE81CAC9-7A81-4A1B-97D9-7A8BC325E8B8}" type="pres">
      <dgm:prSet presAssocID="{897631D1-86C5-4148-BCDE-1F04D15B2F5F}" presName="sibTransLast" presStyleLbl="sibTrans2D1" presStyleIdx="2" presStyleCnt="3"/>
      <dgm:spPr>
        <a:prstGeom prst="rightArrow">
          <a:avLst/>
        </a:prstGeom>
      </dgm:spPr>
    </dgm:pt>
    <dgm:pt modelId="{8C05AA6C-6877-4993-AD3E-4F076A760D60}" type="pres">
      <dgm:prSet presAssocID="{897631D1-86C5-4148-BCDE-1F04D15B2F5F}" presName="connectorText" presStyleLbl="sibTrans2D1" presStyleIdx="2" presStyleCnt="3"/>
      <dgm:spPr/>
    </dgm:pt>
    <dgm:pt modelId="{146A212A-31CA-4A69-94FA-83D2CCACE2F5}" type="pres">
      <dgm:prSet presAssocID="{897631D1-86C5-4148-BCDE-1F04D15B2F5F}" presName="lastNode" presStyleLbl="node1" presStyleIdx="3" presStyleCnt="4">
        <dgm:presLayoutVars>
          <dgm:bulletEnabled val="1"/>
        </dgm:presLayoutVars>
      </dgm:prSet>
      <dgm:spPr/>
    </dgm:pt>
  </dgm:ptLst>
  <dgm:cxnLst>
    <dgm:cxn modelId="{EB83C09D-A55D-45B0-92F7-2816C5A0EF2F}" type="presOf" srcId="{5F4EA2C2-D95E-45F7-851C-CE3DCAEFC26A}" destId="{8C05AA6C-6877-4993-AD3E-4F076A760D60}" srcOrd="1" destOrd="0" presId="urn:microsoft.com/office/officeart/2005/8/layout/equation2"/>
    <dgm:cxn modelId="{B6E667B7-F9E2-4F4C-8243-C0942FB21FE3}" type="presOf" srcId="{5F4EA2C2-D95E-45F7-851C-CE3DCAEFC26A}" destId="{FE81CAC9-7A81-4A1B-97D9-7A8BC325E8B8}" srcOrd="0" destOrd="0" presId="urn:microsoft.com/office/officeart/2005/8/layout/equation2"/>
    <dgm:cxn modelId="{082402A9-7A6C-4BDA-990F-B0A8EAD6D37E}" type="presOf" srcId="{897631D1-86C5-4148-BCDE-1F04D15B2F5F}" destId="{A25379A6-C17C-421A-A59D-83584D702C20}" srcOrd="0" destOrd="0" presId="urn:microsoft.com/office/officeart/2005/8/layout/equation2"/>
    <dgm:cxn modelId="{3642A3DD-D3C5-46F6-BCD1-0615B456EA50}" type="presOf" srcId="{97289E28-BA36-4833-9C05-B6193D4437DE}" destId="{6921EEBE-AFF8-4732-B4F4-6A2530CB312F}" srcOrd="0" destOrd="0" presId="urn:microsoft.com/office/officeart/2005/8/layout/equation2"/>
    <dgm:cxn modelId="{EF424300-72F0-467C-BFFD-A607A946F305}" type="presOf" srcId="{A80B41F6-BBBC-438F-9C84-935152C52109}" destId="{8325C56E-3093-4D52-B557-124525422449}" srcOrd="0" destOrd="0" presId="urn:microsoft.com/office/officeart/2005/8/layout/equation2"/>
    <dgm:cxn modelId="{B61D4560-18BB-4476-BD46-6DE2FB7A6A66}" type="presOf" srcId="{C169B47B-C912-4CB5-BCC3-E4B2BC4ED4B2}" destId="{6F5CD72B-54E4-45BE-B010-E806DC0742BD}" srcOrd="0" destOrd="0" presId="urn:microsoft.com/office/officeart/2005/8/layout/equation2"/>
    <dgm:cxn modelId="{4D29C37C-18D8-4135-A995-913905E96F55}" type="presOf" srcId="{6B7245C6-60BB-4B3B-984E-6F3AED8216A5}" destId="{146A212A-31CA-4A69-94FA-83D2CCACE2F5}" srcOrd="0" destOrd="0" presId="urn:microsoft.com/office/officeart/2005/8/layout/equation2"/>
    <dgm:cxn modelId="{F00F86BD-763D-4004-BDCD-B00802FB68BA}" srcId="{897631D1-86C5-4148-BCDE-1F04D15B2F5F}" destId="{97289E28-BA36-4833-9C05-B6193D4437DE}" srcOrd="2" destOrd="0" parTransId="{81C3A9B7-30C2-43DA-A403-EE277D3A094D}" sibTransId="{5F4EA2C2-D95E-45F7-851C-CE3DCAEFC26A}"/>
    <dgm:cxn modelId="{4B630E3F-DA5B-4F38-9E23-2AB3456AF855}" srcId="{897631D1-86C5-4148-BCDE-1F04D15B2F5F}" destId="{C169B47B-C912-4CB5-BCC3-E4B2BC4ED4B2}" srcOrd="1" destOrd="0" parTransId="{1F2259DD-543A-4C9C-91E0-87AD97BB07F3}" sibTransId="{A80B41F6-BBBC-438F-9C84-935152C52109}"/>
    <dgm:cxn modelId="{943B2836-3E83-43EF-8177-60BBCD5A2A9B}" type="presOf" srcId="{BF7540FB-7FC9-49F1-B206-F58B604B004F}" destId="{F98CD5D8-55A0-441A-9C36-7A75CD0EA8AB}" srcOrd="0" destOrd="0" presId="urn:microsoft.com/office/officeart/2005/8/layout/equation2"/>
    <dgm:cxn modelId="{DD7ACF69-DAB8-4051-8B3D-D727DE35D1D7}" srcId="{897631D1-86C5-4148-BCDE-1F04D15B2F5F}" destId="{E801DC46-0AC4-49AB-B353-77C3DBEEECD4}" srcOrd="0" destOrd="0" parTransId="{DB5F9102-77F6-4CC8-B53B-BD64205E3D1F}" sibTransId="{BF7540FB-7FC9-49F1-B206-F58B604B004F}"/>
    <dgm:cxn modelId="{D335748F-9052-424B-A572-2062D27A4A1C}" srcId="{897631D1-86C5-4148-BCDE-1F04D15B2F5F}" destId="{6B7245C6-60BB-4B3B-984E-6F3AED8216A5}" srcOrd="3" destOrd="0" parTransId="{93F3C2D1-2A46-457E-B006-B32CCB7EC569}" sibTransId="{120E450E-C1FC-4C8C-9CA9-C624A0333E8F}"/>
    <dgm:cxn modelId="{A493A6D3-CA0C-4E75-B736-A412BF37F5A7}" type="presOf" srcId="{E801DC46-0AC4-49AB-B353-77C3DBEEECD4}" destId="{0735B3A2-1A74-495E-A06D-520973234955}" srcOrd="0" destOrd="0" presId="urn:microsoft.com/office/officeart/2005/8/layout/equation2"/>
    <dgm:cxn modelId="{A57AE265-47E7-4702-8B2B-B2C68A0CD5CC}" type="presParOf" srcId="{A25379A6-C17C-421A-A59D-83584D702C20}" destId="{0FDD1ECD-41BB-49A0-9B04-D33F632C8F5B}" srcOrd="0" destOrd="0" presId="urn:microsoft.com/office/officeart/2005/8/layout/equation2"/>
    <dgm:cxn modelId="{F1F727AF-918C-4824-B82E-C68B26AE9A6B}" type="presParOf" srcId="{0FDD1ECD-41BB-49A0-9B04-D33F632C8F5B}" destId="{0735B3A2-1A74-495E-A06D-520973234955}" srcOrd="0" destOrd="0" presId="urn:microsoft.com/office/officeart/2005/8/layout/equation2"/>
    <dgm:cxn modelId="{4701ED57-A99A-42B5-9908-5ED504C1AC2D}" type="presParOf" srcId="{0FDD1ECD-41BB-49A0-9B04-D33F632C8F5B}" destId="{CF592BFF-E1B8-4149-8D6D-9D6A359D6723}" srcOrd="1" destOrd="0" presId="urn:microsoft.com/office/officeart/2005/8/layout/equation2"/>
    <dgm:cxn modelId="{AED5C53D-1309-4977-813D-82D7CB2AE6FC}" type="presParOf" srcId="{0FDD1ECD-41BB-49A0-9B04-D33F632C8F5B}" destId="{F98CD5D8-55A0-441A-9C36-7A75CD0EA8AB}" srcOrd="2" destOrd="0" presId="urn:microsoft.com/office/officeart/2005/8/layout/equation2"/>
    <dgm:cxn modelId="{3592C3CF-2469-43C0-8969-C67C14FEE040}" type="presParOf" srcId="{0FDD1ECD-41BB-49A0-9B04-D33F632C8F5B}" destId="{9B3FAED5-5877-4D36-BE70-FB44E16F94A0}" srcOrd="3" destOrd="0" presId="urn:microsoft.com/office/officeart/2005/8/layout/equation2"/>
    <dgm:cxn modelId="{F1036C85-4882-42E9-961C-5E3B2481B0C3}" type="presParOf" srcId="{0FDD1ECD-41BB-49A0-9B04-D33F632C8F5B}" destId="{6F5CD72B-54E4-45BE-B010-E806DC0742BD}" srcOrd="4" destOrd="0" presId="urn:microsoft.com/office/officeart/2005/8/layout/equation2"/>
    <dgm:cxn modelId="{7D98E234-7F9B-4A2A-965B-E03725753876}" type="presParOf" srcId="{0FDD1ECD-41BB-49A0-9B04-D33F632C8F5B}" destId="{3E768470-C076-440E-B16C-19C7074688B6}" srcOrd="5" destOrd="0" presId="urn:microsoft.com/office/officeart/2005/8/layout/equation2"/>
    <dgm:cxn modelId="{5B811C9F-9957-45C7-86B9-F0098E7756B3}" type="presParOf" srcId="{0FDD1ECD-41BB-49A0-9B04-D33F632C8F5B}" destId="{8325C56E-3093-4D52-B557-124525422449}" srcOrd="6" destOrd="0" presId="urn:microsoft.com/office/officeart/2005/8/layout/equation2"/>
    <dgm:cxn modelId="{60719E69-AC81-4764-9287-E6A067650133}" type="presParOf" srcId="{0FDD1ECD-41BB-49A0-9B04-D33F632C8F5B}" destId="{B1E739DB-F4B2-4628-8A02-67017147DBA2}" srcOrd="7" destOrd="0" presId="urn:microsoft.com/office/officeart/2005/8/layout/equation2"/>
    <dgm:cxn modelId="{1C1AD693-AE76-4ED1-B3D2-F3B328793445}" type="presParOf" srcId="{0FDD1ECD-41BB-49A0-9B04-D33F632C8F5B}" destId="{6921EEBE-AFF8-4732-B4F4-6A2530CB312F}" srcOrd="8" destOrd="0" presId="urn:microsoft.com/office/officeart/2005/8/layout/equation2"/>
    <dgm:cxn modelId="{64A134EC-A539-4309-98B6-AC05FAD96FDE}" type="presParOf" srcId="{A25379A6-C17C-421A-A59D-83584D702C20}" destId="{FE81CAC9-7A81-4A1B-97D9-7A8BC325E8B8}" srcOrd="1" destOrd="0" presId="urn:microsoft.com/office/officeart/2005/8/layout/equation2"/>
    <dgm:cxn modelId="{F94FC410-AAD9-4339-A06F-4137AC1B8F85}" type="presParOf" srcId="{FE81CAC9-7A81-4A1B-97D9-7A8BC325E8B8}" destId="{8C05AA6C-6877-4993-AD3E-4F076A760D60}" srcOrd="0" destOrd="0" presId="urn:microsoft.com/office/officeart/2005/8/layout/equation2"/>
    <dgm:cxn modelId="{DB32E202-1652-44B0-A087-F0899A2A7C72}" type="presParOf" srcId="{A25379A6-C17C-421A-A59D-83584D702C20}" destId="{146A212A-31CA-4A69-94FA-83D2CCACE2F5}" srcOrd="2" destOrd="0" presId="urn:microsoft.com/office/officeart/2005/8/layout/equati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AD914C-B470-40CA-8C45-BFBD8B12DC1A}">
      <dsp:nvSpPr>
        <dsp:cNvPr id="0" name=""/>
        <dsp:cNvSpPr/>
      </dsp:nvSpPr>
      <dsp:spPr>
        <a:xfrm rot="16200000">
          <a:off x="95925" y="-95925"/>
          <a:ext cx="810090" cy="1001942"/>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UML metamodel</a:t>
          </a:r>
          <a:endParaRPr lang="en-US" sz="1200" kern="1200"/>
        </a:p>
      </dsp:txBody>
      <dsp:txXfrm rot="16200000">
        <a:off x="197187" y="-197187"/>
        <a:ext cx="607567" cy="1001942"/>
      </dsp:txXfrm>
    </dsp:sp>
    <dsp:sp modelId="{C8DE1C41-BE77-4DBB-A7AF-1FF54E2256BF}">
      <dsp:nvSpPr>
        <dsp:cNvPr id="0" name=""/>
        <dsp:cNvSpPr/>
      </dsp:nvSpPr>
      <dsp:spPr>
        <a:xfrm>
          <a:off x="1001942" y="0"/>
          <a:ext cx="1001942" cy="810090"/>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B </a:t>
          </a:r>
        </a:p>
        <a:p>
          <a:pPr lvl="0" algn="ctr" defTabSz="533400">
            <a:lnSpc>
              <a:spcPct val="90000"/>
            </a:lnSpc>
            <a:spcBef>
              <a:spcPct val="0"/>
            </a:spcBef>
            <a:spcAft>
              <a:spcPct val="35000"/>
            </a:spcAft>
          </a:pPr>
          <a:r>
            <a:rPr lang="fr-FR" sz="1200" kern="1200" smtClean="0"/>
            <a:t>metamodel</a:t>
          </a:r>
          <a:endParaRPr lang="en-US" sz="1200" kern="1200"/>
        </a:p>
      </dsp:txBody>
      <dsp:txXfrm>
        <a:off x="1001942" y="0"/>
        <a:ext cx="1001942" cy="607567"/>
      </dsp:txXfrm>
    </dsp:sp>
    <dsp:sp modelId="{974BD66C-1F42-44CA-9726-4FA7C7F0AE5D}">
      <dsp:nvSpPr>
        <dsp:cNvPr id="0" name=""/>
        <dsp:cNvSpPr/>
      </dsp:nvSpPr>
      <dsp:spPr>
        <a:xfrm rot="10800000">
          <a:off x="0" y="810090"/>
          <a:ext cx="1001942" cy="810090"/>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UML </a:t>
          </a:r>
        </a:p>
        <a:p>
          <a:pPr lvl="0" algn="ctr" defTabSz="533400">
            <a:lnSpc>
              <a:spcPct val="90000"/>
            </a:lnSpc>
            <a:spcBef>
              <a:spcPct val="0"/>
            </a:spcBef>
            <a:spcAft>
              <a:spcPct val="35000"/>
            </a:spcAft>
          </a:pPr>
          <a:r>
            <a:rPr lang="fr-FR" sz="1200" kern="1200" smtClean="0"/>
            <a:t>model</a:t>
          </a:r>
          <a:endParaRPr lang="en-US" sz="1200" kern="1200"/>
        </a:p>
      </dsp:txBody>
      <dsp:txXfrm rot="10800000">
        <a:off x="0" y="1012612"/>
        <a:ext cx="1001942" cy="607567"/>
      </dsp:txXfrm>
    </dsp:sp>
    <dsp:sp modelId="{6F9FDD49-63FD-46D5-A6BC-3FC25FA278F5}">
      <dsp:nvSpPr>
        <dsp:cNvPr id="0" name=""/>
        <dsp:cNvSpPr/>
      </dsp:nvSpPr>
      <dsp:spPr>
        <a:xfrm rot="5400000">
          <a:off x="1097868" y="714164"/>
          <a:ext cx="810090" cy="1001942"/>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B</a:t>
          </a:r>
        </a:p>
        <a:p>
          <a:pPr lvl="0" algn="ctr" defTabSz="533400">
            <a:lnSpc>
              <a:spcPct val="90000"/>
            </a:lnSpc>
            <a:spcBef>
              <a:spcPct val="0"/>
            </a:spcBef>
            <a:spcAft>
              <a:spcPct val="35000"/>
            </a:spcAft>
          </a:pPr>
          <a:r>
            <a:rPr lang="fr-FR" sz="1200" kern="1200" smtClean="0"/>
            <a:t>model</a:t>
          </a:r>
          <a:endParaRPr lang="en-US" sz="1200" kern="1200"/>
        </a:p>
      </dsp:txBody>
      <dsp:txXfrm rot="5400000">
        <a:off x="1199129" y="815425"/>
        <a:ext cx="607567" cy="1001942"/>
      </dsp:txXfrm>
    </dsp:sp>
    <dsp:sp modelId="{39F1DFA8-35BB-483A-AB51-9074FE5C68B5}">
      <dsp:nvSpPr>
        <dsp:cNvPr id="0" name=""/>
        <dsp:cNvSpPr/>
      </dsp:nvSpPr>
      <dsp:spPr>
        <a:xfrm>
          <a:off x="383703" y="624830"/>
          <a:ext cx="1236476" cy="370518"/>
        </a:xfrm>
        <a:prstGeom prst="roundRect">
          <a:avLst/>
        </a:prstGeom>
        <a:solidFill>
          <a:schemeClr val="bg1">
            <a:lumMod val="7500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smtClean="0"/>
            <a:t>B4MSecure</a:t>
          </a:r>
          <a:endParaRPr lang="en-US" sz="1200" kern="1200"/>
        </a:p>
      </dsp:txBody>
      <dsp:txXfrm>
        <a:off x="383703" y="624830"/>
        <a:ext cx="1236476" cy="37051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EF4997-20EF-430D-8217-528BA45195B4}">
      <dsp:nvSpPr>
        <dsp:cNvPr id="0" name=""/>
        <dsp:cNvSpPr/>
      </dsp:nvSpPr>
      <dsp:spPr>
        <a:xfrm>
          <a:off x="249034" y="2797"/>
          <a:ext cx="1114258" cy="55712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fr-FR" sz="2000" kern="1200" smtClean="0"/>
            <a:t>Features</a:t>
          </a:r>
          <a:endParaRPr lang="en-US" sz="2000" kern="1200"/>
        </a:p>
      </dsp:txBody>
      <dsp:txXfrm>
        <a:off x="249034" y="2797"/>
        <a:ext cx="1114258" cy="557129"/>
      </dsp:txXfrm>
    </dsp:sp>
    <dsp:sp modelId="{04AB7BA5-66BE-4403-84F4-98FB35309AD3}">
      <dsp:nvSpPr>
        <dsp:cNvPr id="0" name=""/>
        <dsp:cNvSpPr/>
      </dsp:nvSpPr>
      <dsp:spPr>
        <a:xfrm>
          <a:off x="360460" y="559927"/>
          <a:ext cx="111425" cy="417847"/>
        </a:xfrm>
        <a:custGeom>
          <a:avLst/>
          <a:gdLst/>
          <a:ahLst/>
          <a:cxnLst/>
          <a:rect l="0" t="0" r="0" b="0"/>
          <a:pathLst>
            <a:path>
              <a:moveTo>
                <a:pt x="0" y="0"/>
              </a:moveTo>
              <a:lnTo>
                <a:pt x="0" y="417847"/>
              </a:lnTo>
              <a:lnTo>
                <a:pt x="111425" y="417847"/>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85A3F-1860-4288-ADB0-A632CCE9649F}">
      <dsp:nvSpPr>
        <dsp:cNvPr id="0" name=""/>
        <dsp:cNvSpPr/>
      </dsp:nvSpPr>
      <dsp:spPr>
        <a:xfrm>
          <a:off x="471886" y="699209"/>
          <a:ext cx="3227178"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solidFill>
                <a:schemeClr val="bg1">
                  <a:lumMod val="50000"/>
                </a:schemeClr>
              </a:solidFill>
            </a:rPr>
            <a:t>Translate UML class diagrams into the B functional specification</a:t>
          </a:r>
          <a:endParaRPr lang="en-US" sz="1400" kern="1200">
            <a:solidFill>
              <a:schemeClr val="bg1">
                <a:lumMod val="50000"/>
              </a:schemeClr>
            </a:solidFill>
          </a:endParaRPr>
        </a:p>
      </dsp:txBody>
      <dsp:txXfrm>
        <a:off x="471886" y="699209"/>
        <a:ext cx="3227178" cy="557129"/>
      </dsp:txXfrm>
    </dsp:sp>
    <dsp:sp modelId="{6606DBB7-13BA-4BF9-9C10-B1D276F25DC1}">
      <dsp:nvSpPr>
        <dsp:cNvPr id="0" name=""/>
        <dsp:cNvSpPr/>
      </dsp:nvSpPr>
      <dsp:spPr>
        <a:xfrm>
          <a:off x="360460" y="559927"/>
          <a:ext cx="111425" cy="1114258"/>
        </a:xfrm>
        <a:custGeom>
          <a:avLst/>
          <a:gdLst/>
          <a:ahLst/>
          <a:cxnLst/>
          <a:rect l="0" t="0" r="0" b="0"/>
          <a:pathLst>
            <a:path>
              <a:moveTo>
                <a:pt x="0" y="0"/>
              </a:moveTo>
              <a:lnTo>
                <a:pt x="0" y="1114258"/>
              </a:lnTo>
              <a:lnTo>
                <a:pt x="111425" y="1114258"/>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C6B53-4E2E-4F01-A7DD-F3B7D7D1C827}">
      <dsp:nvSpPr>
        <dsp:cNvPr id="0" name=""/>
        <dsp:cNvSpPr/>
      </dsp:nvSpPr>
      <dsp:spPr>
        <a:xfrm>
          <a:off x="471886" y="1395621"/>
          <a:ext cx="3209635"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solidFill>
                <a:schemeClr val="bg1">
                  <a:lumMod val="50000"/>
                </a:schemeClr>
              </a:solidFill>
            </a:rPr>
            <a:t>Translate SecureUML diagrams into the B static security specification</a:t>
          </a:r>
          <a:endParaRPr lang="en-US" sz="1400" kern="1200">
            <a:solidFill>
              <a:schemeClr val="bg1">
                <a:lumMod val="50000"/>
              </a:schemeClr>
            </a:solidFill>
          </a:endParaRPr>
        </a:p>
      </dsp:txBody>
      <dsp:txXfrm>
        <a:off x="471886" y="1395621"/>
        <a:ext cx="3209635" cy="557129"/>
      </dsp:txXfrm>
    </dsp:sp>
    <dsp:sp modelId="{E690F884-16D1-473D-B964-A1EF570B5079}">
      <dsp:nvSpPr>
        <dsp:cNvPr id="0" name=""/>
        <dsp:cNvSpPr/>
      </dsp:nvSpPr>
      <dsp:spPr>
        <a:xfrm>
          <a:off x="360460" y="559927"/>
          <a:ext cx="111425" cy="1810670"/>
        </a:xfrm>
        <a:custGeom>
          <a:avLst/>
          <a:gdLst/>
          <a:ahLst/>
          <a:cxnLst/>
          <a:rect l="0" t="0" r="0" b="0"/>
          <a:pathLst>
            <a:path>
              <a:moveTo>
                <a:pt x="0" y="0"/>
              </a:moveTo>
              <a:lnTo>
                <a:pt x="0" y="1810670"/>
              </a:lnTo>
              <a:lnTo>
                <a:pt x="111425" y="181067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87835-0EED-4CE1-AFE7-8A1FF129FDA9}">
      <dsp:nvSpPr>
        <dsp:cNvPr id="0" name=""/>
        <dsp:cNvSpPr/>
      </dsp:nvSpPr>
      <dsp:spPr>
        <a:xfrm>
          <a:off x="471886" y="2092033"/>
          <a:ext cx="3201416"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Translate UML activity diagrams into the B dynamic security specification</a:t>
          </a:r>
          <a:endParaRPr lang="en-US" sz="1400" kern="1200"/>
        </a:p>
      </dsp:txBody>
      <dsp:txXfrm>
        <a:off x="471886" y="2092033"/>
        <a:ext cx="3201416" cy="557129"/>
      </dsp:txXfrm>
    </dsp:sp>
    <dsp:sp modelId="{89E08A60-410D-4C26-91C9-5B12469A712A}">
      <dsp:nvSpPr>
        <dsp:cNvPr id="0" name=""/>
        <dsp:cNvSpPr/>
      </dsp:nvSpPr>
      <dsp:spPr>
        <a:xfrm>
          <a:off x="360460" y="559927"/>
          <a:ext cx="111425" cy="2507082"/>
        </a:xfrm>
        <a:custGeom>
          <a:avLst/>
          <a:gdLst/>
          <a:ahLst/>
          <a:cxnLst/>
          <a:rect l="0" t="0" r="0" b="0"/>
          <a:pathLst>
            <a:path>
              <a:moveTo>
                <a:pt x="0" y="0"/>
              </a:moveTo>
              <a:lnTo>
                <a:pt x="0" y="2507082"/>
              </a:lnTo>
              <a:lnTo>
                <a:pt x="111425" y="2507082"/>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63F5E-5009-43C2-BF47-464FBF1932A1}">
      <dsp:nvSpPr>
        <dsp:cNvPr id="0" name=""/>
        <dsp:cNvSpPr/>
      </dsp:nvSpPr>
      <dsp:spPr>
        <a:xfrm>
          <a:off x="471886" y="2788444"/>
          <a:ext cx="3224566"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the access control filter</a:t>
          </a:r>
          <a:endParaRPr lang="en-US" sz="1400" kern="1200"/>
        </a:p>
      </dsp:txBody>
      <dsp:txXfrm>
        <a:off x="471886" y="2788444"/>
        <a:ext cx="3224566" cy="55712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477653-733C-46A9-963F-FEDFCF90103F}">
      <dsp:nvSpPr>
        <dsp:cNvPr id="0" name=""/>
        <dsp:cNvSpPr/>
      </dsp:nvSpPr>
      <dsp:spPr>
        <a:xfrm>
          <a:off x="1184" y="1344621"/>
          <a:ext cx="1174243" cy="587121"/>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Abstract B functional spec</a:t>
          </a:r>
          <a:endParaRPr lang="en-US" sz="1000" kern="1200"/>
        </a:p>
      </dsp:txBody>
      <dsp:txXfrm>
        <a:off x="1184" y="1344621"/>
        <a:ext cx="1174243" cy="587121"/>
      </dsp:txXfrm>
    </dsp:sp>
    <dsp:sp modelId="{12E8A444-99DB-47C8-95E6-AE40D2809128}">
      <dsp:nvSpPr>
        <dsp:cNvPr id="0" name=""/>
        <dsp:cNvSpPr/>
      </dsp:nvSpPr>
      <dsp:spPr>
        <a:xfrm rot="18289469">
          <a:off x="999030" y="1284458"/>
          <a:ext cx="822494" cy="32255"/>
        </a:xfrm>
        <a:custGeom>
          <a:avLst/>
          <a:gdLst/>
          <a:ahLst/>
          <a:cxnLst/>
          <a:rect l="0" t="0" r="0" b="0"/>
          <a:pathLst>
            <a:path>
              <a:moveTo>
                <a:pt x="0" y="16127"/>
              </a:moveTo>
              <a:lnTo>
                <a:pt x="822494" y="16127"/>
              </a:lnTo>
            </a:path>
          </a:pathLst>
        </a:custGeom>
        <a:noFill/>
        <a:ln w="25400" cap="flat" cmpd="sng" algn="ctr">
          <a:solidFill>
            <a:schemeClr val="tx1"/>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rot="18289469">
        <a:off x="1389715" y="1280024"/>
        <a:ext cx="41124" cy="41124"/>
      </dsp:txXfrm>
    </dsp:sp>
    <dsp:sp modelId="{F0466C89-04B0-4130-AEC3-F751602EE981}">
      <dsp:nvSpPr>
        <dsp:cNvPr id="0" name=""/>
        <dsp:cNvSpPr/>
      </dsp:nvSpPr>
      <dsp:spPr>
        <a:xfrm>
          <a:off x="1645126" y="669430"/>
          <a:ext cx="1174243" cy="587121"/>
        </a:xfrm>
        <a:prstGeom prst="roundRect">
          <a:avLst>
            <a:gd name="adj" fmla="val 10000"/>
          </a:avLst>
        </a:prstGeom>
        <a:solidFill>
          <a:schemeClr val="lt1"/>
        </a:solidFill>
        <a:ln w="25400" cap="flat" cmpd="sng" algn="ctr">
          <a:solidFill>
            <a:schemeClr val="tx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Data </a:t>
          </a:r>
          <a:endParaRPr lang="en-US" sz="1000" kern="1200">
            <a:solidFill>
              <a:schemeClr val="tx1"/>
            </a:solidFill>
          </a:endParaRPr>
        </a:p>
      </dsp:txBody>
      <dsp:txXfrm>
        <a:off x="1645126" y="669430"/>
        <a:ext cx="1174243" cy="587121"/>
      </dsp:txXfrm>
    </dsp:sp>
    <dsp:sp modelId="{E0494706-BDA4-4FCB-8595-75EABA3CB4F0}">
      <dsp:nvSpPr>
        <dsp:cNvPr id="0" name=""/>
        <dsp:cNvSpPr/>
      </dsp:nvSpPr>
      <dsp:spPr>
        <a:xfrm rot="19457599">
          <a:off x="2765001" y="778066"/>
          <a:ext cx="578434" cy="32255"/>
        </a:xfrm>
        <a:custGeom>
          <a:avLst/>
          <a:gdLst/>
          <a:ahLst/>
          <a:cxnLst/>
          <a:rect l="0" t="0" r="0" b="0"/>
          <a:pathLst>
            <a:path>
              <a:moveTo>
                <a:pt x="0" y="16127"/>
              </a:moveTo>
              <a:lnTo>
                <a:pt x="578434" y="16127"/>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9457599">
        <a:off x="3039757" y="779733"/>
        <a:ext cx="28921" cy="28921"/>
      </dsp:txXfrm>
    </dsp:sp>
    <dsp:sp modelId="{3E4CBBA0-BE61-40BB-B482-3E03D93DC7F9}">
      <dsp:nvSpPr>
        <dsp:cNvPr id="0" name=""/>
        <dsp:cNvSpPr/>
      </dsp:nvSpPr>
      <dsp:spPr>
        <a:xfrm>
          <a:off x="3289067" y="331835"/>
          <a:ext cx="1174243" cy="587121"/>
        </a:xfrm>
        <a:prstGeom prst="roundRect">
          <a:avLst>
            <a:gd name="adj" fmla="val 10000"/>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SQL table</a:t>
          </a:r>
          <a:endParaRPr lang="en-US" sz="1000" kern="1200">
            <a:solidFill>
              <a:schemeClr val="tx1"/>
            </a:solidFill>
          </a:endParaRPr>
        </a:p>
      </dsp:txBody>
      <dsp:txXfrm>
        <a:off x="3289067" y="331835"/>
        <a:ext cx="1174243" cy="587121"/>
      </dsp:txXfrm>
    </dsp:sp>
    <dsp:sp modelId="{B91EF4AF-11FE-477E-852F-4BE0C064F7E9}">
      <dsp:nvSpPr>
        <dsp:cNvPr id="0" name=""/>
        <dsp:cNvSpPr/>
      </dsp:nvSpPr>
      <dsp:spPr>
        <a:xfrm rot="2142401">
          <a:off x="2765001" y="1115661"/>
          <a:ext cx="578434" cy="32255"/>
        </a:xfrm>
        <a:custGeom>
          <a:avLst/>
          <a:gdLst/>
          <a:ahLst/>
          <a:cxnLst/>
          <a:rect l="0" t="0" r="0" b="0"/>
          <a:pathLst>
            <a:path>
              <a:moveTo>
                <a:pt x="0" y="16127"/>
              </a:moveTo>
              <a:lnTo>
                <a:pt x="578434" y="16127"/>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142401">
        <a:off x="3039757" y="1117328"/>
        <a:ext cx="28921" cy="28921"/>
      </dsp:txXfrm>
    </dsp:sp>
    <dsp:sp modelId="{EEC94F44-E48D-4A37-AFF3-1095E7AFD81C}">
      <dsp:nvSpPr>
        <dsp:cNvPr id="0" name=""/>
        <dsp:cNvSpPr/>
      </dsp:nvSpPr>
      <dsp:spPr>
        <a:xfrm>
          <a:off x="3289067" y="1007025"/>
          <a:ext cx="1174243" cy="587121"/>
        </a:xfrm>
        <a:prstGeom prst="roundRect">
          <a:avLst>
            <a:gd name="adj" fmla="val 10000"/>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Java class</a:t>
          </a:r>
          <a:endParaRPr lang="en-US" sz="1000" kern="1200">
            <a:solidFill>
              <a:schemeClr val="tx1"/>
            </a:solidFill>
          </a:endParaRPr>
        </a:p>
      </dsp:txBody>
      <dsp:txXfrm>
        <a:off x="3289067" y="1007025"/>
        <a:ext cx="1174243" cy="587121"/>
      </dsp:txXfrm>
    </dsp:sp>
    <dsp:sp modelId="{1FF41E16-26FA-45A8-A31C-B2615BEF408C}">
      <dsp:nvSpPr>
        <dsp:cNvPr id="0" name=""/>
        <dsp:cNvSpPr/>
      </dsp:nvSpPr>
      <dsp:spPr>
        <a:xfrm rot="3310531">
          <a:off x="999030" y="1959649"/>
          <a:ext cx="822494" cy="32255"/>
        </a:xfrm>
        <a:custGeom>
          <a:avLst/>
          <a:gdLst/>
          <a:ahLst/>
          <a:cxnLst/>
          <a:rect l="0" t="0" r="0" b="0"/>
          <a:pathLst>
            <a:path>
              <a:moveTo>
                <a:pt x="0" y="16127"/>
              </a:moveTo>
              <a:lnTo>
                <a:pt x="822494" y="16127"/>
              </a:lnTo>
            </a:path>
          </a:pathLst>
        </a:custGeom>
        <a:noFill/>
        <a:ln w="25400" cap="flat" cmpd="sng" algn="ctr">
          <a:solidFill>
            <a:scrgbClr r="0" g="0" b="0"/>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3310531">
        <a:off x="1389715" y="1955214"/>
        <a:ext cx="41124" cy="41124"/>
      </dsp:txXfrm>
    </dsp:sp>
    <dsp:sp modelId="{3884A0AB-F20B-49FE-B4C9-F7B6E4B81227}">
      <dsp:nvSpPr>
        <dsp:cNvPr id="0" name=""/>
        <dsp:cNvSpPr/>
      </dsp:nvSpPr>
      <dsp:spPr>
        <a:xfrm>
          <a:off x="1645126" y="2019811"/>
          <a:ext cx="1174243" cy="58712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Operation </a:t>
          </a:r>
          <a:endParaRPr lang="en-US" sz="1000" kern="1200"/>
        </a:p>
      </dsp:txBody>
      <dsp:txXfrm>
        <a:off x="1645126" y="2019811"/>
        <a:ext cx="1174243" cy="587121"/>
      </dsp:txXfrm>
    </dsp:sp>
    <dsp:sp modelId="{8C96BC92-7E23-42AE-9701-CE0E27EF4B87}">
      <dsp:nvSpPr>
        <dsp:cNvPr id="0" name=""/>
        <dsp:cNvSpPr/>
      </dsp:nvSpPr>
      <dsp:spPr>
        <a:xfrm rot="19457599">
          <a:off x="2765001" y="2128446"/>
          <a:ext cx="578434" cy="32255"/>
        </a:xfrm>
        <a:custGeom>
          <a:avLst/>
          <a:gdLst/>
          <a:ahLst/>
          <a:cxnLst/>
          <a:rect l="0" t="0" r="0" b="0"/>
          <a:pathLst>
            <a:path>
              <a:moveTo>
                <a:pt x="0" y="16127"/>
              </a:moveTo>
              <a:lnTo>
                <a:pt x="578434" y="16127"/>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9457599">
        <a:off x="3039757" y="2130113"/>
        <a:ext cx="28921" cy="28921"/>
      </dsp:txXfrm>
    </dsp:sp>
    <dsp:sp modelId="{7CE19C82-3C29-4A55-8173-E5825C2CDAE8}">
      <dsp:nvSpPr>
        <dsp:cNvPr id="0" name=""/>
        <dsp:cNvSpPr/>
      </dsp:nvSpPr>
      <dsp:spPr>
        <a:xfrm>
          <a:off x="3289067" y="1682216"/>
          <a:ext cx="1174243" cy="58712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SQL stored procedure</a:t>
          </a:r>
          <a:endParaRPr lang="en-US" sz="1000" kern="1200"/>
        </a:p>
      </dsp:txBody>
      <dsp:txXfrm>
        <a:off x="3289067" y="1682216"/>
        <a:ext cx="1174243" cy="587121"/>
      </dsp:txXfrm>
    </dsp:sp>
    <dsp:sp modelId="{FB180C64-E3A7-49A0-A331-A393630F425C}">
      <dsp:nvSpPr>
        <dsp:cNvPr id="0" name=""/>
        <dsp:cNvSpPr/>
      </dsp:nvSpPr>
      <dsp:spPr>
        <a:xfrm rot="2142401">
          <a:off x="2765001" y="2466041"/>
          <a:ext cx="578434" cy="32255"/>
        </a:xfrm>
        <a:custGeom>
          <a:avLst/>
          <a:gdLst/>
          <a:ahLst/>
          <a:cxnLst/>
          <a:rect l="0" t="0" r="0" b="0"/>
          <a:pathLst>
            <a:path>
              <a:moveTo>
                <a:pt x="0" y="16127"/>
              </a:moveTo>
              <a:lnTo>
                <a:pt x="578434" y="16127"/>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42401">
        <a:off x="3039757" y="2467708"/>
        <a:ext cx="28921" cy="28921"/>
      </dsp:txXfrm>
    </dsp:sp>
    <dsp:sp modelId="{C6D8CFCD-79EB-4452-9771-93E70DB876A3}">
      <dsp:nvSpPr>
        <dsp:cNvPr id="0" name=""/>
        <dsp:cNvSpPr/>
      </dsp:nvSpPr>
      <dsp:spPr>
        <a:xfrm>
          <a:off x="3289067" y="2357406"/>
          <a:ext cx="1174243" cy="58712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Java method</a:t>
          </a:r>
          <a:endParaRPr lang="en-US" sz="1000" kern="1200"/>
        </a:p>
      </dsp:txBody>
      <dsp:txXfrm>
        <a:off x="3289067" y="2357406"/>
        <a:ext cx="1174243" cy="58712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13FFDC-EF62-4EC3-B64B-657E4E81E76A}">
      <dsp:nvSpPr>
        <dsp:cNvPr id="0" name=""/>
        <dsp:cNvSpPr/>
      </dsp:nvSpPr>
      <dsp:spPr>
        <a:xfrm>
          <a:off x="3994" y="782"/>
          <a:ext cx="6472730" cy="639686"/>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smtClean="0"/>
            <a:t>B static security specification</a:t>
          </a:r>
          <a:endParaRPr lang="en-US" sz="2000" kern="1200"/>
        </a:p>
      </dsp:txBody>
      <dsp:txXfrm>
        <a:off x="3994" y="782"/>
        <a:ext cx="6472730" cy="639686"/>
      </dsp:txXfrm>
    </dsp:sp>
    <dsp:sp modelId="{460E2974-2ECF-42BC-84B9-35F0F116433C}">
      <dsp:nvSpPr>
        <dsp:cNvPr id="0" name=""/>
        <dsp:cNvSpPr/>
      </dsp:nvSpPr>
      <dsp:spPr>
        <a:xfrm>
          <a:off x="10312" y="723136"/>
          <a:ext cx="2037921"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Java class</a:t>
          </a:r>
          <a:endParaRPr lang="en-US" sz="1600" kern="1200"/>
        </a:p>
      </dsp:txBody>
      <dsp:txXfrm>
        <a:off x="10312" y="723136"/>
        <a:ext cx="2037921" cy="639686"/>
      </dsp:txXfrm>
    </dsp:sp>
    <dsp:sp modelId="{620E7445-D335-4A8D-9BD6-186CD1A7B5B2}">
      <dsp:nvSpPr>
        <dsp:cNvPr id="0" name=""/>
        <dsp:cNvSpPr/>
      </dsp:nvSpPr>
      <dsp:spPr>
        <a:xfrm>
          <a:off x="10394"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Check static security rule</a:t>
          </a:r>
          <a:endParaRPr lang="en-US" sz="1200" kern="1200"/>
        </a:p>
      </dsp:txBody>
      <dsp:txXfrm>
        <a:off x="10394" y="1445489"/>
        <a:ext cx="998002" cy="639686"/>
      </dsp:txXfrm>
    </dsp:sp>
    <dsp:sp modelId="{E8438BC2-2F1F-439D-A0DF-D811B2B402A5}">
      <dsp:nvSpPr>
        <dsp:cNvPr id="0" name=""/>
        <dsp:cNvSpPr/>
      </dsp:nvSpPr>
      <dsp:spPr>
        <a:xfrm>
          <a:off x="1050150"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Connect to database</a:t>
          </a:r>
          <a:endParaRPr lang="en-US" sz="1200" kern="1200"/>
        </a:p>
      </dsp:txBody>
      <dsp:txXfrm>
        <a:off x="1050150" y="1445489"/>
        <a:ext cx="998002" cy="639686"/>
      </dsp:txXfrm>
    </dsp:sp>
    <dsp:sp modelId="{D3556C84-2641-4450-AE65-E67A0D8B2B9A}">
      <dsp:nvSpPr>
        <dsp:cNvPr id="0" name=""/>
        <dsp:cNvSpPr/>
      </dsp:nvSpPr>
      <dsp:spPr>
        <a:xfrm>
          <a:off x="2142297" y="723136"/>
          <a:ext cx="4338422" cy="6396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Database security</a:t>
          </a:r>
          <a:endParaRPr lang="en-US" sz="1600" kern="1200"/>
        </a:p>
      </dsp:txBody>
      <dsp:txXfrm>
        <a:off x="2142297" y="723136"/>
        <a:ext cx="4338422" cy="639686"/>
      </dsp:txXfrm>
    </dsp:sp>
    <dsp:sp modelId="{9AAB067E-EEBF-429F-9F3D-440BFFE900BF}">
      <dsp:nvSpPr>
        <dsp:cNvPr id="0" name=""/>
        <dsp:cNvSpPr/>
      </dsp:nvSpPr>
      <dsp:spPr>
        <a:xfrm>
          <a:off x="2148797" y="1445489"/>
          <a:ext cx="725869"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Users </a:t>
          </a:r>
          <a:endParaRPr lang="en-US" sz="1200" kern="1200"/>
        </a:p>
      </dsp:txBody>
      <dsp:txXfrm>
        <a:off x="2148797" y="1445489"/>
        <a:ext cx="725869" cy="639686"/>
      </dsp:txXfrm>
    </dsp:sp>
    <dsp:sp modelId="{3AE0A4A1-BD54-48ED-B4E0-DA076F516B63}">
      <dsp:nvSpPr>
        <dsp:cNvPr id="0" name=""/>
        <dsp:cNvSpPr/>
      </dsp:nvSpPr>
      <dsp:spPr>
        <a:xfrm>
          <a:off x="2916419" y="1445489"/>
          <a:ext cx="614737"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Roles </a:t>
          </a:r>
          <a:endParaRPr lang="en-US" sz="1200" kern="1200"/>
        </a:p>
      </dsp:txBody>
      <dsp:txXfrm>
        <a:off x="2916419" y="1445489"/>
        <a:ext cx="614737" cy="639686"/>
      </dsp:txXfrm>
    </dsp:sp>
    <dsp:sp modelId="{B6DE34F9-9174-4A4B-826E-5CD6603DB0CE}">
      <dsp:nvSpPr>
        <dsp:cNvPr id="0" name=""/>
        <dsp:cNvSpPr/>
      </dsp:nvSpPr>
      <dsp:spPr>
        <a:xfrm>
          <a:off x="3568006" y="1445489"/>
          <a:ext cx="1309712"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 assignments</a:t>
          </a:r>
          <a:endParaRPr lang="en-US" sz="1200" kern="1200"/>
        </a:p>
      </dsp:txBody>
      <dsp:txXfrm>
        <a:off x="3568006" y="1445489"/>
        <a:ext cx="1309712" cy="639686"/>
      </dsp:txXfrm>
    </dsp:sp>
    <dsp:sp modelId="{EB5657E1-0FDE-487C-B3E9-5AF20DB9AE2E}">
      <dsp:nvSpPr>
        <dsp:cNvPr id="0" name=""/>
        <dsp:cNvSpPr/>
      </dsp:nvSpPr>
      <dsp:spPr>
        <a:xfrm>
          <a:off x="3718025" y="2167843"/>
          <a:ext cx="571076"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User </a:t>
          </a:r>
          <a:endParaRPr lang="en-US" sz="1000" kern="1200"/>
        </a:p>
      </dsp:txBody>
      <dsp:txXfrm>
        <a:off x="3718025" y="2167843"/>
        <a:ext cx="571076" cy="639686"/>
      </dsp:txXfrm>
    </dsp:sp>
    <dsp:sp modelId="{C768E802-8FFE-4443-AD4A-40C7078370F8}">
      <dsp:nvSpPr>
        <dsp:cNvPr id="0" name=""/>
        <dsp:cNvSpPr/>
      </dsp:nvSpPr>
      <dsp:spPr>
        <a:xfrm>
          <a:off x="4358610" y="2167843"/>
          <a:ext cx="55634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358610" y="2167843"/>
        <a:ext cx="556343" cy="639686"/>
      </dsp:txXfrm>
    </dsp:sp>
    <dsp:sp modelId="{92CBCD0C-2B6A-44FA-AA71-6EB891D36206}">
      <dsp:nvSpPr>
        <dsp:cNvPr id="0" name=""/>
        <dsp:cNvSpPr/>
      </dsp:nvSpPr>
      <dsp:spPr>
        <a:xfrm>
          <a:off x="4951499" y="1448544"/>
          <a:ext cx="1529220"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Permissions</a:t>
          </a:r>
          <a:endParaRPr lang="en-US" sz="1200" kern="1200"/>
        </a:p>
      </dsp:txBody>
      <dsp:txXfrm>
        <a:off x="4951499" y="1448544"/>
        <a:ext cx="1529220" cy="639686"/>
      </dsp:txXfrm>
    </dsp:sp>
    <dsp:sp modelId="{5306C943-B39B-43C4-A373-2264EF20C1D2}">
      <dsp:nvSpPr>
        <dsp:cNvPr id="0" name=""/>
        <dsp:cNvSpPr/>
      </dsp:nvSpPr>
      <dsp:spPr>
        <a:xfrm>
          <a:off x="4987908" y="2167843"/>
          <a:ext cx="524154"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987908" y="2167843"/>
        <a:ext cx="524154" cy="639686"/>
      </dsp:txXfrm>
    </dsp:sp>
    <dsp:sp modelId="{84239150-FA45-404D-9BD7-54D2E8990A7A}">
      <dsp:nvSpPr>
        <dsp:cNvPr id="0" name=""/>
        <dsp:cNvSpPr/>
      </dsp:nvSpPr>
      <dsp:spPr>
        <a:xfrm>
          <a:off x="5544666" y="2167843"/>
          <a:ext cx="93605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Stored procedure</a:t>
          </a:r>
          <a:endParaRPr lang="en-US" sz="1000" kern="1200"/>
        </a:p>
      </dsp:txBody>
      <dsp:txXfrm>
        <a:off x="5544666" y="2167843"/>
        <a:ext cx="936053" cy="63968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13FFDC-EF62-4EC3-B64B-657E4E81E76A}">
      <dsp:nvSpPr>
        <dsp:cNvPr id="0" name=""/>
        <dsp:cNvSpPr/>
      </dsp:nvSpPr>
      <dsp:spPr>
        <a:xfrm>
          <a:off x="3994" y="782"/>
          <a:ext cx="6472730" cy="639686"/>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smtClean="0"/>
            <a:t>B static security specification</a:t>
          </a:r>
          <a:endParaRPr lang="en-US" sz="2000" kern="1200"/>
        </a:p>
      </dsp:txBody>
      <dsp:txXfrm>
        <a:off x="3994" y="782"/>
        <a:ext cx="6472730" cy="639686"/>
      </dsp:txXfrm>
    </dsp:sp>
    <dsp:sp modelId="{460E2974-2ECF-42BC-84B9-35F0F116433C}">
      <dsp:nvSpPr>
        <dsp:cNvPr id="0" name=""/>
        <dsp:cNvSpPr/>
      </dsp:nvSpPr>
      <dsp:spPr>
        <a:xfrm>
          <a:off x="10312" y="723136"/>
          <a:ext cx="2037921"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Java class</a:t>
          </a:r>
          <a:endParaRPr lang="en-US" sz="1600" kern="1200"/>
        </a:p>
      </dsp:txBody>
      <dsp:txXfrm>
        <a:off x="10312" y="723136"/>
        <a:ext cx="2037921" cy="639686"/>
      </dsp:txXfrm>
    </dsp:sp>
    <dsp:sp modelId="{620E7445-D335-4A8D-9BD6-186CD1A7B5B2}">
      <dsp:nvSpPr>
        <dsp:cNvPr id="0" name=""/>
        <dsp:cNvSpPr/>
      </dsp:nvSpPr>
      <dsp:spPr>
        <a:xfrm>
          <a:off x="10394"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Check static security rule</a:t>
          </a:r>
          <a:endParaRPr lang="en-US" sz="1200" kern="1200"/>
        </a:p>
      </dsp:txBody>
      <dsp:txXfrm>
        <a:off x="10394" y="1445489"/>
        <a:ext cx="998002" cy="639686"/>
      </dsp:txXfrm>
    </dsp:sp>
    <dsp:sp modelId="{E8438BC2-2F1F-439D-A0DF-D811B2B402A5}">
      <dsp:nvSpPr>
        <dsp:cNvPr id="0" name=""/>
        <dsp:cNvSpPr/>
      </dsp:nvSpPr>
      <dsp:spPr>
        <a:xfrm>
          <a:off x="1050150"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Connect to database</a:t>
          </a:r>
          <a:endParaRPr lang="en-US" sz="1200" kern="1200"/>
        </a:p>
      </dsp:txBody>
      <dsp:txXfrm>
        <a:off x="1050150" y="1445489"/>
        <a:ext cx="998002" cy="639686"/>
      </dsp:txXfrm>
    </dsp:sp>
    <dsp:sp modelId="{D3556C84-2641-4450-AE65-E67A0D8B2B9A}">
      <dsp:nvSpPr>
        <dsp:cNvPr id="0" name=""/>
        <dsp:cNvSpPr/>
      </dsp:nvSpPr>
      <dsp:spPr>
        <a:xfrm>
          <a:off x="2142297" y="723136"/>
          <a:ext cx="4338422" cy="6396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Database security</a:t>
          </a:r>
          <a:endParaRPr lang="en-US" sz="1600" kern="1200"/>
        </a:p>
      </dsp:txBody>
      <dsp:txXfrm>
        <a:off x="2142297" y="723136"/>
        <a:ext cx="4338422" cy="639686"/>
      </dsp:txXfrm>
    </dsp:sp>
    <dsp:sp modelId="{9AAB067E-EEBF-429F-9F3D-440BFFE900BF}">
      <dsp:nvSpPr>
        <dsp:cNvPr id="0" name=""/>
        <dsp:cNvSpPr/>
      </dsp:nvSpPr>
      <dsp:spPr>
        <a:xfrm>
          <a:off x="2148797" y="1445489"/>
          <a:ext cx="725869"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Users </a:t>
          </a:r>
          <a:endParaRPr lang="en-US" sz="1200" kern="1200"/>
        </a:p>
      </dsp:txBody>
      <dsp:txXfrm>
        <a:off x="2148797" y="1445489"/>
        <a:ext cx="725869" cy="639686"/>
      </dsp:txXfrm>
    </dsp:sp>
    <dsp:sp modelId="{3AE0A4A1-BD54-48ED-B4E0-DA076F516B63}">
      <dsp:nvSpPr>
        <dsp:cNvPr id="0" name=""/>
        <dsp:cNvSpPr/>
      </dsp:nvSpPr>
      <dsp:spPr>
        <a:xfrm>
          <a:off x="2916419" y="1445489"/>
          <a:ext cx="614737"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Roles </a:t>
          </a:r>
          <a:endParaRPr lang="en-US" sz="1200" kern="1200"/>
        </a:p>
      </dsp:txBody>
      <dsp:txXfrm>
        <a:off x="2916419" y="1445489"/>
        <a:ext cx="614737" cy="639686"/>
      </dsp:txXfrm>
    </dsp:sp>
    <dsp:sp modelId="{B6DE34F9-9174-4A4B-826E-5CD6603DB0CE}">
      <dsp:nvSpPr>
        <dsp:cNvPr id="0" name=""/>
        <dsp:cNvSpPr/>
      </dsp:nvSpPr>
      <dsp:spPr>
        <a:xfrm>
          <a:off x="3568006" y="1445489"/>
          <a:ext cx="1309712"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 assignments</a:t>
          </a:r>
          <a:endParaRPr lang="en-US" sz="1200" kern="1200"/>
        </a:p>
      </dsp:txBody>
      <dsp:txXfrm>
        <a:off x="3568006" y="1445489"/>
        <a:ext cx="1309712" cy="639686"/>
      </dsp:txXfrm>
    </dsp:sp>
    <dsp:sp modelId="{EB5657E1-0FDE-487C-B3E9-5AF20DB9AE2E}">
      <dsp:nvSpPr>
        <dsp:cNvPr id="0" name=""/>
        <dsp:cNvSpPr/>
      </dsp:nvSpPr>
      <dsp:spPr>
        <a:xfrm>
          <a:off x="3718025" y="2167843"/>
          <a:ext cx="571076"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User </a:t>
          </a:r>
          <a:endParaRPr lang="en-US" sz="1000" kern="1200"/>
        </a:p>
      </dsp:txBody>
      <dsp:txXfrm>
        <a:off x="3718025" y="2167843"/>
        <a:ext cx="571076" cy="639686"/>
      </dsp:txXfrm>
    </dsp:sp>
    <dsp:sp modelId="{C768E802-8FFE-4443-AD4A-40C7078370F8}">
      <dsp:nvSpPr>
        <dsp:cNvPr id="0" name=""/>
        <dsp:cNvSpPr/>
      </dsp:nvSpPr>
      <dsp:spPr>
        <a:xfrm>
          <a:off x="4358610" y="2167843"/>
          <a:ext cx="55634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358610" y="2167843"/>
        <a:ext cx="556343" cy="639686"/>
      </dsp:txXfrm>
    </dsp:sp>
    <dsp:sp modelId="{92CBCD0C-2B6A-44FA-AA71-6EB891D36206}">
      <dsp:nvSpPr>
        <dsp:cNvPr id="0" name=""/>
        <dsp:cNvSpPr/>
      </dsp:nvSpPr>
      <dsp:spPr>
        <a:xfrm>
          <a:off x="4951499" y="1448544"/>
          <a:ext cx="1529220"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Permissions</a:t>
          </a:r>
          <a:endParaRPr lang="en-US" sz="1200" kern="1200"/>
        </a:p>
      </dsp:txBody>
      <dsp:txXfrm>
        <a:off x="4951499" y="1448544"/>
        <a:ext cx="1529220" cy="639686"/>
      </dsp:txXfrm>
    </dsp:sp>
    <dsp:sp modelId="{5306C943-B39B-43C4-A373-2264EF20C1D2}">
      <dsp:nvSpPr>
        <dsp:cNvPr id="0" name=""/>
        <dsp:cNvSpPr/>
      </dsp:nvSpPr>
      <dsp:spPr>
        <a:xfrm>
          <a:off x="4987908" y="2167843"/>
          <a:ext cx="524154"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987908" y="2167843"/>
        <a:ext cx="524154" cy="639686"/>
      </dsp:txXfrm>
    </dsp:sp>
    <dsp:sp modelId="{84239150-FA45-404D-9BD7-54D2E8990A7A}">
      <dsp:nvSpPr>
        <dsp:cNvPr id="0" name=""/>
        <dsp:cNvSpPr/>
      </dsp:nvSpPr>
      <dsp:spPr>
        <a:xfrm>
          <a:off x="5544666" y="2167843"/>
          <a:ext cx="93605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Stored procedure</a:t>
          </a:r>
          <a:endParaRPr lang="en-US" sz="1000" kern="1200"/>
        </a:p>
      </dsp:txBody>
      <dsp:txXfrm>
        <a:off x="5544666" y="2167843"/>
        <a:ext cx="936053" cy="63968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477653-733C-46A9-963F-FEDFCF90103F}">
      <dsp:nvSpPr>
        <dsp:cNvPr id="0" name=""/>
        <dsp:cNvSpPr/>
      </dsp:nvSpPr>
      <dsp:spPr>
        <a:xfrm>
          <a:off x="2782" y="1397438"/>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B dynamic specification</a:t>
          </a:r>
          <a:endParaRPr lang="en-US" sz="1000" kern="1200"/>
        </a:p>
      </dsp:txBody>
      <dsp:txXfrm>
        <a:off x="2782" y="1397438"/>
        <a:ext cx="1249240" cy="624620"/>
      </dsp:txXfrm>
    </dsp:sp>
    <dsp:sp modelId="{12E8A444-99DB-47C8-95E6-AE40D2809128}">
      <dsp:nvSpPr>
        <dsp:cNvPr id="0" name=""/>
        <dsp:cNvSpPr/>
      </dsp:nvSpPr>
      <dsp:spPr>
        <a:xfrm rot="18770822">
          <a:off x="1134470" y="1422011"/>
          <a:ext cx="734800" cy="36738"/>
        </a:xfrm>
        <a:custGeom>
          <a:avLst/>
          <a:gdLst/>
          <a:ahLst/>
          <a:cxnLst/>
          <a:rect l="0" t="0" r="0" b="0"/>
          <a:pathLst>
            <a:path>
              <a:moveTo>
                <a:pt x="0" y="18369"/>
              </a:moveTo>
              <a:lnTo>
                <a:pt x="734800" y="18369"/>
              </a:lnTo>
            </a:path>
          </a:pathLst>
        </a:custGeom>
        <a:noFill/>
        <a:ln w="25400" cap="flat" cmpd="sng" algn="ctr">
          <a:solidFill>
            <a:schemeClr val="tx1"/>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8770822">
        <a:off x="1483500" y="1422010"/>
        <a:ext cx="36740" cy="36740"/>
      </dsp:txXfrm>
    </dsp:sp>
    <dsp:sp modelId="{F0466C89-04B0-4130-AEC3-F751602EE981}">
      <dsp:nvSpPr>
        <dsp:cNvPr id="0" name=""/>
        <dsp:cNvSpPr/>
      </dsp:nvSpPr>
      <dsp:spPr>
        <a:xfrm>
          <a:off x="1751718" y="858703"/>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Log </a:t>
          </a:r>
          <a:endParaRPr lang="en-US" sz="1000" kern="1200">
            <a:solidFill>
              <a:schemeClr val="tx1"/>
            </a:solidFill>
          </a:endParaRPr>
        </a:p>
      </dsp:txBody>
      <dsp:txXfrm>
        <a:off x="1751718" y="858703"/>
        <a:ext cx="1249240" cy="624620"/>
      </dsp:txXfrm>
    </dsp:sp>
    <dsp:sp modelId="{E0494706-BDA4-4FCB-8595-75EABA3CB4F0}">
      <dsp:nvSpPr>
        <dsp:cNvPr id="0" name=""/>
        <dsp:cNvSpPr/>
      </dsp:nvSpPr>
      <dsp:spPr>
        <a:xfrm rot="19457599">
          <a:off x="2943118" y="973065"/>
          <a:ext cx="615377" cy="36738"/>
        </a:xfrm>
        <a:custGeom>
          <a:avLst/>
          <a:gdLst/>
          <a:ahLst/>
          <a:cxnLst/>
          <a:rect l="0" t="0" r="0" b="0"/>
          <a:pathLst>
            <a:path>
              <a:moveTo>
                <a:pt x="0" y="18369"/>
              </a:moveTo>
              <a:lnTo>
                <a:pt x="615377" y="18369"/>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9457599">
        <a:off x="3235422" y="976050"/>
        <a:ext cx="30768" cy="30768"/>
      </dsp:txXfrm>
    </dsp:sp>
    <dsp:sp modelId="{3E4CBBA0-BE61-40BB-B482-3E03D93DC7F9}">
      <dsp:nvSpPr>
        <dsp:cNvPr id="0" name=""/>
        <dsp:cNvSpPr/>
      </dsp:nvSpPr>
      <dsp:spPr>
        <a:xfrm>
          <a:off x="3500655" y="499546"/>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Log table</a:t>
          </a:r>
          <a:endParaRPr lang="en-US" sz="1000" kern="1200">
            <a:solidFill>
              <a:schemeClr val="tx1"/>
            </a:solidFill>
          </a:endParaRPr>
        </a:p>
      </dsp:txBody>
      <dsp:txXfrm>
        <a:off x="3500655" y="499546"/>
        <a:ext cx="1249240" cy="624620"/>
      </dsp:txXfrm>
    </dsp:sp>
    <dsp:sp modelId="{B91EF4AF-11FE-477E-852F-4BE0C064F7E9}">
      <dsp:nvSpPr>
        <dsp:cNvPr id="0" name=""/>
        <dsp:cNvSpPr/>
      </dsp:nvSpPr>
      <dsp:spPr>
        <a:xfrm rot="2142401">
          <a:off x="2943118" y="1332222"/>
          <a:ext cx="615377" cy="36738"/>
        </a:xfrm>
        <a:custGeom>
          <a:avLst/>
          <a:gdLst/>
          <a:ahLst/>
          <a:cxnLst/>
          <a:rect l="0" t="0" r="0" b="0"/>
          <a:pathLst>
            <a:path>
              <a:moveTo>
                <a:pt x="0" y="18369"/>
              </a:moveTo>
              <a:lnTo>
                <a:pt x="615377" y="18369"/>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142401">
        <a:off x="3235422" y="1335207"/>
        <a:ext cx="30768" cy="30768"/>
      </dsp:txXfrm>
    </dsp:sp>
    <dsp:sp modelId="{EEC94F44-E48D-4A37-AFF3-1095E7AFD81C}">
      <dsp:nvSpPr>
        <dsp:cNvPr id="0" name=""/>
        <dsp:cNvSpPr/>
      </dsp:nvSpPr>
      <dsp:spPr>
        <a:xfrm>
          <a:off x="3500655" y="1217859"/>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Java class</a:t>
          </a:r>
          <a:endParaRPr lang="en-US" sz="1000" kern="1200">
            <a:solidFill>
              <a:schemeClr val="tx1"/>
            </a:solidFill>
          </a:endParaRPr>
        </a:p>
      </dsp:txBody>
      <dsp:txXfrm>
        <a:off x="3500655" y="1217859"/>
        <a:ext cx="1249240" cy="624620"/>
      </dsp:txXfrm>
    </dsp:sp>
    <dsp:sp modelId="{1FF41E16-26FA-45A8-A31C-B2615BEF408C}">
      <dsp:nvSpPr>
        <dsp:cNvPr id="0" name=""/>
        <dsp:cNvSpPr/>
      </dsp:nvSpPr>
      <dsp:spPr>
        <a:xfrm rot="2829178">
          <a:off x="1134470" y="1960746"/>
          <a:ext cx="734800" cy="36738"/>
        </a:xfrm>
        <a:custGeom>
          <a:avLst/>
          <a:gdLst/>
          <a:ahLst/>
          <a:cxnLst/>
          <a:rect l="0" t="0" r="0" b="0"/>
          <a:pathLst>
            <a:path>
              <a:moveTo>
                <a:pt x="0" y="18369"/>
              </a:moveTo>
              <a:lnTo>
                <a:pt x="734800" y="18369"/>
              </a:lnTo>
            </a:path>
          </a:pathLst>
        </a:custGeom>
        <a:noFill/>
        <a:ln w="25400" cap="flat" cmpd="sng" algn="ctr">
          <a:solidFill>
            <a:scrgbClr r="0" g="0" b="0"/>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829178">
        <a:off x="1483500" y="1960745"/>
        <a:ext cx="36740" cy="36740"/>
      </dsp:txXfrm>
    </dsp:sp>
    <dsp:sp modelId="{3884A0AB-F20B-49FE-B4C9-F7B6E4B81227}">
      <dsp:nvSpPr>
        <dsp:cNvPr id="0" name=""/>
        <dsp:cNvSpPr/>
      </dsp:nvSpPr>
      <dsp:spPr>
        <a:xfrm>
          <a:off x="1751718" y="1936173"/>
          <a:ext cx="1249240" cy="62462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Dynamic security check</a:t>
          </a:r>
          <a:endParaRPr lang="en-US" sz="1000" kern="1200"/>
        </a:p>
      </dsp:txBody>
      <dsp:txXfrm>
        <a:off x="1751718" y="1936173"/>
        <a:ext cx="1249240" cy="624620"/>
      </dsp:txXfrm>
    </dsp:sp>
    <dsp:sp modelId="{FB180C64-E3A7-49A0-A331-A393630F425C}">
      <dsp:nvSpPr>
        <dsp:cNvPr id="0" name=""/>
        <dsp:cNvSpPr/>
      </dsp:nvSpPr>
      <dsp:spPr>
        <a:xfrm>
          <a:off x="3000959" y="2230114"/>
          <a:ext cx="499696" cy="36738"/>
        </a:xfrm>
        <a:custGeom>
          <a:avLst/>
          <a:gdLst/>
          <a:ahLst/>
          <a:cxnLst/>
          <a:rect l="0" t="0" r="0" b="0"/>
          <a:pathLst>
            <a:path>
              <a:moveTo>
                <a:pt x="0" y="18369"/>
              </a:moveTo>
              <a:lnTo>
                <a:pt x="499696" y="18369"/>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38314" y="2235990"/>
        <a:ext cx="24984" cy="24984"/>
      </dsp:txXfrm>
    </dsp:sp>
    <dsp:sp modelId="{C6D8CFCD-79EB-4452-9771-93E70DB876A3}">
      <dsp:nvSpPr>
        <dsp:cNvPr id="0" name=""/>
        <dsp:cNvSpPr/>
      </dsp:nvSpPr>
      <dsp:spPr>
        <a:xfrm>
          <a:off x="3500655" y="1936173"/>
          <a:ext cx="1249240" cy="62462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Java method</a:t>
          </a:r>
          <a:endParaRPr lang="en-US" sz="1000" kern="1200"/>
        </a:p>
      </dsp:txBody>
      <dsp:txXfrm>
        <a:off x="3500655" y="1936173"/>
        <a:ext cx="1249240" cy="62462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BCE3CBE-2F67-4A43-B1E1-D4DC697CF729}">
      <dsp:nvSpPr>
        <dsp:cNvPr id="0" name=""/>
        <dsp:cNvSpPr/>
      </dsp:nvSpPr>
      <dsp:spPr>
        <a:xfrm>
          <a:off x="25" y="27782"/>
          <a:ext cx="2409974" cy="71334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b="1" kern="1200" smtClean="0"/>
            <a:t>Pointcut</a:t>
          </a:r>
          <a:endParaRPr lang="en-US" sz="1800" b="1" kern="1200"/>
        </a:p>
      </dsp:txBody>
      <dsp:txXfrm>
        <a:off x="25" y="27782"/>
        <a:ext cx="2409974" cy="713345"/>
      </dsp:txXfrm>
    </dsp:sp>
    <dsp:sp modelId="{708EC4F5-AC44-4B62-AD1D-A5A29CCB8607}">
      <dsp:nvSpPr>
        <dsp:cNvPr id="0" name=""/>
        <dsp:cNvSpPr/>
      </dsp:nvSpPr>
      <dsp:spPr>
        <a:xfrm>
          <a:off x="25" y="741128"/>
          <a:ext cx="2409974" cy="815264"/>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fr-FR" sz="1400" kern="1200" smtClean="0"/>
            <a:t>The protected methods</a:t>
          </a:r>
          <a:endParaRPr lang="en-US" sz="1400" kern="1200"/>
        </a:p>
      </dsp:txBody>
      <dsp:txXfrm>
        <a:off x="25" y="741128"/>
        <a:ext cx="2409974" cy="815264"/>
      </dsp:txXfrm>
    </dsp:sp>
    <dsp:sp modelId="{F7968F75-0AF8-4C9A-8231-A742A7ACBEDC}">
      <dsp:nvSpPr>
        <dsp:cNvPr id="0" name=""/>
        <dsp:cNvSpPr/>
      </dsp:nvSpPr>
      <dsp:spPr>
        <a:xfrm>
          <a:off x="2747396" y="27782"/>
          <a:ext cx="2409974" cy="71334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b="1" kern="1200" smtClean="0"/>
            <a:t>Advice</a:t>
          </a:r>
        </a:p>
        <a:p>
          <a:pPr lvl="0" algn="ctr" defTabSz="800100">
            <a:lnSpc>
              <a:spcPct val="90000"/>
            </a:lnSpc>
            <a:spcBef>
              <a:spcPct val="0"/>
            </a:spcBef>
            <a:spcAft>
              <a:spcPct val="35000"/>
            </a:spcAft>
          </a:pPr>
          <a:r>
            <a:rPr lang="fr-FR" sz="1800" kern="1200" smtClean="0"/>
            <a:t>(</a:t>
          </a:r>
          <a:r>
            <a:rPr lang="fr-FR" sz="1800" i="1" kern="1200" smtClean="0"/>
            <a:t>around)</a:t>
          </a:r>
          <a:endParaRPr lang="en-US" sz="1800" kern="1200"/>
        </a:p>
      </dsp:txBody>
      <dsp:txXfrm>
        <a:off x="2747396" y="27782"/>
        <a:ext cx="2409974" cy="713345"/>
      </dsp:txXfrm>
    </dsp:sp>
    <dsp:sp modelId="{D2B5E308-25AE-46F8-BBC8-2C3A30AE4BBE}">
      <dsp:nvSpPr>
        <dsp:cNvPr id="0" name=""/>
        <dsp:cNvSpPr/>
      </dsp:nvSpPr>
      <dsp:spPr>
        <a:xfrm>
          <a:off x="2747396" y="741128"/>
          <a:ext cx="2409974" cy="815264"/>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fr-FR" sz="1400" kern="1200" smtClean="0"/>
            <a:t>Call the security checks</a:t>
          </a:r>
          <a:endParaRPr lang="en-US" sz="1400" kern="1200"/>
        </a:p>
        <a:p>
          <a:pPr marL="114300" lvl="1" indent="-114300" algn="l" defTabSz="622300">
            <a:lnSpc>
              <a:spcPct val="90000"/>
            </a:lnSpc>
            <a:spcBef>
              <a:spcPct val="0"/>
            </a:spcBef>
            <a:spcAft>
              <a:spcPct val="15000"/>
            </a:spcAft>
            <a:buChar char="••"/>
          </a:pPr>
          <a:r>
            <a:rPr lang="fr-FR" sz="1400" kern="1200" smtClean="0"/>
            <a:t>Execute the actual method</a:t>
          </a:r>
          <a:endParaRPr lang="en-US" sz="1400" kern="1200"/>
        </a:p>
        <a:p>
          <a:pPr marL="114300" lvl="1" indent="-114300" algn="l" defTabSz="622300">
            <a:lnSpc>
              <a:spcPct val="90000"/>
            </a:lnSpc>
            <a:spcBef>
              <a:spcPct val="0"/>
            </a:spcBef>
            <a:spcAft>
              <a:spcPct val="15000"/>
            </a:spcAft>
            <a:buChar char="••"/>
          </a:pPr>
          <a:r>
            <a:rPr lang="fr-FR" sz="1400" kern="1200" smtClean="0"/>
            <a:t>Call the log</a:t>
          </a:r>
          <a:endParaRPr lang="en-US" sz="1400" kern="1200"/>
        </a:p>
      </dsp:txBody>
      <dsp:txXfrm>
        <a:off x="2747396" y="741128"/>
        <a:ext cx="2409974" cy="81526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EF4997-20EF-430D-8217-528BA45195B4}">
      <dsp:nvSpPr>
        <dsp:cNvPr id="0" name=""/>
        <dsp:cNvSpPr/>
      </dsp:nvSpPr>
      <dsp:spPr>
        <a:xfrm>
          <a:off x="653746" y="1516"/>
          <a:ext cx="992377" cy="496188"/>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fr-FR" sz="1700" kern="1200" smtClean="0"/>
            <a:t>Features</a:t>
          </a:r>
          <a:endParaRPr lang="en-US" sz="1700" kern="1200"/>
        </a:p>
      </dsp:txBody>
      <dsp:txXfrm>
        <a:off x="653746" y="1516"/>
        <a:ext cx="992377" cy="496188"/>
      </dsp:txXfrm>
    </dsp:sp>
    <dsp:sp modelId="{04AB7BA5-66BE-4403-84F4-98FB35309AD3}">
      <dsp:nvSpPr>
        <dsp:cNvPr id="0" name=""/>
        <dsp:cNvSpPr/>
      </dsp:nvSpPr>
      <dsp:spPr>
        <a:xfrm>
          <a:off x="752984" y="497704"/>
          <a:ext cx="99237" cy="372141"/>
        </a:xfrm>
        <a:custGeom>
          <a:avLst/>
          <a:gdLst/>
          <a:ahLst/>
          <a:cxnLst/>
          <a:rect l="0" t="0" r="0" b="0"/>
          <a:pathLst>
            <a:path>
              <a:moveTo>
                <a:pt x="0" y="0"/>
              </a:moveTo>
              <a:lnTo>
                <a:pt x="0" y="372141"/>
              </a:lnTo>
              <a:lnTo>
                <a:pt x="99237" y="372141"/>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85A3F-1860-4288-ADB0-A632CCE9649F}">
      <dsp:nvSpPr>
        <dsp:cNvPr id="0" name=""/>
        <dsp:cNvSpPr/>
      </dsp:nvSpPr>
      <dsp:spPr>
        <a:xfrm>
          <a:off x="852222" y="621751"/>
          <a:ext cx="2874178" cy="496188"/>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SQL table from a B structure</a:t>
          </a:r>
          <a:endParaRPr lang="en-US" sz="1400" kern="1200"/>
        </a:p>
      </dsp:txBody>
      <dsp:txXfrm>
        <a:off x="852222" y="621751"/>
        <a:ext cx="2874178" cy="496188"/>
      </dsp:txXfrm>
    </dsp:sp>
    <dsp:sp modelId="{EA48588D-6F4F-49B3-9BD6-77C3A3FA1005}">
      <dsp:nvSpPr>
        <dsp:cNvPr id="0" name=""/>
        <dsp:cNvSpPr/>
      </dsp:nvSpPr>
      <dsp:spPr>
        <a:xfrm>
          <a:off x="752984" y="497704"/>
          <a:ext cx="99237" cy="992377"/>
        </a:xfrm>
        <a:custGeom>
          <a:avLst/>
          <a:gdLst/>
          <a:ahLst/>
          <a:cxnLst/>
          <a:rect l="0" t="0" r="0" b="0"/>
          <a:pathLst>
            <a:path>
              <a:moveTo>
                <a:pt x="0" y="0"/>
              </a:moveTo>
              <a:lnTo>
                <a:pt x="0" y="992377"/>
              </a:lnTo>
              <a:lnTo>
                <a:pt x="99237" y="992377"/>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2787FD-86C1-4F32-A7E2-C2A124C7A872}">
      <dsp:nvSpPr>
        <dsp:cNvPr id="0" name=""/>
        <dsp:cNvSpPr/>
      </dsp:nvSpPr>
      <dsp:spPr>
        <a:xfrm>
          <a:off x="852222" y="1241987"/>
          <a:ext cx="2874178" cy="496188"/>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SQL stored procedure from a B operation</a:t>
          </a:r>
          <a:endParaRPr lang="en-US" sz="1400" kern="1200"/>
        </a:p>
      </dsp:txBody>
      <dsp:txXfrm>
        <a:off x="852222" y="1241987"/>
        <a:ext cx="2874178" cy="496188"/>
      </dsp:txXfrm>
    </dsp:sp>
    <dsp:sp modelId="{6606DBB7-13BA-4BF9-9C10-B1D276F25DC1}">
      <dsp:nvSpPr>
        <dsp:cNvPr id="0" name=""/>
        <dsp:cNvSpPr/>
      </dsp:nvSpPr>
      <dsp:spPr>
        <a:xfrm>
          <a:off x="752984" y="497704"/>
          <a:ext cx="99237" cy="1612613"/>
        </a:xfrm>
        <a:custGeom>
          <a:avLst/>
          <a:gdLst/>
          <a:ahLst/>
          <a:cxnLst/>
          <a:rect l="0" t="0" r="0" b="0"/>
          <a:pathLst>
            <a:path>
              <a:moveTo>
                <a:pt x="0" y="0"/>
              </a:moveTo>
              <a:lnTo>
                <a:pt x="0" y="1612613"/>
              </a:lnTo>
              <a:lnTo>
                <a:pt x="99237" y="1612613"/>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C6B53-4E2E-4F01-A7DD-F3B7D7D1C827}">
      <dsp:nvSpPr>
        <dsp:cNvPr id="0" name=""/>
        <dsp:cNvSpPr/>
      </dsp:nvSpPr>
      <dsp:spPr>
        <a:xfrm>
          <a:off x="852222" y="1862223"/>
          <a:ext cx="2858554" cy="496188"/>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Java method from a B operation</a:t>
          </a:r>
          <a:endParaRPr lang="en-US" sz="1400" kern="1200"/>
        </a:p>
      </dsp:txBody>
      <dsp:txXfrm>
        <a:off x="852222" y="1862223"/>
        <a:ext cx="2858554" cy="496188"/>
      </dsp:txXfrm>
    </dsp:sp>
    <dsp:sp modelId="{E690F884-16D1-473D-B964-A1EF570B5079}">
      <dsp:nvSpPr>
        <dsp:cNvPr id="0" name=""/>
        <dsp:cNvSpPr/>
      </dsp:nvSpPr>
      <dsp:spPr>
        <a:xfrm>
          <a:off x="752984" y="497704"/>
          <a:ext cx="99237" cy="2232848"/>
        </a:xfrm>
        <a:custGeom>
          <a:avLst/>
          <a:gdLst/>
          <a:ahLst/>
          <a:cxnLst/>
          <a:rect l="0" t="0" r="0" b="0"/>
          <a:pathLst>
            <a:path>
              <a:moveTo>
                <a:pt x="0" y="0"/>
              </a:moveTo>
              <a:lnTo>
                <a:pt x="0" y="2232848"/>
              </a:lnTo>
              <a:lnTo>
                <a:pt x="99237" y="2232848"/>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87835-0EED-4CE1-AFE7-8A1FF129FDA9}">
      <dsp:nvSpPr>
        <dsp:cNvPr id="0" name=""/>
        <dsp:cNvSpPr/>
      </dsp:nvSpPr>
      <dsp:spPr>
        <a:xfrm>
          <a:off x="852222" y="2482459"/>
          <a:ext cx="2851234" cy="496188"/>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the database security from the static specification </a:t>
          </a:r>
          <a:endParaRPr lang="en-US" sz="1400" kern="1200"/>
        </a:p>
      </dsp:txBody>
      <dsp:txXfrm>
        <a:off x="852222" y="2482459"/>
        <a:ext cx="2851234" cy="496188"/>
      </dsp:txXfrm>
    </dsp:sp>
    <dsp:sp modelId="{89E08A60-410D-4C26-91C9-5B12469A712A}">
      <dsp:nvSpPr>
        <dsp:cNvPr id="0" name=""/>
        <dsp:cNvSpPr/>
      </dsp:nvSpPr>
      <dsp:spPr>
        <a:xfrm>
          <a:off x="752984" y="497704"/>
          <a:ext cx="99237" cy="2853084"/>
        </a:xfrm>
        <a:custGeom>
          <a:avLst/>
          <a:gdLst/>
          <a:ahLst/>
          <a:cxnLst/>
          <a:rect l="0" t="0" r="0" b="0"/>
          <a:pathLst>
            <a:path>
              <a:moveTo>
                <a:pt x="0" y="0"/>
              </a:moveTo>
              <a:lnTo>
                <a:pt x="0" y="2853084"/>
              </a:lnTo>
              <a:lnTo>
                <a:pt x="99237" y="2853084"/>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63F5E-5009-43C2-BF47-464FBF1932A1}">
      <dsp:nvSpPr>
        <dsp:cNvPr id="0" name=""/>
        <dsp:cNvSpPr/>
      </dsp:nvSpPr>
      <dsp:spPr>
        <a:xfrm>
          <a:off x="852222" y="3102695"/>
          <a:ext cx="2871852" cy="496188"/>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i="0" kern="1200" smtClean="0"/>
            <a:t>Generate an </a:t>
          </a:r>
          <a:r>
            <a:rPr lang="en-US" sz="1400" i="1" kern="1200" smtClean="0"/>
            <a:t>AspectJ </a:t>
          </a:r>
          <a:r>
            <a:rPr lang="en-US" sz="1400" i="0" kern="1200" smtClean="0"/>
            <a:t>class from the AC filter </a:t>
          </a:r>
          <a:endParaRPr lang="en-US" sz="1400" kern="1200"/>
        </a:p>
      </dsp:txBody>
      <dsp:txXfrm>
        <a:off x="852222" y="3102695"/>
        <a:ext cx="2871852" cy="496188"/>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35B3A2-1A74-495E-A06D-520973234955}">
      <dsp:nvSpPr>
        <dsp:cNvPr id="0" name=""/>
        <dsp:cNvSpPr/>
      </dsp:nvSpPr>
      <dsp:spPr>
        <a:xfrm>
          <a:off x="506253" y="1608"/>
          <a:ext cx="588844" cy="588844"/>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fr-FR" sz="600" kern="1200" smtClean="0"/>
            <a:t>B grammars</a:t>
          </a:r>
          <a:endParaRPr lang="en-US" sz="600" kern="1200"/>
        </a:p>
      </dsp:txBody>
      <dsp:txXfrm>
        <a:off x="506253" y="1608"/>
        <a:ext cx="588844" cy="588844"/>
      </dsp:txXfrm>
    </dsp:sp>
    <dsp:sp modelId="{F98CD5D8-55A0-441A-9C36-7A75CD0EA8AB}">
      <dsp:nvSpPr>
        <dsp:cNvPr id="0" name=""/>
        <dsp:cNvSpPr/>
      </dsp:nvSpPr>
      <dsp:spPr>
        <a:xfrm>
          <a:off x="629910" y="638267"/>
          <a:ext cx="341529" cy="341529"/>
        </a:xfrm>
        <a:prstGeom prst="down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629910" y="638267"/>
        <a:ext cx="341529" cy="341529"/>
      </dsp:txXfrm>
    </dsp:sp>
    <dsp:sp modelId="{6F5CD72B-54E4-45BE-B010-E806DC0742BD}">
      <dsp:nvSpPr>
        <dsp:cNvPr id="0" name=""/>
        <dsp:cNvSpPr/>
      </dsp:nvSpPr>
      <dsp:spPr>
        <a:xfrm>
          <a:off x="506253" y="1027611"/>
          <a:ext cx="588844" cy="588844"/>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fr-FR" sz="600" kern="1200" smtClean="0"/>
            <a:t>Generator </a:t>
          </a:r>
          <a:endParaRPr lang="en-US" sz="600" kern="1200"/>
        </a:p>
      </dsp:txBody>
      <dsp:txXfrm>
        <a:off x="506253" y="1027611"/>
        <a:ext cx="588844" cy="588844"/>
      </dsp:txXfrm>
    </dsp:sp>
    <dsp:sp modelId="{8325C56E-3093-4D52-B557-124525422449}">
      <dsp:nvSpPr>
        <dsp:cNvPr id="0" name=""/>
        <dsp:cNvSpPr/>
      </dsp:nvSpPr>
      <dsp:spPr>
        <a:xfrm>
          <a:off x="629910" y="1664270"/>
          <a:ext cx="341529" cy="341529"/>
        </a:xfrm>
        <a:prstGeom prst="up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629910" y="1664270"/>
        <a:ext cx="341529" cy="341529"/>
      </dsp:txXfrm>
    </dsp:sp>
    <dsp:sp modelId="{6921EEBE-AFF8-4732-B4F4-6A2530CB312F}">
      <dsp:nvSpPr>
        <dsp:cNvPr id="0" name=""/>
        <dsp:cNvSpPr/>
      </dsp:nvSpPr>
      <dsp:spPr>
        <a:xfrm>
          <a:off x="506253" y="2053614"/>
          <a:ext cx="588844" cy="588844"/>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fr-FR" sz="600" kern="1200" smtClean="0"/>
            <a:t>B spec</a:t>
          </a:r>
          <a:endParaRPr lang="en-US" sz="600" kern="1200"/>
        </a:p>
      </dsp:txBody>
      <dsp:txXfrm>
        <a:off x="506253" y="2053614"/>
        <a:ext cx="588844" cy="588844"/>
      </dsp:txXfrm>
    </dsp:sp>
    <dsp:sp modelId="{FE81CAC9-7A81-4A1B-97D9-7A8BC325E8B8}">
      <dsp:nvSpPr>
        <dsp:cNvPr id="0" name=""/>
        <dsp:cNvSpPr/>
      </dsp:nvSpPr>
      <dsp:spPr>
        <a:xfrm>
          <a:off x="1183424" y="1212508"/>
          <a:ext cx="187252" cy="219050"/>
        </a:xfrm>
        <a:prstGeom prst="right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1183424" y="1212508"/>
        <a:ext cx="187252" cy="219050"/>
      </dsp:txXfrm>
    </dsp:sp>
    <dsp:sp modelId="{146A212A-31CA-4A69-94FA-83D2CCACE2F5}">
      <dsp:nvSpPr>
        <dsp:cNvPr id="0" name=""/>
        <dsp:cNvSpPr/>
      </dsp:nvSpPr>
      <dsp:spPr>
        <a:xfrm>
          <a:off x="1448405" y="733189"/>
          <a:ext cx="1177689" cy="1177689"/>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fr-FR" sz="700" kern="1200" smtClean="0"/>
            <a:t>Code</a:t>
          </a:r>
        </a:p>
        <a:p>
          <a:pPr lvl="0" algn="ctr" defTabSz="311150">
            <a:lnSpc>
              <a:spcPct val="90000"/>
            </a:lnSpc>
            <a:spcBef>
              <a:spcPct val="0"/>
            </a:spcBef>
            <a:spcAft>
              <a:spcPct val="35000"/>
            </a:spcAft>
          </a:pPr>
          <a:r>
            <a:rPr lang="fr-FR" sz="700" kern="1200" smtClean="0"/>
            <a:t>(Java/SQL/AspectJ)</a:t>
          </a:r>
          <a:endParaRPr lang="en-US" sz="700" kern="1200"/>
        </a:p>
      </dsp:txBody>
      <dsp:txXfrm>
        <a:off x="1448405" y="733189"/>
        <a:ext cx="1177689" cy="1177689"/>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FA6316-5F06-4FFB-838E-B1095CB51CD8}" type="datetimeFigureOut">
              <a:rPr lang="en-US" smtClean="0"/>
              <a:pPr/>
              <a:t>12/19/2016</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22CC2D-7216-45B4-8176-EB20FCEEBFA2}" type="slidenum">
              <a:rPr lang="en-US" smtClean="0"/>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3886BC-D6FA-432E-8229-C900A3CC2B28}" type="datetimeFigureOut">
              <a:rPr lang="fr-FR" smtClean="0"/>
              <a:pPr/>
              <a:t>19/12/2016</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161DF1-DA3B-4BE7-996B-D3A5EFCFD604}" type="slidenum">
              <a:rPr lang="fr-FR" smtClean="0"/>
              <a:pPr/>
              <a:t>‹N°›</a:t>
            </a:fld>
            <a:endParaRPr lang="fr-FR" dirty="0"/>
          </a:p>
        </p:txBody>
      </p:sp>
    </p:spTree>
    <p:extLst>
      <p:ext uri="{BB962C8B-B14F-4D97-AF65-F5344CB8AC3E}">
        <p14:creationId xmlns="" xmlns:p14="http://schemas.microsoft.com/office/powerpoint/2010/main" val="99246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First of all, I would like to thank all the members of the jury for being</a:t>
            </a:r>
            <a:r>
              <a:rPr lang="fr-FR" baseline="0" smtClean="0"/>
              <a:t> here, in my pdh defense today.</a:t>
            </a:r>
          </a:p>
          <a:p>
            <a:pPr marL="228600" indent="-228600">
              <a:buFont typeface="+mj-lt"/>
              <a:buAutoNum type="arabicPeriod"/>
            </a:pPr>
            <a:endParaRPr lang="fr-FR" baseline="0" smtClean="0"/>
          </a:p>
          <a:p>
            <a:pPr marL="228600" indent="-228600">
              <a:buFont typeface="+mj-lt"/>
              <a:buAutoNum type="arabicPeriod"/>
            </a:pPr>
            <a:r>
              <a:rPr lang="fr-FR" baseline="0" smtClean="0"/>
              <a:t>My thesis is about a MDE approach to build secure Iss.</a:t>
            </a:r>
          </a:p>
          <a:p>
            <a:pPr marL="228600" indent="-228600">
              <a:buFont typeface="+mj-lt"/>
              <a:buAutoNum type="arabicPeriod"/>
            </a:pPr>
            <a:endParaRPr lang="fr-FR" baseline="0" smtClean="0"/>
          </a:p>
          <a:p>
            <a:pPr marL="228600" indent="-228600">
              <a:buFont typeface="+mj-lt"/>
              <a:buAutoNum type="arabicPeriod"/>
            </a:pPr>
            <a:r>
              <a:rPr lang="fr-FR" baseline="0" smtClean="0"/>
              <a:t>It is supervised by Mss. Amel Mammar and Mrs. Regine Laleau</a:t>
            </a: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smtClean="0"/>
              <a:t>For specifying</a:t>
            </a:r>
            <a:r>
              <a:rPr lang="fr-FR" baseline="0" smtClean="0"/>
              <a:t> security requirements of a system, we studied several approaches existing in the littérature:</a:t>
            </a:r>
          </a:p>
          <a:p>
            <a:pPr marL="228600" indent="-228600">
              <a:buAutoNum type="arabicPeriod"/>
            </a:pPr>
            <a:r>
              <a:rPr lang="fr-FR" baseline="0" smtClean="0"/>
              <a:t>The first one uses UML and OCL (Object Constraint Language) to express security constraints together with UML models. This technique is expressive. But it is lack of tool supporting the automatic analysis UML models and constraints. Moreover, the validation can only executed at snapshots of the systems.</a:t>
            </a:r>
          </a:p>
          <a:p>
            <a:pPr marL="228600" indent="-228600">
              <a:buAutoNum type="arabicPeriod"/>
            </a:pPr>
            <a:r>
              <a:rPr lang="fr-FR" baseline="0" smtClean="0"/>
              <a:t>The second approach investigates the use of Alloy for specifying security policies. </a:t>
            </a:r>
            <a:r>
              <a:rPr lang="en-US" sz="1200" i="0" kern="1200" smtClean="0">
                <a:solidFill>
                  <a:schemeClr val="tx1"/>
                </a:solidFill>
                <a:latin typeface="+mn-lt"/>
                <a:ea typeface="+mn-ea"/>
                <a:cs typeface="+mn-cs"/>
              </a:rPr>
              <a:t>Models written in Alloy can be automatically analyzed using the Alloy Analyzer. </a:t>
            </a:r>
          </a:p>
          <a:p>
            <a:pPr marL="685800" lvl="1" indent="-228600">
              <a:buFont typeface="Arial" pitchFamily="34" charset="0"/>
              <a:buChar char="•"/>
            </a:pPr>
            <a:r>
              <a:rPr lang="en-US" sz="1200" i="0" kern="1200" smtClean="0">
                <a:solidFill>
                  <a:schemeClr val="tx1"/>
                </a:solidFill>
                <a:latin typeface="+mn-lt"/>
                <a:ea typeface="+mn-ea"/>
                <a:cs typeface="+mn-cs"/>
              </a:rPr>
              <a:t>However, the discussed solutions mainly focus on the static aspect of security. Dynamic access control policies are partially covered in some proposals.</a:t>
            </a:r>
          </a:p>
          <a:p>
            <a:pPr marL="685800" lvl="1" indent="-228600">
              <a:buFont typeface="Arial" pitchFamily="34" charset="0"/>
              <a:buChar char="•"/>
            </a:pPr>
            <a:r>
              <a:rPr lang="en-US" sz="1200" i="0" kern="1200" smtClean="0">
                <a:solidFill>
                  <a:schemeClr val="tx1"/>
                </a:solidFill>
                <a:latin typeface="+mn-lt"/>
                <a:ea typeface="+mn-ea"/>
                <a:cs typeface="+mn-cs"/>
              </a:rPr>
              <a:t>Moreover, since the verification techniques of Alloy are based on model-checking, it is not efficient for analyzing large models. The explosion of the system state space is the main issue of the model-checking techniques that has to be tackled.</a:t>
            </a:r>
          </a:p>
          <a:p>
            <a:pPr marL="228600" lvl="0" indent="-228600">
              <a:buFont typeface="+mj-lt"/>
              <a:buAutoNum type="arabicPeriod"/>
            </a:pPr>
            <a:r>
              <a:rPr lang="en-US" sz="1200" i="0" kern="1200" smtClean="0">
                <a:solidFill>
                  <a:schemeClr val="tx1"/>
                </a:solidFill>
                <a:latin typeface="+mn-lt"/>
                <a:ea typeface="+mn-ea"/>
                <a:cs typeface="+mn-cs"/>
              </a:rPr>
              <a:t>The other formal techniques reviewed are based on the Z notation. Z has been mostly used to write precise application specifications.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One of the major drawback in using Z is the lack of tools supporting the analysis of the formalized model.</a:t>
            </a:r>
          </a:p>
          <a:p>
            <a:pPr marL="228600" lvl="0" indent="-228600">
              <a:buFont typeface="+mj-lt"/>
              <a:buAutoNum type="arabicPeriod"/>
            </a:pPr>
            <a:r>
              <a:rPr lang="en-US" sz="1200" i="0" kern="1200" smtClean="0">
                <a:solidFill>
                  <a:schemeClr val="tx1"/>
                </a:solidFill>
                <a:latin typeface="+mn-lt"/>
                <a:ea typeface="+mn-ea"/>
                <a:cs typeface="+mn-cs"/>
              </a:rPr>
              <a:t>The work of Milhau et al. [11] based on the B method covers various types of access control requirements, including static and dynamic rules. These requirements also involve the functional aspect of the application.</a:t>
            </a:r>
          </a:p>
          <a:p>
            <a:pPr marL="685800" lvl="1" indent="-228600">
              <a:buFont typeface="Arial" pitchFamily="34" charset="0"/>
              <a:buChar char="•"/>
            </a:pPr>
            <a:r>
              <a:rPr lang="en-US" sz="1200" i="0" kern="1200" smtClean="0">
                <a:solidFill>
                  <a:schemeClr val="tx1"/>
                </a:solidFill>
                <a:latin typeface="+mn-lt"/>
                <a:ea typeface="+mn-ea"/>
                <a:cs typeface="+mn-cs"/>
              </a:rPr>
              <a:t> Nonetheless, the use of  ASTD only for visualizing security requirements may be too complicated. We believe that the visual representations of a system should be easily understandable/readable to disburden the communications among participants, i.e. the designer, the developer, and the end-user.</a:t>
            </a:r>
          </a:p>
          <a:p>
            <a:pPr marL="685800" lvl="1" indent="-228600">
              <a:buFont typeface="Arial" pitchFamily="34" charset="0"/>
              <a:buChar char="•"/>
            </a:pPr>
            <a:r>
              <a:rPr lang="en-US" sz="1200" i="0" kern="1200" smtClean="0">
                <a:solidFill>
                  <a:schemeClr val="tx1"/>
                </a:solidFill>
                <a:latin typeface="+mn-lt"/>
                <a:ea typeface="+mn-ea"/>
                <a:cs typeface="+mn-cs"/>
              </a:rPr>
              <a:t>In our approach, we propose to model both functional and security requirements using UML-based models, and then translate</a:t>
            </a:r>
            <a:r>
              <a:rPr lang="en-US" sz="1200" i="0" kern="1200" baseline="0" smtClean="0">
                <a:solidFill>
                  <a:schemeClr val="tx1"/>
                </a:solidFill>
                <a:latin typeface="+mn-lt"/>
                <a:ea typeface="+mn-ea"/>
                <a:cs typeface="+mn-cs"/>
              </a:rPr>
              <a:t> them into B specifications.</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11</a:t>
            </a:fld>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mtClean="0"/>
              <a:t>This table summarizes the approaches and shows the diversity of access</a:t>
            </a:r>
            <a:r>
              <a:rPr lang="en-US" baseline="0" smtClean="0"/>
              <a:t> control constraints they covered.</a:t>
            </a:r>
          </a:p>
          <a:p>
            <a:endParaRPr lang="fr-FR" baseline="0" smtClean="0"/>
          </a:p>
          <a:p>
            <a:r>
              <a:rPr lang="fr-FR" baseline="0" smtClean="0"/>
              <a:t>Note that:</a:t>
            </a:r>
            <a:endParaRPr lang="en-US" baseline="0" smtClean="0"/>
          </a:p>
          <a:p>
            <a:pPr>
              <a:buFont typeface="Arial" pitchFamily="34" charset="0"/>
              <a:buChar char="•"/>
            </a:pPr>
            <a:r>
              <a:rPr lang="fr-FR" baseline="0" smtClean="0"/>
              <a:t> authorization: who has right to access?</a:t>
            </a:r>
          </a:p>
          <a:p>
            <a:pPr>
              <a:buFont typeface="Arial" pitchFamily="34" charset="0"/>
              <a:buChar char="•"/>
            </a:pPr>
            <a:r>
              <a:rPr lang="fr-FR" baseline="0" smtClean="0"/>
              <a:t> </a:t>
            </a:r>
            <a:r>
              <a:rPr lang="en-US" sz="1200" i="0" kern="1200" smtClean="0">
                <a:solidFill>
                  <a:schemeClr val="tx1"/>
                </a:solidFill>
                <a:latin typeface="+mn-lt"/>
                <a:ea typeface="+mn-ea"/>
                <a:cs typeface="+mn-cs"/>
              </a:rPr>
              <a:t>A SSD constraint can be defined during the assignment of users to roles. For example, we may want to state that two conflict roles should not be assigned to the same user. </a:t>
            </a:r>
            <a:endParaRPr lang="fr-FR" baseline="0" smtClean="0"/>
          </a:p>
          <a:p>
            <a:pPr>
              <a:buFont typeface="Arial" pitchFamily="34" charset="0"/>
              <a:buChar char="•"/>
            </a:pPr>
            <a:r>
              <a:rPr lang="en-US" sz="1200" i="0" kern="1200" smtClean="0">
                <a:solidFill>
                  <a:schemeClr val="tx1"/>
                </a:solidFill>
                <a:latin typeface="+mn-lt"/>
                <a:ea typeface="+mn-ea"/>
                <a:cs typeface="+mn-cs"/>
              </a:rPr>
              <a:t>a DSD policy should be verified during the execution of the system. For instance, a user is allowed to activate two exclusive roles independently but</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it is prohibited to activate them simultaneously.</a:t>
            </a:r>
          </a:p>
          <a:p>
            <a:pPr>
              <a:buFont typeface="Arial" pitchFamily="34" charset="0"/>
              <a:buNone/>
            </a:pPr>
            <a:endParaRPr lang="en-US" sz="1200" i="0" kern="1200" smtClean="0">
              <a:solidFill>
                <a:schemeClr val="tx1"/>
              </a:solidFill>
              <a:latin typeface="+mn-lt"/>
              <a:ea typeface="+mn-ea"/>
              <a:cs typeface="+mn-cs"/>
            </a:endParaRPr>
          </a:p>
          <a:p>
            <a:pPr>
              <a:buFont typeface="Arial" pitchFamily="34" charset="0"/>
              <a:buNone/>
            </a:pPr>
            <a:r>
              <a:rPr lang="en-US" baseline="0" smtClean="0"/>
              <a:t>From this table we can see that static access control, e.g. authorization and SSD, are widely investigated. Whereas, dynamic access control rules like DSD are partially covered in some works.</a:t>
            </a:r>
          </a:p>
          <a:p>
            <a:pPr>
              <a:buFont typeface="Arial" pitchFamily="34" charset="0"/>
              <a:buNone/>
            </a:pPr>
            <a:endParaRPr lang="en-US" sz="1200" i="0" kern="1200" baseline="0" smtClean="0">
              <a:solidFill>
                <a:schemeClr val="tx1"/>
              </a:solidFill>
              <a:latin typeface="+mn-lt"/>
              <a:ea typeface="+mn-ea"/>
              <a:cs typeface="+mn-cs"/>
            </a:endParaRPr>
          </a:p>
          <a:p>
            <a:pPr>
              <a:buFont typeface="Arial" pitchFamily="34" charset="0"/>
              <a:buNone/>
            </a:pPr>
            <a:r>
              <a:rPr lang="en-US" sz="1200" i="0" strike="sngStrike" kern="1200" baseline="0" smtClean="0">
                <a:solidFill>
                  <a:schemeClr val="tx1"/>
                </a:solidFill>
                <a:latin typeface="+mn-lt"/>
                <a:ea typeface="+mn-ea"/>
                <a:cs typeface="+mn-cs"/>
              </a:rPr>
              <a:t>The validation and verification of security models are mostly performed without considering the functional model.</a:t>
            </a:r>
          </a:p>
          <a:p>
            <a:pPr>
              <a:buFont typeface="Arial" pitchFamily="34" charset="0"/>
              <a:buChar char="•"/>
            </a:pPr>
            <a:r>
              <a:rPr lang="en-US" sz="1200" i="0" strike="sngStrike" kern="1200" baseline="0" smtClean="0">
                <a:solidFill>
                  <a:schemeClr val="tx1"/>
                </a:solidFill>
                <a:latin typeface="+mn-lt"/>
                <a:ea typeface="+mn-ea"/>
                <a:cs typeface="+mn-cs"/>
              </a:rPr>
              <a:t> except for UML/OCL approaches but they concern only the current states of the systems</a:t>
            </a:r>
          </a:p>
          <a:p>
            <a:pPr>
              <a:buFont typeface="Arial" pitchFamily="34" charset="0"/>
              <a:buNone/>
            </a:pPr>
            <a:r>
              <a:rPr lang="en-US" sz="1200" i="0" kern="1200" baseline="0" smtClean="0">
                <a:solidFill>
                  <a:schemeClr val="tx1"/>
                </a:solidFill>
                <a:latin typeface="+mn-lt"/>
                <a:ea typeface="+mn-ea"/>
                <a:cs typeface="+mn-cs"/>
              </a:rPr>
              <a:t> </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12</a:t>
            </a:fld>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smtClean="0"/>
              <a:t>Regarding the security enforcement, we studied three main techniques:</a:t>
            </a:r>
          </a:p>
          <a:p>
            <a:pPr marL="228600" indent="-228600">
              <a:buFont typeface="+mj-lt"/>
              <a:buAutoNum type="arabicPeriod"/>
            </a:pPr>
            <a:r>
              <a:rPr lang="en-US" sz="1200" i="0" kern="1200" smtClean="0">
                <a:solidFill>
                  <a:schemeClr val="tx1"/>
                </a:solidFill>
                <a:latin typeface="+mn-lt"/>
                <a:ea typeface="+mn-ea"/>
                <a:cs typeface="+mn-cs"/>
              </a:rPr>
              <a:t>Sun Microsystems has released a security framework and library called JAAS which enhances the Java platform with access control capabilities</a:t>
            </a:r>
          </a:p>
          <a:p>
            <a:pPr marL="685800" lvl="1" indent="-228600">
              <a:buFont typeface="Arial" pitchFamily="34" charset="0"/>
              <a:buChar char="•"/>
            </a:pPr>
            <a:r>
              <a:rPr lang="en-US" sz="1200" i="0" kern="1200" smtClean="0">
                <a:solidFill>
                  <a:schemeClr val="tx1"/>
                </a:solidFill>
                <a:latin typeface="+mn-lt"/>
                <a:ea typeface="+mn-ea"/>
                <a:cs typeface="+mn-cs"/>
              </a:rPr>
              <a:t>In JAAS, the authentication is used to check who is running the system (called </a:t>
            </a:r>
            <a:r>
              <a:rPr lang="en-US" sz="1200" i="1" kern="1200" smtClean="0">
                <a:solidFill>
                  <a:schemeClr val="tx1"/>
                </a:solidFill>
                <a:latin typeface="+mn-lt"/>
                <a:ea typeface="+mn-ea"/>
                <a:cs typeface="+mn-cs"/>
              </a:rPr>
              <a:t>subject</a:t>
            </a:r>
            <a:r>
              <a:rPr lang="en-US" sz="1200" i="0" kern="1200" smtClean="0">
                <a:solidFill>
                  <a:schemeClr val="tx1"/>
                </a:solidFill>
                <a:latin typeface="+mn-lt"/>
                <a:ea typeface="+mn-ea"/>
                <a:cs typeface="+mn-cs"/>
              </a:rPr>
              <a:t>). Both users and computing services can represent subjects. Once authentication has been verified, JAAS provides an authorization check based on privileges (principles) associated with the authenticated subject. JAAS also allows enforcing access controls upon roles/groups just as they are with any principle.</a:t>
            </a:r>
          </a:p>
          <a:p>
            <a:pPr marL="685800" lvl="1" indent="-228600">
              <a:buFont typeface="Arial" pitchFamily="34" charset="0"/>
              <a:buChar char="•"/>
            </a:pPr>
            <a:r>
              <a:rPr lang="en-US" sz="1200" i="0" kern="1200" smtClean="0">
                <a:solidFill>
                  <a:schemeClr val="tx1"/>
                </a:solidFill>
                <a:latin typeface="+mn-lt"/>
                <a:ea typeface="+mn-ea"/>
                <a:cs typeface="+mn-cs"/>
              </a:rPr>
              <a:t>Although the goal of JAAS is to isolate the user authentication module from the application code and treat it independently, the developer still needs to write code within the functional program in order to use methods of JAAS. As a result, the final program is tangled and scattered, thus it is difficult to maintain.</a:t>
            </a:r>
          </a:p>
          <a:p>
            <a:pPr marL="228600" lvl="0" indent="-228600">
              <a:buFont typeface="+mj-lt"/>
              <a:buAutoNum type="arabicPeriod"/>
            </a:pPr>
            <a:r>
              <a:rPr lang="en-US" sz="1200" i="0" kern="1200" smtClean="0">
                <a:solidFill>
                  <a:schemeClr val="tx1"/>
                </a:solidFill>
                <a:latin typeface="+mn-lt"/>
                <a:ea typeface="+mn-ea"/>
                <a:cs typeface="+mn-cs"/>
              </a:rPr>
              <a:t>Another notable approach is to apply annotations in Java programs for security enforcement.</a:t>
            </a:r>
          </a:p>
          <a:p>
            <a:pPr marL="685800" lvl="1" indent="-228600">
              <a:buFont typeface="Arial" pitchFamily="34" charset="0"/>
              <a:buChar char="•"/>
            </a:pPr>
            <a:r>
              <a:rPr lang="en-US" sz="1200" i="0" kern="1200" smtClean="0">
                <a:solidFill>
                  <a:schemeClr val="tx1"/>
                </a:solidFill>
                <a:latin typeface="+mn-lt"/>
                <a:ea typeface="+mn-ea"/>
                <a:cs typeface="+mn-cs"/>
              </a:rPr>
              <a:t>In particular, protected elements, such as classes, interfaces, and methods in the Java source code, are annotated with</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roles. Only the users who have at least one of the roles annotated on a method</a:t>
            </a:r>
            <a:r>
              <a:rPr lang="en-US" sz="1200" i="0" kern="1200" baseline="0" smtClean="0">
                <a:solidFill>
                  <a:schemeClr val="tx1"/>
                </a:solidFill>
                <a:latin typeface="+mn-lt"/>
                <a:ea typeface="+mn-ea"/>
                <a:cs typeface="+mn-cs"/>
              </a:rPr>
              <a:t> </a:t>
            </a:r>
            <a:r>
              <a:rPr lang="en-US" sz="1200" i="0" kern="1200" smtClean="0">
                <a:solidFill>
                  <a:schemeClr val="tx1"/>
                </a:solidFill>
                <a:latin typeface="+mn-lt"/>
                <a:ea typeface="+mn-ea"/>
                <a:cs typeface="+mn-cs"/>
              </a:rPr>
              <a:t>are permitted to access that method</a:t>
            </a:r>
          </a:p>
          <a:p>
            <a:pPr marL="685800" lvl="1" indent="-228600">
              <a:buFont typeface="Arial" pitchFamily="34" charset="0"/>
              <a:buChar char="•"/>
            </a:pPr>
            <a:r>
              <a:rPr lang="en-US" sz="1200" i="0" kern="1200" smtClean="0">
                <a:solidFill>
                  <a:schemeClr val="tx1"/>
                </a:solidFill>
                <a:latin typeface="+mn-lt"/>
                <a:ea typeface="+mn-ea"/>
                <a:cs typeface="+mn-cs"/>
              </a:rPr>
              <a:t>The enforcement of RBAC policies is performed dynamically by inserting runtime checks to verify that the current user has the adequate roles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when the annotated method is called.</a:t>
            </a:r>
          </a:p>
          <a:p>
            <a:pPr marL="685800" lvl="1" indent="-228600">
              <a:buFont typeface="Arial" pitchFamily="34" charset="0"/>
              <a:buChar char="•"/>
            </a:pPr>
            <a:r>
              <a:rPr lang="en-US" sz="1200" i="0" kern="1200" smtClean="0">
                <a:solidFill>
                  <a:schemeClr val="tx1"/>
                </a:solidFill>
                <a:latin typeface="+mn-lt"/>
                <a:ea typeface="+mn-ea"/>
                <a:cs typeface="+mn-cs"/>
              </a:rPr>
              <a:t>However, annotations are placed on protected elements in all over the program. It is remarkably difficult to know where a specific annotation should go, especially in large programs.</a:t>
            </a:r>
          </a:p>
          <a:p>
            <a:pPr marL="228600" lvl="0" indent="-228600">
              <a:buFont typeface="+mj-lt"/>
              <a:buAutoNum type="arabicPeriod"/>
            </a:pPr>
            <a:r>
              <a:rPr lang="en-US" sz="1200" i="0" kern="1200" smtClean="0">
                <a:solidFill>
                  <a:schemeClr val="tx1"/>
                </a:solidFill>
                <a:latin typeface="+mn-lt"/>
                <a:ea typeface="+mn-ea"/>
                <a:cs typeface="+mn-cs"/>
              </a:rPr>
              <a:t>The problem about scattered and tangled code of the above approaches can be overcome by using AOP. Indeed, this paradigm allows to express separately multiple concerns and automatically merge them together into working systems.</a:t>
            </a:r>
          </a:p>
          <a:p>
            <a:pPr marL="685800" lvl="1" indent="-228600">
              <a:buFont typeface="Arial" pitchFamily="34" charset="0"/>
              <a:buChar char="•"/>
            </a:pPr>
            <a:r>
              <a:rPr lang="en-US" sz="1200" i="0" kern="1200" smtClean="0">
                <a:solidFill>
                  <a:schemeClr val="tx1"/>
                </a:solidFill>
                <a:latin typeface="+mn-lt"/>
                <a:ea typeface="+mn-ea"/>
                <a:cs typeface="+mn-cs"/>
              </a:rPr>
              <a:t>To our best knowledge, none of the studies based on AOP consider dynamic security requirements (e.g. history-based and order-based constraints).</a:t>
            </a:r>
          </a:p>
          <a:p>
            <a:pPr marL="685800" lvl="1" indent="-228600">
              <a:buFont typeface="Arial" pitchFamily="34" charset="0"/>
              <a:buChar char="•"/>
            </a:pPr>
            <a:r>
              <a:rPr lang="en-US" sz="1200" i="0" kern="1200" smtClean="0">
                <a:solidFill>
                  <a:schemeClr val="tx1"/>
                </a:solidFill>
                <a:latin typeface="+mn-lt"/>
                <a:ea typeface="+mn-ea"/>
                <a:cs typeface="+mn-cs"/>
              </a:rPr>
              <a:t>In this thesis, we propose a security enforcement approach that includes both static and dynamic security properties of an information system. The proposed aspect checks the permission of authenticated users as well as history-based and orderbased conditions associated to each method called by the users. Moreover, the security program is generated from a proved formal specification.</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pPr marL="228600" indent="-228600">
              <a:buFont typeface="Arial" pitchFamily="34" charset="0"/>
              <a:buNone/>
            </a:pP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13</a:t>
            </a:fld>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mtClean="0"/>
              <a:t>To</a:t>
            </a:r>
            <a:r>
              <a:rPr lang="en-US" baseline="0" smtClean="0"/>
              <a:t> sum up, in our approach we want take security requirements into account together with the functional requirements of a system since the design phase of softare development.</a:t>
            </a:r>
            <a:endParaRPr lang="fr-FR" baseline="0" smtClean="0"/>
          </a:p>
          <a:p>
            <a:r>
              <a:rPr lang="fr-FR" baseline="0" smtClean="0"/>
              <a:t>We want to define them in a unified language such as B in order to validate the correctness and the interaction of these requirements using available tools (AtelierB, ProB).</a:t>
            </a:r>
          </a:p>
          <a:p>
            <a:r>
              <a:rPr lang="en-US" baseline="0" smtClean="0"/>
              <a:t>We have been inspired from the combining graphical and formal notations approaches that are proposed to specify both functional and non-functional requirements.</a:t>
            </a:r>
            <a:endParaRPr lang="fr-FR" baseline="0" smtClean="0"/>
          </a:p>
          <a:p>
            <a:endParaRPr lang="fr-FR" baseline="0" smtClean="0"/>
          </a:p>
          <a:p>
            <a:r>
              <a:rPr lang="fr-FR" baseline="0" smtClean="0"/>
              <a:t>For the security enforcement, we aim at separating security and application code of the system.</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14</a:t>
            </a:fld>
            <a:endParaRPr lang="fr-F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 UML </a:t>
            </a:r>
            <a:r>
              <a:rPr lang="fr-FR" smtClean="0"/>
              <a:t>has been a standard modeling language in software development</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16</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To verify the correctness of the obtained B specification, a set of proof obligations have been generated using the Proof Obligations Generator of AtelierB.</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This</a:t>
            </a:r>
            <a:r>
              <a:rPr lang="en-US" sz="1200" i="0" kern="1200" baseline="0" smtClean="0">
                <a:solidFill>
                  <a:schemeClr val="tx1"/>
                </a:solidFill>
                <a:latin typeface="+mn-lt"/>
                <a:ea typeface="+mn-ea"/>
                <a:cs typeface="+mn-cs"/>
              </a:rPr>
              <a:t> table </a:t>
            </a:r>
            <a:r>
              <a:rPr lang="en-US" sz="1200" i="0" kern="1200" smtClean="0">
                <a:solidFill>
                  <a:schemeClr val="tx1"/>
                </a:solidFill>
                <a:latin typeface="+mn-lt"/>
                <a:ea typeface="+mn-ea"/>
                <a:cs typeface="+mn-cs"/>
              </a:rPr>
              <a:t>gives the statistics of the proof phase where: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Let us note that these proof obligations ensure that all the properties expressed as invariants are satisfied and the development of the filter by refinement is also correct.</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1. </a:t>
            </a:r>
            <a:r>
              <a:rPr lang="en-US" sz="1200" i="1" kern="1200" smtClean="0">
                <a:solidFill>
                  <a:schemeClr val="tx1"/>
                </a:solidFill>
                <a:latin typeface="+mn-lt"/>
                <a:ea typeface="+mn-ea"/>
                <a:cs typeface="+mn-cs"/>
              </a:rPr>
              <a:t>PO</a:t>
            </a:r>
            <a:r>
              <a:rPr lang="en-US" sz="1200" i="0" kern="1200" smtClean="0">
                <a:solidFill>
                  <a:schemeClr val="tx1"/>
                </a:solidFill>
                <a:latin typeface="+mn-lt"/>
                <a:ea typeface="+mn-ea"/>
                <a:cs typeface="+mn-cs"/>
              </a:rPr>
              <a:t>: denotes the number of proof obligations generated for each machine,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2. </a:t>
            </a:r>
            <a:r>
              <a:rPr lang="en-US" sz="1200" i="1" kern="1200" smtClean="0">
                <a:solidFill>
                  <a:schemeClr val="tx1"/>
                </a:solidFill>
                <a:latin typeface="+mn-lt"/>
                <a:ea typeface="+mn-ea"/>
                <a:cs typeface="+mn-cs"/>
              </a:rPr>
              <a:t>AutoDischarged PO</a:t>
            </a:r>
            <a:r>
              <a:rPr lang="en-US" sz="1200" i="0" kern="1200" smtClean="0">
                <a:solidFill>
                  <a:schemeClr val="tx1"/>
                </a:solidFill>
                <a:latin typeface="+mn-lt"/>
                <a:ea typeface="+mn-ea"/>
                <a:cs typeface="+mn-cs"/>
              </a:rPr>
              <a:t>: denotes the number of proof obligations automatically discharged by the provers of AtelierB without any human intervention,</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3. </a:t>
            </a:r>
            <a:r>
              <a:rPr lang="en-US" sz="1200" i="1" kern="1200" smtClean="0">
                <a:solidFill>
                  <a:schemeClr val="tx1"/>
                </a:solidFill>
                <a:latin typeface="+mn-lt"/>
                <a:ea typeface="+mn-ea"/>
                <a:cs typeface="+mn-cs"/>
              </a:rPr>
              <a:t>PO InterDischarged</a:t>
            </a:r>
            <a:r>
              <a:rPr lang="en-US" sz="1200" i="0" kern="1200" smtClean="0">
                <a:solidFill>
                  <a:schemeClr val="tx1"/>
                </a:solidFill>
                <a:latin typeface="+mn-lt"/>
                <a:ea typeface="+mn-ea"/>
                <a:cs typeface="+mn-cs"/>
              </a:rPr>
              <a:t>: denotes the number of proof obligations interactively discharged. The intervention of the user is necessary for some proof obligations to help the prover find the rules to apply to discharge them.</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For the running case study, the prover fails to automatically discharge only one proof obligation (for the machine </a:t>
            </a:r>
            <a:r>
              <a:rPr lang="en-US" sz="1200" i="1" kern="1200" smtClean="0">
                <a:solidFill>
                  <a:schemeClr val="tx1"/>
                </a:solidFill>
                <a:latin typeface="+mn-lt"/>
                <a:ea typeface="+mn-ea"/>
                <a:cs typeface="+mn-cs"/>
              </a:rPr>
              <a:t>SecureUMLTranslation</a:t>
            </a:r>
            <a:r>
              <a:rPr lang="en-US" sz="1200" i="0" kern="1200" smtClean="0">
                <a:solidFill>
                  <a:schemeClr val="tx1"/>
                </a:solidFill>
                <a:latin typeface="+mn-lt"/>
                <a:ea typeface="+mn-ea"/>
                <a:cs typeface="+mn-cs"/>
              </a:rPr>
              <a:t>) that we have interactively proved.</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41</a:t>
            </a:fld>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to check the security rules, we animate the specification using the ProB [96] animator by applying several</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scenarios: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As expected, the last action fails since the access is denied.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42</a:t>
            </a:fld>
            <a:endParaRPr lang="fr-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At</a:t>
            </a:r>
            <a:r>
              <a:rPr lang="en-US" sz="1200" i="0" kern="1200" baseline="0" smtClean="0">
                <a:solidFill>
                  <a:schemeClr val="tx1"/>
                </a:solidFill>
                <a:latin typeface="+mn-lt"/>
                <a:ea typeface="+mn-ea"/>
                <a:cs typeface="+mn-cs"/>
              </a:rPr>
              <a:t> this step, I </a:t>
            </a:r>
            <a:r>
              <a:rPr lang="en-US" sz="1200" i="0" kern="1200" smtClean="0">
                <a:solidFill>
                  <a:schemeClr val="tx1"/>
                </a:solidFill>
                <a:latin typeface="+mn-lt"/>
                <a:ea typeface="+mn-ea"/>
                <a:cs typeface="+mn-cs"/>
              </a:rPr>
              <a:t>present the refinement process to obtain a relational-like B implementation from the previous abstract specification. To do so, we mainly reuse the B refinement process defined in [104]. It consists of two main steps:</a:t>
            </a:r>
            <a:br>
              <a:rPr lang="en-US" sz="1200" i="0" kern="1200" smtClean="0">
                <a:solidFill>
                  <a:schemeClr val="tx1"/>
                </a:solidFill>
                <a:latin typeface="+mn-lt"/>
                <a:ea typeface="+mn-ea"/>
                <a:cs typeface="+mn-cs"/>
              </a:rPr>
            </a:br>
            <a:r>
              <a:rPr lang="en-US" sz="1200" i="1" kern="1200" smtClean="0">
                <a:solidFill>
                  <a:schemeClr val="tx1"/>
                </a:solidFill>
                <a:latin typeface="+mn-lt"/>
                <a:ea typeface="+mn-ea"/>
                <a:cs typeface="+mn-cs"/>
              </a:rPr>
              <a:t>Data refinement </a:t>
            </a:r>
            <a:r>
              <a:rPr lang="en-US" sz="1200" i="0" kern="1200" smtClean="0">
                <a:solidFill>
                  <a:schemeClr val="tx1"/>
                </a:solidFill>
                <a:latin typeface="+mn-lt"/>
                <a:ea typeface="+mn-ea"/>
                <a:cs typeface="+mn-cs"/>
              </a:rPr>
              <a:t>and </a:t>
            </a:r>
            <a:r>
              <a:rPr lang="en-US" sz="1200" i="1" kern="1200" smtClean="0">
                <a:solidFill>
                  <a:schemeClr val="tx1"/>
                </a:solidFill>
                <a:latin typeface="+mn-lt"/>
                <a:ea typeface="+mn-ea"/>
                <a:cs typeface="+mn-cs"/>
              </a:rPr>
              <a:t>Behavioral refinement</a:t>
            </a:r>
            <a:r>
              <a:rPr lang="en-US" sz="1200" i="0" kern="1200" smtClean="0">
                <a:solidFill>
                  <a:schemeClr val="tx1"/>
                </a:solidFill>
                <a:latin typeface="+mn-lt"/>
                <a:ea typeface="+mn-ea"/>
                <a:cs typeface="+mn-cs"/>
              </a:rPr>
              <a:t>.</a:t>
            </a:r>
          </a:p>
          <a:p>
            <a:endParaRPr lang="en-US" sz="1200" i="0" kern="1200" smtClean="0">
              <a:solidFill>
                <a:schemeClr val="tx1"/>
              </a:solidFill>
              <a:latin typeface="+mn-lt"/>
              <a:ea typeface="+mn-ea"/>
              <a:cs typeface="+mn-cs"/>
            </a:endParaRPr>
          </a:p>
          <a:p>
            <a:pPr>
              <a:buFontTx/>
              <a:buChar char="-"/>
            </a:pPr>
            <a:r>
              <a:rPr lang="en-US" sz="1200" i="0" kern="1200" smtClean="0">
                <a:solidFill>
                  <a:schemeClr val="tx1"/>
                </a:solidFill>
                <a:latin typeface="+mn-lt"/>
                <a:ea typeface="+mn-ea"/>
                <a:cs typeface="+mn-cs"/>
              </a:rPr>
              <a:t>The goal of the data refinement process is to transform the variables of the B specification in order to be close to the structure of the tables used in relational databases,</a:t>
            </a:r>
          </a:p>
          <a:p>
            <a:pPr>
              <a:buFontTx/>
              <a:buChar char="-"/>
            </a:pPr>
            <a:r>
              <a:rPr lang="en-US" sz="1200" i="0" kern="1200" smtClean="0">
                <a:solidFill>
                  <a:schemeClr val="tx1"/>
                </a:solidFill>
                <a:latin typeface="+mn-lt"/>
                <a:ea typeface="+mn-ea"/>
                <a:cs typeface="+mn-cs"/>
              </a:rPr>
              <a:t> whereas the behavioral refinement aims at replacing the parallel substitutions with sequential ones and eliminating preconditions since they are supported neither in JAVA nor in SQL languages.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49</a:t>
            </a:fld>
            <a:endParaRPr lang="fr-F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The variables of the first level have been replaced by new ones to represent the relational tables. </a:t>
            </a:r>
          </a:p>
          <a:p>
            <a:r>
              <a:rPr lang="en-US" sz="1200" i="0" kern="1200" smtClean="0">
                <a:solidFill>
                  <a:schemeClr val="tx1"/>
                </a:solidFill>
                <a:latin typeface="+mn-lt"/>
                <a:ea typeface="+mn-ea"/>
                <a:cs typeface="+mn-cs"/>
              </a:rPr>
              <a:t>This is why we have to replace each substitution/predicate/expression of the initial variables with call to the operations acting on the new variables.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all the preconditions can be eliminated since they are just typing constraints and then are already assumed as true.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the sequential operator is introduced to replace the parallel one.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51</a:t>
            </a:fld>
            <a:endParaRPr lang="fr-F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The variables of the first level have been replaced by new ones to represent the relational tables. </a:t>
            </a:r>
          </a:p>
          <a:p>
            <a:r>
              <a:rPr lang="en-US" sz="1200" i="0" kern="1200" smtClean="0">
                <a:solidFill>
                  <a:schemeClr val="tx1"/>
                </a:solidFill>
                <a:latin typeface="+mn-lt"/>
                <a:ea typeface="+mn-ea"/>
                <a:cs typeface="+mn-cs"/>
              </a:rPr>
              <a:t>This is why we have to replace each substitution/predicate/expression of the initial variables with call to the operations acting on the new variables.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all the preconditions can be eliminated since they are just typing constraints and then are already assumed as true.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the sequential operator is introduced to replace the parallel one.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52</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AutoNum type="arabicPeriod"/>
            </a:pPr>
            <a:r>
              <a:rPr lang="fr-FR" smtClean="0"/>
              <a:t>My thesis work is in the context of developing trustworthy ISs.</a:t>
            </a:r>
          </a:p>
          <a:p>
            <a:pPr marL="685800" lvl="1" indent="-228600">
              <a:buFont typeface="Arial" pitchFamily="34" charset="0"/>
              <a:buChar char="•"/>
            </a:pPr>
            <a:r>
              <a:rPr lang="fr-FR" smtClean="0"/>
              <a:t>We all know that Iss are now everywhere around us</a:t>
            </a:r>
          </a:p>
          <a:p>
            <a:pPr marL="685800" lvl="1" indent="-228600">
              <a:buFont typeface="Arial" pitchFamily="34" charset="0"/>
              <a:buChar char="•"/>
            </a:pPr>
            <a:r>
              <a:rPr lang="fr-FR" smtClean="0"/>
              <a:t>Organizations</a:t>
            </a:r>
            <a:r>
              <a:rPr lang="fr-FR" baseline="0" smtClean="0"/>
              <a:t> use them to collect, exchange, and distribute information,</a:t>
            </a:r>
          </a:p>
          <a:p>
            <a:pPr marL="685800" lvl="1" indent="-228600">
              <a:buFont typeface="Arial" pitchFamily="34" charset="0"/>
              <a:buChar char="•"/>
            </a:pPr>
            <a:r>
              <a:rPr lang="fr-FR" baseline="0" smtClean="0"/>
              <a:t>Even sensitive information</a:t>
            </a:r>
          </a:p>
          <a:p>
            <a:pPr marL="228600" lvl="0" indent="-228600">
              <a:buFont typeface="+mj-lt"/>
              <a:buAutoNum type="arabicPeriod"/>
            </a:pPr>
            <a:r>
              <a:rPr lang="fr-FR" baseline="0" smtClean="0"/>
              <a:t>Therefore, protecting the sensitive data from unauthorized people is very important.</a:t>
            </a:r>
          </a:p>
          <a:p>
            <a:pPr marL="228600" lvl="0" indent="-228600">
              <a:buFont typeface="+mj-lt"/>
              <a:buAutoNum type="arabicPeriod"/>
            </a:pPr>
            <a:r>
              <a:rPr lang="fr-FR" baseline="0" smtClean="0"/>
              <a:t>However, developers are reluctant to take into account non-functional requirements at the beginning of the development process.</a:t>
            </a:r>
          </a:p>
          <a:p>
            <a:pPr marL="685800" lvl="1" indent="-228600">
              <a:buFont typeface="Arial" pitchFamily="34" charset="0"/>
              <a:buChar char="•"/>
            </a:pPr>
            <a:r>
              <a:rPr lang="fr-FR" baseline="0" smtClean="0"/>
              <a:t>In fact, this kind of requirements are often considered at the end of software development</a:t>
            </a:r>
          </a:p>
          <a:p>
            <a:pPr marL="685800" lvl="1" indent="-228600">
              <a:buFont typeface="Arial" pitchFamily="34" charset="0"/>
              <a:buChar char="•"/>
            </a:pPr>
            <a:r>
              <a:rPr lang="fr-FR" baseline="0" smtClean="0"/>
              <a:t>Because:</a:t>
            </a:r>
          </a:p>
          <a:p>
            <a:pPr marL="1143000" lvl="2" indent="-228600">
              <a:buFont typeface="Arial" pitchFamily="34" charset="0"/>
              <a:buChar char="•"/>
            </a:pPr>
            <a:r>
              <a:rPr lang="fr-FR" baseline="0" smtClean="0"/>
              <a:t>They want to build the app ASAP</a:t>
            </a:r>
          </a:p>
          <a:p>
            <a:pPr marL="1143000" lvl="2" indent="-228600">
              <a:buFont typeface="Arial" pitchFamily="34" charset="0"/>
              <a:buChar char="•"/>
            </a:pPr>
            <a:r>
              <a:rPr lang="fr-FR" baseline="0" smtClean="0"/>
              <a:t>They are not security experts and </a:t>
            </a:r>
          </a:p>
          <a:p>
            <a:pPr marL="1143000" lvl="2" indent="-228600">
              <a:buFont typeface="Arial" pitchFamily="34" charset="0"/>
              <a:buChar char="•"/>
            </a:pPr>
            <a:r>
              <a:rPr lang="fr-FR" baseline="0" smtClean="0"/>
              <a:t>Security requirements are very complicated</a:t>
            </a:r>
          </a:p>
          <a:p>
            <a:pPr marL="1143000" lvl="2" indent="-228600">
              <a:buFont typeface="Arial" pitchFamily="34" charset="0"/>
              <a:buChar char="•"/>
            </a:pPr>
            <a:r>
              <a:rPr lang="fr-FR" baseline="0" smtClean="0"/>
              <a:t>There is a lack of tools supporting</a:t>
            </a:r>
          </a:p>
          <a:p>
            <a:pPr marL="685800" lvl="1" indent="-228600">
              <a:buFont typeface="Arial" pitchFamily="34" charset="0"/>
              <a:buChar char="•"/>
            </a:pPr>
            <a:r>
              <a:rPr lang="fr-FR" baseline="0" smtClean="0"/>
              <a:t>But security constraints may relate to several the functionalities</a:t>
            </a:r>
          </a:p>
          <a:p>
            <a:pPr marL="228600" lvl="0" indent="-228600">
              <a:buFont typeface="+mj-lt"/>
              <a:buAutoNum type="arabicPeriod"/>
            </a:pPr>
            <a:r>
              <a:rPr lang="fr-FR" baseline="0" smtClean="0"/>
              <a:t>Thus, if we consider security rules too late, the errors are detected too late</a:t>
            </a:r>
          </a:p>
          <a:p>
            <a:pPr marL="685800" lvl="1" indent="-228600">
              <a:buFont typeface="Arial" pitchFamily="34" charset="0"/>
              <a:buChar char="•"/>
            </a:pPr>
            <a:r>
              <a:rPr lang="fr-FR" baseline="0" smtClean="0"/>
              <a:t>It is more difficult to fix it</a:t>
            </a:r>
          </a:p>
          <a:p>
            <a:pPr marL="685800" lvl="1" indent="-228600">
              <a:buFont typeface="Arial" pitchFamily="34" charset="0"/>
              <a:buChar char="•"/>
            </a:pPr>
            <a:r>
              <a:rPr lang="fr-FR" baseline="0" smtClean="0"/>
              <a:t>And it is more costly: time and money </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2</a:t>
            </a:fld>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smtClean="0"/>
              <a:t>- Pointcut: Point out the place (</a:t>
            </a:r>
            <a:r>
              <a:rPr lang="fr-FR" sz="1200" i="1" smtClean="0"/>
              <a:t>method</a:t>
            </a:r>
            <a:r>
              <a:rPr lang="fr-FR" sz="1200" i="0" smtClean="0"/>
              <a:t>) where the security checks are injected.</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i="0" smtClean="0"/>
              <a:t>- Advice: </a:t>
            </a:r>
            <a:r>
              <a:rPr lang="fr-FR" sz="1200" smtClean="0"/>
              <a:t>The code executed at the pointcut</a:t>
            </a:r>
            <a:endParaRPr lang="en-US" sz="120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58</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The process</a:t>
            </a:r>
            <a:r>
              <a:rPr lang="fr-FR" baseline="0" smtClean="0"/>
              <a:t> is done through 2 steps: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baseline="0" smtClean="0"/>
              <a:t>Refine </a:t>
            </a:r>
            <a:r>
              <a:rPr lang="fr-FR" baseline="0" smtClean="0"/>
              <a:t>the</a:t>
            </a:r>
            <a:r>
              <a:rPr lang="fr-FR" smtClean="0"/>
              <a:t> verified B specification to a relational-like B implementation.</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mtClean="0"/>
              <a:t> translate the B implementation into an AspectJ-program</a:t>
            </a:r>
            <a:endParaRPr lang="en-US" smtClean="0"/>
          </a:p>
          <a:p>
            <a:pPr marL="0" marR="0" lvl="1" indent="0" algn="l" defTabSz="914400" rtl="0" eaLnBrk="1" fontAlgn="auto" latinLnBrk="0" hangingPunct="1">
              <a:lnSpc>
                <a:spcPct val="100000"/>
              </a:lnSpc>
              <a:spcBef>
                <a:spcPts val="0"/>
              </a:spcBef>
              <a:spcAft>
                <a:spcPts val="0"/>
              </a:spcAft>
              <a:buClrTx/>
              <a:buSzTx/>
              <a:buFontTx/>
              <a:buChar char="-"/>
              <a:tabLst/>
              <a:defRPr/>
            </a:pPr>
            <a:endParaRPr lang="fr-FR" smtClean="0"/>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61</a:t>
            </a:fld>
            <a:endParaRPr lang="fr-F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It would be interesting to consider other constraints, such as delegation, prerequisite, and so on.</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We are aware that adding new kinds of security requirements will bring new challenges. But we are confident that the benefits of our approach will help us dealing with it.</a:t>
            </a:r>
          </a:p>
          <a:p>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Indeed, our approach allows the modularity of different aspects throughout the development life-cycle: from the design phase to the implementation phase. As a result, additional security constraints can enhance the safety and security of a system without having a remarkable impact on the existing components. </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To take into account new types of security constraints, other UML-based diagrams may be necessary, for example, sequence diagrams and state diagrams. </a:t>
            </a:r>
          </a:p>
          <a:p>
            <a:r>
              <a:rPr lang="en-US" sz="1200" i="0" kern="1200" smtClean="0">
                <a:solidFill>
                  <a:schemeClr val="tx1"/>
                </a:solidFill>
                <a:latin typeface="+mn-lt"/>
                <a:ea typeface="+mn-ea"/>
                <a:cs typeface="+mn-cs"/>
              </a:rPr>
              <a:t>A set of translation rules is also required for the transformations from graphical models into B and from B specifications into Java/SQL.</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64</a:t>
            </a:fld>
            <a:endParaRPr lang="fr-F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In addition, since our approach relates</a:t>
            </a:r>
            <a:r>
              <a:rPr lang="fr-FR" baseline="0" smtClean="0"/>
              <a:t> to different languages, we want to maximize the productivity of the development process.</a:t>
            </a:r>
          </a:p>
          <a:p>
            <a:r>
              <a:rPr lang="en-US" sz="1200" i="0" kern="1200" smtClean="0">
                <a:solidFill>
                  <a:schemeClr val="tx1"/>
                </a:solidFill>
                <a:latin typeface="+mn-lt"/>
                <a:ea typeface="+mn-ea"/>
                <a:cs typeface="+mn-cs"/>
              </a:rPr>
              <a:t>Automating model transformations from security models to formal specifications is an obvious need of developers</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68</a:t>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Our objectives are:</a:t>
            </a:r>
          </a:p>
          <a:p>
            <a:pPr marL="685800" lvl="1" indent="-228600">
              <a:buFont typeface="Arial" pitchFamily="34" charset="0"/>
              <a:buChar char="•"/>
            </a:pPr>
            <a:r>
              <a:rPr lang="fr-FR" smtClean="0"/>
              <a:t>First,</a:t>
            </a:r>
            <a:r>
              <a:rPr lang="fr-FR" baseline="0" smtClean="0"/>
              <a:t> we want </a:t>
            </a:r>
            <a:r>
              <a:rPr lang="fr-FR" smtClean="0"/>
              <a:t>to deal with security requirement alongside with the functionalities of a system since</a:t>
            </a:r>
            <a:r>
              <a:rPr lang="fr-FR" baseline="0" smtClean="0"/>
              <a:t> the early development phases</a:t>
            </a:r>
          </a:p>
          <a:p>
            <a:pPr marL="685800" lvl="1" indent="-228600">
              <a:buFont typeface="Arial" pitchFamily="34" charset="0"/>
              <a:buChar char="•"/>
            </a:pPr>
            <a:r>
              <a:rPr lang="fr-FR" baseline="0" smtClean="0"/>
              <a:t>Then, we want to make sure that the specified security requirements are correctly deployed.</a:t>
            </a:r>
            <a:endParaRPr lang="fr-FR" smtClean="0"/>
          </a:p>
          <a:p>
            <a:pPr marL="228600" indent="-228600">
              <a:buFont typeface="+mj-lt"/>
              <a:buAutoNum type="arabicPeriod"/>
            </a:pPr>
            <a:endParaRPr lang="fr-FR" smtClean="0"/>
          </a:p>
          <a:p>
            <a:pPr marL="228600" indent="-228600">
              <a:buFont typeface="+mj-lt"/>
              <a:buAutoNum type="arabicPeriod"/>
            </a:pPr>
            <a:r>
              <a:rPr lang="fr-FR" strike="sngStrike" smtClean="0"/>
              <a:t>MDE has been an promissing approach to </a:t>
            </a:r>
          </a:p>
          <a:p>
            <a:pPr marL="228600" indent="-228600">
              <a:buFont typeface="+mj-lt"/>
              <a:buAutoNum type="arabicPeriod"/>
            </a:pPr>
            <a:endParaRPr lang="fr-FR" smtClean="0"/>
          </a:p>
          <a:p>
            <a:pPr marL="228600" indent="-228600">
              <a:buFont typeface="+mj-lt"/>
              <a:buAutoNum type="arabicPeriod"/>
            </a:pPr>
            <a:r>
              <a:rPr lang="en-US" baseline="0" smtClean="0"/>
              <a:t>In the following I am going to present the motivations that inspired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a:t>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 UML has been a standard modeling lanuage in software engineering:</a:t>
            </a:r>
          </a:p>
          <a:p>
            <a:pPr marL="685800" lvl="1" indent="-228600">
              <a:buFont typeface="Arial" pitchFamily="34" charset="0"/>
              <a:buChar char="•"/>
            </a:pPr>
            <a:r>
              <a:rPr lang="fr-FR" smtClean="0"/>
              <a:t>UML</a:t>
            </a:r>
            <a:r>
              <a:rPr lang="fr-FR" baseline="0" smtClean="0"/>
              <a:t> models provide a graphical view of the system,</a:t>
            </a:r>
          </a:p>
          <a:p>
            <a:pPr marL="685800" lvl="1" indent="-228600">
              <a:buFont typeface="Arial" pitchFamily="34" charset="0"/>
              <a:buChar char="•"/>
            </a:pPr>
            <a:r>
              <a:rPr lang="fr-FR" baseline="0" smtClean="0"/>
              <a:t>Stakeholders use them to communicate to each other,</a:t>
            </a:r>
          </a:p>
          <a:p>
            <a:pPr marL="685800" lvl="1" indent="-228600">
              <a:buFont typeface="Arial" pitchFamily="34" charset="0"/>
              <a:buChar char="•"/>
            </a:pPr>
            <a:r>
              <a:rPr lang="fr-FR" baseline="0" smtClean="0"/>
              <a:t>However, their semantics are imprecise enough that may easily lead to confusions or wrong interpretations.</a:t>
            </a:r>
            <a:endParaRPr lang="fr-FR" smtClean="0"/>
          </a:p>
          <a:p>
            <a:pPr marL="228600" indent="-228600">
              <a:buFont typeface="+mj-lt"/>
              <a:buAutoNum type="arabicPeriod"/>
            </a:pPr>
            <a:r>
              <a:rPr lang="fr-FR" sz="1200" i="0" kern="1200" smtClean="0">
                <a:solidFill>
                  <a:schemeClr val="tx1"/>
                </a:solidFill>
                <a:latin typeface="+mn-lt"/>
                <a:ea typeface="+mn-ea"/>
                <a:cs typeface="+mn-cs"/>
              </a:rPr>
              <a:t>On the other hand, formal languages have precise semantics that aim to</a:t>
            </a:r>
            <a:r>
              <a:rPr lang="fr-FR" sz="1200" i="0" kern="1200" baseline="0" smtClean="0">
                <a:solidFill>
                  <a:schemeClr val="tx1"/>
                </a:solidFill>
                <a:latin typeface="+mn-lt"/>
                <a:ea typeface="+mn-ea"/>
                <a:cs typeface="+mn-cs"/>
              </a:rPr>
              <a:t> the validation and the verification of the considered system.</a:t>
            </a:r>
            <a:endParaRPr lang="en-US" sz="1200" i="0" kern="1200" smtClean="0">
              <a:solidFill>
                <a:schemeClr val="tx1"/>
              </a:solidFill>
              <a:latin typeface="+mn-lt"/>
              <a:ea typeface="+mn-ea"/>
              <a:cs typeface="+mn-cs"/>
            </a:endParaRPr>
          </a:p>
          <a:p>
            <a:pPr marL="228600" indent="-228600">
              <a:buFont typeface="+mj-lt"/>
              <a:buAutoNum type="arabicPeriod"/>
            </a:pPr>
            <a:r>
              <a:rPr lang="en-US" sz="1200" i="0" kern="1200" smtClean="0">
                <a:solidFill>
                  <a:schemeClr val="tx1"/>
                </a:solidFill>
                <a:latin typeface="+mn-lt"/>
                <a:ea typeface="+mn-ea"/>
                <a:cs typeface="+mn-cs"/>
              </a:rPr>
              <a:t>Therefore, the combination of formal and graphical techniques can produce specifications which, on one hand, can be understood and then validated by participants (e.g.developers, designers, and users) and, on the other hand, can be formally verified using the different tools available for formal methods</a:t>
            </a:r>
          </a:p>
          <a:p>
            <a:pPr marL="228600" indent="-228600">
              <a:buFont typeface="+mj-lt"/>
              <a:buAutoNum type="arabicPeriod"/>
            </a:pPr>
            <a:r>
              <a:rPr lang="en-US" sz="1200" i="0" kern="1200" smtClean="0">
                <a:solidFill>
                  <a:schemeClr val="tx1"/>
                </a:solidFill>
                <a:latin typeface="+mn-lt"/>
                <a:ea typeface="+mn-ea"/>
                <a:cs typeface="+mn-cs"/>
              </a:rPr>
              <a:t>We are interested precisely in the B method </a:t>
            </a:r>
          </a:p>
          <a:p>
            <a:pPr marL="685800" lvl="1" indent="-228600">
              <a:buFont typeface="Arial" pitchFamily="34" charset="0"/>
              <a:buChar char="•"/>
            </a:pPr>
            <a:r>
              <a:rPr lang="en-US" sz="1200" i="0" kern="1200" smtClean="0">
                <a:solidFill>
                  <a:schemeClr val="tx1"/>
                </a:solidFill>
                <a:latin typeface="+mn-lt"/>
                <a:ea typeface="+mn-ea"/>
                <a:cs typeface="+mn-cs"/>
              </a:rPr>
              <a:t>as it is a complete formal language, </a:t>
            </a:r>
          </a:p>
          <a:p>
            <a:pPr marL="685800" lvl="1" indent="-228600">
              <a:buFont typeface="Arial" pitchFamily="34" charset="0"/>
              <a:buChar char="•"/>
            </a:pPr>
            <a:r>
              <a:rPr lang="en-US" sz="1200" i="0" kern="1200" smtClean="0">
                <a:solidFill>
                  <a:schemeClr val="tx1"/>
                </a:solidFill>
                <a:latin typeface="+mn-lt"/>
                <a:ea typeface="+mn-ea"/>
                <a:cs typeface="+mn-cs"/>
              </a:rPr>
              <a:t>and it has been used in many industrial projects, especially in railway systems (Metro line 14,</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the Charles de Gaule airport shuttle automated pilot, etc.). </a:t>
            </a:r>
          </a:p>
          <a:p>
            <a:pPr marL="685800" lvl="1" indent="-228600">
              <a:buFont typeface="Arial" pitchFamily="34" charset="0"/>
              <a:buChar char="•"/>
            </a:pPr>
            <a:r>
              <a:rPr lang="en-US" sz="1200" i="0" kern="1200" smtClean="0">
                <a:solidFill>
                  <a:schemeClr val="tx1"/>
                </a:solidFill>
                <a:latin typeface="+mn-lt"/>
                <a:ea typeface="+mn-ea"/>
                <a:cs typeface="+mn-cs"/>
              </a:rPr>
              <a:t>Moreover, it has reliable free tools (AtelierB [25], ProB [26]) to support the whole software development process.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a:t>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pitchFamily="34" charset="0"/>
              <a:buChar char="•"/>
            </a:pPr>
            <a:r>
              <a:rPr lang="en-US" sz="1200" i="0" kern="1200" smtClean="0">
                <a:solidFill>
                  <a:schemeClr val="tx1"/>
                </a:solidFill>
                <a:latin typeface="+mn-lt"/>
                <a:ea typeface="+mn-ea"/>
                <a:cs typeface="+mn-cs"/>
              </a:rPr>
              <a:t> Once security and functional requirements are specified, the development process consists in implementing them. </a:t>
            </a:r>
          </a:p>
          <a:p>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Our goal is to separate the security and functional codes so that the structure of the final system is clear and easy to</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maintain. </a:t>
            </a:r>
          </a:p>
          <a:p>
            <a:pPr>
              <a:buFont typeface="Arial" pitchFamily="34" charset="0"/>
              <a:buChar char="•"/>
            </a:pPr>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AOP stands out to be the best solution for our</a:t>
            </a:r>
            <a:r>
              <a:rPr lang="en-US" sz="1200" i="0" kern="1200" baseline="0" smtClean="0">
                <a:solidFill>
                  <a:schemeClr val="tx1"/>
                </a:solidFill>
                <a:latin typeface="+mn-lt"/>
                <a:ea typeface="+mn-ea"/>
                <a:cs typeface="+mn-cs"/>
              </a:rPr>
              <a:t> need.</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a:t>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Our approach covers the whole development life-cycle of secure systems:</a:t>
            </a:r>
          </a:p>
          <a:p>
            <a:r>
              <a:rPr lang="en-US" sz="1200" i="0" kern="1200" smtClean="0">
                <a:solidFill>
                  <a:schemeClr val="tx1"/>
                </a:solidFill>
                <a:latin typeface="+mn-lt"/>
                <a:ea typeface="+mn-ea"/>
                <a:cs typeface="+mn-cs"/>
              </a:rPr>
              <a:t> </a:t>
            </a:r>
          </a:p>
          <a:p>
            <a:pPr marL="228600" indent="-228600">
              <a:buAutoNum type="arabicPeriod"/>
            </a:pPr>
            <a:r>
              <a:rPr lang="en-US" sz="1200" i="0" kern="1200" smtClean="0">
                <a:solidFill>
                  <a:schemeClr val="tx1"/>
                </a:solidFill>
                <a:latin typeface="+mn-lt"/>
                <a:ea typeface="+mn-ea"/>
                <a:cs typeface="+mn-cs"/>
              </a:rPr>
              <a:t>it starts by graphically modeling the functional and security requirements.</a:t>
            </a:r>
          </a:p>
          <a:p>
            <a:pPr marL="228600" indent="-228600">
              <a:buAutoNum type="arabicPeriod"/>
            </a:pPr>
            <a:r>
              <a:rPr lang="en-US" sz="1200" i="0" kern="1200" smtClean="0">
                <a:solidFill>
                  <a:schemeClr val="tx1"/>
                </a:solidFill>
                <a:latin typeface="+mn-lt"/>
                <a:ea typeface="+mn-ea"/>
                <a:cs typeface="+mn-cs"/>
              </a:rPr>
              <a:t>the graphical models are then translated into formal specifications that are successively validated and verified.</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3. </a:t>
            </a:r>
            <a:r>
              <a:rPr lang="en-US" sz="1200" i="0" kern="1200" smtClean="0">
                <a:solidFill>
                  <a:schemeClr val="tx1"/>
                </a:solidFill>
                <a:latin typeface="+mn-lt"/>
                <a:ea typeface="+mn-ea"/>
                <a:cs typeface="+mn-cs"/>
              </a:rPr>
              <a:t>the proved specifications are in turn refined until it is possible to straightforwardly map them into an AOP-based program.</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7</a:t>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4.</a:t>
            </a:r>
            <a:r>
              <a:rPr lang="fr-FR" baseline="0" smtClean="0"/>
              <a:t> finally, we build a tool that supports the models transformations. </a:t>
            </a:r>
          </a:p>
          <a:p>
            <a:pPr>
              <a:buFont typeface="Arial" pitchFamily="34" charset="0"/>
              <a:buChar char="•"/>
            </a:pPr>
            <a:r>
              <a:rPr lang="fr-FR" baseline="0" smtClean="0"/>
              <a:t> Basically, we can automatically derive the B specification from the UML models of a systems</a:t>
            </a:r>
          </a:p>
          <a:p>
            <a:pPr>
              <a:buFont typeface="Arial" pitchFamily="34" charset="0"/>
              <a:buChar char="•"/>
            </a:pPr>
            <a:r>
              <a:rPr lang="fr-FR" baseline="0" smtClean="0"/>
              <a:t> And the code from the refined B specification.</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8</a:t>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For the rest of</a:t>
            </a:r>
            <a:r>
              <a:rPr lang="en-US" baseline="0" dirty="0" smtClean="0"/>
              <a:t> </a:t>
            </a:r>
            <a:r>
              <a:rPr lang="en-US" baseline="0" smtClean="0"/>
              <a:t>my </a:t>
            </a:r>
            <a:r>
              <a:rPr lang="en-US" baseline="0" smtClean="0"/>
              <a:t>presentation, I’m going to present…</a:t>
            </a: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9</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bg>
      <p:bgPr>
        <a:solidFill>
          <a:schemeClr val="tx2"/>
        </a:solidFill>
        <a:effectLst/>
      </p:bgPr>
    </p:bg>
    <p:spTree>
      <p:nvGrpSpPr>
        <p:cNvPr id="1" name=""/>
        <p:cNvGrpSpPr/>
        <p:nvPr/>
      </p:nvGrpSpPr>
      <p:grpSpPr>
        <a:xfrm>
          <a:off x="0" y="0"/>
          <a:ext cx="0" cy="0"/>
          <a:chOff x="0" y="0"/>
          <a:chExt cx="0" cy="0"/>
        </a:xfrm>
      </p:grpSpPr>
      <p:sp>
        <p:nvSpPr>
          <p:cNvPr id="9" name="Rectangle 8"/>
          <p:cNvSpPr/>
          <p:nvPr userDrawn="1"/>
        </p:nvSpPr>
        <p:spPr>
          <a:xfrm>
            <a:off x="0" y="72008"/>
            <a:ext cx="9144000" cy="3140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Espace réservé de la date 3"/>
          <p:cNvSpPr>
            <a:spLocks noGrp="1"/>
          </p:cNvSpPr>
          <p:nvPr>
            <p:ph type="dt" sz="half" idx="10"/>
          </p:nvPr>
        </p:nvSpPr>
        <p:spPr/>
        <p:txBody>
          <a:bodyPr/>
          <a:lstStyle/>
          <a:p>
            <a:fld id="{F55F50AA-D635-422C-8B92-3BB7E3C5A632}" type="datetime1">
              <a:rPr lang="fr-FR" smtClean="0"/>
              <a:pPr/>
              <a:t>19/12/2016</a:t>
            </a:fld>
            <a:endParaRPr lang="fr-FR" dirty="0"/>
          </a:p>
        </p:txBody>
      </p:sp>
      <p:sp>
        <p:nvSpPr>
          <p:cNvPr id="5" name="Espace réservé du pied de page 4"/>
          <p:cNvSpPr>
            <a:spLocks noGrp="1"/>
          </p:cNvSpPr>
          <p:nvPr>
            <p:ph type="ftr" sz="quarter" idx="11"/>
          </p:nvPr>
        </p:nvSpPr>
        <p:spPr/>
        <p:txBody>
          <a:bodyPr/>
          <a:lstStyle/>
          <a:p>
            <a:r>
              <a:rPr lang="en-US" smtClean="0"/>
              <a:t>Automated support for configurable process models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
        <p:nvSpPr>
          <p:cNvPr id="10" name="Rectangle 9"/>
          <p:cNvSpPr/>
          <p:nvPr userDrawn="1"/>
        </p:nvSpPr>
        <p:spPr>
          <a:xfrm>
            <a:off x="0" y="5805263"/>
            <a:ext cx="9144000" cy="10752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userDrawn="1"/>
        </p:nvSpPr>
        <p:spPr>
          <a:xfrm>
            <a:off x="3527914" y="5949280"/>
            <a:ext cx="1874777"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p:cNvSpPr/>
          <p:nvPr userDrawn="1"/>
        </p:nvSpPr>
        <p:spPr>
          <a:xfrm>
            <a:off x="5402691" y="5949280"/>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p:cNvSpPr/>
          <p:nvPr userDrawn="1"/>
        </p:nvSpPr>
        <p:spPr>
          <a:xfrm>
            <a:off x="7277468" y="5949280"/>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4" name="Groupe 33"/>
          <p:cNvGrpSpPr/>
          <p:nvPr userDrawn="1"/>
        </p:nvGrpSpPr>
        <p:grpSpPr>
          <a:xfrm>
            <a:off x="251520" y="332656"/>
            <a:ext cx="2088232" cy="1656184"/>
            <a:chOff x="611560" y="2204864"/>
            <a:chExt cx="3096344" cy="2232248"/>
          </a:xfrm>
        </p:grpSpPr>
        <p:pic>
          <p:nvPicPr>
            <p:cNvPr id="17" name="Image 16" descr="samovar.jpg"/>
            <p:cNvPicPr>
              <a:picLocks noChangeAspect="1"/>
            </p:cNvPicPr>
            <p:nvPr userDrawn="1"/>
          </p:nvPicPr>
          <p:blipFill>
            <a:blip r:embed="rId2" cstate="print"/>
            <a:stretch>
              <a:fillRect/>
            </a:stretch>
          </p:blipFill>
          <p:spPr>
            <a:xfrm>
              <a:off x="611560" y="2204864"/>
              <a:ext cx="3096344" cy="648072"/>
            </a:xfrm>
            <a:prstGeom prst="rect">
              <a:avLst/>
            </a:prstGeom>
          </p:spPr>
        </p:pic>
        <p:grpSp>
          <p:nvGrpSpPr>
            <p:cNvPr id="33" name="Groupe 32"/>
            <p:cNvGrpSpPr/>
            <p:nvPr userDrawn="1"/>
          </p:nvGrpSpPr>
          <p:grpSpPr>
            <a:xfrm>
              <a:off x="611560" y="2924944"/>
              <a:ext cx="3096344" cy="1512168"/>
              <a:chOff x="5004048" y="2708920"/>
              <a:chExt cx="3096344" cy="1512168"/>
            </a:xfrm>
          </p:grpSpPr>
          <p:sp>
            <p:nvSpPr>
              <p:cNvPr id="28" name="Rectangle 27"/>
              <p:cNvSpPr/>
              <p:nvPr userDrawn="1"/>
            </p:nvSpPr>
            <p:spPr>
              <a:xfrm>
                <a:off x="5004048" y="2708920"/>
                <a:ext cx="3096344"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age 29"/>
              <p:cNvPicPr>
                <a:picLocks noChangeAspect="1"/>
              </p:cNvPicPr>
              <p:nvPr userDrawn="1"/>
            </p:nvPicPr>
            <p:blipFill>
              <a:blip r:embed="rId3" cstate="print">
                <a:extLst>
                  <a:ext uri="{28A0092B-C50C-407E-A947-70E740481C1C}">
                    <a14:useLocalDpi xmlns="" xmlns:a14="http://schemas.microsoft.com/office/drawing/2010/main" val="0"/>
                  </a:ext>
                </a:extLst>
              </a:blip>
              <a:srcRect b="21429"/>
              <a:stretch>
                <a:fillRect/>
              </a:stretch>
            </p:blipFill>
            <p:spPr>
              <a:xfrm>
                <a:off x="5041706" y="2780928"/>
                <a:ext cx="1330494" cy="1368152"/>
              </a:xfrm>
              <a:prstGeom prst="rect">
                <a:avLst/>
              </a:prstGeom>
            </p:spPr>
          </p:pic>
          <p:pic>
            <p:nvPicPr>
              <p:cNvPr id="32" name="Image 31" descr="paris-saclay1.jpeg"/>
              <p:cNvPicPr>
                <a:picLocks noChangeAspect="1"/>
              </p:cNvPicPr>
              <p:nvPr userDrawn="1"/>
            </p:nvPicPr>
            <p:blipFill>
              <a:blip r:embed="rId4" cstate="print"/>
              <a:srcRect t="30712" b="33851"/>
              <a:stretch>
                <a:fillRect/>
              </a:stretch>
            </p:blipFill>
            <p:spPr>
              <a:xfrm>
                <a:off x="6372200" y="3094006"/>
                <a:ext cx="1656184" cy="641811"/>
              </a:xfrm>
              <a:prstGeom prst="rect">
                <a:avLst/>
              </a:prstGeom>
            </p:spPr>
          </p:pic>
        </p:grpSp>
      </p:grpSp>
      <p:sp>
        <p:nvSpPr>
          <p:cNvPr id="35" name="ZoneTexte 34"/>
          <p:cNvSpPr txBox="1"/>
          <p:nvPr userDrawn="1"/>
        </p:nvSpPr>
        <p:spPr>
          <a:xfrm>
            <a:off x="539552" y="1916832"/>
            <a:ext cx="8100900" cy="1569660"/>
          </a:xfrm>
          <a:prstGeom prst="rect">
            <a:avLst/>
          </a:prstGeom>
          <a:noFill/>
        </p:spPr>
        <p:txBody>
          <a:bodyPr wrap="square" rtlCol="0">
            <a:spAutoFit/>
          </a:bodyPr>
          <a:lstStyle/>
          <a:p>
            <a:pPr algn="ctr">
              <a:lnSpc>
                <a:spcPct val="150000"/>
              </a:lnSpc>
            </a:pPr>
            <a:r>
              <a:rPr lang="en-US" sz="3200" b="0" smtClean="0">
                <a:solidFill>
                  <a:schemeClr val="bg1"/>
                </a:solidFill>
                <a:latin typeface="Bookman Old Style" pitchFamily="18" charset="0"/>
                <a:cs typeface="Times New Roman" pitchFamily="18" charset="0"/>
              </a:rPr>
              <a:t>A Model Driven Engineering Approach To</a:t>
            </a:r>
            <a:r>
              <a:rPr lang="en-US" sz="3200" b="0" baseline="0" smtClean="0">
                <a:solidFill>
                  <a:schemeClr val="bg1"/>
                </a:solidFill>
                <a:latin typeface="Bookman Old Style" pitchFamily="18" charset="0"/>
                <a:cs typeface="Times New Roman" pitchFamily="18" charset="0"/>
              </a:rPr>
              <a:t> Build Secure Information Systems</a:t>
            </a:r>
            <a:endParaRPr lang="en-US" sz="3200" b="0" dirty="0">
              <a:solidFill>
                <a:schemeClr val="bg1"/>
              </a:solidFill>
              <a:latin typeface="Bookman Old Style" pitchFamily="18" charset="0"/>
              <a:cs typeface="Times New Roman" pitchFamily="18" charset="0"/>
            </a:endParaRPr>
          </a:p>
        </p:txBody>
      </p:sp>
      <p:sp>
        <p:nvSpPr>
          <p:cNvPr id="36" name="ZoneTexte 35"/>
          <p:cNvSpPr txBox="1"/>
          <p:nvPr userDrawn="1"/>
        </p:nvSpPr>
        <p:spPr>
          <a:xfrm>
            <a:off x="3414734" y="3724580"/>
            <a:ext cx="3749554" cy="89255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u="none" smtClean="0">
                <a:solidFill>
                  <a:schemeClr val="bg1"/>
                </a:solidFill>
                <a:latin typeface="GillSans" pitchFamily="2" charset="0"/>
              </a:rPr>
              <a:t>A PhD Thesis Defense</a:t>
            </a:r>
          </a:p>
          <a:p>
            <a:pPr marL="0" marR="0" indent="0" algn="l" defTabSz="914400" rtl="0" eaLnBrk="1" fontAlgn="auto" latinLnBrk="0" hangingPunct="1">
              <a:lnSpc>
                <a:spcPct val="100000"/>
              </a:lnSpc>
              <a:spcBef>
                <a:spcPts val="0"/>
              </a:spcBef>
              <a:spcAft>
                <a:spcPts val="0"/>
              </a:spcAft>
              <a:buClrTx/>
              <a:buSzTx/>
              <a:buFontTx/>
              <a:buNone/>
              <a:tabLst/>
              <a:defRPr/>
            </a:pPr>
            <a:r>
              <a:rPr lang="fr-FR" sz="2400" b="0" u="none" smtClean="0">
                <a:solidFill>
                  <a:schemeClr val="bg1"/>
                </a:solidFill>
                <a:latin typeface="GillSans" pitchFamily="2" charset="0"/>
              </a:rPr>
              <a:t>by </a:t>
            </a:r>
            <a:r>
              <a:rPr lang="en-US" sz="2800" b="1" u="none" smtClean="0">
                <a:solidFill>
                  <a:schemeClr val="bg1"/>
                </a:solidFill>
                <a:latin typeface="GillSans" pitchFamily="2" charset="0"/>
              </a:rPr>
              <a:t>Thi-Mai</a:t>
            </a:r>
            <a:r>
              <a:rPr lang="en-US" sz="2800" b="1" u="none" baseline="0" smtClean="0">
                <a:solidFill>
                  <a:schemeClr val="bg1"/>
                </a:solidFill>
                <a:latin typeface="GillSans" pitchFamily="2" charset="0"/>
              </a:rPr>
              <a:t> NGUYEN</a:t>
            </a:r>
            <a:endParaRPr lang="en-US" sz="2800" b="1" u="none" dirty="0" smtClean="0">
              <a:solidFill>
                <a:schemeClr val="bg1"/>
              </a:solidFill>
              <a:latin typeface="GillSans" pitchFamily="2" charset="0"/>
            </a:endParaRPr>
          </a:p>
        </p:txBody>
      </p:sp>
      <p:sp>
        <p:nvSpPr>
          <p:cNvPr id="37" name="ZoneTexte 36"/>
          <p:cNvSpPr txBox="1"/>
          <p:nvPr userDrawn="1"/>
        </p:nvSpPr>
        <p:spPr>
          <a:xfrm>
            <a:off x="3383868" y="4833156"/>
            <a:ext cx="5580590" cy="461665"/>
          </a:xfrm>
          <a:prstGeom prst="rect">
            <a:avLst/>
          </a:prstGeom>
          <a:noFill/>
        </p:spPr>
        <p:txBody>
          <a:bodyPr wrap="square" rtlCol="0">
            <a:spAutoFit/>
          </a:bodyPr>
          <a:lstStyle/>
          <a:p>
            <a:r>
              <a:rPr lang="en-US" sz="2400" smtClean="0">
                <a:solidFill>
                  <a:schemeClr val="bg1"/>
                </a:solidFill>
                <a:latin typeface="GillSans" pitchFamily="2" charset="0"/>
              </a:rPr>
              <a:t>Supervisors: </a:t>
            </a:r>
            <a:r>
              <a:rPr lang="en-US" sz="2400" baseline="0" smtClean="0">
                <a:solidFill>
                  <a:schemeClr val="bg1"/>
                </a:solidFill>
                <a:latin typeface="GillSans" pitchFamily="2" charset="0"/>
              </a:rPr>
              <a:t> </a:t>
            </a:r>
            <a:r>
              <a:rPr lang="en-US" sz="2400" smtClean="0">
                <a:solidFill>
                  <a:schemeClr val="bg1"/>
                </a:solidFill>
                <a:latin typeface="GillSans" pitchFamily="2" charset="0"/>
              </a:rPr>
              <a:t>Amel</a:t>
            </a:r>
            <a:r>
              <a:rPr lang="en-US" sz="2400" baseline="0" smtClean="0">
                <a:solidFill>
                  <a:schemeClr val="bg1"/>
                </a:solidFill>
                <a:latin typeface="GillSans" pitchFamily="2" charset="0"/>
              </a:rPr>
              <a:t> MAMMAR, Régine LALEAU  </a:t>
            </a:r>
            <a:endParaRPr lang="en-US" sz="2400" baseline="0" dirty="0" smtClean="0">
              <a:solidFill>
                <a:schemeClr val="bg1"/>
              </a:solidFill>
              <a:latin typeface="GillSans" pitchFamily="2" charset="0"/>
            </a:endParaRPr>
          </a:p>
        </p:txBody>
      </p:sp>
      <p:sp>
        <p:nvSpPr>
          <p:cNvPr id="38" name="ZoneTexte 37"/>
          <p:cNvSpPr txBox="1"/>
          <p:nvPr userDrawn="1"/>
        </p:nvSpPr>
        <p:spPr>
          <a:xfrm>
            <a:off x="539552" y="5909210"/>
            <a:ext cx="2592288" cy="400110"/>
          </a:xfrm>
          <a:prstGeom prst="rect">
            <a:avLst/>
          </a:prstGeom>
          <a:noFill/>
        </p:spPr>
        <p:txBody>
          <a:bodyPr wrap="square" rtlCol="0">
            <a:spAutoFit/>
          </a:bodyPr>
          <a:lstStyle/>
          <a:p>
            <a:r>
              <a:rPr lang="en-US" sz="2000" smtClean="0">
                <a:solidFill>
                  <a:schemeClr val="bg1"/>
                </a:solidFill>
                <a:latin typeface="GillSans" pitchFamily="2" charset="0"/>
              </a:rPr>
              <a:t>January </a:t>
            </a:r>
            <a:r>
              <a:rPr lang="en-US" sz="2000" baseline="0" smtClean="0">
                <a:solidFill>
                  <a:schemeClr val="bg1"/>
                </a:solidFill>
                <a:latin typeface="GillSans" pitchFamily="2" charset="0"/>
              </a:rPr>
              <a:t>13, 2017</a:t>
            </a:r>
            <a:endParaRPr lang="en-US" sz="2000" dirty="0">
              <a:solidFill>
                <a:schemeClr val="bg1"/>
              </a:solidFill>
              <a:latin typeface="GillSans" pitchFamily="2" charset="0"/>
            </a:endParaRPr>
          </a:p>
        </p:txBody>
      </p:sp>
    </p:spTree>
    <p:extLst>
      <p:ext uri="{BB962C8B-B14F-4D97-AF65-F5344CB8AC3E}">
        <p14:creationId xmlns="" xmlns:p14="http://schemas.microsoft.com/office/powerpoint/2010/main" val="31979699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1442686" y="1556793"/>
            <a:ext cx="7211144" cy="403244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r>
              <a:rPr lang="fr-FR" smtClean="0"/>
              <a:t>13/01/2017</a:t>
            </a:r>
            <a:endParaRPr lang="fr-FR" dirty="0"/>
          </a:p>
        </p:txBody>
      </p:sp>
      <p:sp>
        <p:nvSpPr>
          <p:cNvPr id="5" name="Espace réservé du pied de page 4"/>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36920240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692696"/>
            <a:ext cx="2057400" cy="5433467"/>
          </a:xfrm>
        </p:spPr>
        <p:txBody>
          <a:bodyPr vert="eaVert"/>
          <a:lstStyle/>
          <a:p>
            <a:r>
              <a:rPr lang="fr-FR" dirty="0" smtClean="0"/>
              <a:t>Modifiez le style du titre</a:t>
            </a:r>
            <a:endParaRPr lang="fr-FR" dirty="0"/>
          </a:p>
        </p:txBody>
      </p:sp>
      <p:sp>
        <p:nvSpPr>
          <p:cNvPr id="3" name="Espace réservé du texte vertical 2"/>
          <p:cNvSpPr>
            <a:spLocks noGrp="1"/>
          </p:cNvSpPr>
          <p:nvPr>
            <p:ph type="body" orient="vert" idx="1"/>
          </p:nvPr>
        </p:nvSpPr>
        <p:spPr>
          <a:xfrm>
            <a:off x="457200" y="692696"/>
            <a:ext cx="6019800" cy="5433467"/>
          </a:xfrm>
        </p:spPr>
        <p:txBody>
          <a:bodyPr vert="eaVert"/>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lvl1pPr>
              <a:defRPr/>
            </a:lvl1p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19511348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age intercalaire">
    <p:spTree>
      <p:nvGrpSpPr>
        <p:cNvPr id="1" name=""/>
        <p:cNvGrpSpPr/>
        <p:nvPr/>
      </p:nvGrpSpPr>
      <p:grpSpPr>
        <a:xfrm>
          <a:off x="0" y="0"/>
          <a:ext cx="0" cy="0"/>
          <a:chOff x="0" y="0"/>
          <a:chExt cx="0" cy="0"/>
        </a:xfrm>
      </p:grpSpPr>
      <p:sp>
        <p:nvSpPr>
          <p:cNvPr id="2" name="Titre 1"/>
          <p:cNvSpPr>
            <a:spLocks noGrp="1"/>
          </p:cNvSpPr>
          <p:nvPr>
            <p:ph type="ctrTitle"/>
          </p:nvPr>
        </p:nvSpPr>
        <p:spPr>
          <a:xfrm>
            <a:off x="3491880" y="2348880"/>
            <a:ext cx="4966320" cy="1251570"/>
          </a:xfrm>
        </p:spPr>
        <p:txBody>
          <a:bodyPr anchor="t"/>
          <a:lstStyle>
            <a:lvl1pPr>
              <a:defRPr>
                <a:solidFill>
                  <a:srgbClr val="6D5047"/>
                </a:solidFill>
              </a:defRPr>
            </a:lvl1pPr>
          </a:lstStyle>
          <a:p>
            <a:r>
              <a:rPr lang="fr-FR" dirty="0" smtClean="0"/>
              <a:t>Modifiez le style du titre</a:t>
            </a:r>
            <a:endParaRPr lang="fr-FR" dirty="0"/>
          </a:p>
        </p:txBody>
      </p:sp>
      <p:sp>
        <p:nvSpPr>
          <p:cNvPr id="3" name="Sous-titre 2"/>
          <p:cNvSpPr>
            <a:spLocks noGrp="1"/>
          </p:cNvSpPr>
          <p:nvPr>
            <p:ph type="subTitle" idx="1"/>
          </p:nvPr>
        </p:nvSpPr>
        <p:spPr>
          <a:xfrm>
            <a:off x="3491880" y="3886200"/>
            <a:ext cx="4968552" cy="1752600"/>
          </a:xfrm>
        </p:spPr>
        <p:txBody>
          <a:bodyPr/>
          <a:lstStyle>
            <a:lvl1pPr marL="0" indent="0" algn="l">
              <a:buNone/>
              <a:defRPr>
                <a:solidFill>
                  <a:srgbClr val="B8B8B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fr-FR" dirty="0"/>
          </a:p>
        </p:txBody>
      </p:sp>
      <p:sp>
        <p:nvSpPr>
          <p:cNvPr id="8" name="Rectangle 7"/>
          <p:cNvSpPr/>
          <p:nvPr userDrawn="1"/>
        </p:nvSpPr>
        <p:spPr>
          <a:xfrm>
            <a:off x="3527914" y="1844824"/>
            <a:ext cx="1874777" cy="288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userDrawn="1"/>
        </p:nvSpPr>
        <p:spPr>
          <a:xfrm>
            <a:off x="5402691" y="1844824"/>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userDrawn="1"/>
        </p:nvSpPr>
        <p:spPr>
          <a:xfrm>
            <a:off x="7277468" y="1844824"/>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userDrawn="1"/>
        </p:nvSpPr>
        <p:spPr>
          <a:xfrm>
            <a:off x="0" y="332656"/>
            <a:ext cx="2051720"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7" name="Espace réservé de la date 6"/>
          <p:cNvSpPr>
            <a:spLocks noGrp="1"/>
          </p:cNvSpPr>
          <p:nvPr>
            <p:ph type="dt" sz="half" idx="10"/>
          </p:nvPr>
        </p:nvSpPr>
        <p:spPr/>
        <p:txBody>
          <a:bodyPr/>
          <a:lstStyle>
            <a:lvl1pPr>
              <a:defRPr/>
            </a:lvl1pPr>
          </a:lstStyle>
          <a:p>
            <a:r>
              <a:rPr lang="fr-FR" smtClean="0"/>
              <a:t>13/01/2017</a:t>
            </a:r>
            <a:endParaRPr lang="fr-FR" dirty="0"/>
          </a:p>
        </p:txBody>
      </p:sp>
      <p:sp>
        <p:nvSpPr>
          <p:cNvPr id="12" name="Espace réservé du pied de page 11"/>
          <p:cNvSpPr>
            <a:spLocks noGrp="1"/>
          </p:cNvSpPr>
          <p:nvPr>
            <p:ph type="ftr" sz="quarter" idx="11"/>
          </p:nvPr>
        </p:nvSpPr>
        <p:spPr/>
        <p:txBody>
          <a:bodyPr/>
          <a:lstStyle>
            <a:lvl1pPr>
              <a:defRPr/>
            </a:lvl1pPr>
          </a:lstStyle>
          <a:p>
            <a:pPr algn="r"/>
            <a:r>
              <a:rPr lang="en-US" smtClean="0"/>
              <a:t>A MDE  approach to build secure information systems</a:t>
            </a:r>
            <a:endParaRPr lang="fr-FR" dirty="0"/>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29690257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416824" cy="576064"/>
          </a:xfrm>
        </p:spPr>
        <p:txBody>
          <a:bodyPr>
            <a:noAutofit/>
          </a:bodyPr>
          <a:lstStyle>
            <a:lvl1pPr>
              <a:defRPr sz="3200" b="0">
                <a:latin typeface="Bookman Old Style" pitchFamily="18" charset="0"/>
              </a:defRPr>
            </a:lvl1pPr>
          </a:lstStyle>
          <a:p>
            <a:r>
              <a:rPr lang="fr-FR" dirty="0" smtClean="0"/>
              <a:t>Modifiez le style du titre</a:t>
            </a:r>
            <a:endParaRPr lang="fr-FR" dirty="0"/>
          </a:p>
        </p:txBody>
      </p:sp>
      <p:sp>
        <p:nvSpPr>
          <p:cNvPr id="3" name="Espace réservé du contenu 2"/>
          <p:cNvSpPr>
            <a:spLocks noGrp="1"/>
          </p:cNvSpPr>
          <p:nvPr>
            <p:ph idx="1" hasCustomPrompt="1"/>
          </p:nvPr>
        </p:nvSpPr>
        <p:spPr>
          <a:xfrm>
            <a:off x="431540" y="1412776"/>
            <a:ext cx="8136904" cy="4680520"/>
          </a:xfrm>
        </p:spPr>
        <p:txBody>
          <a:bodyPr/>
          <a:lstStyle>
            <a:lvl1pPr algn="just">
              <a:buFont typeface="Wingdings 2" pitchFamily="18" charset="2"/>
              <a:buChar char=""/>
              <a:defRPr sz="2400" b="0">
                <a:latin typeface="GillSans" pitchFamily="2" charset="0"/>
              </a:defRPr>
            </a:lvl1pPr>
            <a:lvl2pPr algn="just">
              <a:buClr>
                <a:schemeClr val="accent1"/>
              </a:buClr>
              <a:buFont typeface="Arial" pitchFamily="34" charset="0"/>
              <a:buChar char="□"/>
              <a:defRPr sz="2300">
                <a:latin typeface="GillSans" pitchFamily="2" charset="0"/>
              </a:defRPr>
            </a:lvl2pPr>
            <a:lvl3pPr marL="1257300" indent="-342900" algn="just">
              <a:buFont typeface="Wingdings 2" pitchFamily="18" charset="2"/>
              <a:buChar char=""/>
              <a:defRPr sz="2000">
                <a:latin typeface="GillSans" pitchFamily="2" charset="0"/>
              </a:defRPr>
            </a:lvl3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7" name="Espace réservé de la date 6"/>
          <p:cNvSpPr>
            <a:spLocks noGrp="1"/>
          </p:cNvSpPr>
          <p:nvPr>
            <p:ph type="dt" sz="half" idx="10"/>
          </p:nvPr>
        </p:nvSpPr>
        <p:spPr/>
        <p:txBody>
          <a:bodyPr/>
          <a:lstStyle>
            <a:lvl1pPr>
              <a:defRPr/>
            </a:lvl1pPr>
          </a:lstStyle>
          <a:p>
            <a:r>
              <a:rPr lang="fr-FR" smtClean="0"/>
              <a:t>13/01/2017</a:t>
            </a:r>
            <a:endParaRPr lang="fr-FR" dirty="0"/>
          </a:p>
        </p:txBody>
      </p:sp>
      <p:sp>
        <p:nvSpPr>
          <p:cNvPr id="8" name="Espace réservé du pied de page 7"/>
          <p:cNvSpPr>
            <a:spLocks noGrp="1"/>
          </p:cNvSpPr>
          <p:nvPr>
            <p:ph type="ftr" sz="quarter" idx="11"/>
          </p:nvPr>
        </p:nvSpPr>
        <p:spPr/>
        <p:txBody>
          <a:bodyPr/>
          <a:lstStyle>
            <a:lvl1pPr>
              <a:defRPr/>
            </a:lvl1p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‹N°›</a:t>
            </a:fld>
            <a:endParaRPr lang="fr-FR" dirty="0"/>
          </a:p>
        </p:txBody>
      </p:sp>
      <p:sp>
        <p:nvSpPr>
          <p:cNvPr id="10" name="Rectangle 9"/>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998418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p:txBody>
          <a:bodyPr/>
          <a:lstStyle>
            <a:lvl1pPr>
              <a:defRPr/>
            </a:lvl1pPr>
          </a:lstStyle>
          <a:p>
            <a:r>
              <a:rPr lang="fr-FR"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2912219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de la date 9"/>
          <p:cNvSpPr>
            <a:spLocks noGrp="1"/>
          </p:cNvSpPr>
          <p:nvPr>
            <p:ph type="dt" sz="half" idx="10"/>
          </p:nvPr>
        </p:nvSpPr>
        <p:spPr/>
        <p:txBody>
          <a:bodyPr/>
          <a:lstStyle/>
          <a:p>
            <a:fld id="{CE46637F-D588-4F79-9990-310B163BA962}" type="datetime1">
              <a:rPr lang="fr-FR" smtClean="0"/>
              <a:pPr/>
              <a:t>28/12/2016</a:t>
            </a:fld>
            <a:endParaRPr lang="fr-FR" dirty="0"/>
          </a:p>
        </p:txBody>
      </p:sp>
      <p:sp>
        <p:nvSpPr>
          <p:cNvPr id="11" name="Espace réservé du numéro de diapositive 10"/>
          <p:cNvSpPr>
            <a:spLocks noGrp="1"/>
          </p:cNvSpPr>
          <p:nvPr>
            <p:ph type="sldNum" sz="quarter" idx="11"/>
          </p:nvPr>
        </p:nvSpPr>
        <p:spPr/>
        <p:txBody>
          <a:bodyPr/>
          <a:lstStyle/>
          <a:p>
            <a:fld id="{3A5F5595-61AE-4AA6-B423-33EDBD1DAE12}" type="slidenum">
              <a:rPr lang="fr-FR" smtClean="0"/>
              <a:pPr/>
              <a:t>‹N°›</a:t>
            </a:fld>
            <a:endParaRPr lang="fr-FR" dirty="0"/>
          </a:p>
        </p:txBody>
      </p:sp>
      <p:sp>
        <p:nvSpPr>
          <p:cNvPr id="12" name="Espace réservé du pied de page 11"/>
          <p:cNvSpPr>
            <a:spLocks noGrp="1"/>
          </p:cNvSpPr>
          <p:nvPr>
            <p:ph type="ftr" sz="quarter" idx="12"/>
          </p:nvPr>
        </p:nvSpPr>
        <p:spPr/>
        <p:txBody>
          <a:bodyPr/>
          <a:lstStyle/>
          <a:p>
            <a:pPr algn="r"/>
            <a:r>
              <a:rPr lang="en-US" smtClean="0"/>
              <a:t>Automated support for configurable process models</a:t>
            </a:r>
            <a:endParaRPr lang="fr-FR" dirty="0"/>
          </a:p>
        </p:txBody>
      </p:sp>
      <p:sp>
        <p:nvSpPr>
          <p:cNvPr id="13" name="Titre 12"/>
          <p:cNvSpPr>
            <a:spLocks noGrp="1"/>
          </p:cNvSpPr>
          <p:nvPr>
            <p:ph type="title"/>
          </p:nvPr>
        </p:nvSpPr>
        <p:spPr/>
        <p:txBody>
          <a:bodyPr/>
          <a:lstStyle/>
          <a:p>
            <a:r>
              <a:rPr lang="fr-FR" smtClean="0"/>
              <a:t>Cliquez pour modifier le style du titre</a:t>
            </a:r>
            <a:endParaRPr lang="en-US"/>
          </a:p>
        </p:txBody>
      </p:sp>
    </p:spTree>
    <p:extLst>
      <p:ext uri="{BB962C8B-B14F-4D97-AF65-F5344CB8AC3E}">
        <p14:creationId xmlns="" xmlns:p14="http://schemas.microsoft.com/office/powerpoint/2010/main" val="42047718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a:lvl1pPr>
          </a:lstStyle>
          <a:p>
            <a:r>
              <a:rPr lang="fr-FR" smtClean="0"/>
              <a:t>13/01/2017</a:t>
            </a:r>
            <a:endParaRPr lang="fr-FR" dirty="0"/>
          </a:p>
        </p:txBody>
      </p:sp>
      <p:sp>
        <p:nvSpPr>
          <p:cNvPr id="4" name="Espace réservé du pied de page 3"/>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5" name="Espace réservé du numéro de diapositive 4"/>
          <p:cNvSpPr>
            <a:spLocks noGrp="1"/>
          </p:cNvSpPr>
          <p:nvPr>
            <p:ph type="sldNum" sz="quarter" idx="12"/>
          </p:nvPr>
        </p:nvSpPr>
        <p:spPr/>
        <p:txBody>
          <a:bodyPr/>
          <a:lstStyle/>
          <a:p>
            <a:fld id="{3A5F5595-61AE-4AA6-B423-33EDBD1DAE12}" type="slidenum">
              <a:rPr lang="fr-FR" smtClean="0"/>
              <a:pPr/>
              <a:t>‹N°›</a:t>
            </a:fld>
            <a:endParaRPr lang="fr-FR" dirty="0"/>
          </a:p>
        </p:txBody>
      </p:sp>
      <p:sp>
        <p:nvSpPr>
          <p:cNvPr id="6" name="Rectangle 5"/>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re 1"/>
          <p:cNvSpPr>
            <a:spLocks noGrp="1"/>
          </p:cNvSpPr>
          <p:nvPr>
            <p:ph type="title"/>
          </p:nvPr>
        </p:nvSpPr>
        <p:spPr>
          <a:xfrm>
            <a:off x="1475656" y="548680"/>
            <a:ext cx="7211144" cy="576064"/>
          </a:xfrm>
        </p:spPr>
        <p:txBody>
          <a:bodyPr>
            <a:noAutofit/>
          </a:bodyPr>
          <a:lstStyle>
            <a:lvl1pPr>
              <a:defRPr sz="3200" b="0">
                <a:latin typeface="Bookman Old Style" pitchFamily="18" charset="0"/>
              </a:defRPr>
            </a:lvl1pPr>
          </a:lstStyle>
          <a:p>
            <a:r>
              <a:rPr lang="fr-FR" dirty="0" smtClean="0"/>
              <a:t>Modifiez le style du titre</a:t>
            </a:r>
            <a:endParaRPr lang="fr-FR" dirty="0"/>
          </a:p>
        </p:txBody>
      </p:sp>
    </p:spTree>
    <p:extLst>
      <p:ext uri="{BB962C8B-B14F-4D97-AF65-F5344CB8AC3E}">
        <p14:creationId xmlns="" xmlns:p14="http://schemas.microsoft.com/office/powerpoint/2010/main" val="16314394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r>
              <a:rPr lang="fr-FR" smtClean="0"/>
              <a:t>13/01/2017</a:t>
            </a:r>
            <a:endParaRPr lang="fr-FR" dirty="0"/>
          </a:p>
        </p:txBody>
      </p:sp>
      <p:sp>
        <p:nvSpPr>
          <p:cNvPr id="3" name="Espace réservé du pied de page 2"/>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4" name="Espace réservé du numéro de diapositive 3"/>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8545113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75656" y="273050"/>
            <a:ext cx="1989857" cy="779686"/>
          </a:xfrm>
        </p:spPr>
        <p:txBody>
          <a:bodyPr anchor="b"/>
          <a:lstStyle>
            <a:lvl1pPr algn="l">
              <a:defRPr sz="2000" b="1"/>
            </a:lvl1pPr>
          </a:lstStyle>
          <a:p>
            <a:r>
              <a:rPr lang="fr-FR" dirty="0" smtClean="0"/>
              <a:t>Modifiez le style du titre</a:t>
            </a:r>
            <a:endParaRPr lang="fr-FR" dirty="0"/>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268760"/>
            <a:ext cx="3008313" cy="48574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fr-FR"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33514191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fr-FR"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20994411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6384053"/>
            <a:ext cx="1402632"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14" name="Rectangle 13"/>
          <p:cNvSpPr/>
          <p:nvPr/>
        </p:nvSpPr>
        <p:spPr>
          <a:xfrm>
            <a:off x="4067944" y="6384053"/>
            <a:ext cx="4104456"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6" name="Espace réservé du numéro de diapositive 5"/>
          <p:cNvSpPr>
            <a:spLocks noGrp="1"/>
          </p:cNvSpPr>
          <p:nvPr>
            <p:ph type="sldNum" sz="quarter" idx="4"/>
          </p:nvPr>
        </p:nvSpPr>
        <p:spPr>
          <a:xfrm>
            <a:off x="6466" y="6381328"/>
            <a:ext cx="533086" cy="360000"/>
          </a:xfrm>
          <a:prstGeom prst="rect">
            <a:avLst/>
          </a:prstGeom>
          <a:noFill/>
        </p:spPr>
        <p:txBody>
          <a:bodyPr vert="horz" lIns="91440" tIns="45720" rIns="91440" bIns="45720" rtlCol="0" anchor="ctr"/>
          <a:lstStyle>
            <a:lvl1pPr algn="ctr">
              <a:defRPr sz="1000" b="1">
                <a:solidFill>
                  <a:schemeClr val="bg1"/>
                </a:solidFill>
                <a:effectLst/>
              </a:defRPr>
            </a:lvl1pPr>
          </a:lstStyle>
          <a:p>
            <a:fld id="{3A5F5595-61AE-4AA6-B423-33EDBD1DAE12}" type="slidenum">
              <a:rPr lang="fr-FR" smtClean="0"/>
              <a:pPr/>
              <a:t>‹N°›</a:t>
            </a:fld>
            <a:endParaRPr lang="fr-FR" dirty="0"/>
          </a:p>
        </p:txBody>
      </p:sp>
      <p:sp>
        <p:nvSpPr>
          <p:cNvPr id="2" name="Espace réservé du titre 1"/>
          <p:cNvSpPr>
            <a:spLocks noGrp="1"/>
          </p:cNvSpPr>
          <p:nvPr>
            <p:ph type="title"/>
          </p:nvPr>
        </p:nvSpPr>
        <p:spPr>
          <a:xfrm>
            <a:off x="1475656" y="428"/>
            <a:ext cx="7211144" cy="1124316"/>
          </a:xfrm>
          <a:prstGeom prst="rect">
            <a:avLst/>
          </a:prstGeom>
        </p:spPr>
        <p:txBody>
          <a:bodyPr vert="horz" lIns="91440" tIns="45720" rIns="91440" bIns="45720" rtlCol="0" anchor="b">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1442686" y="1556792"/>
            <a:ext cx="7211144" cy="4525963"/>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539552" y="6381328"/>
            <a:ext cx="870010" cy="360000"/>
          </a:xfrm>
          <a:prstGeom prst="rect">
            <a:avLst/>
          </a:prstGeom>
          <a:noFill/>
        </p:spPr>
        <p:txBody>
          <a:bodyPr vert="horz" lIns="91440" tIns="45720" rIns="91440" bIns="45720" rtlCol="0" anchor="ctr"/>
          <a:lstStyle>
            <a:lvl1pPr algn="ctr">
              <a:defRPr sz="800">
                <a:solidFill>
                  <a:schemeClr val="bg1"/>
                </a:solidFill>
              </a:defRPr>
            </a:lvl1pPr>
          </a:lstStyle>
          <a:p>
            <a:fld id="{CE46637F-D588-4F79-9990-310B163BA962}" type="datetime1">
              <a:rPr lang="fr-FR" smtClean="0"/>
              <a:pPr/>
              <a:t>19/12/2016</a:t>
            </a:fld>
            <a:endParaRPr lang="fr-FR" dirty="0"/>
          </a:p>
        </p:txBody>
      </p:sp>
      <p:sp>
        <p:nvSpPr>
          <p:cNvPr id="5" name="Espace réservé du pied de page 4"/>
          <p:cNvSpPr>
            <a:spLocks noGrp="1"/>
          </p:cNvSpPr>
          <p:nvPr>
            <p:ph type="ftr" sz="quarter" idx="3"/>
          </p:nvPr>
        </p:nvSpPr>
        <p:spPr>
          <a:xfrm>
            <a:off x="4067944" y="6381328"/>
            <a:ext cx="4104456" cy="360000"/>
          </a:xfrm>
          <a:prstGeom prst="rect">
            <a:avLst/>
          </a:prstGeom>
          <a:noFill/>
        </p:spPr>
        <p:txBody>
          <a:bodyPr vert="horz" lIns="91440" tIns="45720" rIns="144000" bIns="45720" rtlCol="0" anchor="ctr"/>
          <a:lstStyle>
            <a:lvl1pPr algn="ctr">
              <a:defRPr sz="1000">
                <a:solidFill>
                  <a:schemeClr val="bg1"/>
                </a:solidFill>
              </a:defRPr>
            </a:lvl1pPr>
          </a:lstStyle>
          <a:p>
            <a:pPr algn="r"/>
            <a:r>
              <a:rPr lang="en-US" smtClean="0"/>
              <a:t>Automated support for configurable process models</a:t>
            </a:r>
            <a:endParaRPr lang="fr-FR" dirty="0"/>
          </a:p>
        </p:txBody>
      </p:sp>
      <p:sp>
        <p:nvSpPr>
          <p:cNvPr id="8" name="Rectangle 7"/>
          <p:cNvSpPr/>
          <p:nvPr/>
        </p:nvSpPr>
        <p:spPr>
          <a:xfrm>
            <a:off x="0" y="692696"/>
            <a:ext cx="467544"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467544" y="692696"/>
            <a:ext cx="467544"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935088" y="692696"/>
            <a:ext cx="467544" cy="360040"/>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475656" y="6381328"/>
            <a:ext cx="252028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Institut Mines-Télécom</a:t>
            </a:r>
            <a:endParaRPr lang="fr-FR" sz="1000" dirty="0"/>
          </a:p>
        </p:txBody>
      </p:sp>
      <p:pic>
        <p:nvPicPr>
          <p:cNvPr id="12" name="Image 11"/>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8244408" y="6042676"/>
            <a:ext cx="719724" cy="719724"/>
          </a:xfrm>
          <a:prstGeom prst="rect">
            <a:avLst/>
          </a:prstGeom>
        </p:spPr>
      </p:pic>
    </p:spTree>
    <p:extLst>
      <p:ext uri="{BB962C8B-B14F-4D97-AF65-F5344CB8AC3E}">
        <p14:creationId xmlns="" xmlns:p14="http://schemas.microsoft.com/office/powerpoint/2010/main" val="2883446494"/>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spcBef>
          <a:spcPct val="0"/>
        </a:spcBef>
        <a:buNone/>
        <a:defRPr sz="26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100000"/>
        <a:buFont typeface="Wingdings" pitchFamily="2" charset="2"/>
        <a:buChar char="n"/>
        <a:defRPr sz="2200" b="1" kern="1200">
          <a:solidFill>
            <a:schemeClr val="tx1"/>
          </a:solidFill>
          <a:latin typeface="+mn-lt"/>
          <a:ea typeface="+mn-ea"/>
          <a:cs typeface="+mn-cs"/>
        </a:defRPr>
      </a:lvl1pPr>
      <a:lvl2pPr marL="800100" indent="-342900" algn="l" defTabSz="914400" rtl="0" eaLnBrk="1" latinLnBrk="0" hangingPunct="1">
        <a:spcBef>
          <a:spcPct val="20000"/>
        </a:spcBef>
        <a:buClr>
          <a:srgbClr val="6D5047"/>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SzPct val="135000"/>
              <a:buFont typeface="Wingdings" pitchFamily="2" charset="2"/>
              <a:buChar char=""/>
            </a:pPr>
            <a:r>
              <a:rPr lang="en-US" smtClean="0"/>
              <a:t>State of the art</a:t>
            </a:r>
          </a:p>
          <a:p>
            <a:pPr marL="901700">
              <a:buFont typeface="Wingdings" pitchFamily="2" charset="2"/>
              <a:buChar char="§"/>
            </a:pPr>
            <a:r>
              <a:rPr lang="fr-FR" smtClean="0">
                <a:solidFill>
                  <a:schemeClr val="accent1">
                    <a:lumMod val="60000"/>
                    <a:lumOff val="40000"/>
                  </a:schemeClr>
                </a:solidFill>
              </a:rPr>
              <a:t>Security specification</a:t>
            </a:r>
            <a:endParaRPr lang="en-US" smtClean="0">
              <a:solidFill>
                <a:schemeClr val="accent1">
                  <a:lumMod val="60000"/>
                  <a:lumOff val="40000"/>
                </a:schemeClr>
              </a:solidFill>
            </a:endParaRPr>
          </a:p>
          <a:p>
            <a:pPr marL="901700">
              <a:buFont typeface="Wingdings" pitchFamily="2" charset="2"/>
              <a:buChar char="§"/>
            </a:pPr>
            <a:r>
              <a:rPr lang="fr-FR" smtClean="0">
                <a:solidFill>
                  <a:schemeClr val="accent1">
                    <a:lumMod val="60000"/>
                    <a:lumOff val="40000"/>
                  </a:schemeClr>
                </a:solidFill>
              </a:rPr>
              <a:t>Security enforcement</a:t>
            </a:r>
            <a:endParaRPr lang="en-US" smtClean="0">
              <a:solidFill>
                <a:schemeClr val="accent1">
                  <a:lumMod val="60000"/>
                  <a:lumOff val="40000"/>
                </a:schemeClr>
              </a:solidFill>
            </a:endParaRPr>
          </a:p>
          <a:p>
            <a:pPr marL="533400" indent="-533400">
              <a:buSzPct val="135000"/>
              <a:buFont typeface="Wingdings" pitchFamily="2" charset="2"/>
              <a:buChar char=""/>
            </a:pPr>
            <a:endParaRPr lang="en-US" sz="1100" dirty="0" smtClean="0"/>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system-design models into B</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the B specification into </a:t>
            </a:r>
            <a:r>
              <a:rPr lang="en-US" smtClean="0">
                <a:solidFill>
                  <a:schemeClr val="bg1">
                    <a:lumMod val="85000"/>
                  </a:schemeClr>
                </a:solidFill>
              </a:rPr>
              <a:t>AOP-based </a:t>
            </a:r>
            <a:r>
              <a:rPr lang="en-US" smtClean="0">
                <a:solidFill>
                  <a:schemeClr val="bg1">
                    <a:lumMod val="85000"/>
                  </a:schemeClr>
                </a:solidFill>
              </a:rPr>
              <a:t>application</a:t>
            </a:r>
            <a:endParaRPr lang="en-US" smtClean="0">
              <a:solidFill>
                <a:schemeClr val="bg1">
                  <a:lumMod val="85000"/>
                </a:schemeClr>
              </a:solidFill>
            </a:endParaRP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fld id="{0CCE6EA9-FFAE-4C79-AD08-213FBEA91A63}" type="datetime1">
              <a:rPr lang="fr-FR" smtClean="0"/>
              <a:pPr/>
              <a:t>02/01/2017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Security </a:t>
            </a:r>
            <a:r>
              <a:rPr lang="fr-FR" smtClean="0"/>
              <a:t>specification</a:t>
            </a:r>
            <a:endParaRPr lang="en-US"/>
          </a:p>
        </p:txBody>
      </p:sp>
      <p:sp>
        <p:nvSpPr>
          <p:cNvPr id="3" name="Espace réservé du contenu 2"/>
          <p:cNvSpPr>
            <a:spLocks noGrp="1"/>
          </p:cNvSpPr>
          <p:nvPr>
            <p:ph idx="1"/>
          </p:nvPr>
        </p:nvSpPr>
        <p:spPr/>
        <p:txBody>
          <a:bodyPr>
            <a:normAutofit/>
          </a:bodyPr>
          <a:lstStyle/>
          <a:p>
            <a:r>
              <a:rPr lang="en-US" smtClean="0">
                <a:solidFill>
                  <a:srgbClr val="0000FF"/>
                </a:solidFill>
              </a:rPr>
              <a:t>UML/OCL–based approaches </a:t>
            </a:r>
            <a:r>
              <a:rPr lang="en-US" smtClean="0"/>
              <a:t>[3, 4, 5, 6, 7, 8, 49, 53]</a:t>
            </a:r>
          </a:p>
          <a:p>
            <a:pPr marL="914400" lvl="1" indent="-457200">
              <a:buClr>
                <a:srgbClr val="E68900"/>
              </a:buClr>
              <a:buFont typeface="Wingdings" pitchFamily="2" charset="2"/>
              <a:buChar char=""/>
            </a:pPr>
            <a:r>
              <a:rPr lang="fr-FR" smtClean="0"/>
              <a:t>Limit in the automated analysis of security models</a:t>
            </a:r>
          </a:p>
          <a:p>
            <a:pPr marL="914400" lvl="1" indent="-457200">
              <a:buClr>
                <a:srgbClr val="E68900"/>
              </a:buClr>
              <a:buFont typeface="Wingdings" pitchFamily="2" charset="2"/>
              <a:buChar char=""/>
            </a:pPr>
            <a:r>
              <a:rPr lang="fr-FR" smtClean="0"/>
              <a:t>Validation is performed at the system’s current states </a:t>
            </a:r>
            <a:endParaRPr lang="en-US" smtClean="0"/>
          </a:p>
          <a:p>
            <a:r>
              <a:rPr lang="en-US" smtClean="0">
                <a:solidFill>
                  <a:srgbClr val="0000FF"/>
                </a:solidFill>
              </a:rPr>
              <a:t>Alloy–based approaches </a:t>
            </a:r>
            <a:r>
              <a:rPr lang="en-US" smtClean="0"/>
              <a:t>[9, 10, 54, 55]</a:t>
            </a:r>
          </a:p>
          <a:p>
            <a:pPr lvl="1">
              <a:buClr>
                <a:srgbClr val="FF9900"/>
              </a:buClr>
              <a:buFont typeface="Wingdings" pitchFamily="2" charset="2"/>
              <a:buChar char="L"/>
            </a:pPr>
            <a:r>
              <a:rPr lang="fr-FR" smtClean="0"/>
              <a:t>Focused on static security requirements</a:t>
            </a:r>
          </a:p>
          <a:p>
            <a:pPr lvl="1">
              <a:buClr>
                <a:srgbClr val="FF9900"/>
              </a:buClr>
              <a:buFont typeface="Wingdings" pitchFamily="2" charset="2"/>
              <a:buChar char="L"/>
            </a:pPr>
            <a:r>
              <a:rPr lang="fr-FR" smtClean="0"/>
              <a:t>Explode the state space since it is based on model-checking</a:t>
            </a:r>
            <a:endParaRPr lang="en-US" smtClean="0"/>
          </a:p>
          <a:p>
            <a:r>
              <a:rPr lang="en-US" smtClean="0">
                <a:solidFill>
                  <a:srgbClr val="0000FF"/>
                </a:solidFill>
              </a:rPr>
              <a:t>Z–based approaches </a:t>
            </a:r>
            <a:r>
              <a:rPr lang="en-US" smtClean="0"/>
              <a:t>[24, 57, 58, 59, 60]</a:t>
            </a:r>
          </a:p>
          <a:p>
            <a:pPr lvl="1">
              <a:buClr>
                <a:srgbClr val="FF9900"/>
              </a:buClr>
              <a:buFont typeface="Wingdings" pitchFamily="2" charset="2"/>
              <a:buChar char="L"/>
            </a:pPr>
            <a:r>
              <a:rPr lang="fr-FR" smtClean="0"/>
              <a:t>Lack of tool supporting the analysis</a:t>
            </a:r>
            <a:endParaRPr lang="en-US" smtClean="0"/>
          </a:p>
          <a:p>
            <a:r>
              <a:rPr lang="en-US" smtClean="0">
                <a:solidFill>
                  <a:srgbClr val="0000FF"/>
                </a:solidFill>
              </a:rPr>
              <a:t>B</a:t>
            </a:r>
            <a:r>
              <a:rPr lang="en-US" smtClean="0">
                <a:solidFill>
                  <a:srgbClr val="0000FF"/>
                </a:solidFill>
              </a:rPr>
              <a:t>–based approach </a:t>
            </a:r>
            <a:r>
              <a:rPr lang="en-US" smtClean="0"/>
              <a:t>[similar work 11]</a:t>
            </a:r>
          </a:p>
          <a:p>
            <a:pPr lvl="1">
              <a:buClr>
                <a:srgbClr val="FF9900"/>
              </a:buClr>
              <a:buFont typeface="Wingdings" pitchFamily="2" charset="2"/>
              <a:buChar char="L"/>
            </a:pPr>
            <a:r>
              <a:rPr lang="fr-FR" smtClean="0"/>
              <a:t>Translation of </a:t>
            </a:r>
            <a:r>
              <a:rPr lang="fr-FR" smtClean="0"/>
              <a:t>Algebraic State transition </a:t>
            </a:r>
            <a:r>
              <a:rPr lang="fr-FR" smtClean="0"/>
              <a:t>Diagram </a:t>
            </a:r>
            <a:r>
              <a:rPr lang="fr-FR" smtClean="0"/>
              <a:t>(ASTD) into B is very complicated (</a:t>
            </a:r>
            <a:r>
              <a:rPr lang="fr-FR" sz="1800" smtClean="0"/>
              <a:t>ASTD is used to model </a:t>
            </a:r>
            <a:r>
              <a:rPr lang="fr-FR" sz="1800" smtClean="0"/>
              <a:t>history-based </a:t>
            </a:r>
            <a:r>
              <a:rPr lang="fr-FR" sz="1800" smtClean="0"/>
              <a:t>requirement</a:t>
            </a:r>
            <a:r>
              <a:rPr lang="fr-FR" smtClean="0"/>
              <a:t>)</a:t>
            </a:r>
            <a:endParaRPr lang="fr-FR" smtClean="0"/>
          </a:p>
          <a:p>
            <a:pPr lvl="1">
              <a:buClr>
                <a:srgbClr val="FF9900"/>
              </a:buClr>
              <a:buFont typeface="Wingdings" pitchFamily="2" charset="2"/>
              <a:buChar char="L"/>
            </a:pPr>
            <a:endParaRPr lang="en-US" smtClean="0"/>
          </a:p>
          <a:p>
            <a:pPr lvl="1">
              <a:buClr>
                <a:srgbClr val="FF9900"/>
              </a:buClr>
              <a:buFont typeface="Wingdings" pitchFamily="2" charset="2"/>
              <a:buChar char="L"/>
            </a:pP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11</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Bookman Old Style" pitchFamily="18" charset="0"/>
              </a:rPr>
              <a:t>Security specification</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12676"/>
            <a:ext cx="7416824" cy="576064"/>
          </a:xfrm>
        </p:spPr>
        <p:txBody>
          <a:bodyPr/>
          <a:lstStyle/>
          <a:p>
            <a:r>
              <a:rPr lang="fr-FR" smtClean="0"/>
              <a:t>Synthesis </a:t>
            </a:r>
            <a:endParaRPr lang="en-US"/>
          </a:p>
        </p:txBody>
      </p:sp>
      <p:graphicFrame>
        <p:nvGraphicFramePr>
          <p:cNvPr id="9" name="Espace réservé du contenu 8"/>
          <p:cNvGraphicFramePr>
            <a:graphicFrameLocks noGrp="1"/>
          </p:cNvGraphicFramePr>
          <p:nvPr>
            <p:ph idx="1"/>
          </p:nvPr>
        </p:nvGraphicFramePr>
        <p:xfrm>
          <a:off x="1069014" y="1160748"/>
          <a:ext cx="7067382" cy="4750294"/>
        </p:xfrm>
        <a:graphic>
          <a:graphicData uri="http://schemas.openxmlformats.org/drawingml/2006/table">
            <a:tbl>
              <a:tblPr firstRow="1" bandRow="1">
                <a:tableStyleId>{5940675A-B579-460E-94D1-54222C63F5DA}</a:tableStyleId>
              </a:tblPr>
              <a:tblGrid>
                <a:gridCol w="1363499"/>
                <a:gridCol w="1139296"/>
                <a:gridCol w="594975"/>
                <a:gridCol w="544506"/>
                <a:gridCol w="2155182"/>
                <a:gridCol w="1269924"/>
              </a:tblGrid>
              <a:tr h="345934">
                <a:tc>
                  <a:txBody>
                    <a:bodyPr/>
                    <a:lstStyle/>
                    <a:p>
                      <a:pPr algn="ctr"/>
                      <a:r>
                        <a:rPr lang="fr-FR" sz="1100" b="1" smtClean="0"/>
                        <a:t>Approaches </a:t>
                      </a:r>
                      <a:endParaRPr lang="en-US" sz="1100" b="1"/>
                    </a:p>
                  </a:txBody>
                  <a:tcPr/>
                </a:tc>
                <a:tc>
                  <a:txBody>
                    <a:bodyPr/>
                    <a:lstStyle/>
                    <a:p>
                      <a:pPr algn="ctr"/>
                      <a:r>
                        <a:rPr lang="fr-FR" sz="1100" b="1" smtClean="0"/>
                        <a:t>Authorization</a:t>
                      </a:r>
                      <a:endParaRPr lang="en-US" sz="1100" b="1"/>
                    </a:p>
                  </a:txBody>
                  <a:tcPr/>
                </a:tc>
                <a:tc>
                  <a:txBody>
                    <a:bodyPr/>
                    <a:lstStyle/>
                    <a:p>
                      <a:pPr algn="ctr"/>
                      <a:r>
                        <a:rPr lang="fr-FR" sz="1100" b="1" smtClean="0"/>
                        <a:t>SSD</a:t>
                      </a:r>
                      <a:endParaRPr lang="en-US" sz="1100" b="1"/>
                    </a:p>
                  </a:txBody>
                  <a:tcPr/>
                </a:tc>
                <a:tc>
                  <a:txBody>
                    <a:bodyPr/>
                    <a:lstStyle/>
                    <a:p>
                      <a:pPr algn="ctr"/>
                      <a:r>
                        <a:rPr lang="fr-FR" sz="1100" b="1" smtClean="0"/>
                        <a:t>DSD</a:t>
                      </a:r>
                      <a:endParaRPr lang="en-US" sz="1100" b="1"/>
                    </a:p>
                  </a:txBody>
                  <a:tcPr/>
                </a:tc>
                <a:tc>
                  <a:txBody>
                    <a:bodyPr/>
                    <a:lstStyle/>
                    <a:p>
                      <a:pPr algn="ctr"/>
                      <a:r>
                        <a:rPr lang="fr-FR" sz="1100" b="1" smtClean="0"/>
                        <a:t>V/V w.r.t .functional models</a:t>
                      </a:r>
                      <a:endParaRPr lang="en-US" sz="1100" b="1"/>
                    </a:p>
                  </a:txBody>
                  <a:tcPr/>
                </a:tc>
                <a:tc>
                  <a:txBody>
                    <a:bodyPr/>
                    <a:lstStyle/>
                    <a:p>
                      <a:pPr algn="ctr"/>
                      <a:r>
                        <a:rPr lang="fr-FR" sz="1100" b="1" smtClean="0"/>
                        <a:t>Tool </a:t>
                      </a:r>
                      <a:endParaRPr lang="en-US" sz="1100" b="1"/>
                    </a:p>
                  </a:txBody>
                  <a:tcPr/>
                </a:tc>
              </a:tr>
              <a:tr h="241816">
                <a:tc gridSpan="6">
                  <a:txBody>
                    <a:bodyPr/>
                    <a:lstStyle/>
                    <a:p>
                      <a:pPr algn="l"/>
                      <a:r>
                        <a:rPr lang="fr-FR" sz="1100" smtClean="0">
                          <a:solidFill>
                            <a:srgbClr val="0000FF"/>
                          </a:solidFill>
                        </a:rPr>
                        <a:t>UML-OCL</a:t>
                      </a:r>
                      <a:r>
                        <a:rPr lang="fr-FR" sz="1100" baseline="0" smtClean="0">
                          <a:solidFill>
                            <a:srgbClr val="0000FF"/>
                          </a:solidFill>
                        </a:rPr>
                        <a:t> based approaches</a:t>
                      </a:r>
                      <a:endParaRPr lang="en-US" sz="1100">
                        <a:solidFill>
                          <a:srgbClr val="0000FF"/>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816">
                <a:tc>
                  <a:txBody>
                    <a:bodyPr/>
                    <a:lstStyle/>
                    <a:p>
                      <a:pPr algn="ctr"/>
                      <a:r>
                        <a:rPr lang="fr-FR" sz="1100" smtClean="0"/>
                        <a:t>[3, 7]</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r>
              <a:tr h="241816">
                <a:tc>
                  <a:txBody>
                    <a:bodyPr/>
                    <a:lstStyle/>
                    <a:p>
                      <a:pPr algn="ctr"/>
                      <a:r>
                        <a:rPr lang="fr-FR" sz="1100" smtClean="0"/>
                        <a:t>[4]</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RAE</a:t>
                      </a:r>
                      <a:endParaRPr lang="en-US" sz="1100"/>
                    </a:p>
                  </a:txBody>
                  <a:tcPr/>
                </a:tc>
              </a:tr>
              <a:tr h="241816">
                <a:tc>
                  <a:txBody>
                    <a:bodyPr/>
                    <a:lstStyle/>
                    <a:p>
                      <a:pPr algn="ctr"/>
                      <a:r>
                        <a:rPr lang="fr-FR" sz="1100" smtClean="0"/>
                        <a:t>[5,</a:t>
                      </a:r>
                      <a:r>
                        <a:rPr lang="fr-FR" sz="1100" baseline="0" smtClean="0"/>
                        <a:t> 6]</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r>
              <a:tr h="241816">
                <a:tc>
                  <a:txBody>
                    <a:bodyPr/>
                    <a:lstStyle/>
                    <a:p>
                      <a:pPr algn="ctr"/>
                      <a:r>
                        <a:rPr lang="fr-FR" sz="1100" smtClean="0"/>
                        <a:t>[49]</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USE</a:t>
                      </a:r>
                      <a:endParaRPr lang="en-US" sz="1100"/>
                    </a:p>
                  </a:txBody>
                  <a:tcPr/>
                </a:tc>
              </a:tr>
              <a:tr h="241816">
                <a:tc>
                  <a:txBody>
                    <a:bodyPr/>
                    <a:lstStyle/>
                    <a:p>
                      <a:pPr algn="ctr"/>
                      <a:r>
                        <a:rPr lang="fr-FR" sz="1100" smtClean="0"/>
                        <a:t>[8, 53]</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SecureMOVA</a:t>
                      </a:r>
                      <a:endParaRPr lang="en-US" sz="1100"/>
                    </a:p>
                  </a:txBody>
                  <a:tcPr/>
                </a:tc>
              </a:tr>
              <a:tr h="241816">
                <a:tc gridSpan="6">
                  <a:txBody>
                    <a:bodyPr/>
                    <a:lstStyle/>
                    <a:p>
                      <a:pPr algn="l"/>
                      <a:r>
                        <a:rPr lang="fr-FR" sz="1100" smtClean="0">
                          <a:solidFill>
                            <a:srgbClr val="0000FF"/>
                          </a:solidFill>
                        </a:rPr>
                        <a:t>Alloy-based approaches</a:t>
                      </a:r>
                      <a:endParaRPr lang="en-US" sz="1100">
                        <a:solidFill>
                          <a:srgbClr val="0000FF"/>
                        </a:solidFill>
                      </a:endParaRP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r>
              <a:tr h="241816">
                <a:tc>
                  <a:txBody>
                    <a:bodyPr/>
                    <a:lstStyle/>
                    <a:p>
                      <a:pPr algn="ctr"/>
                      <a:r>
                        <a:rPr lang="fr-FR" sz="1100" smtClean="0"/>
                        <a:t>[9, 47]</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Alloy analyzer</a:t>
                      </a:r>
                      <a:endParaRPr lang="en-US" sz="1100"/>
                    </a:p>
                  </a:txBody>
                  <a:tcPr/>
                </a:tc>
              </a:tr>
              <a:tr h="241816">
                <a:tc>
                  <a:txBody>
                    <a:bodyPr/>
                    <a:lstStyle/>
                    <a:p>
                      <a:pPr algn="ctr"/>
                      <a:r>
                        <a:rPr lang="fr-FR" sz="1100" smtClean="0"/>
                        <a:t>[10]</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 </a:t>
                      </a:r>
                      <a:endParaRPr lang="en-US" sz="1100"/>
                    </a:p>
                  </a:txBody>
                  <a:tcPr/>
                </a:tc>
                <a:tc>
                  <a:txBody>
                    <a:bodyPr/>
                    <a:lstStyle/>
                    <a:p>
                      <a:pPr algn="ctr"/>
                      <a:r>
                        <a:rPr lang="fr-FR" sz="1100" smtClean="0"/>
                        <a:t>Alloy analyzer</a:t>
                      </a:r>
                      <a:endParaRPr lang="en-US" sz="1100"/>
                    </a:p>
                  </a:txBody>
                  <a:tcPr/>
                </a:tc>
              </a:tr>
              <a:tr h="241816">
                <a:tc>
                  <a:txBody>
                    <a:bodyPr/>
                    <a:lstStyle/>
                    <a:p>
                      <a:pPr algn="ctr"/>
                      <a:r>
                        <a:rPr lang="fr-FR" sz="1100" smtClean="0"/>
                        <a:t>[54]</a:t>
                      </a:r>
                      <a:endParaRPr lang="en-US" sz="1100"/>
                    </a:p>
                  </a:txBody>
                  <a:tcPr/>
                </a:tc>
                <a:tc>
                  <a:txBody>
                    <a:bodyPr/>
                    <a:lstStyle/>
                    <a:p>
                      <a:pPr algn="ctr"/>
                      <a:r>
                        <a:rPr lang="fr-FR" sz="1100" smtClean="0"/>
                        <a:t>+</a:t>
                      </a:r>
                      <a:endParaRPr lang="en-US" sz="1100"/>
                    </a:p>
                  </a:txBody>
                  <a:tcPr/>
                </a:tc>
                <a:tc>
                  <a:txBody>
                    <a:bodyPr/>
                    <a:lstStyle/>
                    <a:p>
                      <a:pPr algn="ctr"/>
                      <a:r>
                        <a:rPr lang="fr-FR" sz="1100" smtClean="0"/>
                        <a:t>+ </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Alloy analyzer</a:t>
                      </a:r>
                      <a:endParaRPr lang="en-US" sz="1100"/>
                    </a:p>
                  </a:txBody>
                  <a:tcPr/>
                </a:tc>
              </a:tr>
              <a:tr h="241816">
                <a:tc>
                  <a:txBody>
                    <a:bodyPr/>
                    <a:lstStyle/>
                    <a:p>
                      <a:pPr algn="ctr"/>
                      <a:r>
                        <a:rPr lang="fr-FR" sz="1100" smtClean="0"/>
                        <a:t>[55]</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Alloy analyzer</a:t>
                      </a:r>
                      <a:endParaRPr lang="en-US" sz="1100"/>
                    </a:p>
                  </a:txBody>
                  <a:tcPr/>
                </a:tc>
              </a:tr>
              <a:tr h="241816">
                <a:tc gridSpan="6">
                  <a:txBody>
                    <a:bodyPr/>
                    <a:lstStyle/>
                    <a:p>
                      <a:pPr algn="l"/>
                      <a:r>
                        <a:rPr lang="fr-FR" sz="1100" smtClean="0">
                          <a:solidFill>
                            <a:srgbClr val="0000FF"/>
                          </a:solidFill>
                        </a:rPr>
                        <a:t>Z-based approaches</a:t>
                      </a:r>
                      <a:endParaRPr lang="en-US" sz="1100">
                        <a:solidFill>
                          <a:srgbClr val="0000FF"/>
                        </a:solidFill>
                      </a:endParaRPr>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r>
              <a:tr h="241816">
                <a:tc>
                  <a:txBody>
                    <a:bodyPr/>
                    <a:lstStyle/>
                    <a:p>
                      <a:pPr algn="ctr"/>
                      <a:r>
                        <a:rPr lang="fr-FR" sz="1100" smtClean="0"/>
                        <a:t>[24]</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Jaza</a:t>
                      </a:r>
                      <a:endParaRPr lang="en-US" sz="1100"/>
                    </a:p>
                  </a:txBody>
                  <a:tcPr/>
                </a:tc>
              </a:tr>
              <a:tr h="241816">
                <a:tc>
                  <a:txBody>
                    <a:bodyPr/>
                    <a:lstStyle/>
                    <a:p>
                      <a:pPr algn="ctr"/>
                      <a:r>
                        <a:rPr lang="fr-FR" sz="1100" smtClean="0"/>
                        <a:t>[58]</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Z/EVES</a:t>
                      </a:r>
                      <a:endParaRPr lang="en-US" sz="1100"/>
                    </a:p>
                  </a:txBody>
                  <a:tcPr/>
                </a:tc>
              </a:tr>
              <a:tr h="241816">
                <a:tc>
                  <a:txBody>
                    <a:bodyPr/>
                    <a:lstStyle/>
                    <a:p>
                      <a:pPr algn="ctr"/>
                      <a:r>
                        <a:rPr lang="fr-FR" sz="1100" smtClean="0"/>
                        <a:t>[60]</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r>
              <a:tr h="241816">
                <a:tc gridSpan="6">
                  <a:txBody>
                    <a:bodyPr/>
                    <a:lstStyle/>
                    <a:p>
                      <a:pPr algn="l"/>
                      <a:r>
                        <a:rPr lang="fr-FR" sz="1100" smtClean="0">
                          <a:solidFill>
                            <a:srgbClr val="0000FF"/>
                          </a:solidFill>
                        </a:rPr>
                        <a:t>B-based approach</a:t>
                      </a:r>
                      <a:endParaRPr lang="en-US" sz="1100">
                        <a:solidFill>
                          <a:srgbClr val="0000FF"/>
                        </a:solidFill>
                      </a:endParaRPr>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c hMerge="1">
                  <a:txBody>
                    <a:bodyPr/>
                    <a:lstStyle/>
                    <a:p>
                      <a:pPr algn="ctr"/>
                      <a:endParaRPr lang="en-US" sz="1400"/>
                    </a:p>
                  </a:txBody>
                  <a:tcPr/>
                </a:tc>
              </a:tr>
              <a:tr h="241816">
                <a:tc>
                  <a:txBody>
                    <a:bodyPr/>
                    <a:lstStyle/>
                    <a:p>
                      <a:pPr algn="ctr"/>
                      <a:r>
                        <a:rPr lang="fr-FR" sz="1100" smtClean="0"/>
                        <a:t>[11]</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
                      </a:r>
                      <a:endParaRPr lang="en-US" sz="1100"/>
                    </a:p>
                  </a:txBody>
                  <a:tcPr/>
                </a:tc>
                <a:tc>
                  <a:txBody>
                    <a:bodyPr/>
                    <a:lstStyle/>
                    <a:p>
                      <a:pPr algn="ctr"/>
                      <a:r>
                        <a:rPr lang="fr-FR" sz="1100" smtClean="0"/>
                        <a:t>AtelierB/ProB</a:t>
                      </a:r>
                      <a:endParaRPr lang="en-US" sz="1100"/>
                    </a:p>
                  </a:txBody>
                  <a:tcPr/>
                </a:tc>
              </a:tr>
            </a:tbl>
          </a:graphicData>
        </a:graphic>
      </p:graphicFrame>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12</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Bookman Old Style" pitchFamily="18" charset="0"/>
              </a:rPr>
              <a:t>Security specification</a:t>
            </a:r>
            <a:endParaRPr lang="en-US" sz="2000" dirty="0">
              <a:latin typeface="Bookman Old Style" pitchFamily="18" charset="0"/>
            </a:endParaRPr>
          </a:p>
        </p:txBody>
      </p:sp>
      <p:sp>
        <p:nvSpPr>
          <p:cNvPr id="11" name="ZoneTexte 10"/>
          <p:cNvSpPr txBox="1"/>
          <p:nvPr/>
        </p:nvSpPr>
        <p:spPr>
          <a:xfrm>
            <a:off x="1012139" y="6021288"/>
            <a:ext cx="7196265" cy="307777"/>
          </a:xfrm>
          <a:prstGeom prst="rect">
            <a:avLst/>
          </a:prstGeom>
          <a:noFill/>
        </p:spPr>
        <p:txBody>
          <a:bodyPr wrap="none" rtlCol="0">
            <a:spAutoFit/>
          </a:bodyPr>
          <a:lstStyle/>
          <a:p>
            <a:r>
              <a:rPr lang="fr-FR" sz="1400" b="1" smtClean="0"/>
              <a:t>SSD/DSD: </a:t>
            </a:r>
            <a:r>
              <a:rPr lang="fr-FR" sz="1400" smtClean="0"/>
              <a:t>Static/Dynamic Separation of duty</a:t>
            </a:r>
            <a:r>
              <a:rPr lang="fr-FR" sz="1400" b="1" smtClean="0"/>
              <a:t>, V/V: </a:t>
            </a:r>
            <a:r>
              <a:rPr lang="fr-FR" sz="1400" smtClean="0"/>
              <a:t>Validate/Verify</a:t>
            </a:r>
            <a:r>
              <a:rPr lang="fr-FR" sz="1400" b="1" smtClean="0"/>
              <a:t>, w.r.t: </a:t>
            </a:r>
            <a:r>
              <a:rPr lang="fr-FR" sz="1400" smtClean="0"/>
              <a:t>with</a:t>
            </a:r>
            <a:r>
              <a:rPr lang="fr-FR" sz="1400" b="1" smtClean="0"/>
              <a:t> </a:t>
            </a:r>
            <a:r>
              <a:rPr lang="fr-FR" sz="1400" smtClean="0"/>
              <a:t>respect to</a:t>
            </a:r>
            <a:endParaRPr lang="en-US" sz="1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Security </a:t>
            </a:r>
            <a:r>
              <a:rPr lang="fr-FR" smtClean="0"/>
              <a:t>enforcement</a:t>
            </a:r>
            <a:endParaRPr lang="en-US"/>
          </a:p>
        </p:txBody>
      </p:sp>
      <p:sp>
        <p:nvSpPr>
          <p:cNvPr id="3" name="Espace réservé du contenu 2"/>
          <p:cNvSpPr>
            <a:spLocks noGrp="1"/>
          </p:cNvSpPr>
          <p:nvPr>
            <p:ph idx="1"/>
          </p:nvPr>
        </p:nvSpPr>
        <p:spPr/>
        <p:txBody>
          <a:bodyPr/>
          <a:lstStyle/>
          <a:p>
            <a:r>
              <a:rPr lang="fr-FR" smtClean="0">
                <a:solidFill>
                  <a:srgbClr val="0000FF"/>
                </a:solidFill>
              </a:rPr>
              <a:t>JAAS</a:t>
            </a:r>
          </a:p>
          <a:p>
            <a:pPr lvl="1">
              <a:buClr>
                <a:schemeClr val="tx2"/>
              </a:buClr>
              <a:buFont typeface="Wingdings" pitchFamily="2" charset="2"/>
              <a:buChar char=""/>
            </a:pPr>
            <a:r>
              <a:rPr lang="fr-FR" smtClean="0"/>
              <a:t>Separately develop the bussiness program and security policies</a:t>
            </a:r>
          </a:p>
          <a:p>
            <a:pPr lvl="1">
              <a:buClr>
                <a:srgbClr val="FF9900"/>
              </a:buClr>
              <a:buFont typeface="Wingdings" pitchFamily="2" charset="2"/>
              <a:buChar char="L"/>
            </a:pPr>
            <a:r>
              <a:rPr lang="fr-FR" smtClean="0"/>
              <a:t>Functional code and security code have to be combined in the final system</a:t>
            </a:r>
            <a:endParaRPr lang="fr-FR" smtClean="0"/>
          </a:p>
          <a:p>
            <a:r>
              <a:rPr lang="fr-FR" smtClean="0">
                <a:solidFill>
                  <a:srgbClr val="0000FF"/>
                </a:solidFill>
              </a:rPr>
              <a:t>Annotation-based approaches </a:t>
            </a:r>
            <a:r>
              <a:rPr lang="fr-FR" smtClean="0"/>
              <a:t>[69, 70]</a:t>
            </a:r>
          </a:p>
          <a:p>
            <a:pPr lvl="1">
              <a:buClr>
                <a:schemeClr val="tx2"/>
              </a:buClr>
              <a:buFont typeface="Wingdings" pitchFamily="2" charset="2"/>
              <a:buChar char="J"/>
            </a:pPr>
            <a:r>
              <a:rPr lang="fr-FR" smtClean="0"/>
              <a:t>Declarative security enforcement</a:t>
            </a:r>
          </a:p>
          <a:p>
            <a:pPr lvl="1">
              <a:buClr>
                <a:srgbClr val="FF9900"/>
              </a:buClr>
              <a:buFont typeface="Wingdings" pitchFamily="2" charset="2"/>
              <a:buChar char="L"/>
            </a:pPr>
            <a:r>
              <a:rPr lang="fr-FR" smtClean="0"/>
              <a:t>Cause the code tangling and scattering</a:t>
            </a:r>
          </a:p>
          <a:p>
            <a:r>
              <a:rPr lang="fr-FR" smtClean="0">
                <a:solidFill>
                  <a:srgbClr val="0000FF"/>
                </a:solidFill>
              </a:rPr>
              <a:t>AOP-based approaches </a:t>
            </a:r>
            <a:r>
              <a:rPr lang="fr-FR" smtClean="0"/>
              <a:t>(</a:t>
            </a:r>
            <a:r>
              <a:rPr lang="fr-FR" smtClean="0">
                <a:solidFill>
                  <a:srgbClr val="0000FF"/>
                </a:solidFill>
              </a:rPr>
              <a:t>modeling</a:t>
            </a:r>
            <a:r>
              <a:rPr lang="fr-FR" smtClean="0"/>
              <a:t> [71, 72, 73], </a:t>
            </a:r>
            <a:r>
              <a:rPr lang="fr-FR" smtClean="0">
                <a:solidFill>
                  <a:srgbClr val="0000FF"/>
                </a:solidFill>
              </a:rPr>
              <a:t>enforcement</a:t>
            </a:r>
            <a:r>
              <a:rPr lang="fr-FR" smtClean="0"/>
              <a:t> [15, 30, 31, 32, 33, 74])</a:t>
            </a:r>
          </a:p>
          <a:p>
            <a:pPr lvl="1">
              <a:buFont typeface="Wingdings" pitchFamily="2" charset="2"/>
              <a:buChar char="J"/>
            </a:pPr>
            <a:r>
              <a:rPr lang="fr-FR" smtClean="0"/>
              <a:t>Allow a separation of concerns</a:t>
            </a:r>
          </a:p>
          <a:p>
            <a:pPr lvl="1">
              <a:buClr>
                <a:srgbClr val="FFC000"/>
              </a:buClr>
              <a:buFont typeface="Wingdings" pitchFamily="2" charset="2"/>
              <a:buChar char="L"/>
            </a:pPr>
            <a:r>
              <a:rPr lang="fr-FR" smtClean="0"/>
              <a:t>Dynamic security requirements are limited</a:t>
            </a:r>
          </a:p>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13</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Bookman Old Style" pitchFamily="18" charset="0"/>
              </a:rPr>
              <a:t>Security enforcement</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lstStyle/>
          <a:p>
            <a:pPr marL="457200" indent="-457200">
              <a:buFont typeface="+mj-lt"/>
              <a:buAutoNum type="arabicPeriod"/>
            </a:pPr>
            <a:r>
              <a:rPr lang="fr-FR" smtClean="0"/>
              <a:t>Security specification</a:t>
            </a:r>
          </a:p>
          <a:p>
            <a:pPr lvl="1">
              <a:buClr>
                <a:srgbClr val="C00000"/>
              </a:buClr>
              <a:buFont typeface="Wingdings" pitchFamily="2" charset="2"/>
              <a:buChar char="L"/>
            </a:pPr>
            <a:r>
              <a:rPr lang="fr-FR" smtClean="0"/>
              <a:t>Partially validate: UML/OCL-based approaches</a:t>
            </a:r>
          </a:p>
          <a:p>
            <a:pPr lvl="1">
              <a:buClr>
                <a:srgbClr val="C00000"/>
              </a:buClr>
              <a:buFont typeface="Wingdings" pitchFamily="2" charset="2"/>
              <a:buChar char="L"/>
            </a:pPr>
            <a:r>
              <a:rPr lang="fr-FR" smtClean="0"/>
              <a:t>Difficult to understand: Z/Alloy-based approaches</a:t>
            </a:r>
          </a:p>
          <a:p>
            <a:pPr lvl="1">
              <a:buClr>
                <a:srgbClr val="0000FF"/>
              </a:buClr>
              <a:buFont typeface="Wingdings" pitchFamily="2" charset="2"/>
              <a:buChar char="J"/>
            </a:pPr>
            <a:r>
              <a:rPr lang="fr-FR" smtClean="0">
                <a:solidFill>
                  <a:srgbClr val="0000FF"/>
                </a:solidFill>
              </a:rPr>
              <a:t>Combining graphical and formal notations</a:t>
            </a:r>
            <a:r>
              <a:rPr lang="fr-FR" smtClean="0"/>
              <a:t>: </a:t>
            </a:r>
            <a:r>
              <a:rPr lang="en-US" smtClean="0"/>
              <a:t>Milhau et </a:t>
            </a:r>
            <a:r>
              <a:rPr lang="en-US" smtClean="0"/>
              <a:t>al</a:t>
            </a:r>
            <a:r>
              <a:rPr lang="en-US" smtClean="0"/>
              <a:t>. (2011)</a:t>
            </a:r>
            <a:endParaRPr lang="fr-FR" smtClean="0"/>
          </a:p>
          <a:p>
            <a:pPr lvl="1"/>
            <a:endParaRPr lang="fr-FR" smtClean="0"/>
          </a:p>
          <a:p>
            <a:pPr lvl="1"/>
            <a:endParaRPr lang="fr-FR" smtClean="0"/>
          </a:p>
          <a:p>
            <a:pPr marL="457200" indent="-457200">
              <a:buFont typeface="+mj-lt"/>
              <a:buAutoNum type="arabicPeriod"/>
            </a:pPr>
            <a:r>
              <a:rPr lang="fr-FR" smtClean="0"/>
              <a:t>Security enforcement</a:t>
            </a:r>
          </a:p>
          <a:p>
            <a:pPr lvl="1">
              <a:buClr>
                <a:srgbClr val="C00000"/>
              </a:buClr>
              <a:buFont typeface="Wingdings" pitchFamily="2" charset="2"/>
              <a:buChar char="L"/>
            </a:pPr>
            <a:r>
              <a:rPr lang="fr-FR" smtClean="0"/>
              <a:t>Dynamic security constraints are partially investigated.</a:t>
            </a:r>
          </a:p>
          <a:p>
            <a:pPr lvl="1">
              <a:buFont typeface="Wingdings" pitchFamily="2" charset="2"/>
              <a:buChar char="J"/>
            </a:pPr>
            <a:r>
              <a:rPr lang="fr-FR" smtClean="0">
                <a:solidFill>
                  <a:srgbClr val="0000FF"/>
                </a:solidFill>
              </a:rPr>
              <a:t>AOP-based approaches allow to separate the security and bussiness code of a system</a:t>
            </a:r>
            <a:r>
              <a:rPr lang="fr-FR" smtClean="0"/>
              <a:t>:</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14</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latin typeface="GillSans"/>
              </a:rPr>
              <a:t>State of the art</a:t>
            </a:r>
          </a:p>
          <a:p>
            <a:pPr marL="533400" indent="-533400">
              <a:buSzPct val="135000"/>
              <a:buFont typeface="Wingdings" pitchFamily="2" charset="2"/>
              <a:buChar char=""/>
            </a:pPr>
            <a:endParaRPr lang="en-US" sz="1100" dirty="0" smtClean="0">
              <a:latin typeface="Calibri" pitchFamily="34" charset="0"/>
            </a:endParaRPr>
          </a:p>
          <a:p>
            <a:pPr marL="533400" indent="-533400">
              <a:buSzPct val="135000"/>
              <a:buFont typeface="Wingdings" pitchFamily="2" charset="2"/>
              <a:buChar char=""/>
            </a:pPr>
            <a:r>
              <a:rPr lang="en-US" smtClean="0">
                <a:latin typeface="GillSans"/>
              </a:rPr>
              <a:t>Translation </a:t>
            </a:r>
            <a:r>
              <a:rPr lang="en-US" smtClean="0">
                <a:latin typeface="GillSans"/>
              </a:rPr>
              <a:t>of </a:t>
            </a:r>
            <a:r>
              <a:rPr lang="en-US" smtClean="0">
                <a:latin typeface="GillSans"/>
              </a:rPr>
              <a:t>system-design models into B</a:t>
            </a:r>
          </a:p>
          <a:p>
            <a:pPr marL="990600" lvl="1" indent="-533400">
              <a:buSzPct val="135000"/>
              <a:buFont typeface="Wingdings" pitchFamily="2" charset="2"/>
              <a:buChar char="§"/>
            </a:pPr>
            <a:r>
              <a:rPr lang="fr-FR" sz="2400" smtClean="0">
                <a:solidFill>
                  <a:schemeClr val="tx2">
                    <a:lumMod val="60000"/>
                    <a:lumOff val="40000"/>
                  </a:schemeClr>
                </a:solidFill>
                <a:latin typeface="GillSans"/>
              </a:rPr>
              <a:t>A functional model to B</a:t>
            </a:r>
          </a:p>
          <a:p>
            <a:pPr marL="990600" lvl="1" indent="-533400">
              <a:buSzPct val="135000"/>
              <a:buFont typeface="Wingdings" pitchFamily="2" charset="2"/>
              <a:buChar char="§"/>
            </a:pPr>
            <a:r>
              <a:rPr lang="fr-FR" sz="2400" smtClean="0">
                <a:solidFill>
                  <a:schemeClr val="tx2">
                    <a:lumMod val="60000"/>
                    <a:lumOff val="40000"/>
                  </a:schemeClr>
                </a:solidFill>
                <a:latin typeface="GillSans"/>
              </a:rPr>
              <a:t>A static security model to B</a:t>
            </a:r>
          </a:p>
          <a:p>
            <a:pPr marL="990600" lvl="1" indent="-533400">
              <a:buSzPct val="135000"/>
              <a:buFont typeface="Wingdings" pitchFamily="2" charset="2"/>
              <a:buChar char="§"/>
            </a:pPr>
            <a:r>
              <a:rPr lang="fr-FR" sz="2400" smtClean="0">
                <a:solidFill>
                  <a:schemeClr val="tx2">
                    <a:lumMod val="60000"/>
                    <a:lumOff val="40000"/>
                  </a:schemeClr>
                </a:solidFill>
                <a:latin typeface="GillSans"/>
              </a:rPr>
              <a:t>A dynamic security model to B</a:t>
            </a:r>
          </a:p>
          <a:p>
            <a:pPr marL="990600" lvl="1" indent="-533400">
              <a:buSzPct val="135000"/>
              <a:buFont typeface="Wingdings" pitchFamily="2" charset="2"/>
              <a:buChar char="§"/>
            </a:pPr>
            <a:r>
              <a:rPr lang="fr-FR" sz="2400" smtClean="0">
                <a:solidFill>
                  <a:schemeClr val="tx2">
                    <a:lumMod val="60000"/>
                    <a:lumOff val="40000"/>
                  </a:schemeClr>
                </a:solidFill>
                <a:latin typeface="GillSans"/>
              </a:rPr>
              <a:t>A tool support</a:t>
            </a:r>
            <a:endParaRPr lang="en-US" sz="2400" smtClean="0">
              <a:solidFill>
                <a:schemeClr val="tx2">
                  <a:lumMod val="60000"/>
                  <a:lumOff val="40000"/>
                </a:schemeClr>
              </a:solidFill>
              <a:latin typeface="GillSans"/>
            </a:endParaRPr>
          </a:p>
          <a:p>
            <a:pPr marL="533400" indent="-533400">
              <a:buSzPct val="135000"/>
              <a:buFont typeface="Wingdings" pitchFamily="2" charset="2"/>
              <a:buChar char=""/>
            </a:pPr>
            <a:endParaRPr lang="en-US" sz="1100" dirty="0" smtClean="0">
              <a:latin typeface="Calibri" pitchFamily="34" charset="0"/>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the B specification into AOP-based application</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fld id="{E8A9CE07-8A5D-4661-8F3E-BCD5F45CE0DD}" type="datetime1">
              <a:rPr lang="fr-FR" smtClean="0"/>
              <a:pPr/>
              <a:t>02/01/2017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Outline</a:t>
            </a:r>
            <a:endParaRPr lang="en-US" sz="2000" dirty="0">
              <a:latin typeface="Bookman Old Style" pitchFamily="18" charset="0"/>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p:txBody>
          <a:bodyPr>
            <a:normAutofit/>
          </a:bodyPr>
          <a:lstStyle/>
          <a:p>
            <a:r>
              <a:rPr lang="fr-FR" smtClean="0"/>
              <a:t>UML is a standard modeling language in software development, </a:t>
            </a:r>
            <a:r>
              <a:rPr lang="fr-FR" smtClean="0">
                <a:solidFill>
                  <a:srgbClr val="FF0000"/>
                </a:solidFill>
              </a:rPr>
              <a:t>but UML models are often the source of ambiguities.</a:t>
            </a:r>
          </a:p>
          <a:p>
            <a:r>
              <a:rPr lang="fr-FR" smtClean="0"/>
              <a:t>The B method has been successfully applied in industrial critical-safety systems.</a:t>
            </a:r>
            <a:endParaRPr lang="fr-FR" smtClean="0"/>
          </a:p>
          <a:p>
            <a:endParaRPr lang="fr-FR" smtClean="0"/>
          </a:p>
          <a:p>
            <a:endParaRPr lang="fr-FR" smtClean="0"/>
          </a:p>
          <a:p>
            <a:endParaRPr lang="fr-FR" smtClean="0"/>
          </a:p>
          <a:p>
            <a:pPr>
              <a:buNone/>
            </a:pPr>
            <a:r>
              <a:rPr lang="fr-FR" smtClean="0">
                <a:sym typeface="Wingdings" pitchFamily="2" charset="2"/>
              </a:rPr>
              <a:t> We propose:</a:t>
            </a:r>
          </a:p>
          <a:p>
            <a:r>
              <a:rPr lang="fr-FR" smtClean="0">
                <a:sym typeface="Wingdings" pitchFamily="2" charset="2"/>
              </a:rPr>
              <a:t>model both functional and static/dynamic security requirements using UML diagrams</a:t>
            </a:r>
          </a:p>
          <a:p>
            <a:r>
              <a:rPr lang="fr-FR" smtClean="0">
                <a:sym typeface="Wingdings" pitchFamily="2" charset="2"/>
              </a:rPr>
              <a:t>t</a:t>
            </a:r>
            <a:r>
              <a:rPr lang="fr-FR" smtClean="0">
                <a:sym typeface="Wingdings" pitchFamily="2" charset="2"/>
              </a:rPr>
              <a:t>ranslate these models into B for the validation and verification</a:t>
            </a:r>
            <a:endParaRPr lang="fr-FR" smtClean="0"/>
          </a:p>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16</a:t>
            </a:fld>
            <a:endParaRPr lang="fr-FR" dirty="0"/>
          </a:p>
        </p:txBody>
      </p:sp>
      <p:sp>
        <p:nvSpPr>
          <p:cNvPr id="8" name="Rectangle 7"/>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pic>
        <p:nvPicPr>
          <p:cNvPr id="464898" name="Picture 2" descr="C:\Users\nguye_tm\Dropbox\PhD\writing\Latex\thesis\Thesis06\Pictures\barchitecture.JPG"/>
          <p:cNvPicPr>
            <a:picLocks noGrp="1" noChangeAspect="1" noChangeArrowheads="1"/>
          </p:cNvPicPr>
          <p:nvPr>
            <p:ph idx="1"/>
          </p:nvPr>
        </p:nvPicPr>
        <p:blipFill>
          <a:blip r:embed="rId2" cstate="print"/>
          <a:srcRect/>
          <a:stretch>
            <a:fillRect/>
          </a:stretch>
        </p:blipFill>
        <p:spPr bwMode="auto">
          <a:xfrm>
            <a:off x="503548" y="1556792"/>
            <a:ext cx="8003923" cy="4148683"/>
          </a:xfrm>
          <a:prstGeom prst="rect">
            <a:avLst/>
          </a:prstGeom>
          <a:noFill/>
        </p:spPr>
      </p:pic>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17</a:t>
            </a:fld>
            <a:endParaRPr lang="fr-FR" dirty="0"/>
          </a:p>
        </p:txBody>
      </p:sp>
      <p:sp>
        <p:nvSpPr>
          <p:cNvPr id="9" name="Rectangle 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76672"/>
            <a:ext cx="7416824" cy="576064"/>
          </a:xfrm>
        </p:spPr>
        <p:txBody>
          <a:bodyPr/>
          <a:lstStyle/>
          <a:p>
            <a:r>
              <a:rPr lang="fr-FR" smtClean="0"/>
              <a:t>1. </a:t>
            </a:r>
            <a:r>
              <a:rPr lang="en-US" smtClean="0"/>
              <a:t>A functional model to B</a:t>
            </a:r>
            <a:endParaRPr lang="en-US" dirty="0"/>
          </a:p>
        </p:txBody>
      </p:sp>
      <p:pic>
        <p:nvPicPr>
          <p:cNvPr id="464898" name="Picture 2" descr="C:\Users\nguye_tm\Dropbox\PhD\writing\Latex\thesis\Thesis06\Pictures\barchitecture.JPG"/>
          <p:cNvPicPr>
            <a:picLocks noGrp="1" noChangeAspect="1" noChangeArrowheads="1"/>
          </p:cNvPicPr>
          <p:nvPr>
            <p:ph idx="1"/>
          </p:nvPr>
        </p:nvPicPr>
        <p:blipFill>
          <a:blip r:embed="rId2" cstate="print"/>
          <a:srcRect/>
          <a:stretch>
            <a:fillRect/>
          </a:stretch>
        </p:blipFill>
        <p:spPr bwMode="auto">
          <a:xfrm>
            <a:off x="503548" y="1556792"/>
            <a:ext cx="8003923" cy="4148683"/>
          </a:xfrm>
          <a:prstGeom prst="rect">
            <a:avLst/>
          </a:prstGeom>
          <a:noFill/>
        </p:spPr>
      </p:pic>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18</a:t>
            </a:fld>
            <a:endParaRPr lang="fr-FR" dirty="0"/>
          </a:p>
        </p:txBody>
      </p:sp>
      <p:sp>
        <p:nvSpPr>
          <p:cNvPr id="13" name="Flèche vers le bas 12"/>
          <p:cNvSpPr/>
          <p:nvPr/>
        </p:nvSpPr>
        <p:spPr>
          <a:xfrm>
            <a:off x="1763688" y="1124744"/>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space réservé du texte 25"/>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7" name="Espace réservé du texte 26"/>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19</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71042" name="Picture 2"/>
          <p:cNvPicPr>
            <a:picLocks noChangeAspect="1" noChangeArrowheads="1"/>
          </p:cNvPicPr>
          <p:nvPr/>
        </p:nvPicPr>
        <p:blipFill>
          <a:blip r:embed="rId3" cstate="print"/>
          <a:srcRect/>
          <a:stretch>
            <a:fillRect/>
          </a:stretch>
        </p:blipFill>
        <p:spPr bwMode="auto">
          <a:xfrm>
            <a:off x="4369688" y="2420888"/>
            <a:ext cx="274320" cy="274320"/>
          </a:xfrm>
          <a:prstGeom prst="rect">
            <a:avLst/>
          </a:prstGeom>
          <a:noFill/>
          <a:ln w="9525">
            <a:noFill/>
            <a:miter lim="800000"/>
            <a:headEnd/>
            <a:tailEnd/>
          </a:ln>
        </p:spPr>
      </p:pic>
      <p:sp>
        <p:nvSpPr>
          <p:cNvPr id="28"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9"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30" name="Picture 5"/>
          <p:cNvPicPr>
            <a:picLocks noChangeAspect="1" noChangeArrowheads="1"/>
          </p:cNvPicPr>
          <p:nvPr/>
        </p:nvPicPr>
        <p:blipFill>
          <a:blip r:embed="rId4" cstate="print"/>
          <a:srcRect/>
          <a:stretch>
            <a:fillRect/>
          </a:stretch>
        </p:blipFill>
        <p:spPr bwMode="auto">
          <a:xfrm>
            <a:off x="287524" y="2240868"/>
            <a:ext cx="3686175" cy="2124075"/>
          </a:xfrm>
          <a:prstGeom prst="rect">
            <a:avLst/>
          </a:prstGeom>
          <a:noFill/>
          <a:ln w="9525">
            <a:noFill/>
            <a:miter lim="800000"/>
            <a:headEnd/>
            <a:tailEnd/>
          </a:ln>
        </p:spPr>
      </p:pic>
      <p:sp>
        <p:nvSpPr>
          <p:cNvPr id="31" name="Rectangle 30"/>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functional model to B</a:t>
            </a:r>
            <a:endParaRPr lang="en-US" sz="2800" smtClean="0">
              <a:latin typeface="+mj-lt"/>
              <a:cs typeface="Times New Roman" pitchFamily="18" charset="0"/>
            </a:endParaRPr>
          </a:p>
        </p:txBody>
      </p:sp>
      <p:sp>
        <p:nvSpPr>
          <p:cNvPr id="32" name="Rectangle 3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Information system</a:t>
            </a:r>
            <a:endParaRPr lang="en-US"/>
          </a:p>
        </p:txBody>
      </p:sp>
      <p:sp>
        <p:nvSpPr>
          <p:cNvPr id="3" name="Espace réservé du contenu 2"/>
          <p:cNvSpPr>
            <a:spLocks noGrp="1"/>
          </p:cNvSpPr>
          <p:nvPr>
            <p:ph idx="1"/>
          </p:nvPr>
        </p:nvSpPr>
        <p:spPr>
          <a:xfrm>
            <a:off x="431540" y="1412776"/>
            <a:ext cx="6732747" cy="4680520"/>
          </a:xfrm>
        </p:spPr>
        <p:txBody>
          <a:bodyPr/>
          <a:lstStyle/>
          <a:p>
            <a:r>
              <a:rPr lang="en-US" smtClean="0"/>
              <a:t>Organizations </a:t>
            </a:r>
            <a:r>
              <a:rPr lang="en-US" smtClean="0"/>
              <a:t>use to collect, filter, process, create </a:t>
            </a:r>
            <a:r>
              <a:rPr lang="en-US" smtClean="0"/>
              <a:t>and </a:t>
            </a:r>
            <a:r>
              <a:rPr lang="en-US" smtClean="0"/>
              <a:t>distribute</a:t>
            </a:r>
            <a:r>
              <a:rPr lang="en-US" smtClean="0"/>
              <a:t> </a:t>
            </a:r>
            <a:r>
              <a:rPr lang="en-US" smtClean="0"/>
              <a:t>data.</a:t>
            </a:r>
            <a:endParaRPr lang="en-US" u="sng" smtClean="0"/>
          </a:p>
          <a:p>
            <a:endParaRPr lang="fr-FR" smtClean="0"/>
          </a:p>
          <a:p>
            <a:endParaRPr lang="fr-FR" smtClean="0"/>
          </a:p>
          <a:p>
            <a:r>
              <a:rPr lang="fr-FR" smtClean="0"/>
              <a:t> </a:t>
            </a:r>
            <a:r>
              <a:rPr lang="fr-FR" smtClean="0"/>
              <a:t>Challenge: security (who, when, where information is accessible?)</a:t>
            </a:r>
          </a:p>
          <a:p>
            <a:pPr lvl="1"/>
            <a:endParaRPr lang="fr-FR" smtClean="0"/>
          </a:p>
          <a:p>
            <a:pPr lvl="1"/>
            <a:endParaRPr lang="fr-FR" smtClean="0"/>
          </a:p>
          <a:p>
            <a:pPr>
              <a:buClr>
                <a:srgbClr val="C00000"/>
              </a:buClr>
              <a:buNone/>
            </a:pPr>
            <a:r>
              <a:rPr lang="fr-FR" smtClean="0"/>
              <a:t>	Security concerns </a:t>
            </a:r>
            <a:r>
              <a:rPr lang="fr-FR" smtClean="0"/>
              <a:t>should be taken into </a:t>
            </a:r>
            <a:r>
              <a:rPr lang="fr-FR" smtClean="0"/>
              <a:t>account </a:t>
            </a:r>
            <a:r>
              <a:rPr lang="fr-FR" smtClean="0"/>
              <a:t>ASAP</a:t>
            </a:r>
            <a:r>
              <a:rPr lang="fr-FR" smtClean="0"/>
              <a:t>.</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Bookman Old Style" pitchFamily="18" charset="0"/>
              </a:rPr>
              <a:t>Thesis context</a:t>
            </a:r>
            <a:endParaRPr lang="en-US" sz="2000" dirty="0">
              <a:latin typeface="Bookman Old Style" pitchFamily="18" charset="0"/>
            </a:endParaRPr>
          </a:p>
        </p:txBody>
      </p:sp>
      <p:sp>
        <p:nvSpPr>
          <p:cNvPr id="174082" name="AutoShape 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4" name="AutoShape 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6" name="AutoShape 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8" name="AutoShape 8"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0" name="AutoShape 10"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2" name="AutoShape 1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4" name="AutoShape 1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6" name="AutoShape 1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097" name="Picture 17" descr="C:\Users\nguye_tm\Downloads\téléchargement.png"/>
          <p:cNvPicPr>
            <a:picLocks noChangeAspect="1" noChangeArrowheads="1"/>
          </p:cNvPicPr>
          <p:nvPr/>
        </p:nvPicPr>
        <p:blipFill>
          <a:blip r:embed="rId3" cstate="print"/>
          <a:srcRect/>
          <a:stretch>
            <a:fillRect/>
          </a:stretch>
        </p:blipFill>
        <p:spPr bwMode="auto">
          <a:xfrm>
            <a:off x="3929875" y="4419947"/>
            <a:ext cx="3587310" cy="1673349"/>
          </a:xfrm>
          <a:prstGeom prst="rect">
            <a:avLst/>
          </a:prstGeom>
          <a:noFill/>
        </p:spPr>
      </p:pic>
      <p:pic>
        <p:nvPicPr>
          <p:cNvPr id="174099" name="Picture 19" descr="Image result for information system"/>
          <p:cNvPicPr>
            <a:picLocks noChangeAspect="1" noChangeArrowheads="1"/>
          </p:cNvPicPr>
          <p:nvPr/>
        </p:nvPicPr>
        <p:blipFill>
          <a:blip r:embed="rId4" cstate="print"/>
          <a:srcRect/>
          <a:stretch>
            <a:fillRect/>
          </a:stretch>
        </p:blipFill>
        <p:spPr bwMode="auto">
          <a:xfrm>
            <a:off x="6300192" y="1764927"/>
            <a:ext cx="1180989" cy="835981"/>
          </a:xfrm>
          <a:prstGeom prst="rect">
            <a:avLst/>
          </a:prstGeom>
          <a:noFill/>
        </p:spPr>
      </p:pic>
      <p:pic>
        <p:nvPicPr>
          <p:cNvPr id="174101" name="Picture 21" descr="Image result for information system"/>
          <p:cNvPicPr>
            <a:picLocks noChangeAspect="1" noChangeArrowheads="1"/>
          </p:cNvPicPr>
          <p:nvPr/>
        </p:nvPicPr>
        <p:blipFill>
          <a:blip r:embed="rId5" cstate="print"/>
          <a:srcRect/>
          <a:stretch>
            <a:fillRect/>
          </a:stretch>
        </p:blipFill>
        <p:spPr bwMode="auto">
          <a:xfrm>
            <a:off x="7164288" y="749043"/>
            <a:ext cx="1728192" cy="915761"/>
          </a:xfrm>
          <a:prstGeom prst="rect">
            <a:avLst/>
          </a:prstGeom>
          <a:noFill/>
        </p:spPr>
      </p:pic>
      <p:sp>
        <p:nvSpPr>
          <p:cNvPr id="174103" name="AutoShape 23"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5" name="AutoShape 25"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06" name="Picture 26" descr="C:\Users\nguye_tm\Downloads\téléchargement.jpg"/>
          <p:cNvPicPr>
            <a:picLocks noChangeAspect="1" noChangeArrowheads="1"/>
          </p:cNvPicPr>
          <p:nvPr/>
        </p:nvPicPr>
        <p:blipFill>
          <a:blip r:embed="rId6" cstate="print"/>
          <a:srcRect/>
          <a:stretch>
            <a:fillRect/>
          </a:stretch>
        </p:blipFill>
        <p:spPr bwMode="auto">
          <a:xfrm>
            <a:off x="7517185" y="1844824"/>
            <a:ext cx="1456456" cy="965693"/>
          </a:xfrm>
          <a:prstGeom prst="rect">
            <a:avLst/>
          </a:prstGeom>
          <a:noFill/>
        </p:spPr>
      </p:pic>
      <p:sp>
        <p:nvSpPr>
          <p:cNvPr id="174108" name="AutoShape 28" descr="Image result for importa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09" name="Picture 29" descr="C:\Users\nguye_tm\Downloads\téléchargement (1).jpg"/>
          <p:cNvPicPr>
            <a:picLocks noChangeAspect="1" noChangeArrowheads="1"/>
          </p:cNvPicPr>
          <p:nvPr/>
        </p:nvPicPr>
        <p:blipFill>
          <a:blip r:embed="rId7" cstate="print"/>
          <a:srcRect/>
          <a:stretch>
            <a:fillRect/>
          </a:stretch>
        </p:blipFill>
        <p:spPr bwMode="auto">
          <a:xfrm>
            <a:off x="149106" y="3791083"/>
            <a:ext cx="678478" cy="646029"/>
          </a:xfrm>
          <a:prstGeom prst="rect">
            <a:avLst/>
          </a:prstGeom>
          <a:noFill/>
        </p:spPr>
      </p:pic>
      <p:sp>
        <p:nvSpPr>
          <p:cNvPr id="174111" name="AutoShape 31"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13" name="AutoShape 33"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20</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sp>
        <p:nvSpPr>
          <p:cNvPr id="22"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3"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24" name="Picture 5"/>
          <p:cNvPicPr>
            <a:picLocks noChangeAspect="1" noChangeArrowheads="1"/>
          </p:cNvPicPr>
          <p:nvPr/>
        </p:nvPicPr>
        <p:blipFill>
          <a:blip r:embed="rId5" cstate="print"/>
          <a:srcRect/>
          <a:stretch>
            <a:fillRect/>
          </a:stretch>
        </p:blipFill>
        <p:spPr bwMode="auto">
          <a:xfrm>
            <a:off x="287524" y="2240868"/>
            <a:ext cx="3686175" cy="2124075"/>
          </a:xfrm>
          <a:prstGeom prst="rect">
            <a:avLst/>
          </a:prstGeom>
          <a:noFill/>
          <a:ln w="9525">
            <a:noFill/>
            <a:miter lim="800000"/>
            <a:headEnd/>
            <a:tailEnd/>
          </a:ln>
        </p:spPr>
      </p:pic>
      <p:sp>
        <p:nvSpPr>
          <p:cNvPr id="25" name="Rectangle 2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21</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sp>
        <p:nvSpPr>
          <p:cNvPr id="22" name="Espace réservé du texte 103"/>
          <p:cNvSpPr txBox="1">
            <a:spLocks/>
          </p:cNvSpPr>
          <p:nvPr/>
        </p:nvSpPr>
        <p:spPr>
          <a:xfrm>
            <a:off x="135768" y="1124905"/>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3" name="Espace réservé du texte 105"/>
          <p:cNvSpPr txBox="1">
            <a:spLocks/>
          </p:cNvSpPr>
          <p:nvPr/>
        </p:nvSpPr>
        <p:spPr>
          <a:xfrm>
            <a:off x="4958717" y="1124905"/>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24" name="Picture 5"/>
          <p:cNvPicPr>
            <a:picLocks noChangeAspect="1" noChangeArrowheads="1"/>
          </p:cNvPicPr>
          <p:nvPr/>
        </p:nvPicPr>
        <p:blipFill>
          <a:blip r:embed="rId6" cstate="print"/>
          <a:srcRect/>
          <a:stretch>
            <a:fillRect/>
          </a:stretch>
        </p:blipFill>
        <p:spPr bwMode="auto">
          <a:xfrm>
            <a:off x="287524" y="2241029"/>
            <a:ext cx="3686175" cy="2124075"/>
          </a:xfrm>
          <a:prstGeom prst="rect">
            <a:avLst/>
          </a:prstGeom>
          <a:noFill/>
          <a:ln w="9525">
            <a:noFill/>
            <a:miter lim="800000"/>
            <a:headEnd/>
            <a:tailEnd/>
          </a:ln>
        </p:spPr>
      </p:pic>
      <p:sp>
        <p:nvSpPr>
          <p:cNvPr id="25" name="Rectangle 2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re 27"/>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None/>
            </a:pPr>
            <a:r>
              <a:rPr lang="fr-FR" smtClean="0"/>
              <a:t> </a:t>
            </a:r>
            <a:endParaRPr lang="en-US"/>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22</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6" cstate="print"/>
          <a:srcRect/>
          <a:stretch>
            <a:fillRect/>
          </a:stretch>
        </p:blipFill>
        <p:spPr bwMode="auto">
          <a:xfrm>
            <a:off x="7884368" y="2470604"/>
            <a:ext cx="274320" cy="274320"/>
          </a:xfrm>
          <a:prstGeom prst="rect">
            <a:avLst/>
          </a:prstGeom>
          <a:noFill/>
          <a:ln w="9525">
            <a:noFill/>
            <a:miter lim="800000"/>
            <a:headEnd/>
            <a:tailEnd/>
          </a:ln>
        </p:spPr>
      </p:pic>
      <p:sp>
        <p:nvSpPr>
          <p:cNvPr id="22"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3"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24" name="Picture 5"/>
          <p:cNvPicPr>
            <a:picLocks noChangeAspect="1" noChangeArrowheads="1"/>
          </p:cNvPicPr>
          <p:nvPr/>
        </p:nvPicPr>
        <p:blipFill>
          <a:blip r:embed="rId7" cstate="print"/>
          <a:srcRect/>
          <a:stretch>
            <a:fillRect/>
          </a:stretch>
        </p:blipFill>
        <p:spPr bwMode="auto">
          <a:xfrm>
            <a:off x="287524" y="2240868"/>
            <a:ext cx="3686175" cy="2124075"/>
          </a:xfrm>
          <a:prstGeom prst="rect">
            <a:avLst/>
          </a:prstGeom>
          <a:noFill/>
          <a:ln w="9525">
            <a:noFill/>
            <a:miter lim="800000"/>
            <a:headEnd/>
            <a:tailEnd/>
          </a:ln>
        </p:spPr>
      </p:pic>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27" name="Rectangle 26"/>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a:xfrm>
            <a:off x="1475656" y="428"/>
            <a:ext cx="7211144" cy="1124316"/>
          </a:xfrm>
        </p:spPr>
        <p:txBody>
          <a:bodyPr/>
          <a:lstStyle/>
          <a:p>
            <a:endParaRPr lang="en-US"/>
          </a:p>
        </p:txBody>
      </p:sp>
      <p:sp>
        <p:nvSpPr>
          <p:cNvPr id="104" name="Espace réservé du texte 103"/>
          <p:cNvSpPr>
            <a:spLocks noGrp="1"/>
          </p:cNvSpPr>
          <p:nvPr>
            <p:ph type="body" idx="1"/>
          </p:nvPr>
        </p:nvSpPr>
        <p:spPr>
          <a:xfrm>
            <a:off x="135768" y="1124744"/>
            <a:ext cx="4040188"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UML class diagram</a:t>
            </a:r>
            <a:endParaRPr lang="en-US"/>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Font typeface="Wingdings" pitchFamily="2" charset="2"/>
              <a:buChar char=""/>
            </a:pPr>
            <a:r>
              <a:rPr lang="fr-FR" smtClean="0"/>
              <a:t>M</a:t>
            </a:r>
            <a:r>
              <a:rPr lang="fr-FR" smtClean="0"/>
              <a:t>ethod </a:t>
            </a:r>
            <a:endParaRPr lang="en-US"/>
          </a:p>
        </p:txBody>
      </p:sp>
      <p:sp>
        <p:nvSpPr>
          <p:cNvPr id="106" name="Espace réservé du texte 105"/>
          <p:cNvSpPr>
            <a:spLocks noGrp="1"/>
          </p:cNvSpPr>
          <p:nvPr>
            <p:ph type="body" sz="quarter" idx="3"/>
          </p:nvPr>
        </p:nvSpPr>
        <p:spPr>
          <a:xfrm>
            <a:off x="4958717" y="1124744"/>
            <a:ext cx="4041775"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B machines</a:t>
            </a:r>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23</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7" name="Picture 5"/>
          <p:cNvPicPr>
            <a:picLocks noChangeAspect="1" noChangeArrowheads="1"/>
          </p:cNvPicPr>
          <p:nvPr/>
        </p:nvPicPr>
        <p:blipFill>
          <a:blip r:embed="rId3" cstate="print"/>
          <a:srcRect/>
          <a:stretch>
            <a:fillRect/>
          </a:stretch>
        </p:blipFill>
        <p:spPr bwMode="auto">
          <a:xfrm>
            <a:off x="287524" y="2240868"/>
            <a:ext cx="3686175" cy="2124075"/>
          </a:xfrm>
          <a:prstGeom prst="rect">
            <a:avLst/>
          </a:prstGeom>
          <a:noFill/>
          <a:ln w="9525">
            <a:noFill/>
            <a:miter lim="800000"/>
            <a:headEnd/>
            <a:tailEnd/>
          </a:ln>
        </p:spPr>
      </p:pic>
      <p:pic>
        <p:nvPicPr>
          <p:cNvPr id="468998" name="Picture 6"/>
          <p:cNvPicPr>
            <a:picLocks noChangeAspect="1" noChangeArrowheads="1"/>
          </p:cNvPicPr>
          <p:nvPr/>
        </p:nvPicPr>
        <p:blipFill>
          <a:blip r:embed="rId4"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5"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5"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6"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7" cstate="print"/>
          <a:srcRect/>
          <a:stretch>
            <a:fillRect/>
          </a:stretch>
        </p:blipFill>
        <p:spPr bwMode="auto">
          <a:xfrm>
            <a:off x="7884368" y="2470604"/>
            <a:ext cx="274320" cy="274320"/>
          </a:xfrm>
          <a:prstGeom prst="rect">
            <a:avLst/>
          </a:prstGeom>
          <a:noFill/>
          <a:ln w="9525">
            <a:noFill/>
            <a:miter lim="800000"/>
            <a:headEnd/>
            <a:tailEnd/>
          </a:ln>
        </p:spPr>
      </p:pic>
      <p:pic>
        <p:nvPicPr>
          <p:cNvPr id="473092" name="Picture 4"/>
          <p:cNvPicPr>
            <a:picLocks noChangeAspect="1" noChangeArrowheads="1"/>
          </p:cNvPicPr>
          <p:nvPr/>
        </p:nvPicPr>
        <p:blipFill>
          <a:blip r:embed="rId8" cstate="print"/>
          <a:srcRect/>
          <a:stretch>
            <a:fillRect/>
          </a:stretch>
        </p:blipFill>
        <p:spPr bwMode="auto">
          <a:xfrm>
            <a:off x="7105992" y="4185083"/>
            <a:ext cx="274320" cy="274320"/>
          </a:xfrm>
          <a:prstGeom prst="rect">
            <a:avLst/>
          </a:prstGeom>
          <a:noFill/>
          <a:ln w="9525">
            <a:noFill/>
            <a:miter lim="800000"/>
            <a:headEnd/>
            <a:tailEnd/>
          </a:ln>
        </p:spPr>
      </p:pic>
      <p:sp>
        <p:nvSpPr>
          <p:cNvPr id="22" name="Rectangle 2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23" name="Rectangle 22"/>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76672"/>
            <a:ext cx="7416824" cy="576064"/>
          </a:xfrm>
        </p:spPr>
        <p:txBody>
          <a:bodyPr/>
          <a:lstStyle/>
          <a:p>
            <a:r>
              <a:rPr lang="en-US" smtClean="0"/>
              <a:t>2. A </a:t>
            </a:r>
            <a:r>
              <a:rPr lang="en-US" smtClean="0"/>
              <a:t>static security model to B</a:t>
            </a:r>
          </a:p>
        </p:txBody>
      </p:sp>
      <p:pic>
        <p:nvPicPr>
          <p:cNvPr id="464898" name="Picture 2" descr="C:\Users\nguye_tm\Dropbox\PhD\writing\Latex\thesis\Thesis06\Pictures\barchitecture.JPG"/>
          <p:cNvPicPr>
            <a:picLocks noGrp="1" noChangeAspect="1" noChangeArrowheads="1"/>
          </p:cNvPicPr>
          <p:nvPr>
            <p:ph idx="1"/>
          </p:nvPr>
        </p:nvPicPr>
        <p:blipFill>
          <a:blip r:embed="rId2" cstate="print"/>
          <a:srcRect/>
          <a:stretch>
            <a:fillRect/>
          </a:stretch>
        </p:blipFill>
        <p:spPr bwMode="auto">
          <a:xfrm>
            <a:off x="503548" y="1556792"/>
            <a:ext cx="8003923" cy="4148683"/>
          </a:xfrm>
          <a:prstGeom prst="rect">
            <a:avLst/>
          </a:prstGeom>
          <a:noFill/>
        </p:spPr>
      </p:pic>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24</a:t>
            </a:fld>
            <a:endParaRPr lang="fr-FR" dirty="0"/>
          </a:p>
        </p:txBody>
      </p:sp>
      <p:sp>
        <p:nvSpPr>
          <p:cNvPr id="8" name="Rectangle 7"/>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sz="2000" smtClean="0">
                <a:latin typeface="Bookman Old Style" pitchFamily="18" charset="0"/>
              </a:rPr>
              <a:t>Translation of UML to B</a:t>
            </a:r>
            <a:endParaRPr lang="en-US" sz="2000" dirty="0">
              <a:latin typeface="Bookman Old Style" pitchFamily="18" charset="0"/>
            </a:endParaRPr>
          </a:p>
        </p:txBody>
      </p:sp>
      <p:sp>
        <p:nvSpPr>
          <p:cNvPr id="13" name="Flèche vers le bas 12"/>
          <p:cNvSpPr/>
          <p:nvPr/>
        </p:nvSpPr>
        <p:spPr>
          <a:xfrm>
            <a:off x="6768244" y="1124744"/>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 SecureUML diagram</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25</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sp>
        <p:nvSpPr>
          <p:cNvPr id="20" name="Espace réservé du contenu 19"/>
          <p:cNvSpPr>
            <a:spLocks noGrp="1"/>
          </p:cNvSpPr>
          <p:nvPr>
            <p:ph idx="1"/>
          </p:nvPr>
        </p:nvSpPr>
        <p:spPr/>
        <p:txBody>
          <a:bodyPr/>
          <a:lstStyle/>
          <a:p>
            <a:r>
              <a:rPr lang="fr-FR" smtClean="0"/>
              <a:t>An UML extension for modeling basic Role Based Access Control policies.</a:t>
            </a:r>
          </a:p>
          <a:p>
            <a:r>
              <a:rPr lang="fr-FR" smtClean="0"/>
              <a:t>These static security policies concern:</a:t>
            </a:r>
          </a:p>
          <a:p>
            <a:pPr lvl="1"/>
            <a:r>
              <a:rPr lang="fr-FR" smtClean="0"/>
              <a:t>What is the protected resource?</a:t>
            </a:r>
          </a:p>
          <a:p>
            <a:pPr lvl="1"/>
            <a:r>
              <a:rPr lang="fr-FR" smtClean="0"/>
              <a:t>Which roles are allowed to access the protected resource?</a:t>
            </a:r>
          </a:p>
          <a:p>
            <a:pPr lvl="1"/>
            <a:r>
              <a:rPr lang="fr-FR" smtClean="0"/>
              <a:t>Who play the roles?</a:t>
            </a:r>
          </a:p>
          <a:p>
            <a:endParaRPr lang="en-US"/>
          </a:p>
        </p:txBody>
      </p:sp>
      <p:pic>
        <p:nvPicPr>
          <p:cNvPr id="21" name="Picture 2"/>
          <p:cNvPicPr>
            <a:picLocks noChangeAspect="1" noChangeArrowheads="1"/>
          </p:cNvPicPr>
          <p:nvPr/>
        </p:nvPicPr>
        <p:blipFill>
          <a:blip r:embed="rId2" cstate="print"/>
          <a:stretch>
            <a:fillRect/>
          </a:stretch>
        </p:blipFill>
        <p:spPr bwMode="auto">
          <a:xfrm>
            <a:off x="3581252" y="3320988"/>
            <a:ext cx="4725318"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6"/>
          <p:cNvSpPr>
            <a:spLocks noGrp="1"/>
          </p:cNvSpPr>
          <p:nvPr>
            <p:ph type="title"/>
          </p:nvPr>
        </p:nvSpPr>
        <p:spPr>
          <a:xfrm>
            <a:off x="1475656" y="428"/>
            <a:ext cx="7211144" cy="1124316"/>
          </a:xfrm>
        </p:spPr>
        <p:txBody>
          <a:bodyPr/>
          <a:lstStyle/>
          <a:p>
            <a:endParaRPr lang="en-US"/>
          </a:p>
        </p:txBody>
      </p:sp>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SecureUML diagram</a:t>
            </a:r>
            <a:endParaRPr lang="en-US"/>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5"/>
            <a:ext cx="4040188" cy="1970159"/>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B machines</a:t>
            </a:r>
            <a:endParaRPr lang="en-US"/>
          </a:p>
        </p:txBody>
      </p:sp>
      <p:sp>
        <p:nvSpPr>
          <p:cNvPr id="14" name="Espace réservé du contenu 13"/>
          <p:cNvSpPr>
            <a:spLocks noGrp="1"/>
          </p:cNvSpPr>
          <p:nvPr>
            <p:ph sz="quarter" idx="4"/>
          </p:nvPr>
        </p:nvSpPr>
        <p:spPr>
          <a:xfrm>
            <a:off x="4922713" y="3429000"/>
            <a:ext cx="4041775" cy="1548172"/>
          </a:xfrm>
          <a:ln w="3175"/>
        </p:spPr>
        <p:style>
          <a:lnRef idx="2">
            <a:schemeClr val="dk1"/>
          </a:lnRef>
          <a:fillRef idx="1">
            <a:schemeClr val="lt1"/>
          </a:fillRef>
          <a:effectRef idx="0">
            <a:schemeClr val="dk1"/>
          </a:effectRef>
          <a:fontRef idx="minor">
            <a:schemeClr val="dk1"/>
          </a:fontRef>
        </p:style>
        <p:txBody>
          <a:bodyPr>
            <a:normAutofit/>
          </a:bodyPr>
          <a:lstStyle/>
          <a:p>
            <a:r>
              <a:rPr lang="fr-FR" sz="1800" b="0" smtClean="0"/>
              <a:t>A set of roles</a:t>
            </a:r>
          </a:p>
          <a:p>
            <a:r>
              <a:rPr lang="fr-FR" sz="1800" b="0" smtClean="0"/>
              <a:t>A set of users</a:t>
            </a:r>
          </a:p>
          <a:p>
            <a:r>
              <a:rPr lang="fr-FR" sz="1800" b="0" smtClean="0"/>
              <a:t>The permission-role assignment</a:t>
            </a:r>
          </a:p>
          <a:p>
            <a:r>
              <a:rPr lang="fr-FR" sz="1800" b="0" smtClean="0"/>
              <a:t>The user-role assignment</a:t>
            </a:r>
            <a:endParaRPr lang="en-US" sz="1800" b="0"/>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26</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sp>
        <p:nvSpPr>
          <p:cNvPr id="18" name="Virage 17"/>
          <p:cNvSpPr/>
          <p:nvPr/>
        </p:nvSpPr>
        <p:spPr>
          <a:xfrm rot="5400000">
            <a:off x="4885732" y="2061984"/>
            <a:ext cx="731520" cy="1737360"/>
          </a:xfrm>
          <a:prstGeom prst="bentArrow">
            <a:avLst>
              <a:gd name="adj1" fmla="val 25000"/>
              <a:gd name="adj2" fmla="val 26075"/>
              <a:gd name="adj3" fmla="val 25000"/>
              <a:gd name="adj4" fmla="val 437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SecureUML diagram</a:t>
            </a:r>
            <a:endParaRPr lang="en-US"/>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5"/>
            <a:ext cx="4040188" cy="1970159"/>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B machines</a:t>
            </a:r>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27</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sp>
        <p:nvSpPr>
          <p:cNvPr id="16" name="Espace réservé du contenu 15"/>
          <p:cNvSpPr>
            <a:spLocks noGrp="1"/>
          </p:cNvSpPr>
          <p:nvPr>
            <p:ph sz="quarter" idx="4"/>
          </p:nvPr>
        </p:nvSpPr>
        <p:spPr/>
        <p:txBody>
          <a:bodyPr/>
          <a:lstStyle/>
          <a:p>
            <a:endParaRPr lang="en-US"/>
          </a:p>
        </p:txBody>
      </p:sp>
      <p:pic>
        <p:nvPicPr>
          <p:cNvPr id="20" name="Picture 3"/>
          <p:cNvPicPr>
            <a:picLocks noChangeAspect="1" noChangeArrowheads="1"/>
          </p:cNvPicPr>
          <p:nvPr/>
        </p:nvPicPr>
        <p:blipFill>
          <a:blip r:embed="rId3" cstate="print"/>
          <a:srcRect/>
          <a:stretch>
            <a:fillRect/>
          </a:stretch>
        </p:blipFill>
        <p:spPr bwMode="auto">
          <a:xfrm>
            <a:off x="4922713" y="2168860"/>
            <a:ext cx="4041775" cy="3536553"/>
          </a:xfrm>
          <a:prstGeom prst="rect">
            <a:avLst/>
          </a:prstGeom>
          <a:noFill/>
          <a:ln w="9525">
            <a:noFill/>
            <a:miter lim="800000"/>
            <a:headEnd/>
            <a:tailEnd/>
          </a:ln>
        </p:spPr>
      </p:pic>
      <p:sp>
        <p:nvSpPr>
          <p:cNvPr id="23" name="Flèche vers le haut 22"/>
          <p:cNvSpPr/>
          <p:nvPr/>
        </p:nvSpPr>
        <p:spPr>
          <a:xfrm rot="5400000">
            <a:off x="4339404" y="2473464"/>
            <a:ext cx="457200" cy="64008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29" name="Titre 15"/>
          <p:cNvSpPr txBox="1">
            <a:spLocks/>
          </p:cNvSpPr>
          <p:nvPr/>
        </p:nvSpPr>
        <p:spPr>
          <a:xfrm>
            <a:off x="1475656" y="512676"/>
            <a:ext cx="7416824" cy="57606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i="0" u="none" strike="noStrike" kern="1200" cap="none" spc="0" normalizeH="0" baseline="0" noProof="0" smtClean="0">
                <a:ln>
                  <a:noFill/>
                </a:ln>
                <a:solidFill>
                  <a:schemeClr val="tx2"/>
                </a:solidFill>
                <a:effectLst/>
                <a:uLnTx/>
                <a:uFillTx/>
                <a:latin typeface="Bookman Old Style" pitchFamily="18" charset="0"/>
                <a:ea typeface="+mj-ea"/>
                <a:cs typeface="+mj-cs"/>
              </a:rPr>
              <a:t>Static security policies in B</a:t>
            </a:r>
            <a:endParaRPr kumimoji="0" lang="en-US" sz="3200" i="0" u="none" strike="noStrike" kern="1200" cap="none" spc="0" normalizeH="0" baseline="0" noProof="0">
              <a:ln>
                <a:noFill/>
              </a:ln>
              <a:solidFill>
                <a:schemeClr val="tx2"/>
              </a:solidFill>
              <a:effectLst/>
              <a:uLnTx/>
              <a:uFillTx/>
              <a:latin typeface="Bookman Old Style" pitchFamily="18" charset="0"/>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p:cNvSpPr>
            <a:spLocks noGrp="1"/>
          </p:cNvSpPr>
          <p:nvPr>
            <p:ph type="title"/>
          </p:nvPr>
        </p:nvSpPr>
        <p:spPr/>
        <p:txBody>
          <a:bodyPr/>
          <a:lstStyle/>
          <a:p>
            <a:r>
              <a:rPr lang="fr-FR" smtClean="0"/>
              <a:t>Static security checking in B</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28</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pic>
        <p:nvPicPr>
          <p:cNvPr id="474116" name="Picture 4"/>
          <p:cNvPicPr>
            <a:picLocks noChangeAspect="1" noChangeArrowheads="1"/>
          </p:cNvPicPr>
          <p:nvPr/>
        </p:nvPicPr>
        <p:blipFill>
          <a:blip r:embed="rId2" cstate="print"/>
          <a:srcRect/>
          <a:stretch>
            <a:fillRect/>
          </a:stretch>
        </p:blipFill>
        <p:spPr bwMode="auto">
          <a:xfrm>
            <a:off x="4929298" y="1160748"/>
            <a:ext cx="3711154" cy="4860540"/>
          </a:xfrm>
          <a:prstGeom prst="rect">
            <a:avLst/>
          </a:prstGeom>
          <a:noFill/>
          <a:ln w="9525">
            <a:noFill/>
            <a:miter lim="800000"/>
            <a:headEnd/>
            <a:tailEnd/>
          </a:ln>
        </p:spPr>
      </p:pic>
      <p:sp>
        <p:nvSpPr>
          <p:cNvPr id="18" name="Espace réservé du contenu 17"/>
          <p:cNvSpPr>
            <a:spLocks noGrp="1"/>
          </p:cNvSpPr>
          <p:nvPr>
            <p:ph idx="1"/>
          </p:nvPr>
        </p:nvSpPr>
        <p:spPr>
          <a:xfrm>
            <a:off x="215516" y="1412776"/>
            <a:ext cx="3852428" cy="4680520"/>
          </a:xfrm>
        </p:spPr>
        <p:txBody>
          <a:bodyPr/>
          <a:lstStyle/>
          <a:p>
            <a:pPr marL="0" indent="0">
              <a:buNone/>
            </a:pPr>
            <a:r>
              <a:rPr lang="fr-FR" smtClean="0"/>
              <a:t>The B specification of the static security model includes:</a:t>
            </a:r>
          </a:p>
          <a:p>
            <a:pPr lvl="1"/>
            <a:r>
              <a:rPr lang="fr-FR" smtClean="0"/>
              <a:t>A B operation that connects a user with a role,</a:t>
            </a:r>
          </a:p>
          <a:p>
            <a:pPr lvl="1"/>
            <a:r>
              <a:rPr lang="fr-FR" smtClean="0"/>
              <a:t>A B operation that checks a permission of a given role.</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12676"/>
            <a:ext cx="7416824" cy="576064"/>
          </a:xfrm>
        </p:spPr>
        <p:txBody>
          <a:bodyPr/>
          <a:lstStyle/>
          <a:p>
            <a:r>
              <a:rPr lang="en-US" smtClean="0"/>
              <a:t>3. A dynamic security </a:t>
            </a:r>
            <a:r>
              <a:rPr lang="en-US" smtClean="0"/>
              <a:t>model to B</a:t>
            </a:r>
          </a:p>
        </p:txBody>
      </p:sp>
      <p:pic>
        <p:nvPicPr>
          <p:cNvPr id="464898" name="Picture 2" descr="C:\Users\nguye_tm\Dropbox\PhD\writing\Latex\thesis\Thesis06\Pictures\barchitecture.JPG"/>
          <p:cNvPicPr>
            <a:picLocks noGrp="1" noChangeAspect="1" noChangeArrowheads="1"/>
          </p:cNvPicPr>
          <p:nvPr>
            <p:ph idx="1"/>
          </p:nvPr>
        </p:nvPicPr>
        <p:blipFill>
          <a:blip r:embed="rId2" cstate="print"/>
          <a:srcRect/>
          <a:stretch>
            <a:fillRect/>
          </a:stretch>
        </p:blipFill>
        <p:spPr bwMode="auto">
          <a:xfrm>
            <a:off x="503548" y="1556792"/>
            <a:ext cx="8003923" cy="4148683"/>
          </a:xfrm>
          <a:prstGeom prst="rect">
            <a:avLst/>
          </a:prstGeom>
          <a:noFill/>
        </p:spPr>
      </p:pic>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29</a:t>
            </a:fld>
            <a:endParaRPr lang="fr-FR" dirty="0"/>
          </a:p>
        </p:txBody>
      </p:sp>
      <p:sp>
        <p:nvSpPr>
          <p:cNvPr id="13" name="Flèche vers le bas 12"/>
          <p:cNvSpPr/>
          <p:nvPr/>
        </p:nvSpPr>
        <p:spPr>
          <a:xfrm>
            <a:off x="4103948" y="1124744"/>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Goals </a:t>
            </a:r>
            <a:endParaRPr lang="en-US"/>
          </a:p>
        </p:txBody>
      </p:sp>
      <p:sp>
        <p:nvSpPr>
          <p:cNvPr id="3" name="Espace réservé du contenu 2"/>
          <p:cNvSpPr>
            <a:spLocks noGrp="1"/>
          </p:cNvSpPr>
          <p:nvPr>
            <p:ph idx="1"/>
          </p:nvPr>
        </p:nvSpPr>
        <p:spPr/>
        <p:txBody>
          <a:bodyPr>
            <a:noAutofit/>
          </a:bodyPr>
          <a:lstStyle/>
          <a:p>
            <a:pPr marL="914400" lvl="1" indent="-457200">
              <a:buFont typeface="+mj-lt"/>
              <a:buAutoNum type="arabicPeriod"/>
            </a:pPr>
            <a:r>
              <a:rPr lang="en-US" sz="2400" smtClean="0">
                <a:latin typeface="GillSans"/>
              </a:rPr>
              <a:t>Define </a:t>
            </a:r>
            <a:r>
              <a:rPr lang="en-US" sz="2400" smtClean="0">
                <a:latin typeface="GillSans"/>
              </a:rPr>
              <a:t>adequate security policies since </a:t>
            </a:r>
            <a:r>
              <a:rPr lang="en-US" sz="2400" smtClean="0">
                <a:latin typeface="GillSans"/>
              </a:rPr>
              <a:t>the </a:t>
            </a:r>
            <a:r>
              <a:rPr lang="en-US" sz="2400" smtClean="0">
                <a:latin typeface="GillSans"/>
              </a:rPr>
              <a:t>early development phases.</a:t>
            </a:r>
            <a:endParaRPr lang="fr-FR" sz="2400" smtClean="0">
              <a:latin typeface="GillSans"/>
            </a:endParaRPr>
          </a:p>
          <a:p>
            <a:pPr marL="1371600" lvl="2" indent="-457200">
              <a:buFont typeface="Wingdings" pitchFamily="2" charset="2"/>
              <a:buChar char="ü"/>
            </a:pPr>
            <a:r>
              <a:rPr lang="fr-FR" smtClean="0">
                <a:solidFill>
                  <a:srgbClr val="FF0000"/>
                </a:solidFill>
                <a:latin typeface="GillSans"/>
              </a:rPr>
              <a:t>Static security rule</a:t>
            </a:r>
            <a:endParaRPr lang="fr-FR" smtClean="0">
              <a:latin typeface="GillSans"/>
            </a:endParaRPr>
          </a:p>
          <a:p>
            <a:pPr marL="1371600" lvl="2" indent="-457200">
              <a:buNone/>
            </a:pPr>
            <a:r>
              <a:rPr lang="fr-FR" smtClean="0">
                <a:latin typeface="GillSans"/>
              </a:rPr>
              <a:t>	</a:t>
            </a:r>
            <a:r>
              <a:rPr lang="fr-FR" smtClean="0">
                <a:latin typeface="GillSans"/>
              </a:rPr>
              <a:t>	</a:t>
            </a:r>
            <a:r>
              <a:rPr lang="fr-FR" sz="1800" smtClean="0">
                <a:latin typeface="GillSans"/>
              </a:rPr>
              <a:t>e.g. </a:t>
            </a:r>
            <a:r>
              <a:rPr lang="en-CA" altLang="fr-FR" sz="1800" i="1" kern="0" smtClean="0">
                <a:latin typeface="GillSans"/>
                <a:cs typeface="Times New Roman" pitchFamily="18" charset="0"/>
              </a:rPr>
              <a:t>Only </a:t>
            </a:r>
            <a:r>
              <a:rPr lang="en-CA" altLang="fr-FR" sz="1800" i="1" kern="0" smtClean="0">
                <a:latin typeface="GillSans"/>
                <a:cs typeface="Times New Roman" pitchFamily="18" charset="0"/>
              </a:rPr>
              <a:t>doctors can validate medical records of patients</a:t>
            </a:r>
            <a:endParaRPr lang="fr-FR" i="1" smtClean="0">
              <a:latin typeface="GillSans"/>
            </a:endParaRPr>
          </a:p>
          <a:p>
            <a:pPr marL="1371600" lvl="2" indent="-457200">
              <a:buFont typeface="Wingdings" pitchFamily="2" charset="2"/>
              <a:buChar char="ü"/>
            </a:pPr>
            <a:r>
              <a:rPr lang="fr-FR" smtClean="0">
                <a:solidFill>
                  <a:srgbClr val="FF0000"/>
                </a:solidFill>
                <a:latin typeface="GillSans"/>
              </a:rPr>
              <a:t>Dynamic security rule</a:t>
            </a:r>
            <a:endParaRPr lang="fr-FR" smtClean="0">
              <a:latin typeface="GillSans"/>
            </a:endParaRPr>
          </a:p>
          <a:p>
            <a:pPr marL="1371600" lvl="2" indent="-457200">
              <a:buNone/>
            </a:pPr>
            <a:r>
              <a:rPr lang="fr-FR" smtClean="0">
                <a:latin typeface="GillSans"/>
              </a:rPr>
              <a:t>	</a:t>
            </a:r>
            <a:r>
              <a:rPr lang="fr-FR" smtClean="0">
                <a:latin typeface="GillSans"/>
              </a:rPr>
              <a:t>	</a:t>
            </a:r>
            <a:r>
              <a:rPr lang="fr-FR" sz="1800" i="1" smtClean="0">
                <a:latin typeface="GillSans"/>
              </a:rPr>
              <a:t>e.g. </a:t>
            </a:r>
            <a:r>
              <a:rPr lang="en-US" sz="1800" i="1" smtClean="0">
                <a:latin typeface="GillSans"/>
              </a:rPr>
              <a:t>A </a:t>
            </a:r>
            <a:r>
              <a:rPr lang="en-US" sz="1800" i="1" smtClean="0">
                <a:latin typeface="GillSans"/>
              </a:rPr>
              <a:t>person cannot borrow a book before </a:t>
            </a:r>
            <a:r>
              <a:rPr lang="en-US" sz="1800" i="1" smtClean="0">
                <a:latin typeface="GillSans"/>
              </a:rPr>
              <a:t>being </a:t>
            </a:r>
            <a:r>
              <a:rPr lang="en-US" sz="1800" i="1" smtClean="0">
                <a:latin typeface="GillSans"/>
              </a:rPr>
              <a:t>registered.</a:t>
            </a:r>
            <a:endParaRPr lang="fr-FR" i="1" smtClean="0">
              <a:latin typeface="GillSans"/>
            </a:endParaRPr>
          </a:p>
          <a:p>
            <a:pPr marL="914400" lvl="1" indent="-457200">
              <a:buFont typeface="+mj-lt"/>
              <a:buAutoNum type="arabicPeriod"/>
            </a:pPr>
            <a:endParaRPr lang="fr-FR" sz="2000" smtClean="0">
              <a:latin typeface="GillSans"/>
            </a:endParaRPr>
          </a:p>
          <a:p>
            <a:pPr marL="914400" lvl="1" indent="-457200">
              <a:buFont typeface="+mj-lt"/>
              <a:buAutoNum type="arabicPeriod"/>
            </a:pPr>
            <a:endParaRPr lang="fr-FR" sz="2000" smtClean="0">
              <a:latin typeface="GillSans"/>
            </a:endParaRPr>
          </a:p>
          <a:p>
            <a:pPr marL="914400" lvl="1" indent="-457200">
              <a:buFont typeface="+mj-lt"/>
              <a:buAutoNum type="arabicPeriod"/>
            </a:pPr>
            <a:r>
              <a:rPr lang="en-US" sz="2400" smtClean="0">
                <a:latin typeface="GillSans"/>
              </a:rPr>
              <a:t>Ensure </a:t>
            </a:r>
            <a:r>
              <a:rPr lang="en-US" sz="2400" smtClean="0">
                <a:latin typeface="GillSans"/>
              </a:rPr>
              <a:t>their correct deployment on a given </a:t>
            </a:r>
            <a:r>
              <a:rPr lang="en-US" sz="2400" smtClean="0">
                <a:latin typeface="GillSans"/>
              </a:rPr>
              <a:t>technological </a:t>
            </a:r>
            <a:r>
              <a:rPr lang="en-US" sz="2400" smtClean="0">
                <a:latin typeface="GillSans"/>
              </a:rPr>
              <a:t>infrastructure.</a:t>
            </a:r>
            <a:endParaRPr lang="en-US" sz="2400">
              <a:latin typeface="GillSans"/>
            </a:endParaRP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a:t>
            </a:r>
            <a:r>
              <a:rPr lang="en-US" sz="2000" smtClean="0">
                <a:latin typeface="Bookman Old Style" pitchFamily="18" charset="0"/>
              </a:rPr>
              <a:t>objectives</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p:txBody>
          <a:bodyPr>
            <a:noAutofit/>
          </a:bodyPr>
          <a:lstStyle/>
          <a:p>
            <a:r>
              <a:rPr lang="fr-FR" smtClean="0">
                <a:latin typeface="GillSans"/>
              </a:rPr>
              <a:t>An UML extension for modeling dynamic security requirements.</a:t>
            </a:r>
          </a:p>
          <a:p>
            <a:r>
              <a:rPr lang="fr-FR" smtClean="0">
                <a:latin typeface="GillSans"/>
              </a:rPr>
              <a:t>These requirements relate to:</a:t>
            </a:r>
          </a:p>
          <a:p>
            <a:pPr lvl="1"/>
            <a:r>
              <a:rPr lang="fr-FR" sz="2400" smtClean="0">
                <a:latin typeface="GillSans"/>
              </a:rPr>
              <a:t>history-based constraints:</a:t>
            </a:r>
          </a:p>
          <a:p>
            <a:pPr lvl="1"/>
            <a:endParaRPr lang="fr-FR" sz="2400" smtClean="0">
              <a:latin typeface="GillSans"/>
            </a:endParaRPr>
          </a:p>
          <a:p>
            <a:pPr lvl="1"/>
            <a:endParaRPr lang="fr-FR" sz="2400" smtClean="0">
              <a:latin typeface="GillSans"/>
            </a:endParaRPr>
          </a:p>
          <a:p>
            <a:pPr lvl="1"/>
            <a:r>
              <a:rPr lang="fr-FR" sz="2400" smtClean="0">
                <a:latin typeface="GillSans"/>
              </a:rPr>
              <a:t>order-based constraints</a:t>
            </a:r>
            <a:endParaRPr lang="fr-FR" sz="2400" smtClean="0">
              <a:latin typeface="GillSans"/>
            </a:endParaRPr>
          </a:p>
          <a:p>
            <a:pPr lvl="1"/>
            <a:endParaRPr lang="fr-FR" sz="2400" smtClean="0">
              <a:latin typeface="GillSans"/>
            </a:endParaRPr>
          </a:p>
          <a:p>
            <a:pPr lvl="1"/>
            <a:endParaRPr lang="fr-FR" sz="2400" smtClean="0">
              <a:latin typeface="GillSans"/>
            </a:endParaRPr>
          </a:p>
          <a:p>
            <a:pPr lvl="1"/>
            <a:r>
              <a:rPr lang="fr-FR" sz="2400" smtClean="0">
                <a:latin typeface="GillSans"/>
              </a:rPr>
              <a:t>user-based constraints</a:t>
            </a:r>
            <a:endParaRPr lang="en-US" sz="2400">
              <a:latin typeface="GillSans"/>
            </a:endParaRP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30</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13" name="Pensées 12"/>
          <p:cNvSpPr/>
          <p:nvPr/>
        </p:nvSpPr>
        <p:spPr>
          <a:xfrm>
            <a:off x="4067944" y="1880828"/>
            <a:ext cx="4680520" cy="1371600"/>
          </a:xfrm>
          <a:prstGeom prst="cloudCallout">
            <a:avLst>
              <a:gd name="adj1" fmla="val -61701"/>
              <a:gd name="adj2" fmla="val 431"/>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2000" smtClean="0">
                <a:latin typeface="GillSans"/>
              </a:rPr>
              <a:t>Which system’s states </a:t>
            </a:r>
            <a:r>
              <a:rPr lang="fr-FR" sz="2000" smtClean="0">
                <a:solidFill>
                  <a:srgbClr val="FF0000"/>
                </a:solidFill>
                <a:latin typeface="GillSans"/>
              </a:rPr>
              <a:t>in the past </a:t>
            </a:r>
            <a:r>
              <a:rPr lang="fr-FR" sz="2000" smtClean="0">
                <a:latin typeface="GillSans"/>
              </a:rPr>
              <a:t>must be taken into account at the requested moment?</a:t>
            </a:r>
            <a:endParaRPr lang="en-US" sz="2000">
              <a:latin typeface="GillSans"/>
            </a:endParaRPr>
          </a:p>
        </p:txBody>
      </p:sp>
      <p:sp>
        <p:nvSpPr>
          <p:cNvPr id="14" name="Pensées 13"/>
          <p:cNvSpPr/>
          <p:nvPr/>
        </p:nvSpPr>
        <p:spPr>
          <a:xfrm>
            <a:off x="3689568" y="3465004"/>
            <a:ext cx="3474720" cy="1371600"/>
          </a:xfrm>
          <a:prstGeom prst="cloudCallout">
            <a:avLst>
              <a:gd name="adj1" fmla="val -70743"/>
              <a:gd name="adj2" fmla="val -13697"/>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2000" smtClean="0">
                <a:latin typeface="GillSans"/>
              </a:rPr>
              <a:t>What is </a:t>
            </a:r>
            <a:r>
              <a:rPr lang="fr-FR" sz="2000" smtClean="0">
                <a:solidFill>
                  <a:srgbClr val="FF0000"/>
                </a:solidFill>
                <a:latin typeface="GillSans"/>
              </a:rPr>
              <a:t>the order </a:t>
            </a:r>
            <a:r>
              <a:rPr lang="fr-FR" sz="2000" smtClean="0">
                <a:latin typeface="GillSans"/>
              </a:rPr>
              <a:t>of these history states?</a:t>
            </a:r>
            <a:endParaRPr lang="en-US" sz="2000">
              <a:latin typeface="GillSans"/>
            </a:endParaRPr>
          </a:p>
        </p:txBody>
      </p:sp>
      <p:sp>
        <p:nvSpPr>
          <p:cNvPr id="15" name="Pensées 14"/>
          <p:cNvSpPr/>
          <p:nvPr/>
        </p:nvSpPr>
        <p:spPr>
          <a:xfrm>
            <a:off x="3504416" y="5140032"/>
            <a:ext cx="2651760" cy="1097280"/>
          </a:xfrm>
          <a:prstGeom prst="cloudCallout">
            <a:avLst>
              <a:gd name="adj1" fmla="val -64011"/>
              <a:gd name="adj2" fmla="val -32747"/>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2000" smtClean="0">
                <a:solidFill>
                  <a:srgbClr val="FF0000"/>
                </a:solidFill>
                <a:latin typeface="GillSans"/>
              </a:rPr>
              <a:t>Who</a:t>
            </a:r>
            <a:r>
              <a:rPr lang="fr-FR" sz="2000" smtClean="0">
                <a:latin typeface="GillSans"/>
              </a:rPr>
              <a:t> is allowed or forbidden to access?</a:t>
            </a:r>
            <a:endParaRPr lang="en-US" sz="2000">
              <a:latin typeface="GillSan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a:xfrm>
            <a:off x="431540" y="1232756"/>
            <a:ext cx="8136904" cy="4680520"/>
          </a:xfrm>
        </p:spPr>
        <p:txBody>
          <a:bodyPr/>
          <a:lstStyle/>
          <a:p>
            <a:r>
              <a:rPr lang="fr-FR" smtClean="0"/>
              <a:t>Stereotype </a:t>
            </a:r>
            <a:r>
              <a:rPr lang="fr-FR" smtClean="0">
                <a:solidFill>
                  <a:srgbClr val="FF0000"/>
                </a:solidFill>
              </a:rPr>
              <a:t>&lt;&lt;secure&gt;&gt; </a:t>
            </a:r>
            <a:r>
              <a:rPr lang="fr-FR" smtClean="0"/>
              <a:t>applied to the protected action,</a:t>
            </a:r>
          </a:p>
          <a:p>
            <a:r>
              <a:rPr lang="fr-FR" smtClean="0"/>
              <a:t>The preceded methods represent the history actions that must be already performed,</a:t>
            </a:r>
          </a:p>
          <a:p>
            <a:r>
              <a:rPr lang="fr-FR" smtClean="0"/>
              <a:t>The order of the history actions is expressed by the control flow,</a:t>
            </a:r>
          </a:p>
          <a:p>
            <a:r>
              <a:rPr lang="fr-FR" smtClean="0"/>
              <a:t>The </a:t>
            </a:r>
            <a:r>
              <a:rPr lang="fr-FR" smtClean="0"/>
              <a:t>methods placed after the protected method represent </a:t>
            </a:r>
            <a:r>
              <a:rPr lang="fr-FR" smtClean="0"/>
              <a:t>the </a:t>
            </a:r>
            <a:r>
              <a:rPr lang="fr-FR" smtClean="0"/>
              <a:t>actions </a:t>
            </a:r>
            <a:r>
              <a:rPr lang="fr-FR" smtClean="0"/>
              <a:t>that </a:t>
            </a:r>
            <a:r>
              <a:rPr lang="fr-FR" smtClean="0"/>
              <a:t>should not be performed,</a:t>
            </a:r>
          </a:p>
          <a:p>
            <a:r>
              <a:rPr lang="fr-FR" smtClean="0"/>
              <a:t>The actions executed by the same actor are placed in the same swimlane.</a:t>
            </a:r>
            <a:endParaRPr lang="en-US" smtClean="0"/>
          </a:p>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31</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pic>
        <p:nvPicPr>
          <p:cNvPr id="475142" name="Picture 6"/>
          <p:cNvPicPr>
            <a:picLocks noChangeAspect="1" noChangeArrowheads="1"/>
          </p:cNvPicPr>
          <p:nvPr/>
        </p:nvPicPr>
        <p:blipFill>
          <a:blip r:embed="rId2" cstate="print"/>
          <a:srcRect/>
          <a:stretch>
            <a:fillRect/>
          </a:stretch>
        </p:blipFill>
        <p:spPr bwMode="auto">
          <a:xfrm>
            <a:off x="1209675" y="3753036"/>
            <a:ext cx="6724650" cy="2314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9" name="Espace réservé du contenu 8"/>
          <p:cNvSpPr>
            <a:spLocks noGrp="1"/>
          </p:cNvSpPr>
          <p:nvPr>
            <p:ph idx="1"/>
          </p:nvPr>
        </p:nvSpPr>
        <p:spPr/>
        <p:txBody>
          <a:bodyPr/>
          <a:lstStyle/>
          <a:p>
            <a:r>
              <a:rPr lang="fr-FR" b="1" smtClean="0"/>
              <a:t>Rule 1</a:t>
            </a:r>
            <a:r>
              <a:rPr lang="fr-FR" smtClean="0"/>
              <a:t>: </a:t>
            </a:r>
            <a:r>
              <a:rPr lang="fr-FR" i="1" smtClean="0"/>
              <a:t>A purchase order can be signed off to receive the goods only if it is approved. And its </a:t>
            </a:r>
            <a:r>
              <a:rPr lang="en-US" i="1" smtClean="0"/>
              <a:t>creation </a:t>
            </a:r>
            <a:r>
              <a:rPr lang="en-US" i="1" smtClean="0"/>
              <a:t>and </a:t>
            </a:r>
            <a:r>
              <a:rPr lang="en-US" i="1" smtClean="0"/>
              <a:t>its reception should </a:t>
            </a:r>
            <a:r>
              <a:rPr lang="en-US" i="1" smtClean="0"/>
              <a:t>be executed by</a:t>
            </a:r>
            <a:br>
              <a:rPr lang="en-US" i="1" smtClean="0"/>
            </a:br>
            <a:r>
              <a:rPr lang="en-US" i="1" smtClean="0"/>
              <a:t>two </a:t>
            </a:r>
            <a:r>
              <a:rPr lang="en-US" i="1" smtClean="0"/>
              <a:t>different </a:t>
            </a:r>
            <a:r>
              <a:rPr lang="en-US" i="1" smtClean="0"/>
              <a:t>people.</a:t>
            </a:r>
            <a:endParaRPr lang="en-US" i="1"/>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32</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pic>
        <p:nvPicPr>
          <p:cNvPr id="475139" name="Picture 3" descr="C:\Users\nguye_tm\Dropbox\PhD\writing\Latex\thesis\Thesis06\Pictures\addiag_hase2017.JPG"/>
          <p:cNvPicPr>
            <a:picLocks noChangeAspect="1" noChangeArrowheads="1"/>
          </p:cNvPicPr>
          <p:nvPr/>
        </p:nvPicPr>
        <p:blipFill>
          <a:blip r:embed="rId2" cstate="print"/>
          <a:srcRect/>
          <a:stretch>
            <a:fillRect/>
          </a:stretch>
        </p:blipFill>
        <p:spPr bwMode="auto">
          <a:xfrm>
            <a:off x="1223962" y="3032956"/>
            <a:ext cx="6696075" cy="17526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B log specification</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33</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p:txBody>
          <a:bodyPr/>
          <a:lstStyle/>
          <a:p>
            <a:pPr>
              <a:buNone/>
            </a:pPr>
            <a:r>
              <a:rPr lang="fr-FR" smtClean="0"/>
              <a:t>Each action of a secure activity diagram derives:</a:t>
            </a:r>
          </a:p>
          <a:p>
            <a:pPr lvl="1"/>
            <a:r>
              <a:rPr lang="fr-FR" b="1" smtClean="0"/>
              <a:t>V</a:t>
            </a:r>
            <a:r>
              <a:rPr lang="fr-FR" b="1" smtClean="0"/>
              <a:t>ariables </a:t>
            </a:r>
            <a:r>
              <a:rPr lang="fr-FR" smtClean="0"/>
              <a:t>that store the execution of the actions in a secure activity diagram:</a:t>
            </a:r>
          </a:p>
          <a:p>
            <a:pPr lvl="2">
              <a:buFont typeface="Arial" pitchFamily="34" charset="0"/>
              <a:buChar char="•"/>
            </a:pPr>
            <a:r>
              <a:rPr lang="fr-FR" smtClean="0"/>
              <a:t>The actor who performed the action,</a:t>
            </a:r>
          </a:p>
          <a:p>
            <a:pPr lvl="2">
              <a:buFont typeface="Arial" pitchFamily="34" charset="0"/>
              <a:buChar char="•"/>
            </a:pPr>
            <a:r>
              <a:rPr lang="fr-FR" smtClean="0"/>
              <a:t>The instant when the action is executed.</a:t>
            </a:r>
          </a:p>
          <a:p>
            <a:endParaRPr lang="fr-FR" smtClean="0"/>
          </a:p>
          <a:p>
            <a:endParaRPr lang="fr-FR" smtClean="0"/>
          </a:p>
          <a:p>
            <a:endParaRPr lang="fr-FR" smtClean="0"/>
          </a:p>
          <a:p>
            <a:endParaRPr lang="fr-FR" smtClean="0"/>
          </a:p>
          <a:p>
            <a:pPr lvl="1"/>
            <a:r>
              <a:rPr lang="fr-FR" b="1" smtClean="0"/>
              <a:t>An </a:t>
            </a:r>
            <a:r>
              <a:rPr lang="fr-FR" b="1" smtClean="0"/>
              <a:t>operation </a:t>
            </a:r>
            <a:r>
              <a:rPr lang="fr-FR" smtClean="0"/>
              <a:t>that updates </a:t>
            </a:r>
            <a:r>
              <a:rPr lang="fr-FR" smtClean="0"/>
              <a:t>its </a:t>
            </a:r>
            <a:r>
              <a:rPr lang="fr-FR" smtClean="0"/>
              <a:t>execution:</a:t>
            </a:r>
          </a:p>
          <a:p>
            <a:pPr lvl="2"/>
            <a:endParaRPr lang="fr-FR" smtClean="0"/>
          </a:p>
          <a:p>
            <a:pPr lvl="1"/>
            <a:endParaRPr lang="en-US"/>
          </a:p>
        </p:txBody>
      </p:sp>
      <p:sp>
        <p:nvSpPr>
          <p:cNvPr id="22" name="Ellipse 21"/>
          <p:cNvSpPr/>
          <p:nvPr/>
        </p:nvSpPr>
        <p:spPr>
          <a:xfrm>
            <a:off x="596672" y="3356992"/>
            <a:ext cx="2103120" cy="9144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smtClean="0">
                <a:latin typeface="Bookman Old Style" pitchFamily="18" charset="0"/>
              </a:rPr>
              <a:t>Op</a:t>
            </a:r>
            <a:r>
              <a:rPr lang="fr-FR" sz="1600" baseline="-25000" smtClean="0">
                <a:latin typeface="Bookman Old Style" pitchFamily="18" charset="0"/>
              </a:rPr>
              <a:t>i</a:t>
            </a:r>
            <a:r>
              <a:rPr lang="fr-FR" sz="1600" smtClean="0">
                <a:latin typeface="Bookman Old Style" pitchFamily="18" charset="0"/>
              </a:rPr>
              <a:t>(p</a:t>
            </a:r>
            <a:r>
              <a:rPr lang="fr-FR" sz="1600" baseline="-25000" smtClean="0">
                <a:latin typeface="Bookman Old Style" pitchFamily="18" charset="0"/>
              </a:rPr>
              <a:t>i1</a:t>
            </a:r>
            <a:r>
              <a:rPr lang="fr-FR" sz="1600" smtClean="0">
                <a:latin typeface="Bookman Old Style" pitchFamily="18" charset="0"/>
              </a:rPr>
              <a:t>,...,p</a:t>
            </a:r>
            <a:r>
              <a:rPr lang="fr-FR" sz="1600" baseline="-25000" smtClean="0">
                <a:latin typeface="Bookman Old Style" pitchFamily="18" charset="0"/>
              </a:rPr>
              <a:t>in</a:t>
            </a:r>
            <a:r>
              <a:rPr lang="fr-FR" sz="1600" smtClean="0">
                <a:latin typeface="Bookman Old Style" pitchFamily="18" charset="0"/>
              </a:rPr>
              <a:t>)</a:t>
            </a:r>
            <a:endParaRPr lang="en-US" sz="1600">
              <a:latin typeface="Bookman Old Style" pitchFamily="18" charset="0"/>
            </a:endParaRPr>
          </a:p>
        </p:txBody>
      </p:sp>
      <p:pic>
        <p:nvPicPr>
          <p:cNvPr id="476163" name="Picture 3"/>
          <p:cNvPicPr>
            <a:picLocks noChangeAspect="1" noChangeArrowheads="1"/>
          </p:cNvPicPr>
          <p:nvPr/>
        </p:nvPicPr>
        <p:blipFill>
          <a:blip r:embed="rId2" cstate="print"/>
          <a:srcRect/>
          <a:stretch>
            <a:fillRect/>
          </a:stretch>
        </p:blipFill>
        <p:spPr bwMode="auto">
          <a:xfrm>
            <a:off x="3657550" y="3465004"/>
            <a:ext cx="4514850" cy="732470"/>
          </a:xfrm>
          <a:prstGeom prst="rect">
            <a:avLst/>
          </a:prstGeom>
          <a:noFill/>
          <a:ln w="9525">
            <a:noFill/>
            <a:miter lim="800000"/>
            <a:headEnd/>
            <a:tailEnd/>
          </a:ln>
        </p:spPr>
      </p:pic>
      <p:sp>
        <p:nvSpPr>
          <p:cNvPr id="23" name="Flèche droite 22"/>
          <p:cNvSpPr/>
          <p:nvPr/>
        </p:nvSpPr>
        <p:spPr>
          <a:xfrm>
            <a:off x="2915816" y="3681028"/>
            <a:ext cx="504056" cy="33642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lèche vers le bas 26"/>
          <p:cNvSpPr/>
          <p:nvPr/>
        </p:nvSpPr>
        <p:spPr>
          <a:xfrm rot="2806945">
            <a:off x="4910132" y="1304756"/>
            <a:ext cx="715257" cy="135576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itre 18"/>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34</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B log specification</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a:xfrm>
            <a:off x="863588" y="2876550"/>
            <a:ext cx="7812868" cy="3216745"/>
          </a:xfrm>
        </p:spPr>
        <p:style>
          <a:lnRef idx="2">
            <a:schemeClr val="dk1"/>
          </a:lnRef>
          <a:fillRef idx="1">
            <a:schemeClr val="lt1"/>
          </a:fillRef>
          <a:effectRef idx="0">
            <a:schemeClr val="dk1"/>
          </a:effectRef>
          <a:fontRef idx="minor">
            <a:schemeClr val="dk1"/>
          </a:fontRef>
        </p:style>
        <p:txBody>
          <a:bodyPr/>
          <a:lstStyle/>
          <a:p>
            <a:pPr lvl="1"/>
            <a:r>
              <a:rPr lang="fr-FR" b="1" smtClean="0"/>
              <a:t>B variables</a:t>
            </a:r>
            <a:r>
              <a:rPr lang="fr-FR" smtClean="0"/>
              <a:t>:</a:t>
            </a:r>
          </a:p>
          <a:p>
            <a:pPr lvl="1"/>
            <a:endParaRPr lang="fr-FR" smtClean="0"/>
          </a:p>
          <a:p>
            <a:pPr lvl="1"/>
            <a:endParaRPr lang="fr-FR" smtClean="0"/>
          </a:p>
          <a:p>
            <a:pPr lvl="1"/>
            <a:r>
              <a:rPr lang="fr-FR" b="1" smtClean="0"/>
              <a:t>B operation:</a:t>
            </a:r>
            <a:endParaRPr lang="fr-FR" b="1" smtClean="0"/>
          </a:p>
        </p:txBody>
      </p:sp>
      <p:pic>
        <p:nvPicPr>
          <p:cNvPr id="477186" name="Picture 2"/>
          <p:cNvPicPr>
            <a:picLocks noChangeAspect="1" noChangeArrowheads="1"/>
          </p:cNvPicPr>
          <p:nvPr/>
        </p:nvPicPr>
        <p:blipFill>
          <a:blip r:embed="rId2" cstate="print"/>
          <a:srcRect/>
          <a:stretch>
            <a:fillRect/>
          </a:stretch>
        </p:blipFill>
        <p:spPr bwMode="auto">
          <a:xfrm>
            <a:off x="6228813" y="698891"/>
            <a:ext cx="2195615" cy="1355762"/>
          </a:xfrm>
          <a:prstGeom prst="rect">
            <a:avLst/>
          </a:prstGeom>
          <a:noFill/>
          <a:ln w="9525">
            <a:solidFill>
              <a:schemeClr val="tx1"/>
            </a:solidFill>
            <a:prstDash val="lgDash"/>
            <a:miter lim="800000"/>
            <a:headEnd/>
            <a:tailEnd/>
          </a:ln>
        </p:spPr>
      </p:pic>
      <p:pic>
        <p:nvPicPr>
          <p:cNvPr id="477187" name="Picture 3"/>
          <p:cNvPicPr>
            <a:picLocks noChangeAspect="1" noChangeArrowheads="1"/>
          </p:cNvPicPr>
          <p:nvPr/>
        </p:nvPicPr>
        <p:blipFill>
          <a:blip r:embed="rId3" cstate="print"/>
          <a:srcRect/>
          <a:stretch>
            <a:fillRect/>
          </a:stretch>
        </p:blipFill>
        <p:spPr bwMode="auto">
          <a:xfrm>
            <a:off x="2996319" y="3056570"/>
            <a:ext cx="5572125" cy="552450"/>
          </a:xfrm>
          <a:prstGeom prst="rect">
            <a:avLst/>
          </a:prstGeom>
          <a:noFill/>
          <a:ln w="9525">
            <a:solidFill>
              <a:schemeClr val="tx1"/>
            </a:solidFill>
            <a:miter lim="800000"/>
            <a:headEnd/>
            <a:tailEnd/>
          </a:ln>
        </p:spPr>
      </p:pic>
      <p:pic>
        <p:nvPicPr>
          <p:cNvPr id="477188" name="Picture 4"/>
          <p:cNvPicPr>
            <a:picLocks noChangeAspect="1" noChangeArrowheads="1"/>
          </p:cNvPicPr>
          <p:nvPr/>
        </p:nvPicPr>
        <p:blipFill>
          <a:blip r:embed="rId4" cstate="print"/>
          <a:srcRect/>
          <a:stretch>
            <a:fillRect/>
          </a:stretch>
        </p:blipFill>
        <p:spPr bwMode="auto">
          <a:xfrm>
            <a:off x="3157103" y="4257092"/>
            <a:ext cx="5267325" cy="1562100"/>
          </a:xfrm>
          <a:prstGeom prst="rect">
            <a:avLst/>
          </a:prstGeom>
          <a:noFill/>
          <a:ln w="9525">
            <a:solidFill>
              <a:schemeClr val="tx1"/>
            </a:solidFill>
            <a:miter lim="800000"/>
            <a:headEnd/>
            <a:tailEnd/>
          </a:ln>
        </p:spPr>
      </p:pic>
      <p:sp>
        <p:nvSpPr>
          <p:cNvPr id="26" name="ZoneTexte 25"/>
          <p:cNvSpPr txBox="1"/>
          <p:nvPr/>
        </p:nvSpPr>
        <p:spPr>
          <a:xfrm rot="19109086">
            <a:off x="4714120" y="1766983"/>
            <a:ext cx="1192955" cy="369332"/>
          </a:xfrm>
          <a:prstGeom prst="rect">
            <a:avLst/>
          </a:prstGeom>
          <a:noFill/>
        </p:spPr>
        <p:txBody>
          <a:bodyPr wrap="none" rtlCol="0">
            <a:spAutoFit/>
          </a:bodyPr>
          <a:lstStyle/>
          <a:p>
            <a:r>
              <a:rPr lang="fr-FR" smtClean="0">
                <a:latin typeface="Bookman Old Style" pitchFamily="18" charset="0"/>
              </a:rPr>
              <a:t>translate</a:t>
            </a:r>
            <a:endParaRPr lang="en-US">
              <a:latin typeface="Bookman Old Style"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Dynamic security checking in B</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35</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p:txBody>
          <a:bodyPr/>
          <a:lstStyle/>
          <a:p>
            <a:r>
              <a:rPr lang="fr-FR" smtClean="0"/>
              <a:t>Each protected method derives a dynamic security checking B operation:</a:t>
            </a:r>
          </a:p>
          <a:p>
            <a:endParaRPr lang="fr-FR" smtClean="0"/>
          </a:p>
          <a:p>
            <a:pPr lvl="1">
              <a:buFont typeface="Wingdings" pitchFamily="2" charset="2"/>
              <a:buChar char=""/>
            </a:pPr>
            <a:r>
              <a:rPr lang="fr-FR" smtClean="0"/>
              <a:t>Verify the execution history of the preceded methods,</a:t>
            </a:r>
          </a:p>
          <a:p>
            <a:pPr lvl="1">
              <a:buFont typeface="Wingdings" pitchFamily="2" charset="2"/>
              <a:buChar char=""/>
            </a:pPr>
            <a:endParaRPr lang="fr-FR" smtClean="0"/>
          </a:p>
          <a:p>
            <a:pPr lvl="1">
              <a:buFont typeface="Wingdings" pitchFamily="2" charset="2"/>
              <a:buChar char=""/>
            </a:pPr>
            <a:r>
              <a:rPr lang="fr-FR" smtClean="0"/>
              <a:t>Verify the order execution of the preceded methods,</a:t>
            </a:r>
          </a:p>
          <a:p>
            <a:pPr lvl="1">
              <a:buFont typeface="Wingdings" pitchFamily="2" charset="2"/>
              <a:buChar char=""/>
            </a:pPr>
            <a:endParaRPr lang="fr-FR" smtClean="0"/>
          </a:p>
          <a:p>
            <a:pPr lvl="1">
              <a:buFont typeface="Wingdings" pitchFamily="2" charset="2"/>
              <a:buChar char=""/>
            </a:pPr>
            <a:r>
              <a:rPr lang="fr-FR" smtClean="0"/>
              <a:t>Verify the actor constraints </a:t>
            </a:r>
          </a:p>
          <a:p>
            <a:pPr lvl="1"/>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36</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Dynamic security checking in B</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p:txBody>
          <a:bodyPr/>
          <a:lstStyle/>
          <a:p>
            <a:r>
              <a:rPr lang="fr-FR" smtClean="0"/>
              <a:t>Each protected method derives a dynamic security checking B operation:</a:t>
            </a:r>
          </a:p>
          <a:p>
            <a:pPr lvl="1">
              <a:buFont typeface="Wingdings" pitchFamily="2" charset="2"/>
              <a:buChar char=""/>
            </a:pPr>
            <a:r>
              <a:rPr lang="fr-FR" smtClean="0"/>
              <a:t>Verify the execution history of the preceded methods,</a:t>
            </a:r>
          </a:p>
          <a:p>
            <a:pPr lvl="1">
              <a:buFont typeface="Wingdings" pitchFamily="2" charset="2"/>
              <a:buChar char=""/>
            </a:pPr>
            <a:r>
              <a:rPr lang="fr-FR" smtClean="0"/>
              <a:t>Verify the order execution of the preceded methods,</a:t>
            </a:r>
          </a:p>
          <a:p>
            <a:pPr lvl="1">
              <a:buFont typeface="Wingdings" pitchFamily="2" charset="2"/>
              <a:buChar char=""/>
            </a:pPr>
            <a:r>
              <a:rPr lang="fr-FR" smtClean="0"/>
              <a:t>Verify the actor constraints </a:t>
            </a:r>
          </a:p>
          <a:p>
            <a:pPr lvl="1"/>
            <a:endParaRPr lang="en-US"/>
          </a:p>
        </p:txBody>
      </p:sp>
      <p:pic>
        <p:nvPicPr>
          <p:cNvPr id="478210" name="Picture 2"/>
          <p:cNvPicPr>
            <a:picLocks noChangeAspect="1" noChangeArrowheads="1"/>
          </p:cNvPicPr>
          <p:nvPr/>
        </p:nvPicPr>
        <p:blipFill>
          <a:blip r:embed="rId2" cstate="print"/>
          <a:srcRect/>
          <a:stretch>
            <a:fillRect/>
          </a:stretch>
        </p:blipFill>
        <p:spPr bwMode="auto">
          <a:xfrm>
            <a:off x="1925706" y="3804025"/>
            <a:ext cx="4932548" cy="2346293"/>
          </a:xfrm>
          <a:prstGeom prst="rect">
            <a:avLst/>
          </a:prstGeom>
          <a:noFill/>
          <a:ln w="9525">
            <a:solidFill>
              <a:schemeClr val="tx1"/>
            </a:solidFill>
            <a:miter lim="800000"/>
            <a:headEnd/>
            <a:tailEnd/>
          </a:ln>
        </p:spPr>
      </p:pic>
      <p:pic>
        <p:nvPicPr>
          <p:cNvPr id="13" name="Picture 3" descr="C:\Users\nguye_tm\Dropbox\PhD\writing\Latex\thesis\Thesis06\Pictures\addiag_hase2017.JPG"/>
          <p:cNvPicPr>
            <a:picLocks noChangeAspect="1" noChangeArrowheads="1"/>
          </p:cNvPicPr>
          <p:nvPr/>
        </p:nvPicPr>
        <p:blipFill>
          <a:blip r:embed="rId3" cstate="print"/>
          <a:srcRect/>
          <a:stretch>
            <a:fillRect/>
          </a:stretch>
        </p:blipFill>
        <p:spPr bwMode="auto">
          <a:xfrm>
            <a:off x="323528" y="1844824"/>
            <a:ext cx="6696075" cy="1752600"/>
          </a:xfrm>
          <a:prstGeom prst="rect">
            <a:avLst/>
          </a:prstGeom>
          <a:noFill/>
        </p:spPr>
      </p:pic>
      <p:sp>
        <p:nvSpPr>
          <p:cNvPr id="14" name="Flèche courbée vers la gauche 13"/>
          <p:cNvSpPr/>
          <p:nvPr/>
        </p:nvSpPr>
        <p:spPr>
          <a:xfrm>
            <a:off x="7092280" y="2744924"/>
            <a:ext cx="756419" cy="2232248"/>
          </a:xfrm>
          <a:prstGeom prst="curved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5" name="ZoneTexte 14"/>
          <p:cNvSpPr txBox="1"/>
          <p:nvPr/>
        </p:nvSpPr>
        <p:spPr>
          <a:xfrm>
            <a:off x="7812360" y="3573016"/>
            <a:ext cx="1192955" cy="369332"/>
          </a:xfrm>
          <a:prstGeom prst="rect">
            <a:avLst/>
          </a:prstGeom>
          <a:noFill/>
        </p:spPr>
        <p:txBody>
          <a:bodyPr wrap="none" rtlCol="0">
            <a:spAutoFit/>
          </a:bodyPr>
          <a:lstStyle/>
          <a:p>
            <a:r>
              <a:rPr lang="fr-FR" smtClean="0">
                <a:latin typeface="Bookman Old Style" pitchFamily="18" charset="0"/>
              </a:rPr>
              <a:t>translate</a:t>
            </a:r>
            <a:endParaRPr lang="en-US">
              <a:latin typeface="Bookman Old Style"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4. An access control filter</a:t>
            </a:r>
            <a:endParaRPr lang="en-US"/>
          </a:p>
        </p:txBody>
      </p:sp>
      <p:sp>
        <p:nvSpPr>
          <p:cNvPr id="9" name="Espace réservé du contenu 8"/>
          <p:cNvSpPr>
            <a:spLocks noGrp="1"/>
          </p:cNvSpPr>
          <p:nvPr>
            <p:ph idx="1"/>
          </p:nvPr>
        </p:nvSpPr>
        <p:spPr/>
        <p:txBody>
          <a:bodyPr/>
          <a:lstStyle/>
          <a:p>
            <a:r>
              <a:rPr lang="fr-FR" smtClean="0"/>
              <a:t>Represent the interaction of the functional and static/dynamic security specifications.</a:t>
            </a:r>
          </a:p>
          <a:p>
            <a:endParaRPr lang="fr-FR" smtClean="0"/>
          </a:p>
          <a:p>
            <a:r>
              <a:rPr lang="fr-FR" smtClean="0"/>
              <a:t>Define the access decision by:</a:t>
            </a:r>
          </a:p>
          <a:p>
            <a:pPr lvl="1">
              <a:buFont typeface="Wingdings" pitchFamily="2" charset="2"/>
              <a:buChar char="v"/>
            </a:pPr>
            <a:r>
              <a:rPr lang="fr-FR" smtClean="0"/>
              <a:t>Verify static/dynamic security constraints before an actual execution,</a:t>
            </a:r>
          </a:p>
          <a:p>
            <a:pPr lvl="1">
              <a:buFont typeface="Wingdings" pitchFamily="2" charset="2"/>
              <a:buChar char="v"/>
            </a:pPr>
            <a:r>
              <a:rPr lang="fr-FR" smtClean="0"/>
              <a:t>Call the actual method,</a:t>
            </a:r>
          </a:p>
          <a:p>
            <a:pPr lvl="1">
              <a:buFont typeface="Wingdings" pitchFamily="2" charset="2"/>
              <a:buChar char="v"/>
            </a:pPr>
            <a:r>
              <a:rPr lang="fr-FR" smtClean="0"/>
              <a:t>Log the execution of the called method.</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37</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Combining part</a:t>
            </a:r>
            <a:endParaRPr lang="en-US" dirty="0">
              <a:latin typeface="+mj-lt"/>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38</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An </a:t>
            </a:r>
            <a:r>
              <a:rPr lang="fr-FR" smtClean="0"/>
              <a:t>access control filter</a:t>
            </a:r>
            <a:endParaRPr lang="en-US" dirty="0">
              <a:latin typeface="+mj-lt"/>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pic>
        <p:nvPicPr>
          <p:cNvPr id="479234" name="Picture 2"/>
          <p:cNvPicPr>
            <a:picLocks noChangeAspect="1" noChangeArrowheads="1"/>
          </p:cNvPicPr>
          <p:nvPr/>
        </p:nvPicPr>
        <p:blipFill>
          <a:blip r:embed="rId2" cstate="print"/>
          <a:srcRect/>
          <a:stretch>
            <a:fillRect/>
          </a:stretch>
        </p:blipFill>
        <p:spPr bwMode="auto">
          <a:xfrm>
            <a:off x="1900237" y="1232756"/>
            <a:ext cx="5343525" cy="4933950"/>
          </a:xfrm>
          <a:prstGeom prst="rect">
            <a:avLst/>
          </a:prstGeom>
          <a:noFill/>
          <a:ln w="9525">
            <a:noFill/>
            <a:miter lim="800000"/>
            <a:headEnd/>
            <a:tailEnd/>
          </a:ln>
        </p:spPr>
      </p:pic>
      <p:sp>
        <p:nvSpPr>
          <p:cNvPr id="12" name="Espace réservé du contenu 11"/>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 </a:t>
            </a:r>
            <a:endParaRPr lang="en-US"/>
          </a:p>
        </p:txBody>
      </p:sp>
      <p:sp>
        <p:nvSpPr>
          <p:cNvPr id="3" name="Espace réservé du contenu 2"/>
          <p:cNvSpPr>
            <a:spLocks noGrp="1"/>
          </p:cNvSpPr>
          <p:nvPr>
            <p:ph idx="1"/>
          </p:nvPr>
        </p:nvSpPr>
        <p:spPr/>
        <p:txBody>
          <a:bodyPr/>
          <a:lstStyle/>
          <a:p>
            <a:r>
              <a:rPr lang="fr-FR" smtClean="0"/>
              <a:t>The B4MSecure tool:</a:t>
            </a:r>
          </a:p>
          <a:p>
            <a:pPr lvl="1"/>
            <a:r>
              <a:rPr lang="en-US" smtClean="0"/>
              <a:t>An Eclipse platform</a:t>
            </a:r>
          </a:p>
          <a:p>
            <a:pPr lvl="1"/>
            <a:r>
              <a:rPr lang="fr-FR" smtClean="0"/>
              <a:t>Translate UML class diagram into B</a:t>
            </a:r>
          </a:p>
          <a:p>
            <a:pPr lvl="1"/>
            <a:r>
              <a:rPr lang="fr-FR" smtClean="0"/>
              <a:t>Translate SecureUML into B</a:t>
            </a:r>
            <a:endParaRPr lang="en-US" smtClean="0"/>
          </a:p>
          <a:p>
            <a:pPr lvl="1"/>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39</a:t>
            </a:fld>
            <a:endParaRPr lang="fr-FR" dirty="0"/>
          </a:p>
        </p:txBody>
      </p:sp>
      <p:graphicFrame>
        <p:nvGraphicFramePr>
          <p:cNvPr id="25" name="Diagramme 24"/>
          <p:cNvGraphicFramePr/>
          <p:nvPr/>
        </p:nvGraphicFramePr>
        <p:xfrm>
          <a:off x="4103948" y="3284984"/>
          <a:ext cx="2003884" cy="1620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Flèche droite 25"/>
          <p:cNvSpPr/>
          <p:nvPr/>
        </p:nvSpPr>
        <p:spPr>
          <a:xfrm>
            <a:off x="6125304" y="4123132"/>
            <a:ext cx="822960" cy="365760"/>
          </a:xfrm>
          <a:prstGeom prst="rightArrow">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000" smtClean="0"/>
              <a:t>generate</a:t>
            </a:r>
            <a:endParaRPr lang="en-US" sz="1000"/>
          </a:p>
        </p:txBody>
      </p:sp>
      <p:sp>
        <p:nvSpPr>
          <p:cNvPr id="27" name="Organigramme : Multidocument 26"/>
          <p:cNvSpPr/>
          <p:nvPr/>
        </p:nvSpPr>
        <p:spPr>
          <a:xfrm>
            <a:off x="6984268" y="4002838"/>
            <a:ext cx="887760" cy="612068"/>
          </a:xfrm>
          <a:prstGeom prst="flowChartMultidocumen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1200" smtClean="0"/>
              <a:t>B machine</a:t>
            </a:r>
            <a:endParaRPr lang="en-US" sz="1200"/>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
        <p:nvSpPr>
          <p:cNvPr id="13" name="Rectangle 12"/>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A tool support</a:t>
            </a:r>
            <a:endParaRPr lang="en-US"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28"/>
            <a:ext cx="7211144" cy="1124316"/>
          </a:xfrm>
        </p:spPr>
        <p:txBody>
          <a:bodyPr/>
          <a:lstStyle/>
          <a:p>
            <a:r>
              <a:rPr lang="fr-FR" sz="2400" smtClean="0"/>
              <a:t>Combing graphical and formal notations</a:t>
            </a:r>
            <a:endParaRPr lang="en-US" sz="2400"/>
          </a:p>
        </p:txBody>
      </p:sp>
      <p:sp>
        <p:nvSpPr>
          <p:cNvPr id="16" name="Espace réservé du texte 15"/>
          <p:cNvSpPr>
            <a:spLocks noGrp="1"/>
          </p:cNvSpPr>
          <p:nvPr>
            <p:ph type="body" idx="1"/>
          </p:nvPr>
        </p:nvSpPr>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pPr>
            <a:r>
              <a:rPr lang="fr-FR" sz="3200" smtClean="0">
                <a:latin typeface="GillSans"/>
              </a:rPr>
              <a:t>Graphical notations (</a:t>
            </a:r>
            <a:r>
              <a:rPr lang="fr-FR" sz="3200" smtClean="0">
                <a:latin typeface="GillSans"/>
              </a:rPr>
              <a:t>UML</a:t>
            </a:r>
            <a:r>
              <a:rPr lang="fr-FR" sz="3200" smtClean="0">
                <a:latin typeface="GillSans"/>
              </a:rPr>
              <a:t>)</a:t>
            </a:r>
            <a:endParaRPr lang="fr-FR" sz="3200" smtClean="0">
              <a:latin typeface="GillSans"/>
            </a:endParaRPr>
          </a:p>
        </p:txBody>
      </p:sp>
      <p:sp>
        <p:nvSpPr>
          <p:cNvPr id="3" name="Espace réservé du contenu 2"/>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Autofit/>
          </a:bodyPr>
          <a:lstStyle/>
          <a:p>
            <a:r>
              <a:rPr lang="fr-FR" sz="2400" smtClean="0">
                <a:solidFill>
                  <a:schemeClr val="tx2"/>
                </a:solidFill>
                <a:latin typeface="GillSans"/>
              </a:rPr>
              <a:t>Advantage</a:t>
            </a:r>
            <a:r>
              <a:rPr lang="fr-FR" sz="2400" smtClean="0">
                <a:latin typeface="GillSans"/>
              </a:rPr>
              <a:t>:</a:t>
            </a:r>
          </a:p>
          <a:p>
            <a:pPr lvl="1"/>
            <a:r>
              <a:rPr lang="fr-FR" sz="2400" smtClean="0">
                <a:latin typeface="GillSans"/>
              </a:rPr>
              <a:t>Intuative view</a:t>
            </a:r>
          </a:p>
          <a:p>
            <a:pPr lvl="1">
              <a:buFont typeface="Wingdings" pitchFamily="2" charset="2"/>
              <a:buChar char="Ø"/>
            </a:pPr>
            <a:r>
              <a:rPr lang="fr-FR" sz="2400" smtClean="0">
                <a:latin typeface="GillSans"/>
              </a:rPr>
              <a:t>Facilatate the communication between stakeholders</a:t>
            </a:r>
          </a:p>
          <a:p>
            <a:r>
              <a:rPr lang="fr-FR" sz="2400" smtClean="0">
                <a:solidFill>
                  <a:schemeClr val="tx2"/>
                </a:solidFill>
                <a:latin typeface="GillSans"/>
              </a:rPr>
              <a:t>Disadvantage</a:t>
            </a:r>
            <a:r>
              <a:rPr lang="fr-FR" sz="2400" smtClean="0">
                <a:latin typeface="GillSans"/>
              </a:rPr>
              <a:t>:</a:t>
            </a:r>
          </a:p>
          <a:p>
            <a:pPr lvl="1"/>
            <a:r>
              <a:rPr lang="fr-FR" sz="2400" smtClean="0">
                <a:latin typeface="GillSans"/>
              </a:rPr>
              <a:t>Inacdequate semantics</a:t>
            </a:r>
          </a:p>
          <a:p>
            <a:pPr lvl="1">
              <a:buFont typeface="Wingdings" pitchFamily="2" charset="2"/>
              <a:buChar char="Ø"/>
            </a:pPr>
            <a:r>
              <a:rPr lang="fr-FR" sz="2400" smtClean="0">
                <a:latin typeface="GillSans"/>
              </a:rPr>
              <a:t>It may lead to undired interpretations</a:t>
            </a:r>
          </a:p>
        </p:txBody>
      </p:sp>
      <p:sp>
        <p:nvSpPr>
          <p:cNvPr id="17" name="Espace réservé du texte 16"/>
          <p:cNvSpPr>
            <a:spLocks noGrp="1"/>
          </p:cNvSpPr>
          <p:nvPr>
            <p:ph type="body" sz="quarter" idx="3"/>
          </p:nvPr>
        </p:nvSpPr>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pPr>
            <a:r>
              <a:rPr lang="fr-FR" sz="3200" smtClean="0">
                <a:latin typeface="GillSans"/>
              </a:rPr>
              <a:t>Formal </a:t>
            </a:r>
            <a:r>
              <a:rPr lang="fr-FR" sz="3200" smtClean="0">
                <a:latin typeface="GillSans"/>
              </a:rPr>
              <a:t>methods </a:t>
            </a:r>
            <a:r>
              <a:rPr lang="fr-FR" sz="3200" smtClean="0">
                <a:latin typeface="GillSans"/>
              </a:rPr>
              <a:t>(B)</a:t>
            </a:r>
            <a:endParaRPr lang="fr-FR" sz="3200" smtClean="0">
              <a:latin typeface="GillSans"/>
            </a:endParaRPr>
          </a:p>
        </p:txBody>
      </p:sp>
      <p:sp>
        <p:nvSpPr>
          <p:cNvPr id="18" name="Espace réservé du contenu 17"/>
          <p:cNvSpPr>
            <a:spLocks noGrp="1"/>
          </p:cNvSpPr>
          <p:nvPr>
            <p:ph sz="quarter" idx="4"/>
          </p:nvPr>
        </p:nvSpPr>
        <p:spPr/>
        <p:style>
          <a:lnRef idx="2">
            <a:schemeClr val="accent1"/>
          </a:lnRef>
          <a:fillRef idx="1">
            <a:schemeClr val="lt1"/>
          </a:fillRef>
          <a:effectRef idx="0">
            <a:schemeClr val="accent1"/>
          </a:effectRef>
          <a:fontRef idx="minor">
            <a:schemeClr val="dk1"/>
          </a:fontRef>
        </p:style>
        <p:txBody>
          <a:bodyPr/>
          <a:lstStyle/>
          <a:p>
            <a:r>
              <a:rPr lang="fr-FR" sz="2800" smtClean="0">
                <a:solidFill>
                  <a:schemeClr val="tx2"/>
                </a:solidFill>
                <a:latin typeface="GillSans"/>
              </a:rPr>
              <a:t>Advantage</a:t>
            </a:r>
            <a:r>
              <a:rPr lang="fr-FR" sz="2800" smtClean="0">
                <a:solidFill>
                  <a:schemeClr val="tx1"/>
                </a:solidFill>
                <a:latin typeface="GillSans"/>
              </a:rPr>
              <a:t>:</a:t>
            </a:r>
            <a:endParaRPr lang="fr-FR" sz="2800" smtClean="0">
              <a:solidFill>
                <a:schemeClr val="tx1"/>
              </a:solidFill>
              <a:latin typeface="GillSans"/>
            </a:endParaRPr>
          </a:p>
          <a:p>
            <a:pPr lvl="1"/>
            <a:r>
              <a:rPr lang="fr-FR" sz="2400" smtClean="0">
                <a:latin typeface="GillSans"/>
              </a:rPr>
              <a:t>Precise semantics</a:t>
            </a:r>
          </a:p>
          <a:p>
            <a:pPr lvl="1">
              <a:buFont typeface="Wingdings" pitchFamily="2" charset="2"/>
              <a:buChar char="Ø"/>
            </a:pPr>
            <a:r>
              <a:rPr lang="fr-FR" sz="2400" smtClean="0">
                <a:latin typeface="GillSans"/>
              </a:rPr>
              <a:t>Validate/Verify the considered specification</a:t>
            </a:r>
          </a:p>
          <a:p>
            <a:r>
              <a:rPr lang="fr-FR" sz="2800" smtClean="0">
                <a:solidFill>
                  <a:schemeClr val="tx2"/>
                </a:solidFill>
                <a:latin typeface="GillSans"/>
              </a:rPr>
              <a:t>Disadvantage</a:t>
            </a:r>
            <a:r>
              <a:rPr lang="fr-FR" sz="2800" smtClean="0">
                <a:latin typeface="GillSans"/>
              </a:rPr>
              <a:t>:</a:t>
            </a:r>
          </a:p>
          <a:p>
            <a:pPr lvl="1"/>
            <a:r>
              <a:rPr lang="fr-FR" sz="2400" smtClean="0">
                <a:latin typeface="GillSans"/>
              </a:rPr>
              <a:t>Mathematical logic</a:t>
            </a:r>
          </a:p>
          <a:p>
            <a:pPr lvl="1">
              <a:buFont typeface="Wingdings" pitchFamily="2" charset="2"/>
              <a:buChar char="Ø"/>
            </a:pPr>
            <a:r>
              <a:rPr lang="fr-FR" sz="2400" smtClean="0">
                <a:latin typeface="GillSans"/>
              </a:rPr>
              <a:t>It is difficult to understand and use. </a:t>
            </a:r>
            <a:endParaRPr lang="en-US" sz="2400" smtClean="0">
              <a:latin typeface="GillSans"/>
            </a:endParaRPr>
          </a:p>
          <a:p>
            <a:pPr>
              <a:lnSpc>
                <a:spcPct val="150000"/>
              </a:lnSpc>
            </a:pPr>
            <a:endParaRPr lang="en-US">
              <a:latin typeface="+mj-lt"/>
            </a:endParaRPr>
          </a:p>
        </p:txBody>
      </p:sp>
      <p:sp>
        <p:nvSpPr>
          <p:cNvPr id="4" name="Espace réservé de la date 3"/>
          <p:cNvSpPr>
            <a:spLocks noGrp="1"/>
          </p:cNvSpPr>
          <p:nvPr>
            <p:ph type="dt" sz="half" idx="10"/>
          </p:nvPr>
        </p:nvSpPr>
        <p:spPr>
          <a:xfrm>
            <a:off x="539552" y="6381328"/>
            <a:ext cx="870010" cy="360000"/>
          </a:xfrm>
        </p:spPr>
        <p:txBody>
          <a:bodyPr/>
          <a:lstStyle/>
          <a:p>
            <a:r>
              <a:rPr lang="fr-FR" smtClean="0">
                <a:latin typeface="+mj-lt"/>
              </a:rPr>
              <a:t>13/01/2017</a:t>
            </a:r>
            <a:endParaRPr lang="fr-FR" dirty="0">
              <a:latin typeface="+mj-lt"/>
            </a:endParaRPr>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latin typeface="+mj-lt"/>
              </a:rPr>
              <a:t>A MDE  approach to build secure information systems</a:t>
            </a:r>
            <a:endParaRPr lang="fr-FR" dirty="0">
              <a:latin typeface="+mj-lt"/>
            </a:endParaRPr>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latin typeface="+mj-lt"/>
              </a:rPr>
              <a:pPr/>
              <a:t>4</a:t>
            </a:fld>
            <a:endParaRPr lang="fr-FR" dirty="0">
              <a:latin typeface="+mj-lt"/>
            </a:endParaRP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motivation</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UML to B</a:t>
            </a:r>
            <a:endParaRPr lang="en-US"/>
          </a:p>
        </p:txBody>
      </p:sp>
      <p:sp>
        <p:nvSpPr>
          <p:cNvPr id="3" name="Espace réservé du contenu 2"/>
          <p:cNvSpPr>
            <a:spLocks noGrp="1"/>
          </p:cNvSpPr>
          <p:nvPr>
            <p:ph idx="1"/>
          </p:nvPr>
        </p:nvSpPr>
        <p:spPr>
          <a:xfrm>
            <a:off x="431540" y="1412776"/>
            <a:ext cx="4764868" cy="4680520"/>
          </a:xfrm>
        </p:spPr>
        <p:txBody>
          <a:bodyPr/>
          <a:lstStyle/>
          <a:p>
            <a:r>
              <a:rPr lang="fr-FR" smtClean="0"/>
              <a:t>Extend the B4MSecure tool:</a:t>
            </a:r>
          </a:p>
          <a:p>
            <a:pPr lvl="1"/>
            <a:r>
              <a:rPr lang="en-US" smtClean="0"/>
              <a:t>Adapt </a:t>
            </a:r>
            <a:r>
              <a:rPr lang="en-US" smtClean="0"/>
              <a:t>mapping </a:t>
            </a:r>
            <a:r>
              <a:rPr lang="en-US" smtClean="0"/>
              <a:t>rules of the functional </a:t>
            </a:r>
            <a:r>
              <a:rPr lang="en-US" smtClean="0"/>
              <a:t>and </a:t>
            </a:r>
            <a:r>
              <a:rPr lang="en-US" smtClean="0"/>
              <a:t>SecureUML </a:t>
            </a:r>
            <a:r>
              <a:rPr lang="en-US" smtClean="0"/>
              <a:t>models into B,</a:t>
            </a:r>
            <a:endParaRPr lang="en-US" smtClean="0"/>
          </a:p>
          <a:p>
            <a:pPr lvl="1"/>
            <a:r>
              <a:rPr lang="en-US" smtClean="0"/>
              <a:t> Extend for dynamic security properties</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40</a:t>
            </a:fld>
            <a:endParaRPr lang="fr-FR" dirty="0"/>
          </a:p>
        </p:txBody>
      </p:sp>
      <p:graphicFrame>
        <p:nvGraphicFramePr>
          <p:cNvPr id="24" name="Diagramme 23"/>
          <p:cNvGraphicFramePr/>
          <p:nvPr/>
        </p:nvGraphicFramePr>
        <p:xfrm>
          <a:off x="5088396" y="1412776"/>
          <a:ext cx="3948100" cy="3348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
        <p:nvSpPr>
          <p:cNvPr id="13" name="Rectangle 12"/>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A tool support</a:t>
            </a: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
                                            <p:graphicEl>
                                              <a:dgm id="{56EF4997-20EF-430D-8217-528BA45195B4}"/>
                                            </p:graphicEl>
                                          </p:spTgt>
                                        </p:tgtEl>
                                        <p:attrNameLst>
                                          <p:attrName>style.visibility</p:attrName>
                                        </p:attrNameLst>
                                      </p:cBhvr>
                                      <p:to>
                                        <p:strVal val="visible"/>
                                      </p:to>
                                    </p:set>
                                    <p:animEffect transition="in" filter="slide(fromBottom)">
                                      <p:cBhvr>
                                        <p:cTn id="7" dur="500"/>
                                        <p:tgtEl>
                                          <p:spTgt spid="24">
                                            <p:graphicEl>
                                              <a:dgm id="{56EF4997-20EF-430D-8217-528BA45195B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4">
                                            <p:graphicEl>
                                              <a:dgm id="{04AB7BA5-66BE-4403-84F4-98FB35309AD3}"/>
                                            </p:graphicEl>
                                          </p:spTgt>
                                        </p:tgtEl>
                                        <p:attrNameLst>
                                          <p:attrName>style.visibility</p:attrName>
                                        </p:attrNameLst>
                                      </p:cBhvr>
                                      <p:to>
                                        <p:strVal val="visible"/>
                                      </p:to>
                                    </p:set>
                                    <p:animEffect transition="in" filter="slide(fromBottom)">
                                      <p:cBhvr>
                                        <p:cTn id="12" dur="500"/>
                                        <p:tgtEl>
                                          <p:spTgt spid="24">
                                            <p:graphicEl>
                                              <a:dgm id="{04AB7BA5-66BE-4403-84F4-98FB35309AD3}"/>
                                            </p:graphic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4">
                                            <p:graphicEl>
                                              <a:dgm id="{73E85A3F-1860-4288-ADB0-A632CCE9649F}"/>
                                            </p:graphicEl>
                                          </p:spTgt>
                                        </p:tgtEl>
                                        <p:attrNameLst>
                                          <p:attrName>style.visibility</p:attrName>
                                        </p:attrNameLst>
                                      </p:cBhvr>
                                      <p:to>
                                        <p:strVal val="visible"/>
                                      </p:to>
                                    </p:set>
                                    <p:animEffect transition="in" filter="slide(fromBottom)">
                                      <p:cBhvr>
                                        <p:cTn id="15" dur="500"/>
                                        <p:tgtEl>
                                          <p:spTgt spid="24">
                                            <p:graphicEl>
                                              <a:dgm id="{73E85A3F-1860-4288-ADB0-A632CCE9649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4">
                                            <p:graphicEl>
                                              <a:dgm id="{6606DBB7-13BA-4BF9-9C10-B1D276F25DC1}"/>
                                            </p:graphicEl>
                                          </p:spTgt>
                                        </p:tgtEl>
                                        <p:attrNameLst>
                                          <p:attrName>style.visibility</p:attrName>
                                        </p:attrNameLst>
                                      </p:cBhvr>
                                      <p:to>
                                        <p:strVal val="visible"/>
                                      </p:to>
                                    </p:set>
                                    <p:animEffect transition="in" filter="slide(fromBottom)">
                                      <p:cBhvr>
                                        <p:cTn id="20" dur="500"/>
                                        <p:tgtEl>
                                          <p:spTgt spid="24">
                                            <p:graphicEl>
                                              <a:dgm id="{6606DBB7-13BA-4BF9-9C10-B1D276F25DC1}"/>
                                            </p:graphic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4">
                                            <p:graphicEl>
                                              <a:dgm id="{3B2C6B53-4E2E-4F01-A7DD-F3B7D7D1C827}"/>
                                            </p:graphicEl>
                                          </p:spTgt>
                                        </p:tgtEl>
                                        <p:attrNameLst>
                                          <p:attrName>style.visibility</p:attrName>
                                        </p:attrNameLst>
                                      </p:cBhvr>
                                      <p:to>
                                        <p:strVal val="visible"/>
                                      </p:to>
                                    </p:set>
                                    <p:animEffect transition="in" filter="slide(fromBottom)">
                                      <p:cBhvr>
                                        <p:cTn id="23" dur="500"/>
                                        <p:tgtEl>
                                          <p:spTgt spid="24">
                                            <p:graphicEl>
                                              <a:dgm id="{3B2C6B53-4E2E-4F01-A7DD-F3B7D7D1C82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4">
                                            <p:graphicEl>
                                              <a:dgm id="{E690F884-16D1-473D-B964-A1EF570B5079}"/>
                                            </p:graphicEl>
                                          </p:spTgt>
                                        </p:tgtEl>
                                        <p:attrNameLst>
                                          <p:attrName>style.visibility</p:attrName>
                                        </p:attrNameLst>
                                      </p:cBhvr>
                                      <p:to>
                                        <p:strVal val="visible"/>
                                      </p:to>
                                    </p:set>
                                    <p:animEffect transition="in" filter="slide(fromBottom)">
                                      <p:cBhvr>
                                        <p:cTn id="28" dur="500"/>
                                        <p:tgtEl>
                                          <p:spTgt spid="24">
                                            <p:graphicEl>
                                              <a:dgm id="{E690F884-16D1-473D-B964-A1EF570B5079}"/>
                                            </p:graphic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24">
                                            <p:graphicEl>
                                              <a:dgm id="{A5287835-0EED-4CE1-AFE7-8A1FF129FDA9}"/>
                                            </p:graphicEl>
                                          </p:spTgt>
                                        </p:tgtEl>
                                        <p:attrNameLst>
                                          <p:attrName>style.visibility</p:attrName>
                                        </p:attrNameLst>
                                      </p:cBhvr>
                                      <p:to>
                                        <p:strVal val="visible"/>
                                      </p:to>
                                    </p:set>
                                    <p:animEffect transition="in" filter="slide(fromBottom)">
                                      <p:cBhvr>
                                        <p:cTn id="31" dur="500"/>
                                        <p:tgtEl>
                                          <p:spTgt spid="24">
                                            <p:graphicEl>
                                              <a:dgm id="{A5287835-0EED-4CE1-AFE7-8A1FF129FDA9}"/>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24">
                                            <p:graphicEl>
                                              <a:dgm id="{89E08A60-410D-4C26-91C9-5B12469A712A}"/>
                                            </p:graphicEl>
                                          </p:spTgt>
                                        </p:tgtEl>
                                        <p:attrNameLst>
                                          <p:attrName>style.visibility</p:attrName>
                                        </p:attrNameLst>
                                      </p:cBhvr>
                                      <p:to>
                                        <p:strVal val="visible"/>
                                      </p:to>
                                    </p:set>
                                    <p:animEffect transition="in" filter="slide(fromBottom)">
                                      <p:cBhvr>
                                        <p:cTn id="36" dur="500"/>
                                        <p:tgtEl>
                                          <p:spTgt spid="24">
                                            <p:graphicEl>
                                              <a:dgm id="{89E08A60-410D-4C26-91C9-5B12469A712A}"/>
                                            </p:graphic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4">
                                            <p:graphicEl>
                                              <a:dgm id="{06763F5E-5009-43C2-BF47-464FBF1932A1}"/>
                                            </p:graphicEl>
                                          </p:spTgt>
                                        </p:tgtEl>
                                        <p:attrNameLst>
                                          <p:attrName>style.visibility</p:attrName>
                                        </p:attrNameLst>
                                      </p:cBhvr>
                                      <p:to>
                                        <p:strVal val="visible"/>
                                      </p:to>
                                    </p:set>
                                    <p:animEffect transition="in" filter="slide(fromBottom)">
                                      <p:cBhvr>
                                        <p:cTn id="39" dur="500"/>
                                        <p:tgtEl>
                                          <p:spTgt spid="24">
                                            <p:graphicEl>
                                              <a:dgm id="{06763F5E-5009-43C2-BF47-464FBF1932A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Sub>
          <a:bldDgm bld="lvlOne"/>
        </p:bldSub>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Proof obligations using AtelierB</a:t>
            </a:r>
            <a:endParaRPr lang="en-US"/>
          </a:p>
        </p:txBody>
      </p:sp>
      <p:sp>
        <p:nvSpPr>
          <p:cNvPr id="9" name="Espace réservé du contenu 8"/>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41</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mj-lt"/>
              </a:rPr>
              <a:t>Validation </a:t>
            </a:r>
            <a:endParaRPr lang="en-US" sz="2000" dirty="0">
              <a:latin typeface="+mj-lt"/>
            </a:endParaRPr>
          </a:p>
        </p:txBody>
      </p:sp>
      <p:pic>
        <p:nvPicPr>
          <p:cNvPr id="466946" name="Picture 2"/>
          <p:cNvPicPr>
            <a:picLocks noChangeAspect="1" noChangeArrowheads="1"/>
          </p:cNvPicPr>
          <p:nvPr/>
        </p:nvPicPr>
        <p:blipFill>
          <a:blip r:embed="rId3" cstate="print"/>
          <a:srcRect/>
          <a:stretch>
            <a:fillRect/>
          </a:stretch>
        </p:blipFill>
        <p:spPr bwMode="auto">
          <a:xfrm>
            <a:off x="1408834" y="1844824"/>
            <a:ext cx="6326332" cy="2259404"/>
          </a:xfrm>
          <a:prstGeom prst="rect">
            <a:avLst/>
          </a:prstGeom>
          <a:noFill/>
          <a:ln w="9525">
            <a:noFill/>
            <a:miter lim="800000"/>
            <a:headEnd/>
            <a:tailEnd/>
          </a:ln>
        </p:spPr>
      </p:pic>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Animation with ProB</a:t>
            </a:r>
            <a:endParaRPr lang="en-US"/>
          </a:p>
        </p:txBody>
      </p:sp>
      <p:sp>
        <p:nvSpPr>
          <p:cNvPr id="9" name="Espace réservé du contenu 8"/>
          <p:cNvSpPr>
            <a:spLocks noGrp="1"/>
          </p:cNvSpPr>
          <p:nvPr>
            <p:ph idx="1"/>
          </p:nvPr>
        </p:nvSpPr>
        <p:spPr/>
        <p:txBody>
          <a:bodyPr/>
          <a:lstStyle/>
          <a:p>
            <a:pPr>
              <a:buNone/>
            </a:pPr>
            <a:r>
              <a:rPr lang="fr-FR" b="1" smtClean="0"/>
              <a:t>Rule 1</a:t>
            </a:r>
            <a:r>
              <a:rPr lang="fr-FR" smtClean="0"/>
              <a:t>: </a:t>
            </a:r>
            <a:r>
              <a:rPr lang="fr-FR" i="1" smtClean="0"/>
              <a:t>A purchase order can be signed off to receive the goods only if it is approved. And its </a:t>
            </a:r>
            <a:r>
              <a:rPr lang="en-US" i="1" smtClean="0"/>
              <a:t>creation and its reception should be executed by</a:t>
            </a:r>
            <a:br>
              <a:rPr lang="en-US" i="1" smtClean="0"/>
            </a:br>
            <a:r>
              <a:rPr lang="en-US" i="1" smtClean="0"/>
              <a:t>two different people.</a:t>
            </a:r>
          </a:p>
          <a:p>
            <a:endParaRPr lang="fr-FR" smtClean="0"/>
          </a:p>
          <a:p>
            <a:r>
              <a:rPr lang="fr-FR" smtClean="0"/>
              <a:t>Scenarios:</a:t>
            </a:r>
          </a:p>
          <a:p>
            <a:pPr marL="914400" lvl="1" indent="-457200">
              <a:buFont typeface="+mj-lt"/>
              <a:buAutoNum type="arabicParenR"/>
            </a:pPr>
            <a:r>
              <a:rPr lang="fr-FR" i="1" smtClean="0"/>
              <a:t>Tom </a:t>
            </a:r>
            <a:r>
              <a:rPr lang="fr-FR" smtClean="0"/>
              <a:t>logs in to the system,</a:t>
            </a:r>
            <a:endParaRPr lang="fr-FR" i="1" smtClean="0"/>
          </a:p>
          <a:p>
            <a:pPr marL="914400" lvl="1" indent="-457200">
              <a:buFont typeface="+mj-lt"/>
              <a:buAutoNum type="arabicParenR"/>
            </a:pPr>
            <a:r>
              <a:rPr lang="fr-FR" i="1" smtClean="0"/>
              <a:t>Tom </a:t>
            </a:r>
            <a:r>
              <a:rPr lang="fr-FR" smtClean="0"/>
              <a:t>create the purchase order </a:t>
            </a:r>
            <a:r>
              <a:rPr lang="fr-FR" i="1" smtClean="0"/>
              <a:t>po,</a:t>
            </a:r>
          </a:p>
          <a:p>
            <a:pPr marL="914400" lvl="1" indent="-457200">
              <a:buFont typeface="+mj-lt"/>
              <a:buAutoNum type="arabicParenR"/>
            </a:pPr>
            <a:r>
              <a:rPr lang="fr-FR" i="1" smtClean="0"/>
              <a:t>Tom </a:t>
            </a:r>
            <a:r>
              <a:rPr lang="fr-FR" smtClean="0"/>
              <a:t>tries to receive the purchase order.</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42</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mj-lt"/>
              </a:rPr>
              <a:t>Validation </a:t>
            </a:r>
            <a:endParaRPr lang="en-US" sz="2000" dirty="0">
              <a:latin typeface="+mj-lt"/>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lstStyle/>
          <a:p>
            <a:r>
              <a:rPr lang="fr-FR" smtClean="0"/>
              <a:t>We have specified functional and static/dynamic security requirements using UML-based diagrams:</a:t>
            </a:r>
          </a:p>
          <a:p>
            <a:pPr lvl="1"/>
            <a:r>
              <a:rPr lang="fr-FR" smtClean="0"/>
              <a:t>UML class diagram for the functional requirements,</a:t>
            </a:r>
          </a:p>
          <a:p>
            <a:pPr lvl="1"/>
            <a:r>
              <a:rPr lang="fr-FR" smtClean="0"/>
              <a:t>SecureUML diagram for static security rules,</a:t>
            </a:r>
          </a:p>
          <a:p>
            <a:pPr lvl="1"/>
            <a:r>
              <a:rPr lang="fr-FR" smtClean="0"/>
              <a:t>Secure activity diagram for dynamic security rules.</a:t>
            </a:r>
          </a:p>
          <a:p>
            <a:endParaRPr lang="fr-FR" smtClean="0"/>
          </a:p>
          <a:p>
            <a:r>
              <a:rPr lang="fr-FR" smtClean="0"/>
              <a:t>The graphical models are translated into a B specification:</a:t>
            </a:r>
          </a:p>
          <a:p>
            <a:pPr lvl="1"/>
            <a:r>
              <a:rPr lang="fr-FR" smtClean="0"/>
              <a:t>Prove their correctness</a:t>
            </a:r>
          </a:p>
          <a:p>
            <a:pPr lvl="1"/>
            <a:r>
              <a:rPr lang="fr-FR" smtClean="0"/>
              <a:t>Verify their interactions</a:t>
            </a:r>
          </a:p>
          <a:p>
            <a:pPr lvl="1"/>
            <a:endParaRPr lang="fr-FR" smtClean="0"/>
          </a:p>
          <a:p>
            <a:r>
              <a:rPr lang="fr-FR" smtClean="0"/>
              <a:t>This transformation is automated.</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43</a:t>
            </a:fld>
            <a:endParaRPr lang="fr-FR" dirty="0"/>
          </a:p>
        </p:txBody>
      </p:sp>
      <p:sp>
        <p:nvSpPr>
          <p:cNvPr id="7" name="Rectangle 6"/>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system-design models into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system-design models </a:t>
            </a:r>
            <a:r>
              <a:rPr lang="en-US" smtClean="0">
                <a:solidFill>
                  <a:schemeClr val="bg1">
                    <a:lumMod val="85000"/>
                  </a:schemeClr>
                </a:solidFill>
              </a:rPr>
              <a:t>into </a:t>
            </a:r>
            <a:r>
              <a:rPr lang="en-US" smtClean="0">
                <a:solidFill>
                  <a:schemeClr val="bg1">
                    <a:lumMod val="85000"/>
                  </a:schemeClr>
                </a:solidFill>
              </a:rPr>
              <a:t>B</a:t>
            </a:r>
            <a:endParaRPr lang="en-US" dirty="0" smtClean="0">
              <a:solidFill>
                <a:schemeClr val="bg1">
                  <a:lumMod val="85000"/>
                </a:schemeClr>
              </a:solidFill>
            </a:endParaRP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Translation </a:t>
            </a:r>
            <a:r>
              <a:rPr lang="en-US" smtClean="0"/>
              <a:t>of the B </a:t>
            </a:r>
            <a:r>
              <a:rPr lang="en-US" smtClean="0"/>
              <a:t>specification </a:t>
            </a:r>
            <a:r>
              <a:rPr lang="en-US" smtClean="0"/>
              <a:t>into an </a:t>
            </a:r>
            <a:r>
              <a:rPr lang="en-US" smtClean="0"/>
              <a:t>AOP-based </a:t>
            </a:r>
            <a:r>
              <a:rPr lang="en-US" smtClean="0"/>
              <a:t>application</a:t>
            </a:r>
          </a:p>
          <a:p>
            <a:pPr marL="990600" lvl="1" indent="-533400">
              <a:buSzPct val="135000"/>
              <a:buFont typeface="Wingdings" pitchFamily="2" charset="2"/>
              <a:buChar char="§"/>
            </a:pPr>
            <a:r>
              <a:rPr lang="en-US" smtClean="0">
                <a:solidFill>
                  <a:schemeClr val="accent1">
                    <a:lumMod val="60000"/>
                    <a:lumOff val="40000"/>
                  </a:schemeClr>
                </a:solidFill>
              </a:rPr>
              <a:t>From an abstract B specification to </a:t>
            </a:r>
            <a:r>
              <a:rPr lang="en-US" smtClean="0">
                <a:solidFill>
                  <a:schemeClr val="accent1">
                    <a:lumMod val="60000"/>
                    <a:lumOff val="40000"/>
                  </a:schemeClr>
                </a:solidFill>
              </a:rPr>
              <a:t>a </a:t>
            </a:r>
            <a:r>
              <a:rPr lang="en-US" smtClean="0">
                <a:solidFill>
                  <a:schemeClr val="accent1">
                    <a:lumMod val="60000"/>
                    <a:lumOff val="40000"/>
                  </a:schemeClr>
                </a:solidFill>
              </a:rPr>
              <a:t>relational-like </a:t>
            </a:r>
            <a:r>
              <a:rPr lang="en-US" smtClean="0">
                <a:solidFill>
                  <a:schemeClr val="accent1">
                    <a:lumMod val="60000"/>
                    <a:lumOff val="40000"/>
                  </a:schemeClr>
                </a:solidFill>
              </a:rPr>
              <a:t>B </a:t>
            </a:r>
            <a:r>
              <a:rPr lang="en-US" smtClean="0">
                <a:solidFill>
                  <a:schemeClr val="accent1">
                    <a:lumMod val="60000"/>
                    <a:lumOff val="40000"/>
                  </a:schemeClr>
                </a:solidFill>
              </a:rPr>
              <a:t>implementation</a:t>
            </a:r>
          </a:p>
          <a:p>
            <a:pPr marL="990600" lvl="1" indent="-533400">
              <a:buSzPct val="135000"/>
              <a:buFont typeface="Wingdings" pitchFamily="2" charset="2"/>
              <a:buChar char="§"/>
            </a:pPr>
            <a:r>
              <a:rPr lang="en-US" smtClean="0">
                <a:solidFill>
                  <a:schemeClr val="accent1">
                    <a:lumMod val="60000"/>
                    <a:lumOff val="40000"/>
                  </a:schemeClr>
                </a:solidFill>
              </a:rPr>
              <a:t>The </a:t>
            </a:r>
            <a:r>
              <a:rPr lang="en-US" smtClean="0">
                <a:solidFill>
                  <a:schemeClr val="accent1">
                    <a:lumMod val="60000"/>
                    <a:lumOff val="40000"/>
                  </a:schemeClr>
                </a:solidFill>
              </a:rPr>
              <a:t>AspectJ </a:t>
            </a:r>
            <a:r>
              <a:rPr lang="en-US" smtClean="0">
                <a:solidFill>
                  <a:schemeClr val="accent1">
                    <a:lumMod val="60000"/>
                    <a:lumOff val="40000"/>
                  </a:schemeClr>
                </a:solidFill>
              </a:rPr>
              <a:t>implementation of </a:t>
            </a:r>
            <a:r>
              <a:rPr lang="en-US" smtClean="0">
                <a:solidFill>
                  <a:schemeClr val="accent1">
                    <a:lumMod val="60000"/>
                    <a:lumOff val="40000"/>
                  </a:schemeClr>
                </a:solidFill>
              </a:rPr>
              <a:t>the </a:t>
            </a:r>
            <a:r>
              <a:rPr lang="en-US" smtClean="0">
                <a:solidFill>
                  <a:schemeClr val="accent1">
                    <a:lumMod val="60000"/>
                    <a:lumOff val="40000"/>
                  </a:schemeClr>
                </a:solidFill>
              </a:rPr>
              <a:t>application</a:t>
            </a:r>
          </a:p>
          <a:p>
            <a:pPr marL="990600" lvl="1" indent="-533400">
              <a:buSzPct val="135000"/>
              <a:buFont typeface="Wingdings" pitchFamily="2" charset="2"/>
              <a:buChar char="§"/>
            </a:pPr>
            <a:r>
              <a:rPr lang="fr-FR" smtClean="0">
                <a:solidFill>
                  <a:schemeClr val="accent1">
                    <a:lumMod val="60000"/>
                    <a:lumOff val="40000"/>
                  </a:schemeClr>
                </a:solidFill>
              </a:rPr>
              <a:t>Automate the translation</a:t>
            </a:r>
            <a:endParaRPr lang="en-US" smtClean="0">
              <a:solidFill>
                <a:schemeClr val="accent1">
                  <a:lumMod val="60000"/>
                  <a:lumOff val="40000"/>
                </a:schemeClr>
              </a:solidFill>
            </a:endParaRP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fld id="{80769CC3-50AF-4D6A-BA0C-68CF7D1416CF}" type="datetime1">
              <a:rPr lang="fr-FR" smtClean="0"/>
              <a:pPr/>
              <a:t>02/01/2017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Outline</a:t>
            </a:r>
            <a:endParaRPr lang="en-US" sz="2000" dirty="0">
              <a:latin typeface="Bookman Old Style" pitchFamily="18" charset="0"/>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mtClean="0"/>
              <a:t>An abstract B specification can be refined until it is close to a target language.</a:t>
            </a:r>
          </a:p>
          <a:p>
            <a:endParaRPr lang="fr-FR" smtClean="0"/>
          </a:p>
          <a:p>
            <a:endParaRPr lang="fr-FR" smtClean="0"/>
          </a:p>
          <a:p>
            <a:endParaRPr lang="fr-FR" smtClean="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45</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pic>
        <p:nvPicPr>
          <p:cNvPr id="480258" name="Picture 2"/>
          <p:cNvPicPr>
            <a:picLocks noChangeAspect="1" noChangeArrowheads="1"/>
          </p:cNvPicPr>
          <p:nvPr/>
        </p:nvPicPr>
        <p:blipFill>
          <a:blip r:embed="rId2" cstate="print"/>
          <a:srcRect/>
          <a:stretch>
            <a:fillRect/>
          </a:stretch>
        </p:blipFill>
        <p:spPr bwMode="auto">
          <a:xfrm>
            <a:off x="6732240" y="1412776"/>
            <a:ext cx="2275976" cy="1908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mtClean="0"/>
              <a:t>An abstract B specification can be refined until it is close to a target language.</a:t>
            </a:r>
          </a:p>
          <a:p>
            <a:endParaRPr lang="fr-FR" smtClean="0"/>
          </a:p>
          <a:p>
            <a:endParaRPr lang="fr-FR" smtClean="0"/>
          </a:p>
          <a:p>
            <a:endParaRPr lang="fr-FR" smtClean="0"/>
          </a:p>
          <a:p>
            <a:r>
              <a:rPr lang="fr-FR" smtClean="0"/>
              <a:t>The AOP paradigm allows a separation of concerns.</a:t>
            </a:r>
            <a:endParaRPr lang="fr-FR" smtClean="0"/>
          </a:p>
          <a:p>
            <a:endParaRPr lang="fr-FR" smtClean="0"/>
          </a:p>
          <a:p>
            <a:endParaRPr lang="fr-FR" smtClean="0"/>
          </a:p>
          <a:p>
            <a:endParaRPr lang="fr-FR" smtClean="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46</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pic>
        <p:nvPicPr>
          <p:cNvPr id="480258" name="Picture 2"/>
          <p:cNvPicPr>
            <a:picLocks noChangeAspect="1" noChangeArrowheads="1"/>
          </p:cNvPicPr>
          <p:nvPr/>
        </p:nvPicPr>
        <p:blipFill>
          <a:blip r:embed="rId2" cstate="print"/>
          <a:srcRect/>
          <a:stretch>
            <a:fillRect/>
          </a:stretch>
        </p:blipFill>
        <p:spPr bwMode="auto">
          <a:xfrm>
            <a:off x="6732240" y="1412776"/>
            <a:ext cx="2275976" cy="1908212"/>
          </a:xfrm>
          <a:prstGeom prst="rect">
            <a:avLst/>
          </a:prstGeom>
          <a:noFill/>
          <a:ln w="9525">
            <a:noFill/>
            <a:miter lim="800000"/>
            <a:headEnd/>
            <a:tailEnd/>
          </a:ln>
        </p:spPr>
      </p:pic>
      <p:pic>
        <p:nvPicPr>
          <p:cNvPr id="60" name="Picture 5"/>
          <p:cNvPicPr>
            <a:picLocks noChangeAspect="1" noChangeArrowheads="1"/>
          </p:cNvPicPr>
          <p:nvPr/>
        </p:nvPicPr>
        <p:blipFill>
          <a:blip r:embed="rId3" cstate="print"/>
          <a:srcRect/>
          <a:stretch>
            <a:fillRect/>
          </a:stretch>
        </p:blipFill>
        <p:spPr bwMode="auto">
          <a:xfrm>
            <a:off x="5338286" y="3537012"/>
            <a:ext cx="1869347" cy="144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mtClean="0"/>
              <a:t>An abstract B specification can be refined until it is close to a target language.</a:t>
            </a:r>
          </a:p>
          <a:p>
            <a:endParaRPr lang="fr-FR" smtClean="0"/>
          </a:p>
          <a:p>
            <a:endParaRPr lang="fr-FR" smtClean="0"/>
          </a:p>
          <a:p>
            <a:endParaRPr lang="fr-FR" smtClean="0"/>
          </a:p>
          <a:p>
            <a:r>
              <a:rPr lang="fr-FR" smtClean="0"/>
              <a:t>The AOP paradigm allows a separation of concerns.</a:t>
            </a:r>
            <a:endParaRPr lang="fr-FR" smtClean="0"/>
          </a:p>
          <a:p>
            <a:endParaRPr lang="fr-FR" smtClean="0"/>
          </a:p>
          <a:p>
            <a:endParaRPr lang="fr-FR" smtClean="0"/>
          </a:p>
          <a:p>
            <a:endParaRPr lang="fr-FR" smtClean="0"/>
          </a:p>
          <a:p>
            <a:pPr>
              <a:buNone/>
            </a:pPr>
            <a:r>
              <a:rPr lang="fr-FR" smtClean="0">
                <a:sym typeface="Wingdings" pitchFamily="2" charset="2"/>
              </a:rPr>
              <a:t> </a:t>
            </a:r>
            <a:r>
              <a:rPr lang="fr-FR" smtClean="0"/>
              <a:t>We propose to r</a:t>
            </a:r>
            <a:r>
              <a:rPr lang="fr-FR" sz="2400" smtClean="0"/>
              <a:t>efine the previous obtained B specification until its implementation is close to an AspectJ-based program.</a:t>
            </a:r>
            <a:endParaRPr lang="en-US" sz="24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47</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pic>
        <p:nvPicPr>
          <p:cNvPr id="480258" name="Picture 2"/>
          <p:cNvPicPr>
            <a:picLocks noChangeAspect="1" noChangeArrowheads="1"/>
          </p:cNvPicPr>
          <p:nvPr/>
        </p:nvPicPr>
        <p:blipFill>
          <a:blip r:embed="rId2" cstate="print"/>
          <a:srcRect/>
          <a:stretch>
            <a:fillRect/>
          </a:stretch>
        </p:blipFill>
        <p:spPr bwMode="auto">
          <a:xfrm>
            <a:off x="6732240" y="1412776"/>
            <a:ext cx="2275976" cy="1908212"/>
          </a:xfrm>
          <a:prstGeom prst="rect">
            <a:avLst/>
          </a:prstGeom>
          <a:noFill/>
          <a:ln w="9525">
            <a:noFill/>
            <a:miter lim="800000"/>
            <a:headEnd/>
            <a:tailEnd/>
          </a:ln>
        </p:spPr>
      </p:pic>
      <p:pic>
        <p:nvPicPr>
          <p:cNvPr id="60" name="Picture 5"/>
          <p:cNvPicPr>
            <a:picLocks noChangeAspect="1" noChangeArrowheads="1"/>
          </p:cNvPicPr>
          <p:nvPr/>
        </p:nvPicPr>
        <p:blipFill>
          <a:blip r:embed="rId3" cstate="print"/>
          <a:srcRect/>
          <a:stretch>
            <a:fillRect/>
          </a:stretch>
        </p:blipFill>
        <p:spPr bwMode="auto">
          <a:xfrm>
            <a:off x="5338286" y="3537012"/>
            <a:ext cx="1869347" cy="144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sp>
        <p:nvSpPr>
          <p:cNvPr id="3" name="Espace réservé du contenu 2"/>
          <p:cNvSpPr>
            <a:spLocks noGrp="1"/>
          </p:cNvSpPr>
          <p:nvPr>
            <p:ph idx="1"/>
          </p:nvPr>
        </p:nvSpPr>
        <p:spPr/>
        <p:txBody>
          <a:bodyPr/>
          <a:lstStyle/>
          <a:p>
            <a:pPr>
              <a:buFont typeface="Wingdings" pitchFamily="2" charset="2"/>
              <a:buChar char=""/>
            </a:pPr>
            <a:r>
              <a:rPr lang="fr-FR" smtClean="0"/>
              <a:t>Refine the B specification into a relational-based implementation</a:t>
            </a:r>
          </a:p>
          <a:p>
            <a:pPr>
              <a:buFont typeface="Wingdings" pitchFamily="2" charset="2"/>
              <a:buChar char=""/>
            </a:pPr>
            <a:endParaRPr lang="fr-FR" smtClean="0"/>
          </a:p>
          <a:p>
            <a:pPr>
              <a:buFont typeface="Wingdings" pitchFamily="2" charset="2"/>
              <a:buChar char=""/>
            </a:pPr>
            <a:endParaRPr lang="fr-FR" smtClean="0"/>
          </a:p>
          <a:p>
            <a:pPr>
              <a:buFont typeface="Wingdings" pitchFamily="2" charset="2"/>
              <a:buChar char=""/>
            </a:pPr>
            <a:endParaRPr lang="fr-FR" smtClean="0"/>
          </a:p>
          <a:p>
            <a:pPr>
              <a:buFont typeface="Wingdings" pitchFamily="2" charset="2"/>
              <a:buChar char=""/>
            </a:pPr>
            <a:r>
              <a:rPr lang="fr-FR" smtClean="0"/>
              <a:t>Map the final B refinement into an AspectJ-based application connected to the database.</a:t>
            </a:r>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48</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23628" y="440668"/>
            <a:ext cx="7734438" cy="1008112"/>
          </a:xfrm>
        </p:spPr>
        <p:txBody>
          <a:bodyPr/>
          <a:lstStyle/>
          <a:p>
            <a:pPr marL="457200" indent="-457200" algn="ctr"/>
            <a:r>
              <a:rPr lang="fr-FR" sz="2400" smtClean="0">
                <a:latin typeface="+mj-lt"/>
              </a:rPr>
              <a:t>1. </a:t>
            </a:r>
            <a:r>
              <a:rPr lang="en-US" sz="2400" smtClean="0">
                <a:latin typeface="+mj-lt"/>
              </a:rPr>
              <a:t>From an abstract B specification to </a:t>
            </a:r>
            <a:r>
              <a:rPr lang="en-US" sz="2400" smtClean="0">
                <a:latin typeface="+mj-lt"/>
              </a:rPr>
              <a:t>a </a:t>
            </a:r>
            <a:r>
              <a:rPr lang="en-US" sz="2400" smtClean="0">
                <a:latin typeface="+mj-lt"/>
              </a:rPr>
              <a:t>relational-like </a:t>
            </a:r>
            <a:br>
              <a:rPr lang="en-US" sz="2400" smtClean="0">
                <a:latin typeface="+mj-lt"/>
              </a:rPr>
            </a:br>
            <a:r>
              <a:rPr lang="en-US" sz="2400" smtClean="0">
                <a:latin typeface="+mj-lt"/>
              </a:rPr>
              <a:t>B implementation</a:t>
            </a:r>
            <a:endParaRPr lang="en-US" sz="2400">
              <a:latin typeface="+mj-lt"/>
            </a:endParaRPr>
          </a:p>
        </p:txBody>
      </p:sp>
      <p:sp>
        <p:nvSpPr>
          <p:cNvPr id="3" name="Espace réservé du contenu 2"/>
          <p:cNvSpPr>
            <a:spLocks noGrp="1"/>
          </p:cNvSpPr>
          <p:nvPr>
            <p:ph idx="1"/>
          </p:nvPr>
        </p:nvSpPr>
        <p:spPr/>
        <p:txBody>
          <a:bodyPr/>
          <a:lstStyle/>
          <a:p>
            <a:pPr>
              <a:buFont typeface="Wingdings" pitchFamily="2" charset="2"/>
              <a:buChar char="q"/>
            </a:pPr>
            <a:r>
              <a:rPr lang="fr-FR" smtClean="0"/>
              <a:t>The refinement process [A. Mammar, 2006]:</a:t>
            </a:r>
          </a:p>
          <a:p>
            <a:pPr>
              <a:buFont typeface="Wingdings" pitchFamily="2" charset="2"/>
              <a:buChar char="q"/>
            </a:pPr>
            <a:endParaRPr lang="fr-FR" smtClean="0"/>
          </a:p>
          <a:p>
            <a:pPr lvl="1">
              <a:buFont typeface="Wingdings" pitchFamily="2" charset="2"/>
              <a:buChar char=""/>
            </a:pPr>
            <a:r>
              <a:rPr lang="fr-FR" smtClean="0"/>
              <a:t>Data refinement</a:t>
            </a:r>
          </a:p>
          <a:p>
            <a:pPr lvl="2">
              <a:buFont typeface="Wingdings" pitchFamily="2" charset="2"/>
              <a:buChar char="v"/>
            </a:pPr>
            <a:r>
              <a:rPr lang="fr-FR" smtClean="0">
                <a:solidFill>
                  <a:srgbClr val="FF0000"/>
                </a:solidFill>
              </a:rPr>
              <a:t>Goal</a:t>
            </a:r>
            <a:r>
              <a:rPr lang="fr-FR" smtClean="0"/>
              <a:t>: SQL table</a:t>
            </a:r>
            <a:endParaRPr lang="fr-FR" smtClean="0"/>
          </a:p>
          <a:p>
            <a:pPr>
              <a:buFont typeface="Wingdings" pitchFamily="2" charset="2"/>
              <a:buChar char=""/>
            </a:pPr>
            <a:endParaRPr lang="fr-FR" smtClean="0"/>
          </a:p>
          <a:p>
            <a:pPr lvl="1">
              <a:buFont typeface="Wingdings" pitchFamily="2" charset="2"/>
              <a:buChar char=""/>
            </a:pPr>
            <a:r>
              <a:rPr lang="fr-FR" smtClean="0"/>
              <a:t>Behavioral </a:t>
            </a:r>
            <a:r>
              <a:rPr lang="fr-FR" smtClean="0"/>
              <a:t>refinement:</a:t>
            </a:r>
          </a:p>
          <a:p>
            <a:pPr lvl="2">
              <a:buFont typeface="Wingdings" pitchFamily="2" charset="2"/>
              <a:buChar char="v"/>
            </a:pPr>
            <a:r>
              <a:rPr lang="en-US" sz="2100" smtClean="0"/>
              <a:t>Replace </a:t>
            </a:r>
            <a:r>
              <a:rPr lang="en-US" sz="2100" smtClean="0"/>
              <a:t>the parallel substitutions with sequential </a:t>
            </a:r>
            <a:r>
              <a:rPr lang="en-US" sz="2100" smtClean="0"/>
              <a:t>ones </a:t>
            </a:r>
            <a:endParaRPr lang="en-US" sz="2100" smtClean="0"/>
          </a:p>
          <a:p>
            <a:pPr lvl="2">
              <a:buFont typeface="Wingdings" pitchFamily="2" charset="2"/>
              <a:buChar char="v"/>
            </a:pPr>
            <a:r>
              <a:rPr lang="en-US" sz="2100" smtClean="0"/>
              <a:t>Eliminate </a:t>
            </a:r>
            <a:r>
              <a:rPr lang="en-US" sz="2100" smtClean="0"/>
              <a:t>preconditions </a:t>
            </a:r>
            <a:endParaRPr lang="fr-FR" smtClean="0"/>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49</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amond(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amond(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amond(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heckerboard(across)">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re 20"/>
          <p:cNvSpPr>
            <a:spLocks noGrp="1"/>
          </p:cNvSpPr>
          <p:nvPr>
            <p:ph type="title"/>
          </p:nvPr>
        </p:nvSpPr>
        <p:spPr/>
        <p:txBody>
          <a:bodyPr/>
          <a:lstStyle/>
          <a:p>
            <a:r>
              <a:rPr lang="fr-FR" smtClean="0"/>
              <a:t>Security enforcement</a:t>
            </a:r>
            <a:endParaRPr lang="en-US"/>
          </a:p>
        </p:txBody>
      </p:sp>
      <p:sp>
        <p:nvSpPr>
          <p:cNvPr id="3" name="Espace réservé du contenu 2"/>
          <p:cNvSpPr>
            <a:spLocks noGrp="1"/>
          </p:cNvSpPr>
          <p:nvPr>
            <p:ph idx="1"/>
          </p:nvPr>
        </p:nvSpPr>
        <p:spPr>
          <a:xfrm>
            <a:off x="575556" y="4653136"/>
            <a:ext cx="7992888" cy="1440159"/>
          </a:xfrm>
        </p:spPr>
        <p:txBody>
          <a:bodyPr>
            <a:normAutofit/>
          </a:bodyPr>
          <a:lstStyle/>
          <a:p>
            <a:pPr>
              <a:buNone/>
            </a:pPr>
            <a:r>
              <a:rPr lang="fr-FR" smtClean="0">
                <a:latin typeface="GillSans"/>
              </a:rPr>
              <a:t>How to program a clear application which can be easily traced and maintained?</a:t>
            </a:r>
            <a:endParaRPr lang="en-US">
              <a:latin typeface="GillSans"/>
            </a:endParaRP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motivation</a:t>
            </a:r>
            <a:endParaRPr lang="en-US" sz="2000" dirty="0">
              <a:latin typeface="Bookman Old Style" pitchFamily="18" charset="0"/>
            </a:endParaRPr>
          </a:p>
        </p:txBody>
      </p:sp>
      <p:grpSp>
        <p:nvGrpSpPr>
          <p:cNvPr id="11" name="Groupe 10"/>
          <p:cNvGrpSpPr/>
          <p:nvPr/>
        </p:nvGrpSpPr>
        <p:grpSpPr>
          <a:xfrm>
            <a:off x="431540" y="1412776"/>
            <a:ext cx="1368152" cy="1357699"/>
            <a:chOff x="179512" y="4077072"/>
            <a:chExt cx="1368152" cy="1357699"/>
          </a:xfrm>
        </p:grpSpPr>
        <p:pic>
          <p:nvPicPr>
            <p:cNvPr id="12" name="Image 11" descr="process-user.png"/>
            <p:cNvPicPr>
              <a:picLocks noChangeAspect="1"/>
            </p:cNvPicPr>
            <p:nvPr/>
          </p:nvPicPr>
          <p:blipFill>
            <a:blip r:embed="rId3" cstate="print"/>
            <a:stretch>
              <a:fillRect/>
            </a:stretch>
          </p:blipFill>
          <p:spPr>
            <a:xfrm>
              <a:off x="323528" y="4077072"/>
              <a:ext cx="936104" cy="936104"/>
            </a:xfrm>
            <a:prstGeom prst="rect">
              <a:avLst/>
            </a:prstGeom>
          </p:spPr>
        </p:pic>
        <p:sp>
          <p:nvSpPr>
            <p:cNvPr id="13" name="ZoneTexte 12"/>
            <p:cNvSpPr txBox="1"/>
            <p:nvPr/>
          </p:nvSpPr>
          <p:spPr>
            <a:xfrm>
              <a:off x="179512" y="5065439"/>
              <a:ext cx="1368152" cy="369332"/>
            </a:xfrm>
            <a:prstGeom prst="rect">
              <a:avLst/>
            </a:prstGeom>
            <a:noFill/>
          </p:spPr>
          <p:txBody>
            <a:bodyPr wrap="square" rtlCol="0">
              <a:spAutoFit/>
            </a:bodyPr>
            <a:lstStyle/>
            <a:p>
              <a:pPr algn="ctr"/>
              <a:r>
                <a:rPr lang="en-US" smtClean="0">
                  <a:latin typeface="GillSans" pitchFamily="2" charset="0"/>
                </a:rPr>
                <a:t>Developer</a:t>
              </a:r>
            </a:p>
          </p:txBody>
        </p:sp>
      </p:grpSp>
      <p:grpSp>
        <p:nvGrpSpPr>
          <p:cNvPr id="14" name="Groupe 13"/>
          <p:cNvGrpSpPr/>
          <p:nvPr/>
        </p:nvGrpSpPr>
        <p:grpSpPr>
          <a:xfrm>
            <a:off x="2951820" y="2770475"/>
            <a:ext cx="1368152" cy="1357699"/>
            <a:chOff x="179512" y="4077072"/>
            <a:chExt cx="1368152" cy="1357699"/>
          </a:xfrm>
        </p:grpSpPr>
        <p:pic>
          <p:nvPicPr>
            <p:cNvPr id="15" name="Image 14" descr="process-user.png"/>
            <p:cNvPicPr>
              <a:picLocks noChangeAspect="1"/>
            </p:cNvPicPr>
            <p:nvPr/>
          </p:nvPicPr>
          <p:blipFill>
            <a:blip r:embed="rId3" cstate="print"/>
            <a:stretch>
              <a:fillRect/>
            </a:stretch>
          </p:blipFill>
          <p:spPr>
            <a:xfrm>
              <a:off x="323528" y="4077072"/>
              <a:ext cx="936104" cy="936104"/>
            </a:xfrm>
            <a:prstGeom prst="rect">
              <a:avLst/>
            </a:prstGeom>
          </p:spPr>
        </p:pic>
        <p:sp>
          <p:nvSpPr>
            <p:cNvPr id="16" name="ZoneTexte 15"/>
            <p:cNvSpPr txBox="1"/>
            <p:nvPr/>
          </p:nvSpPr>
          <p:spPr>
            <a:xfrm>
              <a:off x="179512" y="5065439"/>
              <a:ext cx="1368152" cy="369332"/>
            </a:xfrm>
            <a:prstGeom prst="rect">
              <a:avLst/>
            </a:prstGeom>
            <a:noFill/>
          </p:spPr>
          <p:txBody>
            <a:bodyPr wrap="square" rtlCol="0">
              <a:spAutoFit/>
            </a:bodyPr>
            <a:lstStyle/>
            <a:p>
              <a:pPr algn="ctr"/>
              <a:r>
                <a:rPr lang="en-US" smtClean="0">
                  <a:latin typeface="GillSans" pitchFamily="2" charset="0"/>
                </a:rPr>
                <a:t>Security expert</a:t>
              </a:r>
            </a:p>
          </p:txBody>
        </p:sp>
      </p:grpSp>
      <p:sp>
        <p:nvSpPr>
          <p:cNvPr id="17" name="Pensées 16"/>
          <p:cNvSpPr/>
          <p:nvPr/>
        </p:nvSpPr>
        <p:spPr>
          <a:xfrm>
            <a:off x="2015716" y="1252501"/>
            <a:ext cx="3870430" cy="1276399"/>
          </a:xfrm>
          <a:prstGeom prst="cloudCallout">
            <a:avLst>
              <a:gd name="adj1" fmla="val -63603"/>
              <a:gd name="adj2" fmla="val -2025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tx1"/>
              </a:solidFill>
            </a:endParaRPr>
          </a:p>
        </p:txBody>
      </p:sp>
      <p:sp>
        <p:nvSpPr>
          <p:cNvPr id="18" name="ZoneTexte 17"/>
          <p:cNvSpPr txBox="1"/>
          <p:nvPr/>
        </p:nvSpPr>
        <p:spPr>
          <a:xfrm>
            <a:off x="2645786" y="1484784"/>
            <a:ext cx="3114346" cy="830997"/>
          </a:xfrm>
          <a:prstGeom prst="rect">
            <a:avLst/>
          </a:prstGeom>
          <a:noFill/>
        </p:spPr>
        <p:txBody>
          <a:bodyPr wrap="square" rtlCol="0">
            <a:spAutoFit/>
          </a:bodyPr>
          <a:lstStyle/>
          <a:p>
            <a:r>
              <a:rPr lang="fr-FR" sz="2400" smtClean="0">
                <a:latin typeface="GillSans"/>
              </a:rPr>
              <a:t>I want to focus on the functionalities of the system.</a:t>
            </a:r>
            <a:endParaRPr lang="en-US" sz="2400" smtClean="0">
              <a:latin typeface="GillSans"/>
            </a:endParaRPr>
          </a:p>
        </p:txBody>
      </p:sp>
      <p:sp>
        <p:nvSpPr>
          <p:cNvPr id="19" name="Pensées 18"/>
          <p:cNvSpPr/>
          <p:nvPr/>
        </p:nvSpPr>
        <p:spPr>
          <a:xfrm>
            <a:off x="4553998" y="2852936"/>
            <a:ext cx="3870430" cy="1276399"/>
          </a:xfrm>
          <a:prstGeom prst="cloudCallout">
            <a:avLst>
              <a:gd name="adj1" fmla="val -67269"/>
              <a:gd name="adj2" fmla="val -3878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tx1"/>
              </a:solidFill>
            </a:endParaRPr>
          </a:p>
        </p:txBody>
      </p:sp>
      <p:sp>
        <p:nvSpPr>
          <p:cNvPr id="20" name="ZoneTexte 19"/>
          <p:cNvSpPr txBox="1"/>
          <p:nvPr/>
        </p:nvSpPr>
        <p:spPr>
          <a:xfrm>
            <a:off x="4896036" y="3234462"/>
            <a:ext cx="3450745" cy="461665"/>
          </a:xfrm>
          <a:prstGeom prst="rect">
            <a:avLst/>
          </a:prstGeom>
          <a:noFill/>
        </p:spPr>
        <p:txBody>
          <a:bodyPr wrap="square" rtlCol="0">
            <a:spAutoFit/>
          </a:bodyPr>
          <a:lstStyle/>
          <a:p>
            <a:r>
              <a:rPr lang="fr-FR" sz="2400" smtClean="0">
                <a:latin typeface="GillSans"/>
              </a:rPr>
              <a:t>I want to focus on security policies.</a:t>
            </a:r>
            <a:endParaRPr lang="en-US" sz="2400" smtClean="0">
              <a:latin typeface="GillSans"/>
            </a:endParaRPr>
          </a:p>
        </p:txBody>
      </p:sp>
      <p:sp>
        <p:nvSpPr>
          <p:cNvPr id="23" name="Sourire 22"/>
          <p:cNvSpPr/>
          <p:nvPr/>
        </p:nvSpPr>
        <p:spPr>
          <a:xfrm>
            <a:off x="1787976" y="5229200"/>
            <a:ext cx="918102" cy="828091"/>
          </a:xfrm>
          <a:prstGeom prst="smileyFac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2976108" y="5445224"/>
            <a:ext cx="2892138" cy="461665"/>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fr-FR" sz="2400" smtClean="0">
                <a:latin typeface="GillSans"/>
              </a:rPr>
              <a:t>Aspect Oriented Programming</a:t>
            </a:r>
            <a:endParaRPr lang="en-US" sz="2400">
              <a:latin typeface="Gill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anim calcmode="lin" valueType="num">
                                      <p:cBhvr>
                                        <p:cTn id="16" dur="1000" fill="hold"/>
                                        <p:tgtEl>
                                          <p:spTgt spid="24"/>
                                        </p:tgtEl>
                                        <p:attrNameLst>
                                          <p:attrName>ppt_x</p:attrName>
                                        </p:attrNameLst>
                                      </p:cBhvr>
                                      <p:tavLst>
                                        <p:tav tm="0">
                                          <p:val>
                                            <p:strVal val="#ppt_x"/>
                                          </p:val>
                                        </p:tav>
                                        <p:tav tm="100000">
                                          <p:val>
                                            <p:strVal val="#ppt_x"/>
                                          </p:val>
                                        </p:tav>
                                      </p:tavLst>
                                    </p:anim>
                                    <p:anim calcmode="lin" valueType="num">
                                      <p:cBhvr>
                                        <p:cTn id="17" dur="900" decel="100000" fill="hold"/>
                                        <p:tgtEl>
                                          <p:spTgt spid="2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19" presetID="37"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900" decel="100000" fill="hold"/>
                                        <p:tgtEl>
                                          <p:spTgt spid="2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smtClean="0">
                <a:latin typeface="+mj-lt"/>
              </a:rPr>
              <a:t>1.1. Data refinement</a:t>
            </a:r>
            <a:endParaRPr lang="en-US" sz="2400">
              <a:latin typeface="+mj-lt"/>
            </a:endParaRPr>
          </a:p>
        </p:txBody>
      </p:sp>
      <p:sp>
        <p:nvSpPr>
          <p:cNvPr id="3" name="Espace réservé du contenu 2"/>
          <p:cNvSpPr>
            <a:spLocks noGrp="1"/>
          </p:cNvSpPr>
          <p:nvPr>
            <p:ph idx="1"/>
          </p:nvPr>
        </p:nvSpPr>
        <p:spPr/>
        <p:txBody>
          <a:bodyPr/>
          <a:lstStyle/>
          <a:p>
            <a:r>
              <a:rPr lang="fr-FR" smtClean="0"/>
              <a:t>Define a table structure gathering </a:t>
            </a:r>
            <a:r>
              <a:rPr lang="en-US" smtClean="0"/>
              <a:t>the different information related </a:t>
            </a:r>
            <a:r>
              <a:rPr lang="en-US" smtClean="0"/>
              <a:t>to </a:t>
            </a:r>
            <a:r>
              <a:rPr lang="en-US" smtClean="0"/>
              <a:t>an entity.</a:t>
            </a:r>
            <a:endParaRPr lang="fr-FR" smtClean="0"/>
          </a:p>
          <a:p>
            <a:pPr lvl="1"/>
            <a:r>
              <a:rPr lang="fr-FR" smtClean="0"/>
              <a:t>An example:</a:t>
            </a:r>
          </a:p>
          <a:p>
            <a:endParaRPr lang="fr-FR" smtClean="0"/>
          </a:p>
          <a:p>
            <a:endParaRPr lang="fr-FR" smtClean="0"/>
          </a:p>
          <a:p>
            <a:endParaRPr lang="fr-FR" smtClean="0"/>
          </a:p>
          <a:p>
            <a:r>
              <a:rPr lang="fr-FR" smtClean="0"/>
              <a:t>Define additional operations acting on the new variable</a:t>
            </a:r>
          </a:p>
          <a:p>
            <a:pPr lvl="1"/>
            <a:r>
              <a:rPr lang="fr-FR" smtClean="0"/>
              <a:t>An example: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50</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2000" smtClean="0">
                <a:solidFill>
                  <a:prstClr val="white"/>
                </a:solidFill>
              </a:rPr>
              <a:t>Translation of B to JAVA/SQL/AspectJ</a:t>
            </a:r>
          </a:p>
        </p:txBody>
      </p:sp>
      <p:sp>
        <p:nvSpPr>
          <p:cNvPr id="8" name="Rectangle 7"/>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400" smtClean="0">
                <a:solidFill>
                  <a:prstClr val="white"/>
                </a:solidFill>
              </a:rPr>
              <a:t>From an abstract B specification to a relational-like </a:t>
            </a:r>
            <a:br>
              <a:rPr lang="en-US" sz="1400" smtClean="0">
                <a:solidFill>
                  <a:prstClr val="white"/>
                </a:solidFill>
              </a:rPr>
            </a:br>
            <a:r>
              <a:rPr lang="en-US" sz="1400" smtClean="0">
                <a:solidFill>
                  <a:prstClr val="white"/>
                </a:solidFill>
              </a:rPr>
              <a:t>B </a:t>
            </a:r>
            <a:r>
              <a:rPr lang="en-US" sz="1400" smtClean="0">
                <a:solidFill>
                  <a:prstClr val="white"/>
                </a:solidFill>
              </a:rPr>
              <a:t>implementation</a:t>
            </a:r>
            <a:endParaRPr lang="en-US" sz="1200" smtClean="0">
              <a:solidFill>
                <a:prstClr val="white"/>
              </a:solidFill>
            </a:endParaRPr>
          </a:p>
        </p:txBody>
      </p:sp>
      <p:pic>
        <p:nvPicPr>
          <p:cNvPr id="534530" name="Picture 2"/>
          <p:cNvPicPr>
            <a:picLocks noChangeAspect="1" noChangeArrowheads="1"/>
          </p:cNvPicPr>
          <p:nvPr/>
        </p:nvPicPr>
        <p:blipFill>
          <a:blip r:embed="rId2" cstate="print"/>
          <a:srcRect/>
          <a:stretch>
            <a:fillRect/>
          </a:stretch>
        </p:blipFill>
        <p:spPr bwMode="auto">
          <a:xfrm>
            <a:off x="1151620" y="2283532"/>
            <a:ext cx="5724525" cy="533400"/>
          </a:xfrm>
          <a:prstGeom prst="rect">
            <a:avLst/>
          </a:prstGeom>
          <a:noFill/>
          <a:ln w="9525">
            <a:noFill/>
            <a:miter lim="800000"/>
            <a:headEnd/>
            <a:tailEnd/>
          </a:ln>
        </p:spPr>
      </p:pic>
      <p:pic>
        <p:nvPicPr>
          <p:cNvPr id="534531" name="Picture 3"/>
          <p:cNvPicPr>
            <a:picLocks noChangeAspect="1" noChangeArrowheads="1"/>
          </p:cNvPicPr>
          <p:nvPr/>
        </p:nvPicPr>
        <p:blipFill>
          <a:blip r:embed="rId3" cstate="print"/>
          <a:srcRect/>
          <a:stretch>
            <a:fillRect/>
          </a:stretch>
        </p:blipFill>
        <p:spPr bwMode="auto">
          <a:xfrm>
            <a:off x="2735796" y="4329100"/>
            <a:ext cx="4800600" cy="1628775"/>
          </a:xfrm>
          <a:prstGeom prst="rect">
            <a:avLst/>
          </a:prstGeom>
          <a:noFill/>
          <a:ln w="9525">
            <a:noFill/>
            <a:miter lim="800000"/>
            <a:headEnd/>
            <a:tailEnd/>
          </a:ln>
        </p:spPr>
      </p:pic>
      <p:pic>
        <p:nvPicPr>
          <p:cNvPr id="534532" name="Picture 4"/>
          <p:cNvPicPr>
            <a:picLocks noChangeAspect="1" noChangeArrowheads="1"/>
          </p:cNvPicPr>
          <p:nvPr/>
        </p:nvPicPr>
        <p:blipFill>
          <a:blip r:embed="rId4" cstate="print"/>
          <a:srcRect/>
          <a:stretch>
            <a:fillRect/>
          </a:stretch>
        </p:blipFill>
        <p:spPr bwMode="auto">
          <a:xfrm>
            <a:off x="6992813" y="1781175"/>
            <a:ext cx="1971675" cy="164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smtClean="0">
                <a:latin typeface="+mj-lt"/>
              </a:rPr>
              <a:t>1.2. Behavioral refinement</a:t>
            </a:r>
            <a:endParaRPr lang="en-US" sz="2400">
              <a:latin typeface="+mj-lt"/>
            </a:endParaRPr>
          </a:p>
        </p:txBody>
      </p:sp>
      <p:sp>
        <p:nvSpPr>
          <p:cNvPr id="3" name="Espace réservé du contenu 2"/>
          <p:cNvSpPr>
            <a:spLocks noGrp="1"/>
          </p:cNvSpPr>
          <p:nvPr>
            <p:ph idx="1"/>
          </p:nvPr>
        </p:nvSpPr>
        <p:spPr/>
        <p:txBody>
          <a:bodyPr/>
          <a:lstStyle/>
          <a:p>
            <a:r>
              <a:rPr lang="en-US" smtClean="0"/>
              <a:t>Replace </a:t>
            </a:r>
            <a:r>
              <a:rPr lang="en-US" smtClean="0"/>
              <a:t>each substitution/predicate/expression of the initial variables with call to the operations acting </a:t>
            </a:r>
            <a:r>
              <a:rPr lang="en-US" smtClean="0"/>
              <a:t>on </a:t>
            </a:r>
            <a:r>
              <a:rPr lang="en-US" smtClean="0"/>
              <a:t>the structure variables.</a:t>
            </a:r>
          </a:p>
          <a:p>
            <a:endParaRPr lang="fr-FR" smtClean="0"/>
          </a:p>
          <a:p>
            <a:r>
              <a:rPr lang="fr-FR" smtClean="0"/>
              <a:t>Eliminate the preconditions</a:t>
            </a:r>
          </a:p>
          <a:p>
            <a:endParaRPr lang="fr-FR" smtClean="0"/>
          </a:p>
          <a:p>
            <a:r>
              <a:rPr lang="fr-FR" smtClean="0"/>
              <a:t>Replace the parallel operator with the sequentail one.</a:t>
            </a:r>
            <a:endParaRPr lang="en-US" smtClean="0"/>
          </a:p>
          <a:p>
            <a:endParaRPr lang="fr-FR" smtClean="0"/>
          </a:p>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51</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2000" smtClean="0">
                <a:solidFill>
                  <a:prstClr val="white"/>
                </a:solidFill>
              </a:rPr>
              <a:t>Translation of B to JAVA/SQL/AspectJ</a:t>
            </a:r>
          </a:p>
        </p:txBody>
      </p:sp>
      <p:sp>
        <p:nvSpPr>
          <p:cNvPr id="8" name="Rectangle 7"/>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400" smtClean="0">
                <a:solidFill>
                  <a:prstClr val="white"/>
                </a:solidFill>
              </a:rPr>
              <a:t>From an abstract B specification to a relational-like </a:t>
            </a:r>
            <a:br>
              <a:rPr lang="en-US" sz="1400" smtClean="0">
                <a:solidFill>
                  <a:prstClr val="white"/>
                </a:solidFill>
              </a:rPr>
            </a:br>
            <a:r>
              <a:rPr lang="en-US" sz="1400" smtClean="0">
                <a:solidFill>
                  <a:prstClr val="white"/>
                </a:solidFill>
              </a:rPr>
              <a:t>B </a:t>
            </a:r>
            <a:r>
              <a:rPr lang="en-US" sz="1400" smtClean="0">
                <a:solidFill>
                  <a:prstClr val="white"/>
                </a:solidFill>
              </a:rPr>
              <a:t>implementation</a:t>
            </a:r>
            <a:endParaRPr lang="en-US" sz="1200" smtClean="0">
              <a:solidFill>
                <a:prstClr val="white"/>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b="0" smtClean="0">
                <a:latin typeface="+mj-lt"/>
              </a:rPr>
              <a:t>1.2. Behavioral refinement: an example</a:t>
            </a:r>
            <a:endParaRPr lang="en-US" sz="2400" b="0">
              <a:latin typeface="+mj-lt"/>
            </a:endParaRPr>
          </a:p>
        </p:txBody>
      </p:sp>
      <p:sp>
        <p:nvSpPr>
          <p:cNvPr id="3" name="Espace réservé du contenu 2"/>
          <p:cNvSpPr>
            <a:spLocks noGrp="1"/>
          </p:cNvSpPr>
          <p:nvPr>
            <p:ph sz="half" idx="1"/>
          </p:nvPr>
        </p:nvSpPr>
        <p:spPr/>
        <p:txBody>
          <a:bodyPr/>
          <a:lstStyle/>
          <a:p>
            <a:r>
              <a:rPr lang="fr-FR" b="0" smtClean="0"/>
              <a:t>An abstract specification</a:t>
            </a:r>
            <a:endParaRPr lang="en-US" b="0" smtClean="0"/>
          </a:p>
          <a:p>
            <a:endParaRPr lang="fr-FR" b="0" smtClean="0"/>
          </a:p>
          <a:p>
            <a:endParaRPr lang="en-US" b="0"/>
          </a:p>
        </p:txBody>
      </p:sp>
      <p:sp>
        <p:nvSpPr>
          <p:cNvPr id="15" name="Espace réservé du contenu 14"/>
          <p:cNvSpPr>
            <a:spLocks noGrp="1"/>
          </p:cNvSpPr>
          <p:nvPr>
            <p:ph sz="half" idx="2"/>
          </p:nvPr>
        </p:nvSpPr>
        <p:spPr/>
        <p:txBody>
          <a:bodyPr/>
          <a:lstStyle/>
          <a:p>
            <a:r>
              <a:rPr lang="fr-FR" b="0" smtClean="0"/>
              <a:t>An implementation</a:t>
            </a:r>
            <a:endParaRPr lang="en-US" b="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52</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2000" smtClean="0">
                <a:solidFill>
                  <a:prstClr val="white"/>
                </a:solidFill>
              </a:rPr>
              <a:t>Translation of B to JAVA/SQL/AspectJ</a:t>
            </a:r>
          </a:p>
        </p:txBody>
      </p:sp>
      <p:sp>
        <p:nvSpPr>
          <p:cNvPr id="8" name="Rectangle 7"/>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400" smtClean="0">
                <a:solidFill>
                  <a:prstClr val="white"/>
                </a:solidFill>
              </a:rPr>
              <a:t>From an abstract B specification to a relational-like </a:t>
            </a:r>
            <a:br>
              <a:rPr lang="en-US" sz="1400" smtClean="0">
                <a:solidFill>
                  <a:prstClr val="white"/>
                </a:solidFill>
              </a:rPr>
            </a:br>
            <a:r>
              <a:rPr lang="en-US" sz="1400" smtClean="0">
                <a:solidFill>
                  <a:prstClr val="white"/>
                </a:solidFill>
              </a:rPr>
              <a:t>B </a:t>
            </a:r>
            <a:r>
              <a:rPr lang="en-US" sz="1400" smtClean="0">
                <a:solidFill>
                  <a:prstClr val="white"/>
                </a:solidFill>
              </a:rPr>
              <a:t>implementation</a:t>
            </a:r>
            <a:endParaRPr lang="en-US" sz="1200" smtClean="0">
              <a:solidFill>
                <a:prstClr val="white"/>
              </a:solidFill>
            </a:endParaRPr>
          </a:p>
        </p:txBody>
      </p:sp>
      <p:pic>
        <p:nvPicPr>
          <p:cNvPr id="533507" name="Picture 3"/>
          <p:cNvPicPr>
            <a:picLocks noChangeAspect="1" noChangeArrowheads="1"/>
          </p:cNvPicPr>
          <p:nvPr/>
        </p:nvPicPr>
        <p:blipFill>
          <a:blip r:embed="rId3" cstate="print"/>
          <a:srcRect/>
          <a:stretch>
            <a:fillRect/>
          </a:stretch>
        </p:blipFill>
        <p:spPr bwMode="auto">
          <a:xfrm>
            <a:off x="4949130" y="2456892"/>
            <a:ext cx="3943350" cy="3019425"/>
          </a:xfrm>
          <a:prstGeom prst="rect">
            <a:avLst/>
          </a:prstGeom>
          <a:noFill/>
          <a:ln w="9525">
            <a:noFill/>
            <a:miter lim="800000"/>
            <a:headEnd/>
            <a:tailEnd/>
          </a:ln>
        </p:spPr>
      </p:pic>
      <p:pic>
        <p:nvPicPr>
          <p:cNvPr id="533508" name="Picture 4"/>
          <p:cNvPicPr>
            <a:picLocks noChangeAspect="1" noChangeArrowheads="1"/>
          </p:cNvPicPr>
          <p:nvPr/>
        </p:nvPicPr>
        <p:blipFill>
          <a:blip r:embed="rId4" cstate="print"/>
          <a:srcRect/>
          <a:stretch>
            <a:fillRect/>
          </a:stretch>
        </p:blipFill>
        <p:spPr bwMode="auto">
          <a:xfrm>
            <a:off x="215516" y="2502768"/>
            <a:ext cx="4193554" cy="24384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en-US" sz="2400" smtClean="0">
                <a:latin typeface="+mj-lt"/>
              </a:rPr>
              <a:t>2. The </a:t>
            </a:r>
            <a:r>
              <a:rPr lang="en-US" sz="2400" smtClean="0">
                <a:latin typeface="+mj-lt"/>
              </a:rPr>
              <a:t>AspectJ implementation of the application</a:t>
            </a:r>
          </a:p>
        </p:txBody>
      </p:sp>
      <p:sp>
        <p:nvSpPr>
          <p:cNvPr id="3" name="Espace réservé du contenu 2"/>
          <p:cNvSpPr>
            <a:spLocks noGrp="1"/>
          </p:cNvSpPr>
          <p:nvPr>
            <p:ph idx="1"/>
          </p:nvPr>
        </p:nvSpPr>
        <p:spPr/>
        <p:txBody>
          <a:bodyPr/>
          <a:lstStyle/>
          <a:p>
            <a:pPr>
              <a:buFont typeface="Wingdings" pitchFamily="2" charset="2"/>
              <a:buChar char=""/>
            </a:pPr>
            <a:r>
              <a:rPr lang="en-US" smtClean="0"/>
              <a:t>Deployment of the </a:t>
            </a:r>
            <a:r>
              <a:rPr lang="en-US" smtClean="0"/>
              <a:t>class </a:t>
            </a:r>
            <a:r>
              <a:rPr lang="en-US" smtClean="0"/>
              <a:t>diagram</a:t>
            </a:r>
            <a:endParaRPr lang="fr-FR" smtClean="0"/>
          </a:p>
          <a:p>
            <a:pPr>
              <a:buFont typeface="Wingdings" pitchFamily="2" charset="2"/>
              <a:buChar char=""/>
            </a:pPr>
            <a:endParaRPr lang="fr-FR" smtClean="0"/>
          </a:p>
          <a:p>
            <a:pPr>
              <a:buFont typeface="Wingdings" pitchFamily="2" charset="2"/>
              <a:buChar char=""/>
            </a:pPr>
            <a:r>
              <a:rPr lang="en-US" smtClean="0"/>
              <a:t>Deployment of the </a:t>
            </a:r>
            <a:r>
              <a:rPr lang="en-US" smtClean="0"/>
              <a:t>SecureUML </a:t>
            </a:r>
            <a:r>
              <a:rPr lang="en-US" smtClean="0"/>
              <a:t>diagram</a:t>
            </a:r>
          </a:p>
          <a:p>
            <a:pPr>
              <a:buFont typeface="Wingdings" pitchFamily="2" charset="2"/>
              <a:buChar char=""/>
            </a:pPr>
            <a:endParaRPr lang="fr-FR" smtClean="0"/>
          </a:p>
          <a:p>
            <a:pPr>
              <a:buFont typeface="Wingdings" pitchFamily="2" charset="2"/>
              <a:buChar char=""/>
            </a:pPr>
            <a:r>
              <a:rPr lang="en-US" smtClean="0"/>
              <a:t>Deployment of the secure </a:t>
            </a:r>
            <a:r>
              <a:rPr lang="en-US" smtClean="0"/>
              <a:t>activity </a:t>
            </a:r>
            <a:r>
              <a:rPr lang="en-US" smtClean="0"/>
              <a:t>diagrams</a:t>
            </a:r>
          </a:p>
          <a:p>
            <a:pPr>
              <a:buFont typeface="Wingdings" pitchFamily="2" charset="2"/>
              <a:buChar char=""/>
            </a:pPr>
            <a:endParaRPr lang="fr-FR" smtClean="0"/>
          </a:p>
          <a:p>
            <a:pPr>
              <a:buFont typeface="Wingdings" pitchFamily="2" charset="2"/>
              <a:buChar char=""/>
            </a:pPr>
            <a:r>
              <a:rPr lang="fr-FR" smtClean="0"/>
              <a:t>Deployment of the filter</a:t>
            </a:r>
            <a:endParaRPr lang="en-US" smtClean="0"/>
          </a:p>
          <a:p>
            <a:pPr>
              <a:buFont typeface="Wingdings" pitchFamily="2" charset="2"/>
              <a:buChar char=""/>
            </a:pPr>
            <a:endParaRPr lang="fr-FR" smtClean="0"/>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53</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smtClean="0"/>
              <a:t>2.1. </a:t>
            </a:r>
            <a:r>
              <a:rPr lang="en-US" sz="2400" smtClean="0"/>
              <a:t>Deployment of the </a:t>
            </a:r>
            <a:r>
              <a:rPr lang="en-US" sz="2400" smtClean="0"/>
              <a:t>class </a:t>
            </a:r>
            <a:r>
              <a:rPr lang="en-US" sz="2400" smtClean="0"/>
              <a:t>diagram</a:t>
            </a:r>
            <a:endParaRPr lang="en-US" sz="2400"/>
          </a:p>
        </p:txBody>
      </p:sp>
      <p:sp>
        <p:nvSpPr>
          <p:cNvPr id="3" name="Espace réservé du contenu 2"/>
          <p:cNvSpPr>
            <a:spLocks noGrp="1"/>
          </p:cNvSpPr>
          <p:nvPr>
            <p:ph idx="1"/>
          </p:nvPr>
        </p:nvSpPr>
        <p:spPr/>
        <p:txBody>
          <a:bodyPr/>
          <a:lstStyle/>
          <a:p>
            <a:pPr marL="457200" indent="-457200">
              <a:buClr>
                <a:srgbClr val="0000FF"/>
              </a:buClr>
            </a:pPr>
            <a:endParaRPr lang="fr-FR" smtClean="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54</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graphicFrame>
        <p:nvGraphicFramePr>
          <p:cNvPr id="9" name="Diagramme 8"/>
          <p:cNvGraphicFramePr/>
          <p:nvPr/>
        </p:nvGraphicFramePr>
        <p:xfrm>
          <a:off x="755576" y="2348880"/>
          <a:ext cx="4464496" cy="3276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3" name="Connecteur droit 22"/>
          <p:cNvCxnSpPr>
            <a:endCxn id="36" idx="1"/>
          </p:cNvCxnSpPr>
          <p:nvPr/>
        </p:nvCxnSpPr>
        <p:spPr>
          <a:xfrm flipV="1">
            <a:off x="5220072" y="4067200"/>
            <a:ext cx="797062" cy="2891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32" name="Tableau 31"/>
          <p:cNvGraphicFramePr>
            <a:graphicFrameLocks noGrp="1"/>
          </p:cNvGraphicFramePr>
          <p:nvPr/>
        </p:nvGraphicFramePr>
        <p:xfrm>
          <a:off x="6300192" y="2980886"/>
          <a:ext cx="1463823" cy="915876"/>
        </p:xfrm>
        <a:graphic>
          <a:graphicData uri="http://schemas.openxmlformats.org/drawingml/2006/table">
            <a:tbl>
              <a:tblPr firstRow="1" bandRow="1">
                <a:tableStyleId>{F5AB1C69-6EDB-4FF4-983F-18BD219EF322}</a:tableStyleId>
              </a:tblPr>
              <a:tblGrid>
                <a:gridCol w="487941"/>
                <a:gridCol w="487941"/>
                <a:gridCol w="487941"/>
              </a:tblGrid>
              <a:tr h="326984">
                <a:tc>
                  <a:txBody>
                    <a:bodyPr/>
                    <a:lstStyle/>
                    <a:p>
                      <a:r>
                        <a:rPr lang="fr-FR" sz="1000" smtClean="0"/>
                        <a:t>Att</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smtClean="0"/>
                        <a:t>Att</a:t>
                      </a:r>
                      <a:r>
                        <a:rPr lang="fr-FR" sz="1000" baseline="-25000" smtClean="0"/>
                        <a:t>xn</a:t>
                      </a:r>
                      <a:r>
                        <a:rPr lang="fr-FR" sz="1000" smtClean="0"/>
                        <a:t>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36" name="ZoneTexte 35"/>
          <p:cNvSpPr txBox="1"/>
          <p:nvPr/>
        </p:nvSpPr>
        <p:spPr>
          <a:xfrm>
            <a:off x="6017134"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(Class</a:t>
            </a:r>
            <a:r>
              <a:rPr lang="fr-FR" sz="1400" baseline="-25000" smtClean="0">
                <a:latin typeface="Courier New" pitchFamily="49" charset="0"/>
                <a:cs typeface="Courier New" pitchFamily="49" charset="0"/>
              </a:rPr>
              <a:t>x</a:t>
            </a:r>
            <a:r>
              <a:rPr lang="fr-FR" sz="1400" baseline="-25000" smtClean="0">
                <a:latin typeface="Courier New" pitchFamily="49" charset="0"/>
                <a:cs typeface="Courier New" pitchFamily="49" charset="0"/>
              </a:rPr>
              <a:t>:</a:t>
            </a:r>
            <a:r>
              <a:rPr lang="fr-FR" sz="1400" smtClean="0">
                <a:latin typeface="Courier New" pitchFamily="49" charset="0"/>
                <a:cs typeface="Courier New" pitchFamily="49" charset="0"/>
              </a:rPr>
              <a:t> Att</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,…,Att</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38" name="Organigramme : Disque magnétique 37"/>
          <p:cNvSpPr/>
          <p:nvPr/>
        </p:nvSpPr>
        <p:spPr>
          <a:xfrm>
            <a:off x="6012160" y="2204864"/>
            <a:ext cx="256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312" name="AutoShape 8"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16" name="AutoShape 1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45" name="Connecteur droit 44"/>
          <p:cNvCxnSpPr>
            <a:endCxn id="38" idx="2"/>
          </p:cNvCxnSpPr>
          <p:nvPr/>
        </p:nvCxnSpPr>
        <p:spPr>
          <a:xfrm>
            <a:off x="5220072" y="2980886"/>
            <a:ext cx="792088" cy="29970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7020272" y="2348880"/>
            <a:ext cx="518091" cy="369332"/>
          </a:xfrm>
          <a:prstGeom prst="rect">
            <a:avLst/>
          </a:prstGeom>
          <a:noFill/>
        </p:spPr>
        <p:txBody>
          <a:bodyPr wrap="square" rtlCol="0">
            <a:spAutoFit/>
          </a:bodyPr>
          <a:lstStyle/>
          <a:p>
            <a:r>
              <a:rPr lang="fr-FR" b="1" smtClean="0"/>
              <a:t>DB</a:t>
            </a:r>
            <a:endParaRPr lang="en-US" b="1"/>
          </a:p>
        </p:txBody>
      </p:sp>
      <p:sp>
        <p:nvSpPr>
          <p:cNvPr id="49" name="Organigramme : Multidocument 48"/>
          <p:cNvSpPr/>
          <p:nvPr/>
        </p:nvSpPr>
        <p:spPr>
          <a:xfrm>
            <a:off x="7956376" y="3280595"/>
            <a:ext cx="457200" cy="364429"/>
          </a:xfrm>
          <a:prstGeom prst="flowChartMultidocumen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smtClean="0"/>
              <a:t>SP</a:t>
            </a:r>
            <a:endParaRPr lang="en-US" sz="1200"/>
          </a:p>
        </p:txBody>
      </p:sp>
      <p:sp>
        <p:nvSpPr>
          <p:cNvPr id="50" name="Rectangle 49"/>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600" smtClean="0"/>
              <a:t>The AspectJ implementation of the application</a:t>
            </a:r>
            <a:endParaRPr lang="en-US" sz="1100" smtClean="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9">
                                            <p:graphicEl>
                                              <a:dgm id="{0F477653-733C-46A9-963F-FEDFCF90103F}"/>
                                            </p:graphicEl>
                                          </p:spTgt>
                                        </p:tgtEl>
                                        <p:attrNameLst>
                                          <p:attrName>style.visibility</p:attrName>
                                        </p:attrNameLst>
                                      </p:cBhvr>
                                      <p:to>
                                        <p:strVal val="visible"/>
                                      </p:to>
                                    </p:set>
                                    <p:anim calcmode="lin" valueType="num">
                                      <p:cBhvr>
                                        <p:cTn id="7" dur="500" fill="hold"/>
                                        <p:tgtEl>
                                          <p:spTgt spid="9">
                                            <p:graphicEl>
                                              <a:dgm id="{0F477653-733C-46A9-963F-FEDFCF90103F}"/>
                                            </p:graphicEl>
                                          </p:spTgt>
                                        </p:tgtEl>
                                        <p:attrNameLst>
                                          <p:attrName>ppt_w</p:attrName>
                                        </p:attrNameLst>
                                      </p:cBhvr>
                                      <p:tavLst>
                                        <p:tav tm="0">
                                          <p:val>
                                            <p:strVal val="#ppt_w*2.5"/>
                                          </p:val>
                                        </p:tav>
                                        <p:tav tm="100000">
                                          <p:val>
                                            <p:strVal val="#ppt_w"/>
                                          </p:val>
                                        </p:tav>
                                      </p:tavLst>
                                    </p:anim>
                                    <p:anim calcmode="lin" valueType="num">
                                      <p:cBhvr>
                                        <p:cTn id="8" dur="500" fill="hold"/>
                                        <p:tgtEl>
                                          <p:spTgt spid="9">
                                            <p:graphicEl>
                                              <a:dgm id="{0F477653-733C-46A9-963F-FEDFCF90103F}"/>
                                            </p:graphicEl>
                                          </p:spTgt>
                                        </p:tgtEl>
                                        <p:attrNameLst>
                                          <p:attrName>ppt_h</p:attrName>
                                        </p:attrNameLst>
                                      </p:cBhvr>
                                      <p:tavLst>
                                        <p:tav tm="0">
                                          <p:val>
                                            <p:strVal val="#ppt_h*0.01"/>
                                          </p:val>
                                        </p:tav>
                                        <p:tav tm="100000">
                                          <p:val>
                                            <p:strVal val="#ppt_h"/>
                                          </p:val>
                                        </p:tav>
                                      </p:tavLst>
                                    </p:anim>
                                    <p:anim calcmode="lin" valueType="num">
                                      <p:cBhvr>
                                        <p:cTn id="9" dur="500" fill="hold"/>
                                        <p:tgtEl>
                                          <p:spTgt spid="9">
                                            <p:graphicEl>
                                              <a:dgm id="{0F477653-733C-46A9-963F-FEDFCF90103F}"/>
                                            </p:graphicEl>
                                          </p:spTgt>
                                        </p:tgtEl>
                                        <p:attrNameLst>
                                          <p:attrName>ppt_x</p:attrName>
                                        </p:attrNameLst>
                                      </p:cBhvr>
                                      <p:tavLst>
                                        <p:tav tm="0">
                                          <p:val>
                                            <p:strVal val="#ppt_x"/>
                                          </p:val>
                                        </p:tav>
                                        <p:tav tm="100000">
                                          <p:val>
                                            <p:strVal val="#ppt_x"/>
                                          </p:val>
                                        </p:tav>
                                      </p:tavLst>
                                    </p:anim>
                                    <p:anim calcmode="lin" valueType="num">
                                      <p:cBhvr>
                                        <p:cTn id="10" dur="500" fill="hold"/>
                                        <p:tgtEl>
                                          <p:spTgt spid="9">
                                            <p:graphicEl>
                                              <a:dgm id="{0F477653-733C-46A9-963F-FEDFCF90103F}"/>
                                            </p:graphicEl>
                                          </p:spTgt>
                                        </p:tgtEl>
                                        <p:attrNameLst>
                                          <p:attrName>ppt_y</p:attrName>
                                        </p:attrNameLst>
                                      </p:cBhvr>
                                      <p:tavLst>
                                        <p:tav tm="0">
                                          <p:val>
                                            <p:strVal val="#ppt_h+1"/>
                                          </p:val>
                                        </p:tav>
                                        <p:tav tm="100000">
                                          <p:val>
                                            <p:strVal val="#ppt_y"/>
                                          </p:val>
                                        </p:tav>
                                      </p:tavLst>
                                    </p:anim>
                                    <p:animEffect transition="in" filter="fade">
                                      <p:cBhvr>
                                        <p:cTn id="11" dur="500"/>
                                        <p:tgtEl>
                                          <p:spTgt spid="9">
                                            <p:graphicEl>
                                              <a:dgm id="{0F477653-733C-46A9-963F-FEDFCF90103F}"/>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9">
                                            <p:graphicEl>
                                              <a:dgm id="{12E8A444-99DB-47C8-95E6-AE40D2809128}"/>
                                            </p:graphicEl>
                                          </p:spTgt>
                                        </p:tgtEl>
                                        <p:attrNameLst>
                                          <p:attrName>style.visibility</p:attrName>
                                        </p:attrNameLst>
                                      </p:cBhvr>
                                      <p:to>
                                        <p:strVal val="visible"/>
                                      </p:to>
                                    </p:set>
                                    <p:anim calcmode="lin" valueType="num">
                                      <p:cBhvr>
                                        <p:cTn id="16" dur="500" fill="hold"/>
                                        <p:tgtEl>
                                          <p:spTgt spid="9">
                                            <p:graphicEl>
                                              <a:dgm id="{12E8A444-99DB-47C8-95E6-AE40D2809128}"/>
                                            </p:graphicEl>
                                          </p:spTgt>
                                        </p:tgtEl>
                                        <p:attrNameLst>
                                          <p:attrName>ppt_w</p:attrName>
                                        </p:attrNameLst>
                                      </p:cBhvr>
                                      <p:tavLst>
                                        <p:tav tm="0">
                                          <p:val>
                                            <p:strVal val="#ppt_w*2.5"/>
                                          </p:val>
                                        </p:tav>
                                        <p:tav tm="100000">
                                          <p:val>
                                            <p:strVal val="#ppt_w"/>
                                          </p:val>
                                        </p:tav>
                                      </p:tavLst>
                                    </p:anim>
                                    <p:anim calcmode="lin" valueType="num">
                                      <p:cBhvr>
                                        <p:cTn id="17" dur="500" fill="hold"/>
                                        <p:tgtEl>
                                          <p:spTgt spid="9">
                                            <p:graphicEl>
                                              <a:dgm id="{12E8A444-99DB-47C8-95E6-AE40D2809128}"/>
                                            </p:graphicEl>
                                          </p:spTgt>
                                        </p:tgtEl>
                                        <p:attrNameLst>
                                          <p:attrName>ppt_h</p:attrName>
                                        </p:attrNameLst>
                                      </p:cBhvr>
                                      <p:tavLst>
                                        <p:tav tm="0">
                                          <p:val>
                                            <p:strVal val="#ppt_h*0.01"/>
                                          </p:val>
                                        </p:tav>
                                        <p:tav tm="100000">
                                          <p:val>
                                            <p:strVal val="#ppt_h"/>
                                          </p:val>
                                        </p:tav>
                                      </p:tavLst>
                                    </p:anim>
                                    <p:anim calcmode="lin" valueType="num">
                                      <p:cBhvr>
                                        <p:cTn id="18" dur="500" fill="hold"/>
                                        <p:tgtEl>
                                          <p:spTgt spid="9">
                                            <p:graphicEl>
                                              <a:dgm id="{12E8A444-99DB-47C8-95E6-AE40D2809128}"/>
                                            </p:graphicEl>
                                          </p:spTgt>
                                        </p:tgtEl>
                                        <p:attrNameLst>
                                          <p:attrName>ppt_x</p:attrName>
                                        </p:attrNameLst>
                                      </p:cBhvr>
                                      <p:tavLst>
                                        <p:tav tm="0">
                                          <p:val>
                                            <p:strVal val="#ppt_x"/>
                                          </p:val>
                                        </p:tav>
                                        <p:tav tm="100000">
                                          <p:val>
                                            <p:strVal val="#ppt_x"/>
                                          </p:val>
                                        </p:tav>
                                      </p:tavLst>
                                    </p:anim>
                                    <p:anim calcmode="lin" valueType="num">
                                      <p:cBhvr>
                                        <p:cTn id="19" dur="500" fill="hold"/>
                                        <p:tgtEl>
                                          <p:spTgt spid="9">
                                            <p:graphicEl>
                                              <a:dgm id="{12E8A444-99DB-47C8-95E6-AE40D2809128}"/>
                                            </p:graphicEl>
                                          </p:spTgt>
                                        </p:tgtEl>
                                        <p:attrNameLst>
                                          <p:attrName>ppt_y</p:attrName>
                                        </p:attrNameLst>
                                      </p:cBhvr>
                                      <p:tavLst>
                                        <p:tav tm="0">
                                          <p:val>
                                            <p:strVal val="#ppt_h+1"/>
                                          </p:val>
                                        </p:tav>
                                        <p:tav tm="100000">
                                          <p:val>
                                            <p:strVal val="#ppt_y"/>
                                          </p:val>
                                        </p:tav>
                                      </p:tavLst>
                                    </p:anim>
                                    <p:animEffect transition="in" filter="fade">
                                      <p:cBhvr>
                                        <p:cTn id="20" dur="500"/>
                                        <p:tgtEl>
                                          <p:spTgt spid="9">
                                            <p:graphicEl>
                                              <a:dgm id="{12E8A444-99DB-47C8-95E6-AE40D2809128}"/>
                                            </p:graphicEl>
                                          </p:spTgt>
                                        </p:tgtEl>
                                      </p:cBhvr>
                                    </p:animEffect>
                                  </p:childTnLst>
                                </p:cTn>
                              </p:par>
                              <p:par>
                                <p:cTn id="21" presetID="58" presetClass="entr" presetSubtype="0" accel="100000" fill="hold" grpId="0" nodeType="withEffect">
                                  <p:stCondLst>
                                    <p:cond delay="0"/>
                                  </p:stCondLst>
                                  <p:childTnLst>
                                    <p:set>
                                      <p:cBhvr>
                                        <p:cTn id="22" dur="1" fill="hold">
                                          <p:stCondLst>
                                            <p:cond delay="0"/>
                                          </p:stCondLst>
                                        </p:cTn>
                                        <p:tgtEl>
                                          <p:spTgt spid="9">
                                            <p:graphicEl>
                                              <a:dgm id="{F0466C89-04B0-4130-AEC3-F751602EE981}"/>
                                            </p:graphicEl>
                                          </p:spTgt>
                                        </p:tgtEl>
                                        <p:attrNameLst>
                                          <p:attrName>style.visibility</p:attrName>
                                        </p:attrNameLst>
                                      </p:cBhvr>
                                      <p:to>
                                        <p:strVal val="visible"/>
                                      </p:to>
                                    </p:set>
                                    <p:anim calcmode="lin" valueType="num">
                                      <p:cBhvr>
                                        <p:cTn id="23" dur="500" fill="hold"/>
                                        <p:tgtEl>
                                          <p:spTgt spid="9">
                                            <p:graphicEl>
                                              <a:dgm id="{F0466C89-04B0-4130-AEC3-F751602EE981}"/>
                                            </p:graphicEl>
                                          </p:spTgt>
                                        </p:tgtEl>
                                        <p:attrNameLst>
                                          <p:attrName>ppt_w</p:attrName>
                                        </p:attrNameLst>
                                      </p:cBhvr>
                                      <p:tavLst>
                                        <p:tav tm="0">
                                          <p:val>
                                            <p:strVal val="#ppt_w*2.5"/>
                                          </p:val>
                                        </p:tav>
                                        <p:tav tm="100000">
                                          <p:val>
                                            <p:strVal val="#ppt_w"/>
                                          </p:val>
                                        </p:tav>
                                      </p:tavLst>
                                    </p:anim>
                                    <p:anim calcmode="lin" valueType="num">
                                      <p:cBhvr>
                                        <p:cTn id="24" dur="500" fill="hold"/>
                                        <p:tgtEl>
                                          <p:spTgt spid="9">
                                            <p:graphicEl>
                                              <a:dgm id="{F0466C89-04B0-4130-AEC3-F751602EE981}"/>
                                            </p:graphicEl>
                                          </p:spTgt>
                                        </p:tgtEl>
                                        <p:attrNameLst>
                                          <p:attrName>ppt_h</p:attrName>
                                        </p:attrNameLst>
                                      </p:cBhvr>
                                      <p:tavLst>
                                        <p:tav tm="0">
                                          <p:val>
                                            <p:strVal val="#ppt_h*0.01"/>
                                          </p:val>
                                        </p:tav>
                                        <p:tav tm="100000">
                                          <p:val>
                                            <p:strVal val="#ppt_h"/>
                                          </p:val>
                                        </p:tav>
                                      </p:tavLst>
                                    </p:anim>
                                    <p:anim calcmode="lin" valueType="num">
                                      <p:cBhvr>
                                        <p:cTn id="25" dur="500" fill="hold"/>
                                        <p:tgtEl>
                                          <p:spTgt spid="9">
                                            <p:graphicEl>
                                              <a:dgm id="{F0466C89-04B0-4130-AEC3-F751602EE981}"/>
                                            </p:graphicEl>
                                          </p:spTgt>
                                        </p:tgtEl>
                                        <p:attrNameLst>
                                          <p:attrName>ppt_x</p:attrName>
                                        </p:attrNameLst>
                                      </p:cBhvr>
                                      <p:tavLst>
                                        <p:tav tm="0">
                                          <p:val>
                                            <p:strVal val="#ppt_x"/>
                                          </p:val>
                                        </p:tav>
                                        <p:tav tm="100000">
                                          <p:val>
                                            <p:strVal val="#ppt_x"/>
                                          </p:val>
                                        </p:tav>
                                      </p:tavLst>
                                    </p:anim>
                                    <p:anim calcmode="lin" valueType="num">
                                      <p:cBhvr>
                                        <p:cTn id="26" dur="500" fill="hold"/>
                                        <p:tgtEl>
                                          <p:spTgt spid="9">
                                            <p:graphicEl>
                                              <a:dgm id="{F0466C89-04B0-4130-AEC3-F751602EE981}"/>
                                            </p:graphicEl>
                                          </p:spTgt>
                                        </p:tgtEl>
                                        <p:attrNameLst>
                                          <p:attrName>ppt_y</p:attrName>
                                        </p:attrNameLst>
                                      </p:cBhvr>
                                      <p:tavLst>
                                        <p:tav tm="0">
                                          <p:val>
                                            <p:strVal val="#ppt_h+1"/>
                                          </p:val>
                                        </p:tav>
                                        <p:tav tm="100000">
                                          <p:val>
                                            <p:strVal val="#ppt_y"/>
                                          </p:val>
                                        </p:tav>
                                      </p:tavLst>
                                    </p:anim>
                                    <p:animEffect transition="in" filter="fade">
                                      <p:cBhvr>
                                        <p:cTn id="27" dur="500"/>
                                        <p:tgtEl>
                                          <p:spTgt spid="9">
                                            <p:graphicEl>
                                              <a:dgm id="{F0466C89-04B0-4130-AEC3-F751602EE981}"/>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9">
                                            <p:graphicEl>
                                              <a:dgm id="{E0494706-BDA4-4FCB-8595-75EABA3CB4F0}"/>
                                            </p:graphicEl>
                                          </p:spTgt>
                                        </p:tgtEl>
                                        <p:attrNameLst>
                                          <p:attrName>style.visibility</p:attrName>
                                        </p:attrNameLst>
                                      </p:cBhvr>
                                      <p:to>
                                        <p:strVal val="visible"/>
                                      </p:to>
                                    </p:set>
                                    <p:anim calcmode="lin" valueType="num">
                                      <p:cBhvr>
                                        <p:cTn id="32" dur="500" fill="hold"/>
                                        <p:tgtEl>
                                          <p:spTgt spid="9">
                                            <p:graphicEl>
                                              <a:dgm id="{E0494706-BDA4-4FCB-8595-75EABA3CB4F0}"/>
                                            </p:graphicEl>
                                          </p:spTgt>
                                        </p:tgtEl>
                                        <p:attrNameLst>
                                          <p:attrName>ppt_w</p:attrName>
                                        </p:attrNameLst>
                                      </p:cBhvr>
                                      <p:tavLst>
                                        <p:tav tm="0">
                                          <p:val>
                                            <p:strVal val="#ppt_w*2.5"/>
                                          </p:val>
                                        </p:tav>
                                        <p:tav tm="100000">
                                          <p:val>
                                            <p:strVal val="#ppt_w"/>
                                          </p:val>
                                        </p:tav>
                                      </p:tavLst>
                                    </p:anim>
                                    <p:anim calcmode="lin" valueType="num">
                                      <p:cBhvr>
                                        <p:cTn id="33" dur="500" fill="hold"/>
                                        <p:tgtEl>
                                          <p:spTgt spid="9">
                                            <p:graphicEl>
                                              <a:dgm id="{E0494706-BDA4-4FCB-8595-75EABA3CB4F0}"/>
                                            </p:graphicEl>
                                          </p:spTgt>
                                        </p:tgtEl>
                                        <p:attrNameLst>
                                          <p:attrName>ppt_h</p:attrName>
                                        </p:attrNameLst>
                                      </p:cBhvr>
                                      <p:tavLst>
                                        <p:tav tm="0">
                                          <p:val>
                                            <p:strVal val="#ppt_h*0.01"/>
                                          </p:val>
                                        </p:tav>
                                        <p:tav tm="100000">
                                          <p:val>
                                            <p:strVal val="#ppt_h"/>
                                          </p:val>
                                        </p:tav>
                                      </p:tavLst>
                                    </p:anim>
                                    <p:anim calcmode="lin" valueType="num">
                                      <p:cBhvr>
                                        <p:cTn id="34" dur="500" fill="hold"/>
                                        <p:tgtEl>
                                          <p:spTgt spid="9">
                                            <p:graphicEl>
                                              <a:dgm id="{E0494706-BDA4-4FCB-8595-75EABA3CB4F0}"/>
                                            </p:graphicEl>
                                          </p:spTgt>
                                        </p:tgtEl>
                                        <p:attrNameLst>
                                          <p:attrName>ppt_x</p:attrName>
                                        </p:attrNameLst>
                                      </p:cBhvr>
                                      <p:tavLst>
                                        <p:tav tm="0">
                                          <p:val>
                                            <p:strVal val="#ppt_x"/>
                                          </p:val>
                                        </p:tav>
                                        <p:tav tm="100000">
                                          <p:val>
                                            <p:strVal val="#ppt_x"/>
                                          </p:val>
                                        </p:tav>
                                      </p:tavLst>
                                    </p:anim>
                                    <p:anim calcmode="lin" valueType="num">
                                      <p:cBhvr>
                                        <p:cTn id="35" dur="500" fill="hold"/>
                                        <p:tgtEl>
                                          <p:spTgt spid="9">
                                            <p:graphicEl>
                                              <a:dgm id="{E0494706-BDA4-4FCB-8595-75EABA3CB4F0}"/>
                                            </p:graphicEl>
                                          </p:spTgt>
                                        </p:tgtEl>
                                        <p:attrNameLst>
                                          <p:attrName>ppt_y</p:attrName>
                                        </p:attrNameLst>
                                      </p:cBhvr>
                                      <p:tavLst>
                                        <p:tav tm="0">
                                          <p:val>
                                            <p:strVal val="#ppt_h+1"/>
                                          </p:val>
                                        </p:tav>
                                        <p:tav tm="100000">
                                          <p:val>
                                            <p:strVal val="#ppt_y"/>
                                          </p:val>
                                        </p:tav>
                                      </p:tavLst>
                                    </p:anim>
                                    <p:animEffect transition="in" filter="fade">
                                      <p:cBhvr>
                                        <p:cTn id="36" dur="500"/>
                                        <p:tgtEl>
                                          <p:spTgt spid="9">
                                            <p:graphicEl>
                                              <a:dgm id="{E0494706-BDA4-4FCB-8595-75EABA3CB4F0}"/>
                                            </p:graphicEl>
                                          </p:spTgt>
                                        </p:tgtEl>
                                      </p:cBhvr>
                                    </p:animEffect>
                                  </p:childTnLst>
                                </p:cTn>
                              </p:par>
                              <p:par>
                                <p:cTn id="37" presetID="58" presetClass="entr" presetSubtype="0" accel="100000" fill="hold" grpId="0" nodeType="withEffect">
                                  <p:stCondLst>
                                    <p:cond delay="0"/>
                                  </p:stCondLst>
                                  <p:childTnLst>
                                    <p:set>
                                      <p:cBhvr>
                                        <p:cTn id="38" dur="1" fill="hold">
                                          <p:stCondLst>
                                            <p:cond delay="0"/>
                                          </p:stCondLst>
                                        </p:cTn>
                                        <p:tgtEl>
                                          <p:spTgt spid="9">
                                            <p:graphicEl>
                                              <a:dgm id="{3E4CBBA0-BE61-40BB-B482-3E03D93DC7F9}"/>
                                            </p:graphicEl>
                                          </p:spTgt>
                                        </p:tgtEl>
                                        <p:attrNameLst>
                                          <p:attrName>style.visibility</p:attrName>
                                        </p:attrNameLst>
                                      </p:cBhvr>
                                      <p:to>
                                        <p:strVal val="visible"/>
                                      </p:to>
                                    </p:set>
                                    <p:anim calcmode="lin" valueType="num">
                                      <p:cBhvr>
                                        <p:cTn id="39" dur="500" fill="hold"/>
                                        <p:tgtEl>
                                          <p:spTgt spid="9">
                                            <p:graphicEl>
                                              <a:dgm id="{3E4CBBA0-BE61-40BB-B482-3E03D93DC7F9}"/>
                                            </p:graphicEl>
                                          </p:spTgt>
                                        </p:tgtEl>
                                        <p:attrNameLst>
                                          <p:attrName>ppt_w</p:attrName>
                                        </p:attrNameLst>
                                      </p:cBhvr>
                                      <p:tavLst>
                                        <p:tav tm="0">
                                          <p:val>
                                            <p:strVal val="#ppt_w*2.5"/>
                                          </p:val>
                                        </p:tav>
                                        <p:tav tm="100000">
                                          <p:val>
                                            <p:strVal val="#ppt_w"/>
                                          </p:val>
                                        </p:tav>
                                      </p:tavLst>
                                    </p:anim>
                                    <p:anim calcmode="lin" valueType="num">
                                      <p:cBhvr>
                                        <p:cTn id="40" dur="500" fill="hold"/>
                                        <p:tgtEl>
                                          <p:spTgt spid="9">
                                            <p:graphicEl>
                                              <a:dgm id="{3E4CBBA0-BE61-40BB-B482-3E03D93DC7F9}"/>
                                            </p:graphicEl>
                                          </p:spTgt>
                                        </p:tgtEl>
                                        <p:attrNameLst>
                                          <p:attrName>ppt_h</p:attrName>
                                        </p:attrNameLst>
                                      </p:cBhvr>
                                      <p:tavLst>
                                        <p:tav tm="0">
                                          <p:val>
                                            <p:strVal val="#ppt_h*0.01"/>
                                          </p:val>
                                        </p:tav>
                                        <p:tav tm="100000">
                                          <p:val>
                                            <p:strVal val="#ppt_h"/>
                                          </p:val>
                                        </p:tav>
                                      </p:tavLst>
                                    </p:anim>
                                    <p:anim calcmode="lin" valueType="num">
                                      <p:cBhvr>
                                        <p:cTn id="41" dur="500" fill="hold"/>
                                        <p:tgtEl>
                                          <p:spTgt spid="9">
                                            <p:graphicEl>
                                              <a:dgm id="{3E4CBBA0-BE61-40BB-B482-3E03D93DC7F9}"/>
                                            </p:graphicEl>
                                          </p:spTgt>
                                        </p:tgtEl>
                                        <p:attrNameLst>
                                          <p:attrName>ppt_x</p:attrName>
                                        </p:attrNameLst>
                                      </p:cBhvr>
                                      <p:tavLst>
                                        <p:tav tm="0">
                                          <p:val>
                                            <p:strVal val="#ppt_x"/>
                                          </p:val>
                                        </p:tav>
                                        <p:tav tm="100000">
                                          <p:val>
                                            <p:strVal val="#ppt_x"/>
                                          </p:val>
                                        </p:tav>
                                      </p:tavLst>
                                    </p:anim>
                                    <p:anim calcmode="lin" valueType="num">
                                      <p:cBhvr>
                                        <p:cTn id="42" dur="500" fill="hold"/>
                                        <p:tgtEl>
                                          <p:spTgt spid="9">
                                            <p:graphicEl>
                                              <a:dgm id="{3E4CBBA0-BE61-40BB-B482-3E03D93DC7F9}"/>
                                            </p:graphicEl>
                                          </p:spTgt>
                                        </p:tgtEl>
                                        <p:attrNameLst>
                                          <p:attrName>ppt_y</p:attrName>
                                        </p:attrNameLst>
                                      </p:cBhvr>
                                      <p:tavLst>
                                        <p:tav tm="0">
                                          <p:val>
                                            <p:strVal val="#ppt_h+1"/>
                                          </p:val>
                                        </p:tav>
                                        <p:tav tm="100000">
                                          <p:val>
                                            <p:strVal val="#ppt_y"/>
                                          </p:val>
                                        </p:tav>
                                      </p:tavLst>
                                    </p:anim>
                                    <p:animEffect transition="in" filter="fade">
                                      <p:cBhvr>
                                        <p:cTn id="43" dur="500"/>
                                        <p:tgtEl>
                                          <p:spTgt spid="9">
                                            <p:graphicEl>
                                              <a:dgm id="{3E4CBBA0-BE61-40BB-B482-3E03D93DC7F9}"/>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58" presetClass="entr" presetSubtype="0" accel="100000" fill="hold" grpId="0" nodeType="clickEffect">
                                  <p:stCondLst>
                                    <p:cond delay="0"/>
                                  </p:stCondLst>
                                  <p:childTnLst>
                                    <p:set>
                                      <p:cBhvr>
                                        <p:cTn id="47" dur="1" fill="hold">
                                          <p:stCondLst>
                                            <p:cond delay="0"/>
                                          </p:stCondLst>
                                        </p:cTn>
                                        <p:tgtEl>
                                          <p:spTgt spid="9">
                                            <p:graphicEl>
                                              <a:dgm id="{B91EF4AF-11FE-477E-852F-4BE0C064F7E9}"/>
                                            </p:graphicEl>
                                          </p:spTgt>
                                        </p:tgtEl>
                                        <p:attrNameLst>
                                          <p:attrName>style.visibility</p:attrName>
                                        </p:attrNameLst>
                                      </p:cBhvr>
                                      <p:to>
                                        <p:strVal val="visible"/>
                                      </p:to>
                                    </p:set>
                                    <p:anim calcmode="lin" valueType="num">
                                      <p:cBhvr>
                                        <p:cTn id="48" dur="500" fill="hold"/>
                                        <p:tgtEl>
                                          <p:spTgt spid="9">
                                            <p:graphicEl>
                                              <a:dgm id="{B91EF4AF-11FE-477E-852F-4BE0C064F7E9}"/>
                                            </p:graphicEl>
                                          </p:spTgt>
                                        </p:tgtEl>
                                        <p:attrNameLst>
                                          <p:attrName>ppt_w</p:attrName>
                                        </p:attrNameLst>
                                      </p:cBhvr>
                                      <p:tavLst>
                                        <p:tav tm="0">
                                          <p:val>
                                            <p:strVal val="#ppt_w*2.5"/>
                                          </p:val>
                                        </p:tav>
                                        <p:tav tm="100000">
                                          <p:val>
                                            <p:strVal val="#ppt_w"/>
                                          </p:val>
                                        </p:tav>
                                      </p:tavLst>
                                    </p:anim>
                                    <p:anim calcmode="lin" valueType="num">
                                      <p:cBhvr>
                                        <p:cTn id="49" dur="500" fill="hold"/>
                                        <p:tgtEl>
                                          <p:spTgt spid="9">
                                            <p:graphicEl>
                                              <a:dgm id="{B91EF4AF-11FE-477E-852F-4BE0C064F7E9}"/>
                                            </p:graphicEl>
                                          </p:spTgt>
                                        </p:tgtEl>
                                        <p:attrNameLst>
                                          <p:attrName>ppt_h</p:attrName>
                                        </p:attrNameLst>
                                      </p:cBhvr>
                                      <p:tavLst>
                                        <p:tav tm="0">
                                          <p:val>
                                            <p:strVal val="#ppt_h*0.01"/>
                                          </p:val>
                                        </p:tav>
                                        <p:tav tm="100000">
                                          <p:val>
                                            <p:strVal val="#ppt_h"/>
                                          </p:val>
                                        </p:tav>
                                      </p:tavLst>
                                    </p:anim>
                                    <p:anim calcmode="lin" valueType="num">
                                      <p:cBhvr>
                                        <p:cTn id="50" dur="500" fill="hold"/>
                                        <p:tgtEl>
                                          <p:spTgt spid="9">
                                            <p:graphicEl>
                                              <a:dgm id="{B91EF4AF-11FE-477E-852F-4BE0C064F7E9}"/>
                                            </p:graphicEl>
                                          </p:spTgt>
                                        </p:tgtEl>
                                        <p:attrNameLst>
                                          <p:attrName>ppt_x</p:attrName>
                                        </p:attrNameLst>
                                      </p:cBhvr>
                                      <p:tavLst>
                                        <p:tav tm="0">
                                          <p:val>
                                            <p:strVal val="#ppt_x"/>
                                          </p:val>
                                        </p:tav>
                                        <p:tav tm="100000">
                                          <p:val>
                                            <p:strVal val="#ppt_x"/>
                                          </p:val>
                                        </p:tav>
                                      </p:tavLst>
                                    </p:anim>
                                    <p:anim calcmode="lin" valueType="num">
                                      <p:cBhvr>
                                        <p:cTn id="51" dur="500" fill="hold"/>
                                        <p:tgtEl>
                                          <p:spTgt spid="9">
                                            <p:graphicEl>
                                              <a:dgm id="{B91EF4AF-11FE-477E-852F-4BE0C064F7E9}"/>
                                            </p:graphicEl>
                                          </p:spTgt>
                                        </p:tgtEl>
                                        <p:attrNameLst>
                                          <p:attrName>ppt_y</p:attrName>
                                        </p:attrNameLst>
                                      </p:cBhvr>
                                      <p:tavLst>
                                        <p:tav tm="0">
                                          <p:val>
                                            <p:strVal val="#ppt_h+1"/>
                                          </p:val>
                                        </p:tav>
                                        <p:tav tm="100000">
                                          <p:val>
                                            <p:strVal val="#ppt_y"/>
                                          </p:val>
                                        </p:tav>
                                      </p:tavLst>
                                    </p:anim>
                                    <p:animEffect transition="in" filter="fade">
                                      <p:cBhvr>
                                        <p:cTn id="52" dur="500"/>
                                        <p:tgtEl>
                                          <p:spTgt spid="9">
                                            <p:graphicEl>
                                              <a:dgm id="{B91EF4AF-11FE-477E-852F-4BE0C064F7E9}"/>
                                            </p:graphicEl>
                                          </p:spTgt>
                                        </p:tgtEl>
                                      </p:cBhvr>
                                    </p:animEffect>
                                  </p:childTnLst>
                                </p:cTn>
                              </p:par>
                              <p:par>
                                <p:cTn id="53" presetID="58" presetClass="entr" presetSubtype="0" accel="100000" fill="hold" grpId="0" nodeType="withEffect">
                                  <p:stCondLst>
                                    <p:cond delay="0"/>
                                  </p:stCondLst>
                                  <p:childTnLst>
                                    <p:set>
                                      <p:cBhvr>
                                        <p:cTn id="54" dur="1" fill="hold">
                                          <p:stCondLst>
                                            <p:cond delay="0"/>
                                          </p:stCondLst>
                                        </p:cTn>
                                        <p:tgtEl>
                                          <p:spTgt spid="9">
                                            <p:graphicEl>
                                              <a:dgm id="{EEC94F44-E48D-4A37-AFF3-1095E7AFD81C}"/>
                                            </p:graphicEl>
                                          </p:spTgt>
                                        </p:tgtEl>
                                        <p:attrNameLst>
                                          <p:attrName>style.visibility</p:attrName>
                                        </p:attrNameLst>
                                      </p:cBhvr>
                                      <p:to>
                                        <p:strVal val="visible"/>
                                      </p:to>
                                    </p:set>
                                    <p:anim calcmode="lin" valueType="num">
                                      <p:cBhvr>
                                        <p:cTn id="55" dur="500" fill="hold"/>
                                        <p:tgtEl>
                                          <p:spTgt spid="9">
                                            <p:graphicEl>
                                              <a:dgm id="{EEC94F44-E48D-4A37-AFF3-1095E7AFD81C}"/>
                                            </p:graphicEl>
                                          </p:spTgt>
                                        </p:tgtEl>
                                        <p:attrNameLst>
                                          <p:attrName>ppt_w</p:attrName>
                                        </p:attrNameLst>
                                      </p:cBhvr>
                                      <p:tavLst>
                                        <p:tav tm="0">
                                          <p:val>
                                            <p:strVal val="#ppt_w*2.5"/>
                                          </p:val>
                                        </p:tav>
                                        <p:tav tm="100000">
                                          <p:val>
                                            <p:strVal val="#ppt_w"/>
                                          </p:val>
                                        </p:tav>
                                      </p:tavLst>
                                    </p:anim>
                                    <p:anim calcmode="lin" valueType="num">
                                      <p:cBhvr>
                                        <p:cTn id="56" dur="500" fill="hold"/>
                                        <p:tgtEl>
                                          <p:spTgt spid="9">
                                            <p:graphicEl>
                                              <a:dgm id="{EEC94F44-E48D-4A37-AFF3-1095E7AFD81C}"/>
                                            </p:graphicEl>
                                          </p:spTgt>
                                        </p:tgtEl>
                                        <p:attrNameLst>
                                          <p:attrName>ppt_h</p:attrName>
                                        </p:attrNameLst>
                                      </p:cBhvr>
                                      <p:tavLst>
                                        <p:tav tm="0">
                                          <p:val>
                                            <p:strVal val="#ppt_h*0.01"/>
                                          </p:val>
                                        </p:tav>
                                        <p:tav tm="100000">
                                          <p:val>
                                            <p:strVal val="#ppt_h"/>
                                          </p:val>
                                        </p:tav>
                                      </p:tavLst>
                                    </p:anim>
                                    <p:anim calcmode="lin" valueType="num">
                                      <p:cBhvr>
                                        <p:cTn id="57" dur="500" fill="hold"/>
                                        <p:tgtEl>
                                          <p:spTgt spid="9">
                                            <p:graphicEl>
                                              <a:dgm id="{EEC94F44-E48D-4A37-AFF3-1095E7AFD81C}"/>
                                            </p:graphicEl>
                                          </p:spTgt>
                                        </p:tgtEl>
                                        <p:attrNameLst>
                                          <p:attrName>ppt_x</p:attrName>
                                        </p:attrNameLst>
                                      </p:cBhvr>
                                      <p:tavLst>
                                        <p:tav tm="0">
                                          <p:val>
                                            <p:strVal val="#ppt_x"/>
                                          </p:val>
                                        </p:tav>
                                        <p:tav tm="100000">
                                          <p:val>
                                            <p:strVal val="#ppt_x"/>
                                          </p:val>
                                        </p:tav>
                                      </p:tavLst>
                                    </p:anim>
                                    <p:anim calcmode="lin" valueType="num">
                                      <p:cBhvr>
                                        <p:cTn id="58" dur="500" fill="hold"/>
                                        <p:tgtEl>
                                          <p:spTgt spid="9">
                                            <p:graphicEl>
                                              <a:dgm id="{EEC94F44-E48D-4A37-AFF3-1095E7AFD81C}"/>
                                            </p:graphicEl>
                                          </p:spTgt>
                                        </p:tgtEl>
                                        <p:attrNameLst>
                                          <p:attrName>ppt_y</p:attrName>
                                        </p:attrNameLst>
                                      </p:cBhvr>
                                      <p:tavLst>
                                        <p:tav tm="0">
                                          <p:val>
                                            <p:strVal val="#ppt_h+1"/>
                                          </p:val>
                                        </p:tav>
                                        <p:tav tm="100000">
                                          <p:val>
                                            <p:strVal val="#ppt_y"/>
                                          </p:val>
                                        </p:tav>
                                      </p:tavLst>
                                    </p:anim>
                                    <p:animEffect transition="in" filter="fade">
                                      <p:cBhvr>
                                        <p:cTn id="59" dur="500"/>
                                        <p:tgtEl>
                                          <p:spTgt spid="9">
                                            <p:graphicEl>
                                              <a:dgm id="{EEC94F44-E48D-4A37-AFF3-1095E7AFD81C}"/>
                                            </p:graphicEl>
                                          </p:spTgt>
                                        </p:tgtEl>
                                      </p:cBhvr>
                                    </p:animEffect>
                                  </p:childTnLst>
                                </p:cTn>
                              </p:par>
                            </p:childTnLst>
                          </p:cTn>
                        </p:par>
                      </p:childTnLst>
                    </p:cTn>
                  </p:par>
                  <p:par>
                    <p:cTn id="60" fill="hold">
                      <p:stCondLst>
                        <p:cond delay="indefinite"/>
                      </p:stCondLst>
                      <p:childTnLst>
                        <p:par>
                          <p:cTn id="61" fill="hold">
                            <p:stCondLst>
                              <p:cond delay="0"/>
                            </p:stCondLst>
                            <p:childTnLst>
                              <p:par>
                                <p:cTn id="62" presetID="58" presetClass="entr" presetSubtype="0" accel="100000" fill="hold" grpId="0" nodeType="clickEffect">
                                  <p:stCondLst>
                                    <p:cond delay="0"/>
                                  </p:stCondLst>
                                  <p:childTnLst>
                                    <p:set>
                                      <p:cBhvr>
                                        <p:cTn id="63" dur="1" fill="hold">
                                          <p:stCondLst>
                                            <p:cond delay="0"/>
                                          </p:stCondLst>
                                        </p:cTn>
                                        <p:tgtEl>
                                          <p:spTgt spid="9">
                                            <p:graphicEl>
                                              <a:dgm id="{1FF41E16-26FA-45A8-A31C-B2615BEF408C}"/>
                                            </p:graphicEl>
                                          </p:spTgt>
                                        </p:tgtEl>
                                        <p:attrNameLst>
                                          <p:attrName>style.visibility</p:attrName>
                                        </p:attrNameLst>
                                      </p:cBhvr>
                                      <p:to>
                                        <p:strVal val="visible"/>
                                      </p:to>
                                    </p:set>
                                    <p:anim calcmode="lin" valueType="num">
                                      <p:cBhvr>
                                        <p:cTn id="64" dur="500" fill="hold"/>
                                        <p:tgtEl>
                                          <p:spTgt spid="9">
                                            <p:graphicEl>
                                              <a:dgm id="{1FF41E16-26FA-45A8-A31C-B2615BEF408C}"/>
                                            </p:graphicEl>
                                          </p:spTgt>
                                        </p:tgtEl>
                                        <p:attrNameLst>
                                          <p:attrName>ppt_w</p:attrName>
                                        </p:attrNameLst>
                                      </p:cBhvr>
                                      <p:tavLst>
                                        <p:tav tm="0">
                                          <p:val>
                                            <p:strVal val="#ppt_w*2.5"/>
                                          </p:val>
                                        </p:tav>
                                        <p:tav tm="100000">
                                          <p:val>
                                            <p:strVal val="#ppt_w"/>
                                          </p:val>
                                        </p:tav>
                                      </p:tavLst>
                                    </p:anim>
                                    <p:anim calcmode="lin" valueType="num">
                                      <p:cBhvr>
                                        <p:cTn id="65" dur="500" fill="hold"/>
                                        <p:tgtEl>
                                          <p:spTgt spid="9">
                                            <p:graphicEl>
                                              <a:dgm id="{1FF41E16-26FA-45A8-A31C-B2615BEF408C}"/>
                                            </p:graphicEl>
                                          </p:spTgt>
                                        </p:tgtEl>
                                        <p:attrNameLst>
                                          <p:attrName>ppt_h</p:attrName>
                                        </p:attrNameLst>
                                      </p:cBhvr>
                                      <p:tavLst>
                                        <p:tav tm="0">
                                          <p:val>
                                            <p:strVal val="#ppt_h*0.01"/>
                                          </p:val>
                                        </p:tav>
                                        <p:tav tm="100000">
                                          <p:val>
                                            <p:strVal val="#ppt_h"/>
                                          </p:val>
                                        </p:tav>
                                      </p:tavLst>
                                    </p:anim>
                                    <p:anim calcmode="lin" valueType="num">
                                      <p:cBhvr>
                                        <p:cTn id="66" dur="500" fill="hold"/>
                                        <p:tgtEl>
                                          <p:spTgt spid="9">
                                            <p:graphicEl>
                                              <a:dgm id="{1FF41E16-26FA-45A8-A31C-B2615BEF408C}"/>
                                            </p:graphicEl>
                                          </p:spTgt>
                                        </p:tgtEl>
                                        <p:attrNameLst>
                                          <p:attrName>ppt_x</p:attrName>
                                        </p:attrNameLst>
                                      </p:cBhvr>
                                      <p:tavLst>
                                        <p:tav tm="0">
                                          <p:val>
                                            <p:strVal val="#ppt_x"/>
                                          </p:val>
                                        </p:tav>
                                        <p:tav tm="100000">
                                          <p:val>
                                            <p:strVal val="#ppt_x"/>
                                          </p:val>
                                        </p:tav>
                                      </p:tavLst>
                                    </p:anim>
                                    <p:anim calcmode="lin" valueType="num">
                                      <p:cBhvr>
                                        <p:cTn id="67" dur="500" fill="hold"/>
                                        <p:tgtEl>
                                          <p:spTgt spid="9">
                                            <p:graphicEl>
                                              <a:dgm id="{1FF41E16-26FA-45A8-A31C-B2615BEF408C}"/>
                                            </p:graphicEl>
                                          </p:spTgt>
                                        </p:tgtEl>
                                        <p:attrNameLst>
                                          <p:attrName>ppt_y</p:attrName>
                                        </p:attrNameLst>
                                      </p:cBhvr>
                                      <p:tavLst>
                                        <p:tav tm="0">
                                          <p:val>
                                            <p:strVal val="#ppt_h+1"/>
                                          </p:val>
                                        </p:tav>
                                        <p:tav tm="100000">
                                          <p:val>
                                            <p:strVal val="#ppt_y"/>
                                          </p:val>
                                        </p:tav>
                                      </p:tavLst>
                                    </p:anim>
                                    <p:animEffect transition="in" filter="fade">
                                      <p:cBhvr>
                                        <p:cTn id="68" dur="500"/>
                                        <p:tgtEl>
                                          <p:spTgt spid="9">
                                            <p:graphicEl>
                                              <a:dgm id="{1FF41E16-26FA-45A8-A31C-B2615BEF408C}"/>
                                            </p:graphicEl>
                                          </p:spTgt>
                                        </p:tgtEl>
                                      </p:cBhvr>
                                    </p:animEffect>
                                  </p:childTnLst>
                                </p:cTn>
                              </p:par>
                              <p:par>
                                <p:cTn id="69" presetID="58" presetClass="entr" presetSubtype="0" accel="100000" fill="hold" grpId="0" nodeType="withEffect">
                                  <p:stCondLst>
                                    <p:cond delay="0"/>
                                  </p:stCondLst>
                                  <p:childTnLst>
                                    <p:set>
                                      <p:cBhvr>
                                        <p:cTn id="70" dur="1" fill="hold">
                                          <p:stCondLst>
                                            <p:cond delay="0"/>
                                          </p:stCondLst>
                                        </p:cTn>
                                        <p:tgtEl>
                                          <p:spTgt spid="9">
                                            <p:graphicEl>
                                              <a:dgm id="{3884A0AB-F20B-49FE-B4C9-F7B6E4B81227}"/>
                                            </p:graphicEl>
                                          </p:spTgt>
                                        </p:tgtEl>
                                        <p:attrNameLst>
                                          <p:attrName>style.visibility</p:attrName>
                                        </p:attrNameLst>
                                      </p:cBhvr>
                                      <p:to>
                                        <p:strVal val="visible"/>
                                      </p:to>
                                    </p:set>
                                    <p:anim calcmode="lin" valueType="num">
                                      <p:cBhvr>
                                        <p:cTn id="71" dur="500" fill="hold"/>
                                        <p:tgtEl>
                                          <p:spTgt spid="9">
                                            <p:graphicEl>
                                              <a:dgm id="{3884A0AB-F20B-49FE-B4C9-F7B6E4B81227}"/>
                                            </p:graphicEl>
                                          </p:spTgt>
                                        </p:tgtEl>
                                        <p:attrNameLst>
                                          <p:attrName>ppt_w</p:attrName>
                                        </p:attrNameLst>
                                      </p:cBhvr>
                                      <p:tavLst>
                                        <p:tav tm="0">
                                          <p:val>
                                            <p:strVal val="#ppt_w*2.5"/>
                                          </p:val>
                                        </p:tav>
                                        <p:tav tm="100000">
                                          <p:val>
                                            <p:strVal val="#ppt_w"/>
                                          </p:val>
                                        </p:tav>
                                      </p:tavLst>
                                    </p:anim>
                                    <p:anim calcmode="lin" valueType="num">
                                      <p:cBhvr>
                                        <p:cTn id="72" dur="500" fill="hold"/>
                                        <p:tgtEl>
                                          <p:spTgt spid="9">
                                            <p:graphicEl>
                                              <a:dgm id="{3884A0AB-F20B-49FE-B4C9-F7B6E4B81227}"/>
                                            </p:graphicEl>
                                          </p:spTgt>
                                        </p:tgtEl>
                                        <p:attrNameLst>
                                          <p:attrName>ppt_h</p:attrName>
                                        </p:attrNameLst>
                                      </p:cBhvr>
                                      <p:tavLst>
                                        <p:tav tm="0">
                                          <p:val>
                                            <p:strVal val="#ppt_h*0.01"/>
                                          </p:val>
                                        </p:tav>
                                        <p:tav tm="100000">
                                          <p:val>
                                            <p:strVal val="#ppt_h"/>
                                          </p:val>
                                        </p:tav>
                                      </p:tavLst>
                                    </p:anim>
                                    <p:anim calcmode="lin" valueType="num">
                                      <p:cBhvr>
                                        <p:cTn id="73" dur="500" fill="hold"/>
                                        <p:tgtEl>
                                          <p:spTgt spid="9">
                                            <p:graphicEl>
                                              <a:dgm id="{3884A0AB-F20B-49FE-B4C9-F7B6E4B81227}"/>
                                            </p:graphicEl>
                                          </p:spTgt>
                                        </p:tgtEl>
                                        <p:attrNameLst>
                                          <p:attrName>ppt_x</p:attrName>
                                        </p:attrNameLst>
                                      </p:cBhvr>
                                      <p:tavLst>
                                        <p:tav tm="0">
                                          <p:val>
                                            <p:strVal val="#ppt_x"/>
                                          </p:val>
                                        </p:tav>
                                        <p:tav tm="100000">
                                          <p:val>
                                            <p:strVal val="#ppt_x"/>
                                          </p:val>
                                        </p:tav>
                                      </p:tavLst>
                                    </p:anim>
                                    <p:anim calcmode="lin" valueType="num">
                                      <p:cBhvr>
                                        <p:cTn id="74" dur="500" fill="hold"/>
                                        <p:tgtEl>
                                          <p:spTgt spid="9">
                                            <p:graphicEl>
                                              <a:dgm id="{3884A0AB-F20B-49FE-B4C9-F7B6E4B81227}"/>
                                            </p:graphicEl>
                                          </p:spTgt>
                                        </p:tgtEl>
                                        <p:attrNameLst>
                                          <p:attrName>ppt_y</p:attrName>
                                        </p:attrNameLst>
                                      </p:cBhvr>
                                      <p:tavLst>
                                        <p:tav tm="0">
                                          <p:val>
                                            <p:strVal val="#ppt_h+1"/>
                                          </p:val>
                                        </p:tav>
                                        <p:tav tm="100000">
                                          <p:val>
                                            <p:strVal val="#ppt_y"/>
                                          </p:val>
                                        </p:tav>
                                      </p:tavLst>
                                    </p:anim>
                                    <p:animEffect transition="in" filter="fade">
                                      <p:cBhvr>
                                        <p:cTn id="75" dur="500"/>
                                        <p:tgtEl>
                                          <p:spTgt spid="9">
                                            <p:graphicEl>
                                              <a:dgm id="{3884A0AB-F20B-49FE-B4C9-F7B6E4B81227}"/>
                                            </p:graphicEl>
                                          </p:spTgt>
                                        </p:tgtEl>
                                      </p:cBhvr>
                                    </p:animEffect>
                                  </p:childTnLst>
                                </p:cTn>
                              </p:par>
                            </p:childTnLst>
                          </p:cTn>
                        </p:par>
                      </p:childTnLst>
                    </p:cTn>
                  </p:par>
                  <p:par>
                    <p:cTn id="76" fill="hold">
                      <p:stCondLst>
                        <p:cond delay="indefinite"/>
                      </p:stCondLst>
                      <p:childTnLst>
                        <p:par>
                          <p:cTn id="77" fill="hold">
                            <p:stCondLst>
                              <p:cond delay="0"/>
                            </p:stCondLst>
                            <p:childTnLst>
                              <p:par>
                                <p:cTn id="78" presetID="58" presetClass="entr" presetSubtype="0" accel="100000" fill="hold" grpId="0" nodeType="clickEffect">
                                  <p:stCondLst>
                                    <p:cond delay="0"/>
                                  </p:stCondLst>
                                  <p:childTnLst>
                                    <p:set>
                                      <p:cBhvr>
                                        <p:cTn id="79" dur="1" fill="hold">
                                          <p:stCondLst>
                                            <p:cond delay="0"/>
                                          </p:stCondLst>
                                        </p:cTn>
                                        <p:tgtEl>
                                          <p:spTgt spid="9">
                                            <p:graphicEl>
                                              <a:dgm id="{8C96BC92-7E23-42AE-9701-CE0E27EF4B87}"/>
                                            </p:graphicEl>
                                          </p:spTgt>
                                        </p:tgtEl>
                                        <p:attrNameLst>
                                          <p:attrName>style.visibility</p:attrName>
                                        </p:attrNameLst>
                                      </p:cBhvr>
                                      <p:to>
                                        <p:strVal val="visible"/>
                                      </p:to>
                                    </p:set>
                                    <p:anim calcmode="lin" valueType="num">
                                      <p:cBhvr>
                                        <p:cTn id="80" dur="500" fill="hold"/>
                                        <p:tgtEl>
                                          <p:spTgt spid="9">
                                            <p:graphicEl>
                                              <a:dgm id="{8C96BC92-7E23-42AE-9701-CE0E27EF4B87}"/>
                                            </p:graphicEl>
                                          </p:spTgt>
                                        </p:tgtEl>
                                        <p:attrNameLst>
                                          <p:attrName>ppt_w</p:attrName>
                                        </p:attrNameLst>
                                      </p:cBhvr>
                                      <p:tavLst>
                                        <p:tav tm="0">
                                          <p:val>
                                            <p:strVal val="#ppt_w*2.5"/>
                                          </p:val>
                                        </p:tav>
                                        <p:tav tm="100000">
                                          <p:val>
                                            <p:strVal val="#ppt_w"/>
                                          </p:val>
                                        </p:tav>
                                      </p:tavLst>
                                    </p:anim>
                                    <p:anim calcmode="lin" valueType="num">
                                      <p:cBhvr>
                                        <p:cTn id="81" dur="500" fill="hold"/>
                                        <p:tgtEl>
                                          <p:spTgt spid="9">
                                            <p:graphicEl>
                                              <a:dgm id="{8C96BC92-7E23-42AE-9701-CE0E27EF4B87}"/>
                                            </p:graphicEl>
                                          </p:spTgt>
                                        </p:tgtEl>
                                        <p:attrNameLst>
                                          <p:attrName>ppt_h</p:attrName>
                                        </p:attrNameLst>
                                      </p:cBhvr>
                                      <p:tavLst>
                                        <p:tav tm="0">
                                          <p:val>
                                            <p:strVal val="#ppt_h*0.01"/>
                                          </p:val>
                                        </p:tav>
                                        <p:tav tm="100000">
                                          <p:val>
                                            <p:strVal val="#ppt_h"/>
                                          </p:val>
                                        </p:tav>
                                      </p:tavLst>
                                    </p:anim>
                                    <p:anim calcmode="lin" valueType="num">
                                      <p:cBhvr>
                                        <p:cTn id="82" dur="500" fill="hold"/>
                                        <p:tgtEl>
                                          <p:spTgt spid="9">
                                            <p:graphicEl>
                                              <a:dgm id="{8C96BC92-7E23-42AE-9701-CE0E27EF4B87}"/>
                                            </p:graphicEl>
                                          </p:spTgt>
                                        </p:tgtEl>
                                        <p:attrNameLst>
                                          <p:attrName>ppt_x</p:attrName>
                                        </p:attrNameLst>
                                      </p:cBhvr>
                                      <p:tavLst>
                                        <p:tav tm="0">
                                          <p:val>
                                            <p:strVal val="#ppt_x"/>
                                          </p:val>
                                        </p:tav>
                                        <p:tav tm="100000">
                                          <p:val>
                                            <p:strVal val="#ppt_x"/>
                                          </p:val>
                                        </p:tav>
                                      </p:tavLst>
                                    </p:anim>
                                    <p:anim calcmode="lin" valueType="num">
                                      <p:cBhvr>
                                        <p:cTn id="83" dur="500" fill="hold"/>
                                        <p:tgtEl>
                                          <p:spTgt spid="9">
                                            <p:graphicEl>
                                              <a:dgm id="{8C96BC92-7E23-42AE-9701-CE0E27EF4B87}"/>
                                            </p:graphicEl>
                                          </p:spTgt>
                                        </p:tgtEl>
                                        <p:attrNameLst>
                                          <p:attrName>ppt_y</p:attrName>
                                        </p:attrNameLst>
                                      </p:cBhvr>
                                      <p:tavLst>
                                        <p:tav tm="0">
                                          <p:val>
                                            <p:strVal val="#ppt_h+1"/>
                                          </p:val>
                                        </p:tav>
                                        <p:tav tm="100000">
                                          <p:val>
                                            <p:strVal val="#ppt_y"/>
                                          </p:val>
                                        </p:tav>
                                      </p:tavLst>
                                    </p:anim>
                                    <p:animEffect transition="in" filter="fade">
                                      <p:cBhvr>
                                        <p:cTn id="84" dur="500"/>
                                        <p:tgtEl>
                                          <p:spTgt spid="9">
                                            <p:graphicEl>
                                              <a:dgm id="{8C96BC92-7E23-42AE-9701-CE0E27EF4B87}"/>
                                            </p:graphicEl>
                                          </p:spTgt>
                                        </p:tgtEl>
                                      </p:cBhvr>
                                    </p:animEffect>
                                  </p:childTnLst>
                                </p:cTn>
                              </p:par>
                              <p:par>
                                <p:cTn id="85" presetID="58" presetClass="entr" presetSubtype="0" accel="100000" fill="hold" grpId="0" nodeType="withEffect">
                                  <p:stCondLst>
                                    <p:cond delay="0"/>
                                  </p:stCondLst>
                                  <p:childTnLst>
                                    <p:set>
                                      <p:cBhvr>
                                        <p:cTn id="86" dur="1" fill="hold">
                                          <p:stCondLst>
                                            <p:cond delay="0"/>
                                          </p:stCondLst>
                                        </p:cTn>
                                        <p:tgtEl>
                                          <p:spTgt spid="9">
                                            <p:graphicEl>
                                              <a:dgm id="{7CE19C82-3C29-4A55-8173-E5825C2CDAE8}"/>
                                            </p:graphicEl>
                                          </p:spTgt>
                                        </p:tgtEl>
                                        <p:attrNameLst>
                                          <p:attrName>style.visibility</p:attrName>
                                        </p:attrNameLst>
                                      </p:cBhvr>
                                      <p:to>
                                        <p:strVal val="visible"/>
                                      </p:to>
                                    </p:set>
                                    <p:anim calcmode="lin" valueType="num">
                                      <p:cBhvr>
                                        <p:cTn id="87" dur="500" fill="hold"/>
                                        <p:tgtEl>
                                          <p:spTgt spid="9">
                                            <p:graphicEl>
                                              <a:dgm id="{7CE19C82-3C29-4A55-8173-E5825C2CDAE8}"/>
                                            </p:graphicEl>
                                          </p:spTgt>
                                        </p:tgtEl>
                                        <p:attrNameLst>
                                          <p:attrName>ppt_w</p:attrName>
                                        </p:attrNameLst>
                                      </p:cBhvr>
                                      <p:tavLst>
                                        <p:tav tm="0">
                                          <p:val>
                                            <p:strVal val="#ppt_w*2.5"/>
                                          </p:val>
                                        </p:tav>
                                        <p:tav tm="100000">
                                          <p:val>
                                            <p:strVal val="#ppt_w"/>
                                          </p:val>
                                        </p:tav>
                                      </p:tavLst>
                                    </p:anim>
                                    <p:anim calcmode="lin" valueType="num">
                                      <p:cBhvr>
                                        <p:cTn id="88" dur="500" fill="hold"/>
                                        <p:tgtEl>
                                          <p:spTgt spid="9">
                                            <p:graphicEl>
                                              <a:dgm id="{7CE19C82-3C29-4A55-8173-E5825C2CDAE8}"/>
                                            </p:graphicEl>
                                          </p:spTgt>
                                        </p:tgtEl>
                                        <p:attrNameLst>
                                          <p:attrName>ppt_h</p:attrName>
                                        </p:attrNameLst>
                                      </p:cBhvr>
                                      <p:tavLst>
                                        <p:tav tm="0">
                                          <p:val>
                                            <p:strVal val="#ppt_h*0.01"/>
                                          </p:val>
                                        </p:tav>
                                        <p:tav tm="100000">
                                          <p:val>
                                            <p:strVal val="#ppt_h"/>
                                          </p:val>
                                        </p:tav>
                                      </p:tavLst>
                                    </p:anim>
                                    <p:anim calcmode="lin" valueType="num">
                                      <p:cBhvr>
                                        <p:cTn id="89" dur="500" fill="hold"/>
                                        <p:tgtEl>
                                          <p:spTgt spid="9">
                                            <p:graphicEl>
                                              <a:dgm id="{7CE19C82-3C29-4A55-8173-E5825C2CDAE8}"/>
                                            </p:graphicEl>
                                          </p:spTgt>
                                        </p:tgtEl>
                                        <p:attrNameLst>
                                          <p:attrName>ppt_x</p:attrName>
                                        </p:attrNameLst>
                                      </p:cBhvr>
                                      <p:tavLst>
                                        <p:tav tm="0">
                                          <p:val>
                                            <p:strVal val="#ppt_x"/>
                                          </p:val>
                                        </p:tav>
                                        <p:tav tm="100000">
                                          <p:val>
                                            <p:strVal val="#ppt_x"/>
                                          </p:val>
                                        </p:tav>
                                      </p:tavLst>
                                    </p:anim>
                                    <p:anim calcmode="lin" valueType="num">
                                      <p:cBhvr>
                                        <p:cTn id="90" dur="500" fill="hold"/>
                                        <p:tgtEl>
                                          <p:spTgt spid="9">
                                            <p:graphicEl>
                                              <a:dgm id="{7CE19C82-3C29-4A55-8173-E5825C2CDAE8}"/>
                                            </p:graphicEl>
                                          </p:spTgt>
                                        </p:tgtEl>
                                        <p:attrNameLst>
                                          <p:attrName>ppt_y</p:attrName>
                                        </p:attrNameLst>
                                      </p:cBhvr>
                                      <p:tavLst>
                                        <p:tav tm="0">
                                          <p:val>
                                            <p:strVal val="#ppt_h+1"/>
                                          </p:val>
                                        </p:tav>
                                        <p:tav tm="100000">
                                          <p:val>
                                            <p:strVal val="#ppt_y"/>
                                          </p:val>
                                        </p:tav>
                                      </p:tavLst>
                                    </p:anim>
                                    <p:animEffect transition="in" filter="fade">
                                      <p:cBhvr>
                                        <p:cTn id="91" dur="500"/>
                                        <p:tgtEl>
                                          <p:spTgt spid="9">
                                            <p:graphicEl>
                                              <a:dgm id="{7CE19C82-3C29-4A55-8173-E5825C2CDAE8}"/>
                                            </p:graphicEl>
                                          </p:spTgt>
                                        </p:tgtEl>
                                      </p:cBhvr>
                                    </p:animEffect>
                                  </p:childTnLst>
                                </p:cTn>
                              </p:par>
                            </p:childTnLst>
                          </p:cTn>
                        </p:par>
                      </p:childTnLst>
                    </p:cTn>
                  </p:par>
                  <p:par>
                    <p:cTn id="92" fill="hold">
                      <p:stCondLst>
                        <p:cond delay="indefinite"/>
                      </p:stCondLst>
                      <p:childTnLst>
                        <p:par>
                          <p:cTn id="93" fill="hold">
                            <p:stCondLst>
                              <p:cond delay="0"/>
                            </p:stCondLst>
                            <p:childTnLst>
                              <p:par>
                                <p:cTn id="94" presetID="58" presetClass="entr" presetSubtype="0" accel="100000" fill="hold" grpId="0" nodeType="clickEffect">
                                  <p:stCondLst>
                                    <p:cond delay="0"/>
                                  </p:stCondLst>
                                  <p:childTnLst>
                                    <p:set>
                                      <p:cBhvr>
                                        <p:cTn id="95" dur="1" fill="hold">
                                          <p:stCondLst>
                                            <p:cond delay="0"/>
                                          </p:stCondLst>
                                        </p:cTn>
                                        <p:tgtEl>
                                          <p:spTgt spid="9">
                                            <p:graphicEl>
                                              <a:dgm id="{FB180C64-E3A7-49A0-A331-A393630F425C}"/>
                                            </p:graphicEl>
                                          </p:spTgt>
                                        </p:tgtEl>
                                        <p:attrNameLst>
                                          <p:attrName>style.visibility</p:attrName>
                                        </p:attrNameLst>
                                      </p:cBhvr>
                                      <p:to>
                                        <p:strVal val="visible"/>
                                      </p:to>
                                    </p:set>
                                    <p:anim calcmode="lin" valueType="num">
                                      <p:cBhvr>
                                        <p:cTn id="96" dur="500" fill="hold"/>
                                        <p:tgtEl>
                                          <p:spTgt spid="9">
                                            <p:graphicEl>
                                              <a:dgm id="{FB180C64-E3A7-49A0-A331-A393630F425C}"/>
                                            </p:graphicEl>
                                          </p:spTgt>
                                        </p:tgtEl>
                                        <p:attrNameLst>
                                          <p:attrName>ppt_w</p:attrName>
                                        </p:attrNameLst>
                                      </p:cBhvr>
                                      <p:tavLst>
                                        <p:tav tm="0">
                                          <p:val>
                                            <p:strVal val="#ppt_w*2.5"/>
                                          </p:val>
                                        </p:tav>
                                        <p:tav tm="100000">
                                          <p:val>
                                            <p:strVal val="#ppt_w"/>
                                          </p:val>
                                        </p:tav>
                                      </p:tavLst>
                                    </p:anim>
                                    <p:anim calcmode="lin" valueType="num">
                                      <p:cBhvr>
                                        <p:cTn id="97" dur="500" fill="hold"/>
                                        <p:tgtEl>
                                          <p:spTgt spid="9">
                                            <p:graphicEl>
                                              <a:dgm id="{FB180C64-E3A7-49A0-A331-A393630F425C}"/>
                                            </p:graphicEl>
                                          </p:spTgt>
                                        </p:tgtEl>
                                        <p:attrNameLst>
                                          <p:attrName>ppt_h</p:attrName>
                                        </p:attrNameLst>
                                      </p:cBhvr>
                                      <p:tavLst>
                                        <p:tav tm="0">
                                          <p:val>
                                            <p:strVal val="#ppt_h*0.01"/>
                                          </p:val>
                                        </p:tav>
                                        <p:tav tm="100000">
                                          <p:val>
                                            <p:strVal val="#ppt_h"/>
                                          </p:val>
                                        </p:tav>
                                      </p:tavLst>
                                    </p:anim>
                                    <p:anim calcmode="lin" valueType="num">
                                      <p:cBhvr>
                                        <p:cTn id="98" dur="500" fill="hold"/>
                                        <p:tgtEl>
                                          <p:spTgt spid="9">
                                            <p:graphicEl>
                                              <a:dgm id="{FB180C64-E3A7-49A0-A331-A393630F425C}"/>
                                            </p:graphicEl>
                                          </p:spTgt>
                                        </p:tgtEl>
                                        <p:attrNameLst>
                                          <p:attrName>ppt_x</p:attrName>
                                        </p:attrNameLst>
                                      </p:cBhvr>
                                      <p:tavLst>
                                        <p:tav tm="0">
                                          <p:val>
                                            <p:strVal val="#ppt_x"/>
                                          </p:val>
                                        </p:tav>
                                        <p:tav tm="100000">
                                          <p:val>
                                            <p:strVal val="#ppt_x"/>
                                          </p:val>
                                        </p:tav>
                                      </p:tavLst>
                                    </p:anim>
                                    <p:anim calcmode="lin" valueType="num">
                                      <p:cBhvr>
                                        <p:cTn id="99" dur="500" fill="hold"/>
                                        <p:tgtEl>
                                          <p:spTgt spid="9">
                                            <p:graphicEl>
                                              <a:dgm id="{FB180C64-E3A7-49A0-A331-A393630F425C}"/>
                                            </p:graphicEl>
                                          </p:spTgt>
                                        </p:tgtEl>
                                        <p:attrNameLst>
                                          <p:attrName>ppt_y</p:attrName>
                                        </p:attrNameLst>
                                      </p:cBhvr>
                                      <p:tavLst>
                                        <p:tav tm="0">
                                          <p:val>
                                            <p:strVal val="#ppt_h+1"/>
                                          </p:val>
                                        </p:tav>
                                        <p:tav tm="100000">
                                          <p:val>
                                            <p:strVal val="#ppt_y"/>
                                          </p:val>
                                        </p:tav>
                                      </p:tavLst>
                                    </p:anim>
                                    <p:animEffect transition="in" filter="fade">
                                      <p:cBhvr>
                                        <p:cTn id="100" dur="500"/>
                                        <p:tgtEl>
                                          <p:spTgt spid="9">
                                            <p:graphicEl>
                                              <a:dgm id="{FB180C64-E3A7-49A0-A331-A393630F425C}"/>
                                            </p:graphicEl>
                                          </p:spTgt>
                                        </p:tgtEl>
                                      </p:cBhvr>
                                    </p:animEffect>
                                  </p:childTnLst>
                                </p:cTn>
                              </p:par>
                              <p:par>
                                <p:cTn id="101" presetID="58" presetClass="entr" presetSubtype="0" accel="100000" fill="hold" grpId="0" nodeType="withEffect">
                                  <p:stCondLst>
                                    <p:cond delay="0"/>
                                  </p:stCondLst>
                                  <p:childTnLst>
                                    <p:set>
                                      <p:cBhvr>
                                        <p:cTn id="102" dur="1" fill="hold">
                                          <p:stCondLst>
                                            <p:cond delay="0"/>
                                          </p:stCondLst>
                                        </p:cTn>
                                        <p:tgtEl>
                                          <p:spTgt spid="9">
                                            <p:graphicEl>
                                              <a:dgm id="{C6D8CFCD-79EB-4452-9771-93E70DB876A3}"/>
                                            </p:graphicEl>
                                          </p:spTgt>
                                        </p:tgtEl>
                                        <p:attrNameLst>
                                          <p:attrName>style.visibility</p:attrName>
                                        </p:attrNameLst>
                                      </p:cBhvr>
                                      <p:to>
                                        <p:strVal val="visible"/>
                                      </p:to>
                                    </p:set>
                                    <p:anim calcmode="lin" valueType="num">
                                      <p:cBhvr>
                                        <p:cTn id="103" dur="500" fill="hold"/>
                                        <p:tgtEl>
                                          <p:spTgt spid="9">
                                            <p:graphicEl>
                                              <a:dgm id="{C6D8CFCD-79EB-4452-9771-93E70DB876A3}"/>
                                            </p:graphicEl>
                                          </p:spTgt>
                                        </p:tgtEl>
                                        <p:attrNameLst>
                                          <p:attrName>ppt_w</p:attrName>
                                        </p:attrNameLst>
                                      </p:cBhvr>
                                      <p:tavLst>
                                        <p:tav tm="0">
                                          <p:val>
                                            <p:strVal val="#ppt_w*2.5"/>
                                          </p:val>
                                        </p:tav>
                                        <p:tav tm="100000">
                                          <p:val>
                                            <p:strVal val="#ppt_w"/>
                                          </p:val>
                                        </p:tav>
                                      </p:tavLst>
                                    </p:anim>
                                    <p:anim calcmode="lin" valueType="num">
                                      <p:cBhvr>
                                        <p:cTn id="104" dur="500" fill="hold"/>
                                        <p:tgtEl>
                                          <p:spTgt spid="9">
                                            <p:graphicEl>
                                              <a:dgm id="{C6D8CFCD-79EB-4452-9771-93E70DB876A3}"/>
                                            </p:graphicEl>
                                          </p:spTgt>
                                        </p:tgtEl>
                                        <p:attrNameLst>
                                          <p:attrName>ppt_h</p:attrName>
                                        </p:attrNameLst>
                                      </p:cBhvr>
                                      <p:tavLst>
                                        <p:tav tm="0">
                                          <p:val>
                                            <p:strVal val="#ppt_h*0.01"/>
                                          </p:val>
                                        </p:tav>
                                        <p:tav tm="100000">
                                          <p:val>
                                            <p:strVal val="#ppt_h"/>
                                          </p:val>
                                        </p:tav>
                                      </p:tavLst>
                                    </p:anim>
                                    <p:anim calcmode="lin" valueType="num">
                                      <p:cBhvr>
                                        <p:cTn id="105" dur="500" fill="hold"/>
                                        <p:tgtEl>
                                          <p:spTgt spid="9">
                                            <p:graphicEl>
                                              <a:dgm id="{C6D8CFCD-79EB-4452-9771-93E70DB876A3}"/>
                                            </p:graphicEl>
                                          </p:spTgt>
                                        </p:tgtEl>
                                        <p:attrNameLst>
                                          <p:attrName>ppt_x</p:attrName>
                                        </p:attrNameLst>
                                      </p:cBhvr>
                                      <p:tavLst>
                                        <p:tav tm="0">
                                          <p:val>
                                            <p:strVal val="#ppt_x"/>
                                          </p:val>
                                        </p:tav>
                                        <p:tav tm="100000">
                                          <p:val>
                                            <p:strVal val="#ppt_x"/>
                                          </p:val>
                                        </p:tav>
                                      </p:tavLst>
                                    </p:anim>
                                    <p:anim calcmode="lin" valueType="num">
                                      <p:cBhvr>
                                        <p:cTn id="106" dur="500" fill="hold"/>
                                        <p:tgtEl>
                                          <p:spTgt spid="9">
                                            <p:graphicEl>
                                              <a:dgm id="{C6D8CFCD-79EB-4452-9771-93E70DB876A3}"/>
                                            </p:graphicEl>
                                          </p:spTgt>
                                        </p:tgtEl>
                                        <p:attrNameLst>
                                          <p:attrName>ppt_y</p:attrName>
                                        </p:attrNameLst>
                                      </p:cBhvr>
                                      <p:tavLst>
                                        <p:tav tm="0">
                                          <p:val>
                                            <p:strVal val="#ppt_h+1"/>
                                          </p:val>
                                        </p:tav>
                                        <p:tav tm="100000">
                                          <p:val>
                                            <p:strVal val="#ppt_y"/>
                                          </p:val>
                                        </p:tav>
                                      </p:tavLst>
                                    </p:anim>
                                    <p:animEffect transition="in" filter="fade">
                                      <p:cBhvr>
                                        <p:cTn id="107" dur="500"/>
                                        <p:tgtEl>
                                          <p:spTgt spid="9">
                                            <p:graphicEl>
                                              <a:dgm id="{C6D8CFCD-79EB-4452-9771-93E70DB876A3}"/>
                                            </p:graphic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4" presetClass="entr" presetSubtype="0" fill="hold" nodeType="clickEffect">
                                  <p:stCondLst>
                                    <p:cond delay="0"/>
                                  </p:stCondLst>
                                  <p:childTnLst>
                                    <p:set>
                                      <p:cBhvr>
                                        <p:cTn id="111" dur="1" fill="hold">
                                          <p:stCondLst>
                                            <p:cond delay="0"/>
                                          </p:stCondLst>
                                        </p:cTn>
                                        <p:tgtEl>
                                          <p:spTgt spid="45"/>
                                        </p:tgtEl>
                                        <p:attrNameLst>
                                          <p:attrName>style.visibility</p:attrName>
                                        </p:attrNameLst>
                                      </p:cBhvr>
                                      <p:to>
                                        <p:strVal val="visible"/>
                                      </p:to>
                                    </p:set>
                                    <p:anim to="" calcmode="lin" valueType="num">
                                      <p:cBhvr>
                                        <p:cTn id="112" dur="1" fill="hold"/>
                                        <p:tgtEl>
                                          <p:spTgt spid="45"/>
                                        </p:tgtEl>
                                        <p:attrNameLst>
                                          <p:attrName/>
                                        </p:attrNameLst>
                                      </p:cBhvr>
                                    </p:anim>
                                  </p:childTnLst>
                                </p:cTn>
                              </p:par>
                              <p:par>
                                <p:cTn id="113" presetID="24" presetClass="entr" presetSubtype="0" fill="hold" nodeType="withEffect">
                                  <p:stCondLst>
                                    <p:cond delay="0"/>
                                  </p:stCondLst>
                                  <p:childTnLst>
                                    <p:set>
                                      <p:cBhvr>
                                        <p:cTn id="114" dur="1" fill="hold">
                                          <p:stCondLst>
                                            <p:cond delay="0"/>
                                          </p:stCondLst>
                                        </p:cTn>
                                        <p:tgtEl>
                                          <p:spTgt spid="32"/>
                                        </p:tgtEl>
                                        <p:attrNameLst>
                                          <p:attrName>style.visibility</p:attrName>
                                        </p:attrNameLst>
                                      </p:cBhvr>
                                      <p:to>
                                        <p:strVal val="visible"/>
                                      </p:to>
                                    </p:set>
                                    <p:anim to="" calcmode="lin" valueType="num">
                                      <p:cBhvr>
                                        <p:cTn id="115" dur="1" fill="hold"/>
                                        <p:tgtEl>
                                          <p:spTgt spid="32"/>
                                        </p:tgtEl>
                                        <p:attrNameLst>
                                          <p:attrName/>
                                        </p:attrNameLst>
                                      </p:cBhvr>
                                    </p:anim>
                                  </p:childTnLst>
                                </p:cTn>
                              </p:par>
                              <p:par>
                                <p:cTn id="116" presetID="24" presetClass="entr" presetSubtype="0" fill="hold" grpId="0" nodeType="withEffect">
                                  <p:stCondLst>
                                    <p:cond delay="0"/>
                                  </p:stCondLst>
                                  <p:childTnLst>
                                    <p:set>
                                      <p:cBhvr>
                                        <p:cTn id="117" dur="1" fill="hold">
                                          <p:stCondLst>
                                            <p:cond delay="0"/>
                                          </p:stCondLst>
                                        </p:cTn>
                                        <p:tgtEl>
                                          <p:spTgt spid="36"/>
                                        </p:tgtEl>
                                        <p:attrNameLst>
                                          <p:attrName>style.visibility</p:attrName>
                                        </p:attrNameLst>
                                      </p:cBhvr>
                                      <p:to>
                                        <p:strVal val="visible"/>
                                      </p:to>
                                    </p:set>
                                    <p:anim to="" calcmode="lin" valueType="num">
                                      <p:cBhvr>
                                        <p:cTn id="118" dur="1" fill="hold"/>
                                        <p:tgtEl>
                                          <p:spTgt spid="36"/>
                                        </p:tgtEl>
                                        <p:attrNameLst>
                                          <p:attrName/>
                                        </p:attrNameLst>
                                      </p:cBhvr>
                                    </p:anim>
                                  </p:childTnLst>
                                </p:cTn>
                              </p:par>
                            </p:childTnLst>
                          </p:cTn>
                        </p:par>
                      </p:childTnLst>
                    </p:cTn>
                  </p:par>
                  <p:par>
                    <p:cTn id="119" fill="hold">
                      <p:stCondLst>
                        <p:cond delay="indefinite"/>
                      </p:stCondLst>
                      <p:childTnLst>
                        <p:par>
                          <p:cTn id="120" fill="hold">
                            <p:stCondLst>
                              <p:cond delay="0"/>
                            </p:stCondLst>
                            <p:childTnLst>
                              <p:par>
                                <p:cTn id="121" presetID="47" presetClass="entr" presetSubtype="0" fill="hold" grpId="0" nodeType="clickEffect">
                                  <p:stCondLst>
                                    <p:cond delay="0"/>
                                  </p:stCondLst>
                                  <p:childTnLst>
                                    <p:set>
                                      <p:cBhvr>
                                        <p:cTn id="122" dur="1" fill="hold">
                                          <p:stCondLst>
                                            <p:cond delay="0"/>
                                          </p:stCondLst>
                                        </p:cTn>
                                        <p:tgtEl>
                                          <p:spTgt spid="38"/>
                                        </p:tgtEl>
                                        <p:attrNameLst>
                                          <p:attrName>style.visibility</p:attrName>
                                        </p:attrNameLst>
                                      </p:cBhvr>
                                      <p:to>
                                        <p:strVal val="visible"/>
                                      </p:to>
                                    </p:set>
                                    <p:animEffect transition="in" filter="fade">
                                      <p:cBhvr>
                                        <p:cTn id="123" dur="1000"/>
                                        <p:tgtEl>
                                          <p:spTgt spid="38"/>
                                        </p:tgtEl>
                                      </p:cBhvr>
                                    </p:animEffect>
                                    <p:anim calcmode="lin" valueType="num">
                                      <p:cBhvr>
                                        <p:cTn id="124" dur="1000" fill="hold"/>
                                        <p:tgtEl>
                                          <p:spTgt spid="38"/>
                                        </p:tgtEl>
                                        <p:attrNameLst>
                                          <p:attrName>ppt_x</p:attrName>
                                        </p:attrNameLst>
                                      </p:cBhvr>
                                      <p:tavLst>
                                        <p:tav tm="0">
                                          <p:val>
                                            <p:strVal val="#ppt_x"/>
                                          </p:val>
                                        </p:tav>
                                        <p:tav tm="100000">
                                          <p:val>
                                            <p:strVal val="#ppt_x"/>
                                          </p:val>
                                        </p:tav>
                                      </p:tavLst>
                                    </p:anim>
                                    <p:anim calcmode="lin" valueType="num">
                                      <p:cBhvr>
                                        <p:cTn id="125" dur="1000" fill="hold"/>
                                        <p:tgtEl>
                                          <p:spTgt spid="38"/>
                                        </p:tgtEl>
                                        <p:attrNameLst>
                                          <p:attrName>ppt_y</p:attrName>
                                        </p:attrNameLst>
                                      </p:cBhvr>
                                      <p:tavLst>
                                        <p:tav tm="0">
                                          <p:val>
                                            <p:strVal val="#ppt_y-.1"/>
                                          </p:val>
                                        </p:tav>
                                        <p:tav tm="100000">
                                          <p:val>
                                            <p:strVal val="#ppt_y"/>
                                          </p:val>
                                        </p:tav>
                                      </p:tavLst>
                                    </p:anim>
                                  </p:childTnLst>
                                </p:cTn>
                              </p:par>
                              <p:par>
                                <p:cTn id="126" presetID="47" presetClass="entr" presetSubtype="0" fill="hold" grpId="0" nodeType="withEffect">
                                  <p:stCondLst>
                                    <p:cond delay="0"/>
                                  </p:stCondLst>
                                  <p:childTnLst>
                                    <p:set>
                                      <p:cBhvr>
                                        <p:cTn id="127" dur="1" fill="hold">
                                          <p:stCondLst>
                                            <p:cond delay="0"/>
                                          </p:stCondLst>
                                        </p:cTn>
                                        <p:tgtEl>
                                          <p:spTgt spid="48"/>
                                        </p:tgtEl>
                                        <p:attrNameLst>
                                          <p:attrName>style.visibility</p:attrName>
                                        </p:attrNameLst>
                                      </p:cBhvr>
                                      <p:to>
                                        <p:strVal val="visible"/>
                                      </p:to>
                                    </p:set>
                                    <p:animEffect transition="in" filter="fade">
                                      <p:cBhvr>
                                        <p:cTn id="128" dur="1000"/>
                                        <p:tgtEl>
                                          <p:spTgt spid="48"/>
                                        </p:tgtEl>
                                      </p:cBhvr>
                                    </p:animEffect>
                                    <p:anim calcmode="lin" valueType="num">
                                      <p:cBhvr>
                                        <p:cTn id="129" dur="1000" fill="hold"/>
                                        <p:tgtEl>
                                          <p:spTgt spid="48"/>
                                        </p:tgtEl>
                                        <p:attrNameLst>
                                          <p:attrName>ppt_x</p:attrName>
                                        </p:attrNameLst>
                                      </p:cBhvr>
                                      <p:tavLst>
                                        <p:tav tm="0">
                                          <p:val>
                                            <p:strVal val="#ppt_x"/>
                                          </p:val>
                                        </p:tav>
                                        <p:tav tm="100000">
                                          <p:val>
                                            <p:strVal val="#ppt_x"/>
                                          </p:val>
                                        </p:tav>
                                      </p:tavLst>
                                    </p:anim>
                                    <p:anim calcmode="lin" valueType="num">
                                      <p:cBhvr>
                                        <p:cTn id="130"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50" presetClass="entr" presetSubtype="0" decel="100000" fill="hold" grpId="0" nodeType="clickEffect">
                                  <p:stCondLst>
                                    <p:cond delay="0"/>
                                  </p:stCondLst>
                                  <p:childTnLst>
                                    <p:set>
                                      <p:cBhvr>
                                        <p:cTn id="134" dur="1" fill="hold">
                                          <p:stCondLst>
                                            <p:cond delay="0"/>
                                          </p:stCondLst>
                                        </p:cTn>
                                        <p:tgtEl>
                                          <p:spTgt spid="49"/>
                                        </p:tgtEl>
                                        <p:attrNameLst>
                                          <p:attrName>style.visibility</p:attrName>
                                        </p:attrNameLst>
                                      </p:cBhvr>
                                      <p:to>
                                        <p:strVal val="visible"/>
                                      </p:to>
                                    </p:set>
                                    <p:anim calcmode="lin" valueType="num">
                                      <p:cBhvr>
                                        <p:cTn id="135" dur="1000" fill="hold"/>
                                        <p:tgtEl>
                                          <p:spTgt spid="49"/>
                                        </p:tgtEl>
                                        <p:attrNameLst>
                                          <p:attrName>ppt_w</p:attrName>
                                        </p:attrNameLst>
                                      </p:cBhvr>
                                      <p:tavLst>
                                        <p:tav tm="0">
                                          <p:val>
                                            <p:strVal val="#ppt_w+.3"/>
                                          </p:val>
                                        </p:tav>
                                        <p:tav tm="100000">
                                          <p:val>
                                            <p:strVal val="#ppt_w"/>
                                          </p:val>
                                        </p:tav>
                                      </p:tavLst>
                                    </p:anim>
                                    <p:anim calcmode="lin" valueType="num">
                                      <p:cBhvr>
                                        <p:cTn id="136" dur="1000" fill="hold"/>
                                        <p:tgtEl>
                                          <p:spTgt spid="49"/>
                                        </p:tgtEl>
                                        <p:attrNameLst>
                                          <p:attrName>ppt_h</p:attrName>
                                        </p:attrNameLst>
                                      </p:cBhvr>
                                      <p:tavLst>
                                        <p:tav tm="0">
                                          <p:val>
                                            <p:strVal val="#ppt_h"/>
                                          </p:val>
                                        </p:tav>
                                        <p:tav tm="100000">
                                          <p:val>
                                            <p:strVal val="#ppt_h"/>
                                          </p:val>
                                        </p:tav>
                                      </p:tavLst>
                                    </p:anim>
                                    <p:animEffect transition="in" filter="fade">
                                      <p:cBhvr>
                                        <p:cTn id="137" dur="1000"/>
                                        <p:tgtEl>
                                          <p:spTgt spid="49"/>
                                        </p:tgtEl>
                                      </p:cBhvr>
                                    </p:animEffect>
                                  </p:childTnLst>
                                </p:cTn>
                              </p:par>
                              <p:par>
                                <p:cTn id="138" presetID="50" presetClass="entr" presetSubtype="0" decel="100000" fill="hold" nodeType="withEffect">
                                  <p:stCondLst>
                                    <p:cond delay="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1000" fill="hold"/>
                                        <p:tgtEl>
                                          <p:spTgt spid="23"/>
                                        </p:tgtEl>
                                        <p:attrNameLst>
                                          <p:attrName>ppt_w</p:attrName>
                                        </p:attrNameLst>
                                      </p:cBhvr>
                                      <p:tavLst>
                                        <p:tav tm="0">
                                          <p:val>
                                            <p:strVal val="#ppt_w+.3"/>
                                          </p:val>
                                        </p:tav>
                                        <p:tav tm="100000">
                                          <p:val>
                                            <p:strVal val="#ppt_w"/>
                                          </p:val>
                                        </p:tav>
                                      </p:tavLst>
                                    </p:anim>
                                    <p:anim calcmode="lin" valueType="num">
                                      <p:cBhvr>
                                        <p:cTn id="141" dur="1000" fill="hold"/>
                                        <p:tgtEl>
                                          <p:spTgt spid="23"/>
                                        </p:tgtEl>
                                        <p:attrNameLst>
                                          <p:attrName>ppt_h</p:attrName>
                                        </p:attrNameLst>
                                      </p:cBhvr>
                                      <p:tavLst>
                                        <p:tav tm="0">
                                          <p:val>
                                            <p:strVal val="#ppt_h"/>
                                          </p:val>
                                        </p:tav>
                                        <p:tav tm="100000">
                                          <p:val>
                                            <p:strVal val="#ppt_h"/>
                                          </p:val>
                                        </p:tav>
                                      </p:tavLst>
                                    </p:anim>
                                    <p:animEffect transition="in" filter="fade">
                                      <p:cBhvr>
                                        <p:cTn id="14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P spid="36" grpId="0"/>
      <p:bldP spid="38" grpId="0" animBg="1"/>
      <p:bldP spid="48" grpId="0"/>
      <p:bldP spid="4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fr-FR" sz="2400" smtClean="0">
                <a:solidFill>
                  <a:srgbClr val="003882"/>
                </a:solidFill>
              </a:rPr>
              <a:t>2.2. </a:t>
            </a:r>
            <a:r>
              <a:rPr lang="en-US" sz="2400" smtClean="0">
                <a:solidFill>
                  <a:srgbClr val="003882"/>
                </a:solidFill>
              </a:rPr>
              <a:t>Deployment of the SecureUML diagram</a:t>
            </a:r>
            <a:endParaRPr lang="en-US" sz="28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55</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1331640" y="2024845"/>
          <a:ext cx="648072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Rectangle 26"/>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600" smtClean="0"/>
              <a:t>The AspectJ implementation of the application</a:t>
            </a:r>
            <a:endParaRPr lang="en-US" sz="1100" smtClean="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9">
                                            <p:graphicEl>
                                              <a:dgm id="{6813FFDC-EF62-4EC3-B64B-657E4E81E76A}"/>
                                            </p:graphicEl>
                                          </p:spTgt>
                                        </p:tgtEl>
                                        <p:attrNameLst>
                                          <p:attrName>style.visibility</p:attrName>
                                        </p:attrNameLst>
                                      </p:cBhvr>
                                      <p:to>
                                        <p:strVal val="visible"/>
                                      </p:to>
                                    </p:set>
                                    <p:anim calcmode="lin" valueType="num">
                                      <p:cBhvr>
                                        <p:cTn id="7" dur="1000" fill="hold"/>
                                        <p:tgtEl>
                                          <p:spTgt spid="19">
                                            <p:graphicEl>
                                              <a:dgm id="{6813FFDC-EF62-4EC3-B64B-657E4E81E76A}"/>
                                            </p:graphicEl>
                                          </p:spTgt>
                                        </p:tgtEl>
                                        <p:attrNameLst>
                                          <p:attrName>ppt_w</p:attrName>
                                        </p:attrNameLst>
                                      </p:cBhvr>
                                      <p:tavLst>
                                        <p:tav tm="0">
                                          <p:val>
                                            <p:strVal val="#ppt_w+.3"/>
                                          </p:val>
                                        </p:tav>
                                        <p:tav tm="100000">
                                          <p:val>
                                            <p:strVal val="#ppt_w"/>
                                          </p:val>
                                        </p:tav>
                                      </p:tavLst>
                                    </p:anim>
                                    <p:anim calcmode="lin" valueType="num">
                                      <p:cBhvr>
                                        <p:cTn id="8" dur="1000" fill="hold"/>
                                        <p:tgtEl>
                                          <p:spTgt spid="19">
                                            <p:graphicEl>
                                              <a:dgm id="{6813FFDC-EF62-4EC3-B64B-657E4E81E76A}"/>
                                            </p:graphicEl>
                                          </p:spTgt>
                                        </p:tgtEl>
                                        <p:attrNameLst>
                                          <p:attrName>ppt_h</p:attrName>
                                        </p:attrNameLst>
                                      </p:cBhvr>
                                      <p:tavLst>
                                        <p:tav tm="0">
                                          <p:val>
                                            <p:strVal val="#ppt_h"/>
                                          </p:val>
                                        </p:tav>
                                        <p:tav tm="100000">
                                          <p:val>
                                            <p:strVal val="#ppt_h"/>
                                          </p:val>
                                        </p:tav>
                                      </p:tavLst>
                                    </p:anim>
                                    <p:animEffect transition="in" filter="fade">
                                      <p:cBhvr>
                                        <p:cTn id="9" dur="1000"/>
                                        <p:tgtEl>
                                          <p:spTgt spid="19">
                                            <p:graphicEl>
                                              <a:dgm id="{6813FFDC-EF62-4EC3-B64B-657E4E81E76A}"/>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9">
                                            <p:graphicEl>
                                              <a:dgm id="{460E2974-2ECF-42BC-84B9-35F0F116433C}"/>
                                            </p:graphicEl>
                                          </p:spTgt>
                                        </p:tgtEl>
                                        <p:attrNameLst>
                                          <p:attrName>style.visibility</p:attrName>
                                        </p:attrNameLst>
                                      </p:cBhvr>
                                      <p:to>
                                        <p:strVal val="visible"/>
                                      </p:to>
                                    </p:set>
                                    <p:anim calcmode="lin" valueType="num">
                                      <p:cBhvr>
                                        <p:cTn id="14" dur="1000" fill="hold"/>
                                        <p:tgtEl>
                                          <p:spTgt spid="19">
                                            <p:graphicEl>
                                              <a:dgm id="{460E2974-2ECF-42BC-84B9-35F0F116433C}"/>
                                            </p:graphicEl>
                                          </p:spTgt>
                                        </p:tgtEl>
                                        <p:attrNameLst>
                                          <p:attrName>ppt_w</p:attrName>
                                        </p:attrNameLst>
                                      </p:cBhvr>
                                      <p:tavLst>
                                        <p:tav tm="0">
                                          <p:val>
                                            <p:strVal val="#ppt_w+.3"/>
                                          </p:val>
                                        </p:tav>
                                        <p:tav tm="100000">
                                          <p:val>
                                            <p:strVal val="#ppt_w"/>
                                          </p:val>
                                        </p:tav>
                                      </p:tavLst>
                                    </p:anim>
                                    <p:anim calcmode="lin" valueType="num">
                                      <p:cBhvr>
                                        <p:cTn id="15" dur="1000" fill="hold"/>
                                        <p:tgtEl>
                                          <p:spTgt spid="19">
                                            <p:graphicEl>
                                              <a:dgm id="{460E2974-2ECF-42BC-84B9-35F0F116433C}"/>
                                            </p:graphicEl>
                                          </p:spTgt>
                                        </p:tgtEl>
                                        <p:attrNameLst>
                                          <p:attrName>ppt_h</p:attrName>
                                        </p:attrNameLst>
                                      </p:cBhvr>
                                      <p:tavLst>
                                        <p:tav tm="0">
                                          <p:val>
                                            <p:strVal val="#ppt_h"/>
                                          </p:val>
                                        </p:tav>
                                        <p:tav tm="100000">
                                          <p:val>
                                            <p:strVal val="#ppt_h"/>
                                          </p:val>
                                        </p:tav>
                                      </p:tavLst>
                                    </p:anim>
                                    <p:animEffect transition="in" filter="fade">
                                      <p:cBhvr>
                                        <p:cTn id="16" dur="1000"/>
                                        <p:tgtEl>
                                          <p:spTgt spid="19">
                                            <p:graphicEl>
                                              <a:dgm id="{460E2974-2ECF-42BC-84B9-35F0F116433C}"/>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19">
                                            <p:graphicEl>
                                              <a:dgm id="{620E7445-D335-4A8D-9BD6-186CD1A7B5B2}"/>
                                            </p:graphicEl>
                                          </p:spTgt>
                                        </p:tgtEl>
                                        <p:attrNameLst>
                                          <p:attrName>style.visibility</p:attrName>
                                        </p:attrNameLst>
                                      </p:cBhvr>
                                      <p:to>
                                        <p:strVal val="visible"/>
                                      </p:to>
                                    </p:set>
                                    <p:anim calcmode="lin" valueType="num">
                                      <p:cBhvr>
                                        <p:cTn id="21" dur="1000" fill="hold"/>
                                        <p:tgtEl>
                                          <p:spTgt spid="19">
                                            <p:graphicEl>
                                              <a:dgm id="{620E7445-D335-4A8D-9BD6-186CD1A7B5B2}"/>
                                            </p:graphicEl>
                                          </p:spTgt>
                                        </p:tgtEl>
                                        <p:attrNameLst>
                                          <p:attrName>ppt_w</p:attrName>
                                        </p:attrNameLst>
                                      </p:cBhvr>
                                      <p:tavLst>
                                        <p:tav tm="0">
                                          <p:val>
                                            <p:strVal val="#ppt_w+.3"/>
                                          </p:val>
                                        </p:tav>
                                        <p:tav tm="100000">
                                          <p:val>
                                            <p:strVal val="#ppt_w"/>
                                          </p:val>
                                        </p:tav>
                                      </p:tavLst>
                                    </p:anim>
                                    <p:anim calcmode="lin" valueType="num">
                                      <p:cBhvr>
                                        <p:cTn id="22" dur="1000" fill="hold"/>
                                        <p:tgtEl>
                                          <p:spTgt spid="19">
                                            <p:graphicEl>
                                              <a:dgm id="{620E7445-D335-4A8D-9BD6-186CD1A7B5B2}"/>
                                            </p:graphicEl>
                                          </p:spTgt>
                                        </p:tgtEl>
                                        <p:attrNameLst>
                                          <p:attrName>ppt_h</p:attrName>
                                        </p:attrNameLst>
                                      </p:cBhvr>
                                      <p:tavLst>
                                        <p:tav tm="0">
                                          <p:val>
                                            <p:strVal val="#ppt_h"/>
                                          </p:val>
                                        </p:tav>
                                        <p:tav tm="100000">
                                          <p:val>
                                            <p:strVal val="#ppt_h"/>
                                          </p:val>
                                        </p:tav>
                                      </p:tavLst>
                                    </p:anim>
                                    <p:animEffect transition="in" filter="fade">
                                      <p:cBhvr>
                                        <p:cTn id="23" dur="1000"/>
                                        <p:tgtEl>
                                          <p:spTgt spid="19">
                                            <p:graphicEl>
                                              <a:dgm id="{620E7445-D335-4A8D-9BD6-186CD1A7B5B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19">
                                            <p:graphicEl>
                                              <a:dgm id="{E8438BC2-2F1F-439D-A0DF-D811B2B402A5}"/>
                                            </p:graphicEl>
                                          </p:spTgt>
                                        </p:tgtEl>
                                        <p:attrNameLst>
                                          <p:attrName>style.visibility</p:attrName>
                                        </p:attrNameLst>
                                      </p:cBhvr>
                                      <p:to>
                                        <p:strVal val="visible"/>
                                      </p:to>
                                    </p:set>
                                    <p:anim calcmode="lin" valueType="num">
                                      <p:cBhvr>
                                        <p:cTn id="28" dur="1000" fill="hold"/>
                                        <p:tgtEl>
                                          <p:spTgt spid="19">
                                            <p:graphicEl>
                                              <a:dgm id="{E8438BC2-2F1F-439D-A0DF-D811B2B402A5}"/>
                                            </p:graphicEl>
                                          </p:spTgt>
                                        </p:tgtEl>
                                        <p:attrNameLst>
                                          <p:attrName>ppt_w</p:attrName>
                                        </p:attrNameLst>
                                      </p:cBhvr>
                                      <p:tavLst>
                                        <p:tav tm="0">
                                          <p:val>
                                            <p:strVal val="#ppt_w+.3"/>
                                          </p:val>
                                        </p:tav>
                                        <p:tav tm="100000">
                                          <p:val>
                                            <p:strVal val="#ppt_w"/>
                                          </p:val>
                                        </p:tav>
                                      </p:tavLst>
                                    </p:anim>
                                    <p:anim calcmode="lin" valueType="num">
                                      <p:cBhvr>
                                        <p:cTn id="29" dur="1000" fill="hold"/>
                                        <p:tgtEl>
                                          <p:spTgt spid="19">
                                            <p:graphicEl>
                                              <a:dgm id="{E8438BC2-2F1F-439D-A0DF-D811B2B402A5}"/>
                                            </p:graphicEl>
                                          </p:spTgt>
                                        </p:tgtEl>
                                        <p:attrNameLst>
                                          <p:attrName>ppt_h</p:attrName>
                                        </p:attrNameLst>
                                      </p:cBhvr>
                                      <p:tavLst>
                                        <p:tav tm="0">
                                          <p:val>
                                            <p:strVal val="#ppt_h"/>
                                          </p:val>
                                        </p:tav>
                                        <p:tav tm="100000">
                                          <p:val>
                                            <p:strVal val="#ppt_h"/>
                                          </p:val>
                                        </p:tav>
                                      </p:tavLst>
                                    </p:anim>
                                    <p:animEffect transition="in" filter="fade">
                                      <p:cBhvr>
                                        <p:cTn id="30" dur="1000"/>
                                        <p:tgtEl>
                                          <p:spTgt spid="19">
                                            <p:graphicEl>
                                              <a:dgm id="{E8438BC2-2F1F-439D-A0DF-D811B2B402A5}"/>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grpId="0" nodeType="clickEffect">
                                  <p:stCondLst>
                                    <p:cond delay="0"/>
                                  </p:stCondLst>
                                  <p:childTnLst>
                                    <p:set>
                                      <p:cBhvr>
                                        <p:cTn id="34" dur="1" fill="hold">
                                          <p:stCondLst>
                                            <p:cond delay="0"/>
                                          </p:stCondLst>
                                        </p:cTn>
                                        <p:tgtEl>
                                          <p:spTgt spid="19">
                                            <p:graphicEl>
                                              <a:dgm id="{D3556C84-2641-4450-AE65-E67A0D8B2B9A}"/>
                                            </p:graphicEl>
                                          </p:spTgt>
                                        </p:tgtEl>
                                        <p:attrNameLst>
                                          <p:attrName>style.visibility</p:attrName>
                                        </p:attrNameLst>
                                      </p:cBhvr>
                                      <p:to>
                                        <p:strVal val="visible"/>
                                      </p:to>
                                    </p:set>
                                    <p:anim calcmode="lin" valueType="num">
                                      <p:cBhvr>
                                        <p:cTn id="35" dur="1000" fill="hold"/>
                                        <p:tgtEl>
                                          <p:spTgt spid="19">
                                            <p:graphicEl>
                                              <a:dgm id="{D3556C84-2641-4450-AE65-E67A0D8B2B9A}"/>
                                            </p:graphicEl>
                                          </p:spTgt>
                                        </p:tgtEl>
                                        <p:attrNameLst>
                                          <p:attrName>ppt_w</p:attrName>
                                        </p:attrNameLst>
                                      </p:cBhvr>
                                      <p:tavLst>
                                        <p:tav tm="0">
                                          <p:val>
                                            <p:strVal val="#ppt_w+.3"/>
                                          </p:val>
                                        </p:tav>
                                        <p:tav tm="100000">
                                          <p:val>
                                            <p:strVal val="#ppt_w"/>
                                          </p:val>
                                        </p:tav>
                                      </p:tavLst>
                                    </p:anim>
                                    <p:anim calcmode="lin" valueType="num">
                                      <p:cBhvr>
                                        <p:cTn id="36" dur="1000" fill="hold"/>
                                        <p:tgtEl>
                                          <p:spTgt spid="19">
                                            <p:graphicEl>
                                              <a:dgm id="{D3556C84-2641-4450-AE65-E67A0D8B2B9A}"/>
                                            </p:graphicEl>
                                          </p:spTgt>
                                        </p:tgtEl>
                                        <p:attrNameLst>
                                          <p:attrName>ppt_h</p:attrName>
                                        </p:attrNameLst>
                                      </p:cBhvr>
                                      <p:tavLst>
                                        <p:tav tm="0">
                                          <p:val>
                                            <p:strVal val="#ppt_h"/>
                                          </p:val>
                                        </p:tav>
                                        <p:tav tm="100000">
                                          <p:val>
                                            <p:strVal val="#ppt_h"/>
                                          </p:val>
                                        </p:tav>
                                      </p:tavLst>
                                    </p:anim>
                                    <p:animEffect transition="in" filter="fade">
                                      <p:cBhvr>
                                        <p:cTn id="37" dur="1000"/>
                                        <p:tgtEl>
                                          <p:spTgt spid="19">
                                            <p:graphicEl>
                                              <a:dgm id="{D3556C84-2641-4450-AE65-E67A0D8B2B9A}"/>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50" presetClass="entr" presetSubtype="0" decel="100000" fill="hold" grpId="0" nodeType="clickEffect">
                                  <p:stCondLst>
                                    <p:cond delay="0"/>
                                  </p:stCondLst>
                                  <p:childTnLst>
                                    <p:set>
                                      <p:cBhvr>
                                        <p:cTn id="41" dur="1" fill="hold">
                                          <p:stCondLst>
                                            <p:cond delay="0"/>
                                          </p:stCondLst>
                                        </p:cTn>
                                        <p:tgtEl>
                                          <p:spTgt spid="19">
                                            <p:graphicEl>
                                              <a:dgm id="{9AAB067E-EEBF-429F-9F3D-440BFFE900BF}"/>
                                            </p:graphicEl>
                                          </p:spTgt>
                                        </p:tgtEl>
                                        <p:attrNameLst>
                                          <p:attrName>style.visibility</p:attrName>
                                        </p:attrNameLst>
                                      </p:cBhvr>
                                      <p:to>
                                        <p:strVal val="visible"/>
                                      </p:to>
                                    </p:set>
                                    <p:anim calcmode="lin" valueType="num">
                                      <p:cBhvr>
                                        <p:cTn id="42" dur="1000" fill="hold"/>
                                        <p:tgtEl>
                                          <p:spTgt spid="19">
                                            <p:graphicEl>
                                              <a:dgm id="{9AAB067E-EEBF-429F-9F3D-440BFFE900BF}"/>
                                            </p:graphicEl>
                                          </p:spTgt>
                                        </p:tgtEl>
                                        <p:attrNameLst>
                                          <p:attrName>ppt_w</p:attrName>
                                        </p:attrNameLst>
                                      </p:cBhvr>
                                      <p:tavLst>
                                        <p:tav tm="0">
                                          <p:val>
                                            <p:strVal val="#ppt_w+.3"/>
                                          </p:val>
                                        </p:tav>
                                        <p:tav tm="100000">
                                          <p:val>
                                            <p:strVal val="#ppt_w"/>
                                          </p:val>
                                        </p:tav>
                                      </p:tavLst>
                                    </p:anim>
                                    <p:anim calcmode="lin" valueType="num">
                                      <p:cBhvr>
                                        <p:cTn id="43" dur="1000" fill="hold"/>
                                        <p:tgtEl>
                                          <p:spTgt spid="19">
                                            <p:graphicEl>
                                              <a:dgm id="{9AAB067E-EEBF-429F-9F3D-440BFFE900BF}"/>
                                            </p:graphicEl>
                                          </p:spTgt>
                                        </p:tgtEl>
                                        <p:attrNameLst>
                                          <p:attrName>ppt_h</p:attrName>
                                        </p:attrNameLst>
                                      </p:cBhvr>
                                      <p:tavLst>
                                        <p:tav tm="0">
                                          <p:val>
                                            <p:strVal val="#ppt_h"/>
                                          </p:val>
                                        </p:tav>
                                        <p:tav tm="100000">
                                          <p:val>
                                            <p:strVal val="#ppt_h"/>
                                          </p:val>
                                        </p:tav>
                                      </p:tavLst>
                                    </p:anim>
                                    <p:animEffect transition="in" filter="fade">
                                      <p:cBhvr>
                                        <p:cTn id="44" dur="1000"/>
                                        <p:tgtEl>
                                          <p:spTgt spid="19">
                                            <p:graphicEl>
                                              <a:dgm id="{9AAB067E-EEBF-429F-9F3D-440BFFE900BF}"/>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50" presetClass="entr" presetSubtype="0" decel="100000" fill="hold" grpId="0" nodeType="clickEffect">
                                  <p:stCondLst>
                                    <p:cond delay="0"/>
                                  </p:stCondLst>
                                  <p:childTnLst>
                                    <p:set>
                                      <p:cBhvr>
                                        <p:cTn id="48" dur="1" fill="hold">
                                          <p:stCondLst>
                                            <p:cond delay="0"/>
                                          </p:stCondLst>
                                        </p:cTn>
                                        <p:tgtEl>
                                          <p:spTgt spid="19">
                                            <p:graphicEl>
                                              <a:dgm id="{3AE0A4A1-BD54-48ED-B4E0-DA076F516B63}"/>
                                            </p:graphicEl>
                                          </p:spTgt>
                                        </p:tgtEl>
                                        <p:attrNameLst>
                                          <p:attrName>style.visibility</p:attrName>
                                        </p:attrNameLst>
                                      </p:cBhvr>
                                      <p:to>
                                        <p:strVal val="visible"/>
                                      </p:to>
                                    </p:set>
                                    <p:anim calcmode="lin" valueType="num">
                                      <p:cBhvr>
                                        <p:cTn id="49" dur="1000" fill="hold"/>
                                        <p:tgtEl>
                                          <p:spTgt spid="19">
                                            <p:graphicEl>
                                              <a:dgm id="{3AE0A4A1-BD54-48ED-B4E0-DA076F516B63}"/>
                                            </p:graphicEl>
                                          </p:spTgt>
                                        </p:tgtEl>
                                        <p:attrNameLst>
                                          <p:attrName>ppt_w</p:attrName>
                                        </p:attrNameLst>
                                      </p:cBhvr>
                                      <p:tavLst>
                                        <p:tav tm="0">
                                          <p:val>
                                            <p:strVal val="#ppt_w+.3"/>
                                          </p:val>
                                        </p:tav>
                                        <p:tav tm="100000">
                                          <p:val>
                                            <p:strVal val="#ppt_w"/>
                                          </p:val>
                                        </p:tav>
                                      </p:tavLst>
                                    </p:anim>
                                    <p:anim calcmode="lin" valueType="num">
                                      <p:cBhvr>
                                        <p:cTn id="50" dur="1000" fill="hold"/>
                                        <p:tgtEl>
                                          <p:spTgt spid="19">
                                            <p:graphicEl>
                                              <a:dgm id="{3AE0A4A1-BD54-48ED-B4E0-DA076F516B63}"/>
                                            </p:graphicEl>
                                          </p:spTgt>
                                        </p:tgtEl>
                                        <p:attrNameLst>
                                          <p:attrName>ppt_h</p:attrName>
                                        </p:attrNameLst>
                                      </p:cBhvr>
                                      <p:tavLst>
                                        <p:tav tm="0">
                                          <p:val>
                                            <p:strVal val="#ppt_h"/>
                                          </p:val>
                                        </p:tav>
                                        <p:tav tm="100000">
                                          <p:val>
                                            <p:strVal val="#ppt_h"/>
                                          </p:val>
                                        </p:tav>
                                      </p:tavLst>
                                    </p:anim>
                                    <p:animEffect transition="in" filter="fade">
                                      <p:cBhvr>
                                        <p:cTn id="51" dur="1000"/>
                                        <p:tgtEl>
                                          <p:spTgt spid="19">
                                            <p:graphicEl>
                                              <a:dgm id="{3AE0A4A1-BD54-48ED-B4E0-DA076F516B63}"/>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50" presetClass="entr" presetSubtype="0" decel="100000" fill="hold" grpId="0" nodeType="clickEffect">
                                  <p:stCondLst>
                                    <p:cond delay="0"/>
                                  </p:stCondLst>
                                  <p:childTnLst>
                                    <p:set>
                                      <p:cBhvr>
                                        <p:cTn id="55" dur="1" fill="hold">
                                          <p:stCondLst>
                                            <p:cond delay="0"/>
                                          </p:stCondLst>
                                        </p:cTn>
                                        <p:tgtEl>
                                          <p:spTgt spid="19">
                                            <p:graphicEl>
                                              <a:dgm id="{B6DE34F9-9174-4A4B-826E-5CD6603DB0CE}"/>
                                            </p:graphicEl>
                                          </p:spTgt>
                                        </p:tgtEl>
                                        <p:attrNameLst>
                                          <p:attrName>style.visibility</p:attrName>
                                        </p:attrNameLst>
                                      </p:cBhvr>
                                      <p:to>
                                        <p:strVal val="visible"/>
                                      </p:to>
                                    </p:set>
                                    <p:anim calcmode="lin" valueType="num">
                                      <p:cBhvr>
                                        <p:cTn id="56" dur="1000" fill="hold"/>
                                        <p:tgtEl>
                                          <p:spTgt spid="19">
                                            <p:graphicEl>
                                              <a:dgm id="{B6DE34F9-9174-4A4B-826E-5CD6603DB0CE}"/>
                                            </p:graphicEl>
                                          </p:spTgt>
                                        </p:tgtEl>
                                        <p:attrNameLst>
                                          <p:attrName>ppt_w</p:attrName>
                                        </p:attrNameLst>
                                      </p:cBhvr>
                                      <p:tavLst>
                                        <p:tav tm="0">
                                          <p:val>
                                            <p:strVal val="#ppt_w+.3"/>
                                          </p:val>
                                        </p:tav>
                                        <p:tav tm="100000">
                                          <p:val>
                                            <p:strVal val="#ppt_w"/>
                                          </p:val>
                                        </p:tav>
                                      </p:tavLst>
                                    </p:anim>
                                    <p:anim calcmode="lin" valueType="num">
                                      <p:cBhvr>
                                        <p:cTn id="57" dur="1000" fill="hold"/>
                                        <p:tgtEl>
                                          <p:spTgt spid="19">
                                            <p:graphicEl>
                                              <a:dgm id="{B6DE34F9-9174-4A4B-826E-5CD6603DB0CE}"/>
                                            </p:graphicEl>
                                          </p:spTgt>
                                        </p:tgtEl>
                                        <p:attrNameLst>
                                          <p:attrName>ppt_h</p:attrName>
                                        </p:attrNameLst>
                                      </p:cBhvr>
                                      <p:tavLst>
                                        <p:tav tm="0">
                                          <p:val>
                                            <p:strVal val="#ppt_h"/>
                                          </p:val>
                                        </p:tav>
                                        <p:tav tm="100000">
                                          <p:val>
                                            <p:strVal val="#ppt_h"/>
                                          </p:val>
                                        </p:tav>
                                      </p:tavLst>
                                    </p:anim>
                                    <p:animEffect transition="in" filter="fade">
                                      <p:cBhvr>
                                        <p:cTn id="58" dur="1000"/>
                                        <p:tgtEl>
                                          <p:spTgt spid="19">
                                            <p:graphicEl>
                                              <a:dgm id="{B6DE34F9-9174-4A4B-826E-5CD6603DB0CE}"/>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50" presetClass="entr" presetSubtype="0" decel="100000" fill="hold" grpId="0" nodeType="clickEffect">
                                  <p:stCondLst>
                                    <p:cond delay="0"/>
                                  </p:stCondLst>
                                  <p:childTnLst>
                                    <p:set>
                                      <p:cBhvr>
                                        <p:cTn id="62" dur="1" fill="hold">
                                          <p:stCondLst>
                                            <p:cond delay="0"/>
                                          </p:stCondLst>
                                        </p:cTn>
                                        <p:tgtEl>
                                          <p:spTgt spid="19">
                                            <p:graphicEl>
                                              <a:dgm id="{EB5657E1-0FDE-487C-B3E9-5AF20DB9AE2E}"/>
                                            </p:graphicEl>
                                          </p:spTgt>
                                        </p:tgtEl>
                                        <p:attrNameLst>
                                          <p:attrName>style.visibility</p:attrName>
                                        </p:attrNameLst>
                                      </p:cBhvr>
                                      <p:to>
                                        <p:strVal val="visible"/>
                                      </p:to>
                                    </p:set>
                                    <p:anim calcmode="lin" valueType="num">
                                      <p:cBhvr>
                                        <p:cTn id="63" dur="1000" fill="hold"/>
                                        <p:tgtEl>
                                          <p:spTgt spid="19">
                                            <p:graphicEl>
                                              <a:dgm id="{EB5657E1-0FDE-487C-B3E9-5AF20DB9AE2E}"/>
                                            </p:graphicEl>
                                          </p:spTgt>
                                        </p:tgtEl>
                                        <p:attrNameLst>
                                          <p:attrName>ppt_w</p:attrName>
                                        </p:attrNameLst>
                                      </p:cBhvr>
                                      <p:tavLst>
                                        <p:tav tm="0">
                                          <p:val>
                                            <p:strVal val="#ppt_w+.3"/>
                                          </p:val>
                                        </p:tav>
                                        <p:tav tm="100000">
                                          <p:val>
                                            <p:strVal val="#ppt_w"/>
                                          </p:val>
                                        </p:tav>
                                      </p:tavLst>
                                    </p:anim>
                                    <p:anim calcmode="lin" valueType="num">
                                      <p:cBhvr>
                                        <p:cTn id="64" dur="1000" fill="hold"/>
                                        <p:tgtEl>
                                          <p:spTgt spid="19">
                                            <p:graphicEl>
                                              <a:dgm id="{EB5657E1-0FDE-487C-B3E9-5AF20DB9AE2E}"/>
                                            </p:graphicEl>
                                          </p:spTgt>
                                        </p:tgtEl>
                                        <p:attrNameLst>
                                          <p:attrName>ppt_h</p:attrName>
                                        </p:attrNameLst>
                                      </p:cBhvr>
                                      <p:tavLst>
                                        <p:tav tm="0">
                                          <p:val>
                                            <p:strVal val="#ppt_h"/>
                                          </p:val>
                                        </p:tav>
                                        <p:tav tm="100000">
                                          <p:val>
                                            <p:strVal val="#ppt_h"/>
                                          </p:val>
                                        </p:tav>
                                      </p:tavLst>
                                    </p:anim>
                                    <p:animEffect transition="in" filter="fade">
                                      <p:cBhvr>
                                        <p:cTn id="65" dur="1000"/>
                                        <p:tgtEl>
                                          <p:spTgt spid="19">
                                            <p:graphicEl>
                                              <a:dgm id="{EB5657E1-0FDE-487C-B3E9-5AF20DB9AE2E}"/>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50" presetClass="entr" presetSubtype="0" decel="100000" fill="hold" grpId="0" nodeType="clickEffect">
                                  <p:stCondLst>
                                    <p:cond delay="0"/>
                                  </p:stCondLst>
                                  <p:childTnLst>
                                    <p:set>
                                      <p:cBhvr>
                                        <p:cTn id="69" dur="1" fill="hold">
                                          <p:stCondLst>
                                            <p:cond delay="0"/>
                                          </p:stCondLst>
                                        </p:cTn>
                                        <p:tgtEl>
                                          <p:spTgt spid="19">
                                            <p:graphicEl>
                                              <a:dgm id="{C768E802-8FFE-4443-AD4A-40C7078370F8}"/>
                                            </p:graphicEl>
                                          </p:spTgt>
                                        </p:tgtEl>
                                        <p:attrNameLst>
                                          <p:attrName>style.visibility</p:attrName>
                                        </p:attrNameLst>
                                      </p:cBhvr>
                                      <p:to>
                                        <p:strVal val="visible"/>
                                      </p:to>
                                    </p:set>
                                    <p:anim calcmode="lin" valueType="num">
                                      <p:cBhvr>
                                        <p:cTn id="70" dur="1000" fill="hold"/>
                                        <p:tgtEl>
                                          <p:spTgt spid="19">
                                            <p:graphicEl>
                                              <a:dgm id="{C768E802-8FFE-4443-AD4A-40C7078370F8}"/>
                                            </p:graphicEl>
                                          </p:spTgt>
                                        </p:tgtEl>
                                        <p:attrNameLst>
                                          <p:attrName>ppt_w</p:attrName>
                                        </p:attrNameLst>
                                      </p:cBhvr>
                                      <p:tavLst>
                                        <p:tav tm="0">
                                          <p:val>
                                            <p:strVal val="#ppt_w+.3"/>
                                          </p:val>
                                        </p:tav>
                                        <p:tav tm="100000">
                                          <p:val>
                                            <p:strVal val="#ppt_w"/>
                                          </p:val>
                                        </p:tav>
                                      </p:tavLst>
                                    </p:anim>
                                    <p:anim calcmode="lin" valueType="num">
                                      <p:cBhvr>
                                        <p:cTn id="71" dur="1000" fill="hold"/>
                                        <p:tgtEl>
                                          <p:spTgt spid="19">
                                            <p:graphicEl>
                                              <a:dgm id="{C768E802-8FFE-4443-AD4A-40C7078370F8}"/>
                                            </p:graphicEl>
                                          </p:spTgt>
                                        </p:tgtEl>
                                        <p:attrNameLst>
                                          <p:attrName>ppt_h</p:attrName>
                                        </p:attrNameLst>
                                      </p:cBhvr>
                                      <p:tavLst>
                                        <p:tav tm="0">
                                          <p:val>
                                            <p:strVal val="#ppt_h"/>
                                          </p:val>
                                        </p:tav>
                                        <p:tav tm="100000">
                                          <p:val>
                                            <p:strVal val="#ppt_h"/>
                                          </p:val>
                                        </p:tav>
                                      </p:tavLst>
                                    </p:anim>
                                    <p:animEffect transition="in" filter="fade">
                                      <p:cBhvr>
                                        <p:cTn id="72" dur="1000"/>
                                        <p:tgtEl>
                                          <p:spTgt spid="19">
                                            <p:graphicEl>
                                              <a:dgm id="{C768E802-8FFE-4443-AD4A-40C7078370F8}"/>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50" presetClass="entr" presetSubtype="0" decel="100000" fill="hold" grpId="0" nodeType="clickEffect">
                                  <p:stCondLst>
                                    <p:cond delay="0"/>
                                  </p:stCondLst>
                                  <p:childTnLst>
                                    <p:set>
                                      <p:cBhvr>
                                        <p:cTn id="76" dur="1" fill="hold">
                                          <p:stCondLst>
                                            <p:cond delay="0"/>
                                          </p:stCondLst>
                                        </p:cTn>
                                        <p:tgtEl>
                                          <p:spTgt spid="19">
                                            <p:graphicEl>
                                              <a:dgm id="{92CBCD0C-2B6A-44FA-AA71-6EB891D36206}"/>
                                            </p:graphicEl>
                                          </p:spTgt>
                                        </p:tgtEl>
                                        <p:attrNameLst>
                                          <p:attrName>style.visibility</p:attrName>
                                        </p:attrNameLst>
                                      </p:cBhvr>
                                      <p:to>
                                        <p:strVal val="visible"/>
                                      </p:to>
                                    </p:set>
                                    <p:anim calcmode="lin" valueType="num">
                                      <p:cBhvr>
                                        <p:cTn id="77" dur="1000" fill="hold"/>
                                        <p:tgtEl>
                                          <p:spTgt spid="19">
                                            <p:graphicEl>
                                              <a:dgm id="{92CBCD0C-2B6A-44FA-AA71-6EB891D36206}"/>
                                            </p:graphicEl>
                                          </p:spTgt>
                                        </p:tgtEl>
                                        <p:attrNameLst>
                                          <p:attrName>ppt_w</p:attrName>
                                        </p:attrNameLst>
                                      </p:cBhvr>
                                      <p:tavLst>
                                        <p:tav tm="0">
                                          <p:val>
                                            <p:strVal val="#ppt_w+.3"/>
                                          </p:val>
                                        </p:tav>
                                        <p:tav tm="100000">
                                          <p:val>
                                            <p:strVal val="#ppt_w"/>
                                          </p:val>
                                        </p:tav>
                                      </p:tavLst>
                                    </p:anim>
                                    <p:anim calcmode="lin" valueType="num">
                                      <p:cBhvr>
                                        <p:cTn id="78" dur="1000" fill="hold"/>
                                        <p:tgtEl>
                                          <p:spTgt spid="19">
                                            <p:graphicEl>
                                              <a:dgm id="{92CBCD0C-2B6A-44FA-AA71-6EB891D36206}"/>
                                            </p:graphicEl>
                                          </p:spTgt>
                                        </p:tgtEl>
                                        <p:attrNameLst>
                                          <p:attrName>ppt_h</p:attrName>
                                        </p:attrNameLst>
                                      </p:cBhvr>
                                      <p:tavLst>
                                        <p:tav tm="0">
                                          <p:val>
                                            <p:strVal val="#ppt_h"/>
                                          </p:val>
                                        </p:tav>
                                        <p:tav tm="100000">
                                          <p:val>
                                            <p:strVal val="#ppt_h"/>
                                          </p:val>
                                        </p:tav>
                                      </p:tavLst>
                                    </p:anim>
                                    <p:animEffect transition="in" filter="fade">
                                      <p:cBhvr>
                                        <p:cTn id="79" dur="1000"/>
                                        <p:tgtEl>
                                          <p:spTgt spid="19">
                                            <p:graphicEl>
                                              <a:dgm id="{92CBCD0C-2B6A-44FA-AA71-6EB891D36206}"/>
                                            </p:graphicEl>
                                          </p:spTgt>
                                        </p:tgtEl>
                                      </p:cBhvr>
                                    </p:animEffect>
                                  </p:childTnLst>
                                </p:cTn>
                              </p:par>
                            </p:childTnLst>
                          </p:cTn>
                        </p:par>
                      </p:childTnLst>
                    </p:cTn>
                  </p:par>
                  <p:par>
                    <p:cTn id="80" fill="hold">
                      <p:stCondLst>
                        <p:cond delay="indefinite"/>
                      </p:stCondLst>
                      <p:childTnLst>
                        <p:par>
                          <p:cTn id="81" fill="hold">
                            <p:stCondLst>
                              <p:cond delay="0"/>
                            </p:stCondLst>
                            <p:childTnLst>
                              <p:par>
                                <p:cTn id="82" presetID="50" presetClass="entr" presetSubtype="0" decel="100000" fill="hold" grpId="0" nodeType="clickEffect">
                                  <p:stCondLst>
                                    <p:cond delay="0"/>
                                  </p:stCondLst>
                                  <p:childTnLst>
                                    <p:set>
                                      <p:cBhvr>
                                        <p:cTn id="83" dur="1" fill="hold">
                                          <p:stCondLst>
                                            <p:cond delay="0"/>
                                          </p:stCondLst>
                                        </p:cTn>
                                        <p:tgtEl>
                                          <p:spTgt spid="19">
                                            <p:graphicEl>
                                              <a:dgm id="{5306C943-B39B-43C4-A373-2264EF20C1D2}"/>
                                            </p:graphicEl>
                                          </p:spTgt>
                                        </p:tgtEl>
                                        <p:attrNameLst>
                                          <p:attrName>style.visibility</p:attrName>
                                        </p:attrNameLst>
                                      </p:cBhvr>
                                      <p:to>
                                        <p:strVal val="visible"/>
                                      </p:to>
                                    </p:set>
                                    <p:anim calcmode="lin" valueType="num">
                                      <p:cBhvr>
                                        <p:cTn id="84" dur="1000" fill="hold"/>
                                        <p:tgtEl>
                                          <p:spTgt spid="19">
                                            <p:graphicEl>
                                              <a:dgm id="{5306C943-B39B-43C4-A373-2264EF20C1D2}"/>
                                            </p:graphicEl>
                                          </p:spTgt>
                                        </p:tgtEl>
                                        <p:attrNameLst>
                                          <p:attrName>ppt_w</p:attrName>
                                        </p:attrNameLst>
                                      </p:cBhvr>
                                      <p:tavLst>
                                        <p:tav tm="0">
                                          <p:val>
                                            <p:strVal val="#ppt_w+.3"/>
                                          </p:val>
                                        </p:tav>
                                        <p:tav tm="100000">
                                          <p:val>
                                            <p:strVal val="#ppt_w"/>
                                          </p:val>
                                        </p:tav>
                                      </p:tavLst>
                                    </p:anim>
                                    <p:anim calcmode="lin" valueType="num">
                                      <p:cBhvr>
                                        <p:cTn id="85" dur="1000" fill="hold"/>
                                        <p:tgtEl>
                                          <p:spTgt spid="19">
                                            <p:graphicEl>
                                              <a:dgm id="{5306C943-B39B-43C4-A373-2264EF20C1D2}"/>
                                            </p:graphicEl>
                                          </p:spTgt>
                                        </p:tgtEl>
                                        <p:attrNameLst>
                                          <p:attrName>ppt_h</p:attrName>
                                        </p:attrNameLst>
                                      </p:cBhvr>
                                      <p:tavLst>
                                        <p:tav tm="0">
                                          <p:val>
                                            <p:strVal val="#ppt_h"/>
                                          </p:val>
                                        </p:tav>
                                        <p:tav tm="100000">
                                          <p:val>
                                            <p:strVal val="#ppt_h"/>
                                          </p:val>
                                        </p:tav>
                                      </p:tavLst>
                                    </p:anim>
                                    <p:animEffect transition="in" filter="fade">
                                      <p:cBhvr>
                                        <p:cTn id="86" dur="1000"/>
                                        <p:tgtEl>
                                          <p:spTgt spid="19">
                                            <p:graphicEl>
                                              <a:dgm id="{5306C943-B39B-43C4-A373-2264EF20C1D2}"/>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50" presetClass="entr" presetSubtype="0" decel="100000" fill="hold" grpId="0" nodeType="clickEffect">
                                  <p:stCondLst>
                                    <p:cond delay="0"/>
                                  </p:stCondLst>
                                  <p:childTnLst>
                                    <p:set>
                                      <p:cBhvr>
                                        <p:cTn id="90" dur="1" fill="hold">
                                          <p:stCondLst>
                                            <p:cond delay="0"/>
                                          </p:stCondLst>
                                        </p:cTn>
                                        <p:tgtEl>
                                          <p:spTgt spid="19">
                                            <p:graphicEl>
                                              <a:dgm id="{84239150-FA45-404D-9BD7-54D2E8990A7A}"/>
                                            </p:graphicEl>
                                          </p:spTgt>
                                        </p:tgtEl>
                                        <p:attrNameLst>
                                          <p:attrName>style.visibility</p:attrName>
                                        </p:attrNameLst>
                                      </p:cBhvr>
                                      <p:to>
                                        <p:strVal val="visible"/>
                                      </p:to>
                                    </p:set>
                                    <p:anim calcmode="lin" valueType="num">
                                      <p:cBhvr>
                                        <p:cTn id="91" dur="1000" fill="hold"/>
                                        <p:tgtEl>
                                          <p:spTgt spid="19">
                                            <p:graphicEl>
                                              <a:dgm id="{84239150-FA45-404D-9BD7-54D2E8990A7A}"/>
                                            </p:graphicEl>
                                          </p:spTgt>
                                        </p:tgtEl>
                                        <p:attrNameLst>
                                          <p:attrName>ppt_w</p:attrName>
                                        </p:attrNameLst>
                                      </p:cBhvr>
                                      <p:tavLst>
                                        <p:tav tm="0">
                                          <p:val>
                                            <p:strVal val="#ppt_w+.3"/>
                                          </p:val>
                                        </p:tav>
                                        <p:tav tm="100000">
                                          <p:val>
                                            <p:strVal val="#ppt_w"/>
                                          </p:val>
                                        </p:tav>
                                      </p:tavLst>
                                    </p:anim>
                                    <p:anim calcmode="lin" valueType="num">
                                      <p:cBhvr>
                                        <p:cTn id="92" dur="1000" fill="hold"/>
                                        <p:tgtEl>
                                          <p:spTgt spid="19">
                                            <p:graphicEl>
                                              <a:dgm id="{84239150-FA45-404D-9BD7-54D2E8990A7A}"/>
                                            </p:graphicEl>
                                          </p:spTgt>
                                        </p:tgtEl>
                                        <p:attrNameLst>
                                          <p:attrName>ppt_h</p:attrName>
                                        </p:attrNameLst>
                                      </p:cBhvr>
                                      <p:tavLst>
                                        <p:tav tm="0">
                                          <p:val>
                                            <p:strVal val="#ppt_h"/>
                                          </p:val>
                                        </p:tav>
                                        <p:tav tm="100000">
                                          <p:val>
                                            <p:strVal val="#ppt_h"/>
                                          </p:val>
                                        </p:tav>
                                      </p:tavLst>
                                    </p:anim>
                                    <p:animEffect transition="in" filter="fade">
                                      <p:cBhvr>
                                        <p:cTn id="93" dur="1000"/>
                                        <p:tgtEl>
                                          <p:spTgt spid="19">
                                            <p:graphicEl>
                                              <a:dgm id="{84239150-FA45-404D-9BD7-54D2E8990A7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uiExpand="1">
        <p:bldSub>
          <a:bldDgm bld="one"/>
        </p:bldSub>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fr-FR" sz="2400" smtClean="0"/>
              <a:t>2.2. </a:t>
            </a:r>
            <a:r>
              <a:rPr lang="en-US" sz="2400" smtClean="0"/>
              <a:t>Deployment </a:t>
            </a:r>
            <a:r>
              <a:rPr lang="en-US" sz="2400" smtClean="0"/>
              <a:t>of </a:t>
            </a:r>
            <a:r>
              <a:rPr lang="en-US" sz="2400" smtClean="0"/>
              <a:t>the SecureUML diagram</a:t>
            </a:r>
            <a:endParaRPr lang="en-US" sz="24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56</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539552" y="2024845"/>
          <a:ext cx="648072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Organigramme : Disque magnétique 25"/>
          <p:cNvSpPr/>
          <p:nvPr/>
        </p:nvSpPr>
        <p:spPr>
          <a:xfrm>
            <a:off x="2592288" y="2672916"/>
            <a:ext cx="4572000" cy="2377440"/>
          </a:xfrm>
          <a:prstGeom prst="flowChartMagneticDisk">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600" smtClean="0"/>
              <a:t>The AspectJ implementation of the application</a:t>
            </a:r>
            <a:endParaRPr lang="en-US" sz="1100" smtClean="0">
              <a:solidFill>
                <a:prstClr val="white"/>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4156" y="548680"/>
            <a:ext cx="8208404" cy="576064"/>
          </a:xfrm>
        </p:spPr>
        <p:txBody>
          <a:bodyPr/>
          <a:lstStyle/>
          <a:p>
            <a:r>
              <a:rPr lang="fr-FR" sz="2400" smtClean="0">
                <a:latin typeface="+mj-lt"/>
              </a:rPr>
              <a:t>2.3. </a:t>
            </a:r>
            <a:r>
              <a:rPr lang="en-US" sz="2400" smtClean="0">
                <a:latin typeface="+mj-lt"/>
              </a:rPr>
              <a:t>Deployment of the secure </a:t>
            </a:r>
            <a:r>
              <a:rPr lang="en-US" sz="2400" smtClean="0">
                <a:latin typeface="+mj-lt"/>
              </a:rPr>
              <a:t>activity </a:t>
            </a:r>
            <a:r>
              <a:rPr lang="en-US" sz="2400" smtClean="0">
                <a:latin typeface="+mj-lt"/>
              </a:rPr>
              <a:t>diagrams</a:t>
            </a:r>
            <a:endParaRPr lang="en-US" sz="2400">
              <a:latin typeface="+mj-lt"/>
            </a:endParaRPr>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57</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graphicFrame>
        <p:nvGraphicFramePr>
          <p:cNvPr id="8" name="Diagramme 7"/>
          <p:cNvGraphicFramePr/>
          <p:nvPr/>
        </p:nvGraphicFramePr>
        <p:xfrm>
          <a:off x="359532" y="2240868"/>
          <a:ext cx="4752678" cy="3060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Tableau 10"/>
          <p:cNvGraphicFramePr>
            <a:graphicFrameLocks noGrp="1"/>
          </p:cNvGraphicFramePr>
          <p:nvPr/>
        </p:nvGraphicFramePr>
        <p:xfrm>
          <a:off x="6125146" y="2997435"/>
          <a:ext cx="2232250" cy="915876"/>
        </p:xfrm>
        <a:graphic>
          <a:graphicData uri="http://schemas.openxmlformats.org/drawingml/2006/table">
            <a:tbl>
              <a:tblPr firstRow="1" bandRow="1">
                <a:tableStyleId>{F5AB1C69-6EDB-4FF4-983F-18BD219EF322}</a:tableStyleId>
              </a:tblPr>
              <a:tblGrid>
                <a:gridCol w="396045"/>
                <a:gridCol w="360040"/>
                <a:gridCol w="396044"/>
                <a:gridCol w="540060"/>
                <a:gridCol w="540061"/>
              </a:tblGrid>
              <a:tr h="326984">
                <a:tc>
                  <a:txBody>
                    <a:bodyPr/>
                    <a:lstStyle/>
                    <a:p>
                      <a:r>
                        <a:rPr lang="fr-FR" sz="1000" baseline="0" smtClean="0"/>
                        <a:t>p</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baseline="0" smtClean="0"/>
                        <a:t>p</a:t>
                      </a:r>
                      <a:r>
                        <a:rPr lang="fr-FR" sz="1000" baseline="-25000" smtClean="0"/>
                        <a:t>xn</a:t>
                      </a:r>
                      <a:r>
                        <a:rPr lang="fr-FR" sz="1000" smtClean="0"/>
                        <a:t> </a:t>
                      </a:r>
                      <a:endParaRPr lang="en-US" sz="1000"/>
                    </a:p>
                  </a:txBody>
                  <a:tcPr/>
                </a:tc>
                <a:tc>
                  <a:txBody>
                    <a:bodyPr/>
                    <a:lstStyle/>
                    <a:p>
                      <a:r>
                        <a:rPr lang="fr-FR" sz="1000" smtClean="0"/>
                        <a:t>Actor</a:t>
                      </a:r>
                      <a:endParaRPr lang="en-US" sz="1000"/>
                    </a:p>
                  </a:txBody>
                  <a:tcPr/>
                </a:tc>
                <a:tc>
                  <a:txBody>
                    <a:bodyPr/>
                    <a:lstStyle/>
                    <a:p>
                      <a:r>
                        <a:rPr lang="fr-FR" sz="1000" smtClean="0"/>
                        <a:t>Time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12" name="ZoneTexte 11"/>
          <p:cNvSpPr txBox="1"/>
          <p:nvPr/>
        </p:nvSpPr>
        <p:spPr>
          <a:xfrm>
            <a:off x="6125146"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(operation</a:t>
            </a:r>
            <a:r>
              <a:rPr lang="fr-FR" sz="1400" baseline="-25000" smtClean="0">
                <a:latin typeface="Courier New" pitchFamily="49" charset="0"/>
                <a:cs typeface="Courier New" pitchFamily="49" charset="0"/>
              </a:rPr>
              <a:t>x:</a:t>
            </a:r>
            <a:r>
              <a:rPr lang="fr-FR" sz="1400" smtClean="0">
                <a:latin typeface="Courier New" pitchFamily="49" charset="0"/>
                <a:cs typeface="Courier New" pitchFamily="49" charset="0"/>
              </a:rPr>
              <a:t> p</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,…,p</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13" name="Organigramme : Disque magnétique 12"/>
          <p:cNvSpPr/>
          <p:nvPr/>
        </p:nvSpPr>
        <p:spPr>
          <a:xfrm>
            <a:off x="6012160" y="2204864"/>
            <a:ext cx="256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eur droit 14"/>
          <p:cNvCxnSpPr>
            <a:endCxn id="13" idx="2"/>
          </p:cNvCxnSpPr>
          <p:nvPr/>
        </p:nvCxnSpPr>
        <p:spPr>
          <a:xfrm>
            <a:off x="5112210" y="2997435"/>
            <a:ext cx="899950" cy="2831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7020272" y="2348880"/>
            <a:ext cx="518091" cy="369332"/>
          </a:xfrm>
          <a:prstGeom prst="rect">
            <a:avLst/>
          </a:prstGeom>
          <a:noFill/>
        </p:spPr>
        <p:txBody>
          <a:bodyPr wrap="square" rtlCol="0">
            <a:spAutoFit/>
          </a:bodyPr>
          <a:lstStyle/>
          <a:p>
            <a:r>
              <a:rPr lang="fr-FR" b="1" smtClean="0"/>
              <a:t>DB</a:t>
            </a:r>
            <a:endParaRPr lang="en-US" b="1"/>
          </a:p>
        </p:txBody>
      </p:sp>
      <p:sp>
        <p:nvSpPr>
          <p:cNvPr id="19" name="Rectangle 18"/>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600" smtClean="0"/>
              <a:t>The AspectJ implementation of the application</a:t>
            </a:r>
            <a:endParaRPr lang="en-US" sz="1100" smtClean="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graphicEl>
                                              <a:dgm id="{0F477653-733C-46A9-963F-FEDFCF90103F}"/>
                                            </p:graphicEl>
                                          </p:spTgt>
                                        </p:tgtEl>
                                        <p:attrNameLst>
                                          <p:attrName>style.visibility</p:attrName>
                                        </p:attrNameLst>
                                      </p:cBhvr>
                                      <p:to>
                                        <p:strVal val="visible"/>
                                      </p:to>
                                    </p:set>
                                    <p:animEffect transition="in" filter="fade">
                                      <p:cBhvr>
                                        <p:cTn id="7" dur="1000"/>
                                        <p:tgtEl>
                                          <p:spTgt spid="8">
                                            <p:graphicEl>
                                              <a:dgm id="{0F477653-733C-46A9-963F-FEDFCF90103F}"/>
                                            </p:graphicEl>
                                          </p:spTgt>
                                        </p:tgtEl>
                                      </p:cBhvr>
                                    </p:animEffect>
                                    <p:anim calcmode="lin" valueType="num">
                                      <p:cBhvr>
                                        <p:cTn id="8" dur="1000" fill="hold"/>
                                        <p:tgtEl>
                                          <p:spTgt spid="8">
                                            <p:graphicEl>
                                              <a:dgm id="{0F477653-733C-46A9-963F-FEDFCF90103F}"/>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0F477653-733C-46A9-963F-FEDFCF90103F}"/>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graphicEl>
                                              <a:dgm id="{12E8A444-99DB-47C8-95E6-AE40D2809128}"/>
                                            </p:graphicEl>
                                          </p:spTgt>
                                        </p:tgtEl>
                                        <p:attrNameLst>
                                          <p:attrName>style.visibility</p:attrName>
                                        </p:attrNameLst>
                                      </p:cBhvr>
                                      <p:to>
                                        <p:strVal val="visible"/>
                                      </p:to>
                                    </p:set>
                                    <p:animEffect transition="in" filter="fade">
                                      <p:cBhvr>
                                        <p:cTn id="14" dur="1000"/>
                                        <p:tgtEl>
                                          <p:spTgt spid="8">
                                            <p:graphicEl>
                                              <a:dgm id="{12E8A444-99DB-47C8-95E6-AE40D2809128}"/>
                                            </p:graphicEl>
                                          </p:spTgt>
                                        </p:tgtEl>
                                      </p:cBhvr>
                                    </p:animEffect>
                                    <p:anim calcmode="lin" valueType="num">
                                      <p:cBhvr>
                                        <p:cTn id="15" dur="1000" fill="hold"/>
                                        <p:tgtEl>
                                          <p:spTgt spid="8">
                                            <p:graphicEl>
                                              <a:dgm id="{12E8A444-99DB-47C8-95E6-AE40D2809128}"/>
                                            </p:graphicEl>
                                          </p:spTgt>
                                        </p:tgtEl>
                                        <p:attrNameLst>
                                          <p:attrName>ppt_x</p:attrName>
                                        </p:attrNameLst>
                                      </p:cBhvr>
                                      <p:tavLst>
                                        <p:tav tm="0">
                                          <p:val>
                                            <p:strVal val="#ppt_x"/>
                                          </p:val>
                                        </p:tav>
                                        <p:tav tm="100000">
                                          <p:val>
                                            <p:strVal val="#ppt_x"/>
                                          </p:val>
                                        </p:tav>
                                      </p:tavLst>
                                    </p:anim>
                                    <p:anim calcmode="lin" valueType="num">
                                      <p:cBhvr>
                                        <p:cTn id="16" dur="1000" fill="hold"/>
                                        <p:tgtEl>
                                          <p:spTgt spid="8">
                                            <p:graphicEl>
                                              <a:dgm id="{12E8A444-99DB-47C8-95E6-AE40D2809128}"/>
                                            </p:graphic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8">
                                            <p:graphicEl>
                                              <a:dgm id="{F0466C89-04B0-4130-AEC3-F751602EE981}"/>
                                            </p:graphicEl>
                                          </p:spTgt>
                                        </p:tgtEl>
                                        <p:attrNameLst>
                                          <p:attrName>style.visibility</p:attrName>
                                        </p:attrNameLst>
                                      </p:cBhvr>
                                      <p:to>
                                        <p:strVal val="visible"/>
                                      </p:to>
                                    </p:set>
                                    <p:animEffect transition="in" filter="fade">
                                      <p:cBhvr>
                                        <p:cTn id="19" dur="1000"/>
                                        <p:tgtEl>
                                          <p:spTgt spid="8">
                                            <p:graphicEl>
                                              <a:dgm id="{F0466C89-04B0-4130-AEC3-F751602EE981}"/>
                                            </p:graphicEl>
                                          </p:spTgt>
                                        </p:tgtEl>
                                      </p:cBhvr>
                                    </p:animEffect>
                                    <p:anim calcmode="lin" valueType="num">
                                      <p:cBhvr>
                                        <p:cTn id="20" dur="1000" fill="hold"/>
                                        <p:tgtEl>
                                          <p:spTgt spid="8">
                                            <p:graphicEl>
                                              <a:dgm id="{F0466C89-04B0-4130-AEC3-F751602EE981}"/>
                                            </p:graphicEl>
                                          </p:spTgt>
                                        </p:tgtEl>
                                        <p:attrNameLst>
                                          <p:attrName>ppt_x</p:attrName>
                                        </p:attrNameLst>
                                      </p:cBhvr>
                                      <p:tavLst>
                                        <p:tav tm="0">
                                          <p:val>
                                            <p:strVal val="#ppt_x"/>
                                          </p:val>
                                        </p:tav>
                                        <p:tav tm="100000">
                                          <p:val>
                                            <p:strVal val="#ppt_x"/>
                                          </p:val>
                                        </p:tav>
                                      </p:tavLst>
                                    </p:anim>
                                    <p:anim calcmode="lin" valueType="num">
                                      <p:cBhvr>
                                        <p:cTn id="21" dur="1000" fill="hold"/>
                                        <p:tgtEl>
                                          <p:spTgt spid="8">
                                            <p:graphicEl>
                                              <a:dgm id="{F0466C89-04B0-4130-AEC3-F751602EE981}"/>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8">
                                            <p:graphicEl>
                                              <a:dgm id="{1FF41E16-26FA-45A8-A31C-B2615BEF408C}"/>
                                            </p:graphicEl>
                                          </p:spTgt>
                                        </p:tgtEl>
                                        <p:attrNameLst>
                                          <p:attrName>style.visibility</p:attrName>
                                        </p:attrNameLst>
                                      </p:cBhvr>
                                      <p:to>
                                        <p:strVal val="visible"/>
                                      </p:to>
                                    </p:set>
                                    <p:animEffect transition="in" filter="fade">
                                      <p:cBhvr>
                                        <p:cTn id="26" dur="1000"/>
                                        <p:tgtEl>
                                          <p:spTgt spid="8">
                                            <p:graphicEl>
                                              <a:dgm id="{1FF41E16-26FA-45A8-A31C-B2615BEF408C}"/>
                                            </p:graphicEl>
                                          </p:spTgt>
                                        </p:tgtEl>
                                      </p:cBhvr>
                                    </p:animEffect>
                                    <p:anim calcmode="lin" valueType="num">
                                      <p:cBhvr>
                                        <p:cTn id="27" dur="1000" fill="hold"/>
                                        <p:tgtEl>
                                          <p:spTgt spid="8">
                                            <p:graphicEl>
                                              <a:dgm id="{1FF41E16-26FA-45A8-A31C-B2615BEF408C}"/>
                                            </p:graphicEl>
                                          </p:spTgt>
                                        </p:tgtEl>
                                        <p:attrNameLst>
                                          <p:attrName>ppt_x</p:attrName>
                                        </p:attrNameLst>
                                      </p:cBhvr>
                                      <p:tavLst>
                                        <p:tav tm="0">
                                          <p:val>
                                            <p:strVal val="#ppt_x"/>
                                          </p:val>
                                        </p:tav>
                                        <p:tav tm="100000">
                                          <p:val>
                                            <p:strVal val="#ppt_x"/>
                                          </p:val>
                                        </p:tav>
                                      </p:tavLst>
                                    </p:anim>
                                    <p:anim calcmode="lin" valueType="num">
                                      <p:cBhvr>
                                        <p:cTn id="28" dur="1000" fill="hold"/>
                                        <p:tgtEl>
                                          <p:spTgt spid="8">
                                            <p:graphicEl>
                                              <a:dgm id="{1FF41E16-26FA-45A8-A31C-B2615BEF408C}"/>
                                            </p:graphic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8">
                                            <p:graphicEl>
                                              <a:dgm id="{3884A0AB-F20B-49FE-B4C9-F7B6E4B81227}"/>
                                            </p:graphicEl>
                                          </p:spTgt>
                                        </p:tgtEl>
                                        <p:attrNameLst>
                                          <p:attrName>style.visibility</p:attrName>
                                        </p:attrNameLst>
                                      </p:cBhvr>
                                      <p:to>
                                        <p:strVal val="visible"/>
                                      </p:to>
                                    </p:set>
                                    <p:animEffect transition="in" filter="fade">
                                      <p:cBhvr>
                                        <p:cTn id="31" dur="1000"/>
                                        <p:tgtEl>
                                          <p:spTgt spid="8">
                                            <p:graphicEl>
                                              <a:dgm id="{3884A0AB-F20B-49FE-B4C9-F7B6E4B81227}"/>
                                            </p:graphicEl>
                                          </p:spTgt>
                                        </p:tgtEl>
                                      </p:cBhvr>
                                    </p:animEffect>
                                    <p:anim calcmode="lin" valueType="num">
                                      <p:cBhvr>
                                        <p:cTn id="32" dur="1000" fill="hold"/>
                                        <p:tgtEl>
                                          <p:spTgt spid="8">
                                            <p:graphicEl>
                                              <a:dgm id="{3884A0AB-F20B-49FE-B4C9-F7B6E4B81227}"/>
                                            </p:graphicEl>
                                          </p:spTgt>
                                        </p:tgtEl>
                                        <p:attrNameLst>
                                          <p:attrName>ppt_x</p:attrName>
                                        </p:attrNameLst>
                                      </p:cBhvr>
                                      <p:tavLst>
                                        <p:tav tm="0">
                                          <p:val>
                                            <p:strVal val="#ppt_x"/>
                                          </p:val>
                                        </p:tav>
                                        <p:tav tm="100000">
                                          <p:val>
                                            <p:strVal val="#ppt_x"/>
                                          </p:val>
                                        </p:tav>
                                      </p:tavLst>
                                    </p:anim>
                                    <p:anim calcmode="lin" valueType="num">
                                      <p:cBhvr>
                                        <p:cTn id="33" dur="1000" fill="hold"/>
                                        <p:tgtEl>
                                          <p:spTgt spid="8">
                                            <p:graphicEl>
                                              <a:dgm id="{3884A0AB-F20B-49FE-B4C9-F7B6E4B81227}"/>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8">
                                            <p:graphicEl>
                                              <a:dgm id="{E0494706-BDA4-4FCB-8595-75EABA3CB4F0}"/>
                                            </p:graphicEl>
                                          </p:spTgt>
                                        </p:tgtEl>
                                        <p:attrNameLst>
                                          <p:attrName>style.visibility</p:attrName>
                                        </p:attrNameLst>
                                      </p:cBhvr>
                                      <p:to>
                                        <p:strVal val="visible"/>
                                      </p:to>
                                    </p:set>
                                    <p:animEffect transition="in" filter="fade">
                                      <p:cBhvr>
                                        <p:cTn id="38" dur="1000"/>
                                        <p:tgtEl>
                                          <p:spTgt spid="8">
                                            <p:graphicEl>
                                              <a:dgm id="{E0494706-BDA4-4FCB-8595-75EABA3CB4F0}"/>
                                            </p:graphicEl>
                                          </p:spTgt>
                                        </p:tgtEl>
                                      </p:cBhvr>
                                    </p:animEffect>
                                    <p:anim calcmode="lin" valueType="num">
                                      <p:cBhvr>
                                        <p:cTn id="39" dur="1000" fill="hold"/>
                                        <p:tgtEl>
                                          <p:spTgt spid="8">
                                            <p:graphicEl>
                                              <a:dgm id="{E0494706-BDA4-4FCB-8595-75EABA3CB4F0}"/>
                                            </p:graphicEl>
                                          </p:spTgt>
                                        </p:tgtEl>
                                        <p:attrNameLst>
                                          <p:attrName>ppt_x</p:attrName>
                                        </p:attrNameLst>
                                      </p:cBhvr>
                                      <p:tavLst>
                                        <p:tav tm="0">
                                          <p:val>
                                            <p:strVal val="#ppt_x"/>
                                          </p:val>
                                        </p:tav>
                                        <p:tav tm="100000">
                                          <p:val>
                                            <p:strVal val="#ppt_x"/>
                                          </p:val>
                                        </p:tav>
                                      </p:tavLst>
                                    </p:anim>
                                    <p:anim calcmode="lin" valueType="num">
                                      <p:cBhvr>
                                        <p:cTn id="40" dur="1000" fill="hold"/>
                                        <p:tgtEl>
                                          <p:spTgt spid="8">
                                            <p:graphicEl>
                                              <a:dgm id="{E0494706-BDA4-4FCB-8595-75EABA3CB4F0}"/>
                                            </p:graphic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8">
                                            <p:graphicEl>
                                              <a:dgm id="{3E4CBBA0-BE61-40BB-B482-3E03D93DC7F9}"/>
                                            </p:graphicEl>
                                          </p:spTgt>
                                        </p:tgtEl>
                                        <p:attrNameLst>
                                          <p:attrName>style.visibility</p:attrName>
                                        </p:attrNameLst>
                                      </p:cBhvr>
                                      <p:to>
                                        <p:strVal val="visible"/>
                                      </p:to>
                                    </p:set>
                                    <p:animEffect transition="in" filter="fade">
                                      <p:cBhvr>
                                        <p:cTn id="43" dur="1000"/>
                                        <p:tgtEl>
                                          <p:spTgt spid="8">
                                            <p:graphicEl>
                                              <a:dgm id="{3E4CBBA0-BE61-40BB-B482-3E03D93DC7F9}"/>
                                            </p:graphicEl>
                                          </p:spTgt>
                                        </p:tgtEl>
                                      </p:cBhvr>
                                    </p:animEffect>
                                    <p:anim calcmode="lin" valueType="num">
                                      <p:cBhvr>
                                        <p:cTn id="44" dur="1000" fill="hold"/>
                                        <p:tgtEl>
                                          <p:spTgt spid="8">
                                            <p:graphicEl>
                                              <a:dgm id="{3E4CBBA0-BE61-40BB-B482-3E03D93DC7F9}"/>
                                            </p:graphicEl>
                                          </p:spTgt>
                                        </p:tgtEl>
                                        <p:attrNameLst>
                                          <p:attrName>ppt_x</p:attrName>
                                        </p:attrNameLst>
                                      </p:cBhvr>
                                      <p:tavLst>
                                        <p:tav tm="0">
                                          <p:val>
                                            <p:strVal val="#ppt_x"/>
                                          </p:val>
                                        </p:tav>
                                        <p:tav tm="100000">
                                          <p:val>
                                            <p:strVal val="#ppt_x"/>
                                          </p:val>
                                        </p:tav>
                                      </p:tavLst>
                                    </p:anim>
                                    <p:anim calcmode="lin" valueType="num">
                                      <p:cBhvr>
                                        <p:cTn id="45" dur="1000" fill="hold"/>
                                        <p:tgtEl>
                                          <p:spTgt spid="8">
                                            <p:graphicEl>
                                              <a:dgm id="{3E4CBBA0-BE61-40BB-B482-3E03D93DC7F9}"/>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8">
                                            <p:graphicEl>
                                              <a:dgm id="{B91EF4AF-11FE-477E-852F-4BE0C064F7E9}"/>
                                            </p:graphicEl>
                                          </p:spTgt>
                                        </p:tgtEl>
                                        <p:attrNameLst>
                                          <p:attrName>style.visibility</p:attrName>
                                        </p:attrNameLst>
                                      </p:cBhvr>
                                      <p:to>
                                        <p:strVal val="visible"/>
                                      </p:to>
                                    </p:set>
                                    <p:animEffect transition="in" filter="fade">
                                      <p:cBhvr>
                                        <p:cTn id="50" dur="1000"/>
                                        <p:tgtEl>
                                          <p:spTgt spid="8">
                                            <p:graphicEl>
                                              <a:dgm id="{B91EF4AF-11FE-477E-852F-4BE0C064F7E9}"/>
                                            </p:graphicEl>
                                          </p:spTgt>
                                        </p:tgtEl>
                                      </p:cBhvr>
                                    </p:animEffect>
                                    <p:anim calcmode="lin" valueType="num">
                                      <p:cBhvr>
                                        <p:cTn id="51" dur="1000" fill="hold"/>
                                        <p:tgtEl>
                                          <p:spTgt spid="8">
                                            <p:graphicEl>
                                              <a:dgm id="{B91EF4AF-11FE-477E-852F-4BE0C064F7E9}"/>
                                            </p:graphicEl>
                                          </p:spTgt>
                                        </p:tgtEl>
                                        <p:attrNameLst>
                                          <p:attrName>ppt_x</p:attrName>
                                        </p:attrNameLst>
                                      </p:cBhvr>
                                      <p:tavLst>
                                        <p:tav tm="0">
                                          <p:val>
                                            <p:strVal val="#ppt_x"/>
                                          </p:val>
                                        </p:tav>
                                        <p:tav tm="100000">
                                          <p:val>
                                            <p:strVal val="#ppt_x"/>
                                          </p:val>
                                        </p:tav>
                                      </p:tavLst>
                                    </p:anim>
                                    <p:anim calcmode="lin" valueType="num">
                                      <p:cBhvr>
                                        <p:cTn id="52" dur="1000" fill="hold"/>
                                        <p:tgtEl>
                                          <p:spTgt spid="8">
                                            <p:graphicEl>
                                              <a:dgm id="{B91EF4AF-11FE-477E-852F-4BE0C064F7E9}"/>
                                            </p:graphicEl>
                                          </p:spTgt>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8">
                                            <p:graphicEl>
                                              <a:dgm id="{EEC94F44-E48D-4A37-AFF3-1095E7AFD81C}"/>
                                            </p:graphicEl>
                                          </p:spTgt>
                                        </p:tgtEl>
                                        <p:attrNameLst>
                                          <p:attrName>style.visibility</p:attrName>
                                        </p:attrNameLst>
                                      </p:cBhvr>
                                      <p:to>
                                        <p:strVal val="visible"/>
                                      </p:to>
                                    </p:set>
                                    <p:animEffect transition="in" filter="fade">
                                      <p:cBhvr>
                                        <p:cTn id="55" dur="1000"/>
                                        <p:tgtEl>
                                          <p:spTgt spid="8">
                                            <p:graphicEl>
                                              <a:dgm id="{EEC94F44-E48D-4A37-AFF3-1095E7AFD81C}"/>
                                            </p:graphicEl>
                                          </p:spTgt>
                                        </p:tgtEl>
                                      </p:cBhvr>
                                    </p:animEffect>
                                    <p:anim calcmode="lin" valueType="num">
                                      <p:cBhvr>
                                        <p:cTn id="56" dur="1000" fill="hold"/>
                                        <p:tgtEl>
                                          <p:spTgt spid="8">
                                            <p:graphicEl>
                                              <a:dgm id="{EEC94F44-E48D-4A37-AFF3-1095E7AFD81C}"/>
                                            </p:graphicEl>
                                          </p:spTgt>
                                        </p:tgtEl>
                                        <p:attrNameLst>
                                          <p:attrName>ppt_x</p:attrName>
                                        </p:attrNameLst>
                                      </p:cBhvr>
                                      <p:tavLst>
                                        <p:tav tm="0">
                                          <p:val>
                                            <p:strVal val="#ppt_x"/>
                                          </p:val>
                                        </p:tav>
                                        <p:tav tm="100000">
                                          <p:val>
                                            <p:strVal val="#ppt_x"/>
                                          </p:val>
                                        </p:tav>
                                      </p:tavLst>
                                    </p:anim>
                                    <p:anim calcmode="lin" valueType="num">
                                      <p:cBhvr>
                                        <p:cTn id="57" dur="1000" fill="hold"/>
                                        <p:tgtEl>
                                          <p:spTgt spid="8">
                                            <p:graphicEl>
                                              <a:dgm id="{EEC94F44-E48D-4A37-AFF3-1095E7AFD81C}"/>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8">
                                            <p:graphicEl>
                                              <a:dgm id="{FB180C64-E3A7-49A0-A331-A393630F425C}"/>
                                            </p:graphicEl>
                                          </p:spTgt>
                                        </p:tgtEl>
                                        <p:attrNameLst>
                                          <p:attrName>style.visibility</p:attrName>
                                        </p:attrNameLst>
                                      </p:cBhvr>
                                      <p:to>
                                        <p:strVal val="visible"/>
                                      </p:to>
                                    </p:set>
                                    <p:animEffect transition="in" filter="fade">
                                      <p:cBhvr>
                                        <p:cTn id="62" dur="1000"/>
                                        <p:tgtEl>
                                          <p:spTgt spid="8">
                                            <p:graphicEl>
                                              <a:dgm id="{FB180C64-E3A7-49A0-A331-A393630F425C}"/>
                                            </p:graphicEl>
                                          </p:spTgt>
                                        </p:tgtEl>
                                      </p:cBhvr>
                                    </p:animEffect>
                                    <p:anim calcmode="lin" valueType="num">
                                      <p:cBhvr>
                                        <p:cTn id="63" dur="1000" fill="hold"/>
                                        <p:tgtEl>
                                          <p:spTgt spid="8">
                                            <p:graphicEl>
                                              <a:dgm id="{FB180C64-E3A7-49A0-A331-A393630F425C}"/>
                                            </p:graphicEl>
                                          </p:spTgt>
                                        </p:tgtEl>
                                        <p:attrNameLst>
                                          <p:attrName>ppt_x</p:attrName>
                                        </p:attrNameLst>
                                      </p:cBhvr>
                                      <p:tavLst>
                                        <p:tav tm="0">
                                          <p:val>
                                            <p:strVal val="#ppt_x"/>
                                          </p:val>
                                        </p:tav>
                                        <p:tav tm="100000">
                                          <p:val>
                                            <p:strVal val="#ppt_x"/>
                                          </p:val>
                                        </p:tav>
                                      </p:tavLst>
                                    </p:anim>
                                    <p:anim calcmode="lin" valueType="num">
                                      <p:cBhvr>
                                        <p:cTn id="64" dur="1000" fill="hold"/>
                                        <p:tgtEl>
                                          <p:spTgt spid="8">
                                            <p:graphicEl>
                                              <a:dgm id="{FB180C64-E3A7-49A0-A331-A393630F425C}"/>
                                            </p:graphicEl>
                                          </p:spTgt>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8">
                                            <p:graphicEl>
                                              <a:dgm id="{C6D8CFCD-79EB-4452-9771-93E70DB876A3}"/>
                                            </p:graphicEl>
                                          </p:spTgt>
                                        </p:tgtEl>
                                        <p:attrNameLst>
                                          <p:attrName>style.visibility</p:attrName>
                                        </p:attrNameLst>
                                      </p:cBhvr>
                                      <p:to>
                                        <p:strVal val="visible"/>
                                      </p:to>
                                    </p:set>
                                    <p:animEffect transition="in" filter="fade">
                                      <p:cBhvr>
                                        <p:cTn id="67" dur="1000"/>
                                        <p:tgtEl>
                                          <p:spTgt spid="8">
                                            <p:graphicEl>
                                              <a:dgm id="{C6D8CFCD-79EB-4452-9771-93E70DB876A3}"/>
                                            </p:graphicEl>
                                          </p:spTgt>
                                        </p:tgtEl>
                                      </p:cBhvr>
                                    </p:animEffect>
                                    <p:anim calcmode="lin" valueType="num">
                                      <p:cBhvr>
                                        <p:cTn id="68" dur="1000" fill="hold"/>
                                        <p:tgtEl>
                                          <p:spTgt spid="8">
                                            <p:graphicEl>
                                              <a:dgm id="{C6D8CFCD-79EB-4452-9771-93E70DB876A3}"/>
                                            </p:graphicEl>
                                          </p:spTgt>
                                        </p:tgtEl>
                                        <p:attrNameLst>
                                          <p:attrName>ppt_x</p:attrName>
                                        </p:attrNameLst>
                                      </p:cBhvr>
                                      <p:tavLst>
                                        <p:tav tm="0">
                                          <p:val>
                                            <p:strVal val="#ppt_x"/>
                                          </p:val>
                                        </p:tav>
                                        <p:tav tm="100000">
                                          <p:val>
                                            <p:strVal val="#ppt_x"/>
                                          </p:val>
                                        </p:tav>
                                      </p:tavLst>
                                    </p:anim>
                                    <p:anim calcmode="lin" valueType="num">
                                      <p:cBhvr>
                                        <p:cTn id="69" dur="1000" fill="hold"/>
                                        <p:tgtEl>
                                          <p:spTgt spid="8">
                                            <p:graphicEl>
                                              <a:dgm id="{C6D8CFCD-79EB-4452-9771-93E70DB876A3}"/>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1000"/>
                                        <p:tgtEl>
                                          <p:spTgt spid="12"/>
                                        </p:tgtEl>
                                      </p:cBhvr>
                                    </p:animEffect>
                                    <p:anim calcmode="lin" valueType="num">
                                      <p:cBhvr>
                                        <p:cTn id="75" dur="1000" fill="hold"/>
                                        <p:tgtEl>
                                          <p:spTgt spid="12"/>
                                        </p:tgtEl>
                                        <p:attrNameLst>
                                          <p:attrName>ppt_x</p:attrName>
                                        </p:attrNameLst>
                                      </p:cBhvr>
                                      <p:tavLst>
                                        <p:tav tm="0">
                                          <p:val>
                                            <p:strVal val="#ppt_x"/>
                                          </p:val>
                                        </p:tav>
                                        <p:tav tm="100000">
                                          <p:val>
                                            <p:strVal val="#ppt_x"/>
                                          </p:val>
                                        </p:tav>
                                      </p:tavLst>
                                    </p:anim>
                                    <p:anim calcmode="lin" valueType="num">
                                      <p:cBhvr>
                                        <p:cTn id="76" dur="1000" fill="hold"/>
                                        <p:tgtEl>
                                          <p:spTgt spid="12"/>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1000"/>
                                        <p:tgtEl>
                                          <p:spTgt spid="11"/>
                                        </p:tgtEl>
                                      </p:cBhvr>
                                    </p:animEffect>
                                    <p:anim calcmode="lin" valueType="num">
                                      <p:cBhvr>
                                        <p:cTn id="80" dur="1000" fill="hold"/>
                                        <p:tgtEl>
                                          <p:spTgt spid="11"/>
                                        </p:tgtEl>
                                        <p:attrNameLst>
                                          <p:attrName>ppt_x</p:attrName>
                                        </p:attrNameLst>
                                      </p:cBhvr>
                                      <p:tavLst>
                                        <p:tav tm="0">
                                          <p:val>
                                            <p:strVal val="#ppt_x"/>
                                          </p:val>
                                        </p:tav>
                                        <p:tav tm="100000">
                                          <p:val>
                                            <p:strVal val="#ppt_x"/>
                                          </p:val>
                                        </p:tav>
                                      </p:tavLst>
                                    </p:anim>
                                    <p:anim calcmode="lin" valueType="num">
                                      <p:cBhvr>
                                        <p:cTn id="81" dur="1000" fill="hold"/>
                                        <p:tgtEl>
                                          <p:spTgt spid="11"/>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58" presetClass="entr" presetSubtype="0" accel="100000" fill="hold" grpId="0" nodeType="click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p:cTn id="91" dur="500" fill="hold"/>
                                        <p:tgtEl>
                                          <p:spTgt spid="13"/>
                                        </p:tgtEl>
                                        <p:attrNameLst>
                                          <p:attrName>ppt_w</p:attrName>
                                        </p:attrNameLst>
                                      </p:cBhvr>
                                      <p:tavLst>
                                        <p:tav tm="0">
                                          <p:val>
                                            <p:strVal val="#ppt_w*2.5"/>
                                          </p:val>
                                        </p:tav>
                                        <p:tav tm="100000">
                                          <p:val>
                                            <p:strVal val="#ppt_w"/>
                                          </p:val>
                                        </p:tav>
                                      </p:tavLst>
                                    </p:anim>
                                    <p:anim calcmode="lin" valueType="num">
                                      <p:cBhvr>
                                        <p:cTn id="92" dur="500" fill="hold"/>
                                        <p:tgtEl>
                                          <p:spTgt spid="13"/>
                                        </p:tgtEl>
                                        <p:attrNameLst>
                                          <p:attrName>ppt_h</p:attrName>
                                        </p:attrNameLst>
                                      </p:cBhvr>
                                      <p:tavLst>
                                        <p:tav tm="0">
                                          <p:val>
                                            <p:strVal val="#ppt_h*0.01"/>
                                          </p:val>
                                        </p:tav>
                                        <p:tav tm="100000">
                                          <p:val>
                                            <p:strVal val="#ppt_h"/>
                                          </p:val>
                                        </p:tav>
                                      </p:tavLst>
                                    </p:anim>
                                    <p:anim calcmode="lin" valueType="num">
                                      <p:cBhvr>
                                        <p:cTn id="93" dur="500" fill="hold"/>
                                        <p:tgtEl>
                                          <p:spTgt spid="13"/>
                                        </p:tgtEl>
                                        <p:attrNameLst>
                                          <p:attrName>ppt_x</p:attrName>
                                        </p:attrNameLst>
                                      </p:cBhvr>
                                      <p:tavLst>
                                        <p:tav tm="0">
                                          <p:val>
                                            <p:strVal val="#ppt_x"/>
                                          </p:val>
                                        </p:tav>
                                        <p:tav tm="100000">
                                          <p:val>
                                            <p:strVal val="#ppt_x"/>
                                          </p:val>
                                        </p:tav>
                                      </p:tavLst>
                                    </p:anim>
                                    <p:anim calcmode="lin" valueType="num">
                                      <p:cBhvr>
                                        <p:cTn id="94" dur="500" fill="hold"/>
                                        <p:tgtEl>
                                          <p:spTgt spid="13"/>
                                        </p:tgtEl>
                                        <p:attrNameLst>
                                          <p:attrName>ppt_y</p:attrName>
                                        </p:attrNameLst>
                                      </p:cBhvr>
                                      <p:tavLst>
                                        <p:tav tm="0">
                                          <p:val>
                                            <p:strVal val="#ppt_h+1"/>
                                          </p:val>
                                        </p:tav>
                                        <p:tav tm="100000">
                                          <p:val>
                                            <p:strVal val="#ppt_y"/>
                                          </p:val>
                                        </p:tav>
                                      </p:tavLst>
                                    </p:anim>
                                    <p:animEffect transition="in" filter="fade">
                                      <p:cBhvr>
                                        <p:cTn id="95" dur="500"/>
                                        <p:tgtEl>
                                          <p:spTgt spid="13"/>
                                        </p:tgtEl>
                                      </p:cBhvr>
                                    </p:animEffect>
                                  </p:childTnLst>
                                </p:cTn>
                              </p:par>
                              <p:par>
                                <p:cTn id="96" presetID="58" presetClass="entr" presetSubtype="0" accel="10000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500" fill="hold"/>
                                        <p:tgtEl>
                                          <p:spTgt spid="18"/>
                                        </p:tgtEl>
                                        <p:attrNameLst>
                                          <p:attrName>ppt_w</p:attrName>
                                        </p:attrNameLst>
                                      </p:cBhvr>
                                      <p:tavLst>
                                        <p:tav tm="0">
                                          <p:val>
                                            <p:strVal val="#ppt_w*2.5"/>
                                          </p:val>
                                        </p:tav>
                                        <p:tav tm="100000">
                                          <p:val>
                                            <p:strVal val="#ppt_w"/>
                                          </p:val>
                                        </p:tav>
                                      </p:tavLst>
                                    </p:anim>
                                    <p:anim calcmode="lin" valueType="num">
                                      <p:cBhvr>
                                        <p:cTn id="99" dur="500" fill="hold"/>
                                        <p:tgtEl>
                                          <p:spTgt spid="18"/>
                                        </p:tgtEl>
                                        <p:attrNameLst>
                                          <p:attrName>ppt_h</p:attrName>
                                        </p:attrNameLst>
                                      </p:cBhvr>
                                      <p:tavLst>
                                        <p:tav tm="0">
                                          <p:val>
                                            <p:strVal val="#ppt_h*0.01"/>
                                          </p:val>
                                        </p:tav>
                                        <p:tav tm="100000">
                                          <p:val>
                                            <p:strVal val="#ppt_h"/>
                                          </p:val>
                                        </p:tav>
                                      </p:tavLst>
                                    </p:anim>
                                    <p:anim calcmode="lin" valueType="num">
                                      <p:cBhvr>
                                        <p:cTn id="100" dur="500" fill="hold"/>
                                        <p:tgtEl>
                                          <p:spTgt spid="18"/>
                                        </p:tgtEl>
                                        <p:attrNameLst>
                                          <p:attrName>ppt_x</p:attrName>
                                        </p:attrNameLst>
                                      </p:cBhvr>
                                      <p:tavLst>
                                        <p:tav tm="0">
                                          <p:val>
                                            <p:strVal val="#ppt_x"/>
                                          </p:val>
                                        </p:tav>
                                        <p:tav tm="100000">
                                          <p:val>
                                            <p:strVal val="#ppt_x"/>
                                          </p:val>
                                        </p:tav>
                                      </p:tavLst>
                                    </p:anim>
                                    <p:anim calcmode="lin" valueType="num">
                                      <p:cBhvr>
                                        <p:cTn id="101" dur="500" fill="hold"/>
                                        <p:tgtEl>
                                          <p:spTgt spid="18"/>
                                        </p:tgtEl>
                                        <p:attrNameLst>
                                          <p:attrName>ppt_y</p:attrName>
                                        </p:attrNameLst>
                                      </p:cBhvr>
                                      <p:tavLst>
                                        <p:tav tm="0">
                                          <p:val>
                                            <p:strVal val="#ppt_h+1"/>
                                          </p:val>
                                        </p:tav>
                                        <p:tav tm="100000">
                                          <p:val>
                                            <p:strVal val="#ppt_y"/>
                                          </p:val>
                                        </p:tav>
                                      </p:tavLst>
                                    </p:anim>
                                    <p:animEffect transition="in" filter="fade">
                                      <p:cBhvr>
                                        <p:cTn id="10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P spid="12" grpId="0"/>
      <p:bldP spid="13" grpId="0" animBg="1"/>
      <p:bldP spid="1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fr-FR" sz="2400" smtClean="0">
                <a:latin typeface="+mj-lt"/>
              </a:rPr>
              <a:t>2.4</a:t>
            </a:r>
            <a:r>
              <a:rPr lang="fr-FR" sz="2400" smtClean="0">
                <a:latin typeface="+mj-lt"/>
              </a:rPr>
              <a:t>. Deployment of </a:t>
            </a:r>
            <a:r>
              <a:rPr lang="fr-FR" sz="2400" smtClean="0">
                <a:latin typeface="+mj-lt"/>
              </a:rPr>
              <a:t>the </a:t>
            </a:r>
            <a:r>
              <a:rPr lang="fr-FR" sz="2400" smtClean="0">
                <a:latin typeface="+mj-lt"/>
              </a:rPr>
              <a:t>filter</a:t>
            </a:r>
            <a:endParaRPr lang="en-US" sz="2400">
              <a:latin typeface="+mj-lt"/>
            </a:endParaRPr>
          </a:p>
        </p:txBody>
      </p:sp>
      <p:graphicFrame>
        <p:nvGraphicFramePr>
          <p:cNvPr id="8" name="Espace réservé du contenu 7"/>
          <p:cNvGraphicFramePr>
            <a:graphicFrameLocks noGrp="1"/>
          </p:cNvGraphicFramePr>
          <p:nvPr>
            <p:ph idx="1"/>
          </p:nvPr>
        </p:nvGraphicFramePr>
        <p:xfrm>
          <a:off x="2339752" y="3933056"/>
          <a:ext cx="5157396"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58</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
        <p:nvSpPr>
          <p:cNvPr id="9" name="Ellipse 8"/>
          <p:cNvSpPr/>
          <p:nvPr/>
        </p:nvSpPr>
        <p:spPr>
          <a:xfrm>
            <a:off x="738808" y="1412776"/>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1" name="Flèche droite 10"/>
          <p:cNvSpPr/>
          <p:nvPr/>
        </p:nvSpPr>
        <p:spPr>
          <a:xfrm rot="2636547">
            <a:off x="3217225" y="2438628"/>
            <a:ext cx="1280160" cy="73152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smtClean="0">
                <a:solidFill>
                  <a:schemeClr val="tx1"/>
                </a:solidFill>
              </a:rPr>
              <a:t>translate</a:t>
            </a:r>
            <a:endParaRPr lang="en-US" sz="1400">
              <a:solidFill>
                <a:schemeClr val="tx1"/>
              </a:solidFill>
            </a:endParaRPr>
          </a:p>
        </p:txBody>
      </p:sp>
      <p:sp>
        <p:nvSpPr>
          <p:cNvPr id="12" name="Ellipse 11"/>
          <p:cNvSpPr/>
          <p:nvPr/>
        </p:nvSpPr>
        <p:spPr>
          <a:xfrm>
            <a:off x="891208" y="1475181"/>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3" name="Ellipse 12"/>
          <p:cNvSpPr/>
          <p:nvPr/>
        </p:nvSpPr>
        <p:spPr>
          <a:xfrm>
            <a:off x="1043608" y="1547189"/>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4" name="Rectangle 13"/>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600" smtClean="0"/>
              <a:t>The AspectJ implementation of the application</a:t>
            </a:r>
            <a:endParaRPr lang="en-US" sz="1100" smtClean="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ppt_w*0.05"/>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anim calcmode="lin" valueType="num">
                                      <p:cBhvr>
                                        <p:cTn id="9" dur="500" fill="hold"/>
                                        <p:tgtEl>
                                          <p:spTgt spid="11"/>
                                        </p:tgtEl>
                                        <p:attrNameLst>
                                          <p:attrName>ppt_x</p:attrName>
                                        </p:attrNameLst>
                                      </p:cBhvr>
                                      <p:tavLst>
                                        <p:tav tm="0">
                                          <p:val>
                                            <p:strVal val="#ppt_x-.2"/>
                                          </p:val>
                                        </p:tav>
                                        <p:tav tm="100000">
                                          <p:val>
                                            <p:strVal val="#ppt_x"/>
                                          </p:val>
                                        </p:tav>
                                      </p:tavLst>
                                    </p:anim>
                                    <p:anim calcmode="lin" valueType="num">
                                      <p:cBhvr>
                                        <p:cTn id="10" dur="500" fill="hold"/>
                                        <p:tgtEl>
                                          <p:spTgt spid="11"/>
                                        </p:tgtEl>
                                        <p:attrNameLst>
                                          <p:attrName>ppt_y</p:attrName>
                                        </p:attrNameLst>
                                      </p:cBhvr>
                                      <p:tavLst>
                                        <p:tav tm="0">
                                          <p:val>
                                            <p:strVal val="#ppt_y"/>
                                          </p:val>
                                        </p:tav>
                                        <p:tav tm="100000">
                                          <p:val>
                                            <p:strVal val="#ppt_y"/>
                                          </p:val>
                                        </p:tav>
                                      </p:tavLst>
                                    </p:anim>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graphicEl>
                                              <a:dgm id="{2BCE3CBE-2F67-4A43-B1E1-D4DC697CF729}"/>
                                            </p:graphicEl>
                                          </p:spTgt>
                                        </p:tgtEl>
                                        <p:attrNameLst>
                                          <p:attrName>style.visibility</p:attrName>
                                        </p:attrNameLst>
                                      </p:cBhvr>
                                      <p:to>
                                        <p:strVal val="visible"/>
                                      </p:to>
                                    </p:set>
                                    <p:animEffect transition="in" filter="blinds(horizontal)">
                                      <p:cBhvr>
                                        <p:cTn id="16" dur="500"/>
                                        <p:tgtEl>
                                          <p:spTgt spid="8">
                                            <p:graphicEl>
                                              <a:dgm id="{2BCE3CBE-2F67-4A43-B1E1-D4DC697CF729}"/>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graphicEl>
                                              <a:dgm id="{F7968F75-0AF8-4C9A-8231-A742A7ACBEDC}"/>
                                            </p:graphicEl>
                                          </p:spTgt>
                                        </p:tgtEl>
                                        <p:attrNameLst>
                                          <p:attrName>style.visibility</p:attrName>
                                        </p:attrNameLst>
                                      </p:cBhvr>
                                      <p:to>
                                        <p:strVal val="visible"/>
                                      </p:to>
                                    </p:set>
                                    <p:animEffect transition="in" filter="blinds(horizontal)">
                                      <p:cBhvr>
                                        <p:cTn id="21" dur="500"/>
                                        <p:tgtEl>
                                          <p:spTgt spid="8">
                                            <p:graphicEl>
                                              <a:dgm id="{F7968F75-0AF8-4C9A-8231-A742A7ACBEDC}"/>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graphicEl>
                                              <a:dgm id="{708EC4F5-AC44-4B62-AD1D-A5A29CCB8607}"/>
                                            </p:graphicEl>
                                          </p:spTgt>
                                        </p:tgtEl>
                                        <p:attrNameLst>
                                          <p:attrName>style.visibility</p:attrName>
                                        </p:attrNameLst>
                                      </p:cBhvr>
                                      <p:to>
                                        <p:strVal val="visible"/>
                                      </p:to>
                                    </p:set>
                                    <p:animEffect transition="in" filter="blinds(horizontal)">
                                      <p:cBhvr>
                                        <p:cTn id="26" dur="500"/>
                                        <p:tgtEl>
                                          <p:spTgt spid="8">
                                            <p:graphicEl>
                                              <a:dgm id="{708EC4F5-AC44-4B62-AD1D-A5A29CCB8607}"/>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graphicEl>
                                              <a:dgm id="{D2B5E308-25AE-46F8-BBC8-2C3A30AE4BBE}"/>
                                            </p:graphicEl>
                                          </p:spTgt>
                                        </p:tgtEl>
                                        <p:attrNameLst>
                                          <p:attrName>style.visibility</p:attrName>
                                        </p:attrNameLst>
                                      </p:cBhvr>
                                      <p:to>
                                        <p:strVal val="visible"/>
                                      </p:to>
                                    </p:set>
                                    <p:animEffect transition="in" filter="blinds(horizontal)">
                                      <p:cBhvr>
                                        <p:cTn id="31" dur="500"/>
                                        <p:tgtEl>
                                          <p:spTgt spid="8">
                                            <p:graphicEl>
                                              <a:dgm id="{D2B5E308-25AE-46F8-BBC8-2C3A30AE4BB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AspectJ-based application</a:t>
            </a:r>
            <a:endParaRPr lang="en-US"/>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59</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pic>
        <p:nvPicPr>
          <p:cNvPr id="8" name="Picture 2" descr="C:\Users\nguye_tm\Dropbox\PhD\writing\Latex\thesis\Thesis06\Pictures\Translationworkflow.png"/>
          <p:cNvPicPr>
            <a:picLocks noChangeAspect="1" noChangeArrowheads="1"/>
          </p:cNvPicPr>
          <p:nvPr/>
        </p:nvPicPr>
        <p:blipFill>
          <a:blip r:embed="rId2" cstate="print"/>
          <a:srcRect/>
          <a:stretch>
            <a:fillRect/>
          </a:stretch>
        </p:blipFill>
        <p:spPr bwMode="auto">
          <a:xfrm>
            <a:off x="1409562" y="1258872"/>
            <a:ext cx="6367037" cy="487042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1" name="Picture 3"/>
          <p:cNvPicPr>
            <a:picLocks noChangeAspect="1" noChangeArrowheads="1"/>
          </p:cNvPicPr>
          <p:nvPr/>
        </p:nvPicPr>
        <p:blipFill>
          <a:blip r:embed="rId3" cstate="print"/>
          <a:srcRect/>
          <a:stretch>
            <a:fillRect/>
          </a:stretch>
        </p:blipFill>
        <p:spPr bwMode="auto">
          <a:xfrm>
            <a:off x="93477" y="1268760"/>
            <a:ext cx="6098703" cy="3816424"/>
          </a:xfrm>
          <a:prstGeom prst="rect">
            <a:avLst/>
          </a:prstGeom>
          <a:noFill/>
          <a:ln w="9525">
            <a:noFill/>
            <a:miter lim="800000"/>
            <a:headEnd/>
            <a:tailEnd/>
          </a:ln>
        </p:spPr>
      </p:pic>
      <p:sp>
        <p:nvSpPr>
          <p:cNvPr id="2" name="Titre 1"/>
          <p:cNvSpPr>
            <a:spLocks noGrp="1"/>
          </p:cNvSpPr>
          <p:nvPr>
            <p:ph type="title"/>
          </p:nvPr>
        </p:nvSpPr>
        <p:spPr/>
        <p:txBody>
          <a:bodyPr/>
          <a:lstStyle/>
          <a:p>
            <a:pPr marL="457200" indent="-457200"/>
            <a:r>
              <a:rPr lang="en-US" sz="2400" smtClean="0"/>
              <a:t>Specification of security design models</a:t>
            </a:r>
          </a:p>
        </p:txBody>
      </p:sp>
      <p:sp>
        <p:nvSpPr>
          <p:cNvPr id="68" name="Espace réservé du contenu 2"/>
          <p:cNvSpPr>
            <a:spLocks noGrp="1"/>
          </p:cNvSpPr>
          <p:nvPr>
            <p:ph idx="1"/>
          </p:nvPr>
        </p:nvSpPr>
        <p:spPr>
          <a:xfrm>
            <a:off x="4644008" y="1304764"/>
            <a:ext cx="4499992" cy="1800200"/>
          </a:xfrm>
          <a:noFill/>
        </p:spPr>
        <p:txBody>
          <a:bodyPr>
            <a:normAutofit/>
          </a:bodyPr>
          <a:lstStyle/>
          <a:p>
            <a:pPr marL="457200" indent="-457200" algn="l">
              <a:buClr>
                <a:srgbClr val="FF0000"/>
              </a:buClr>
              <a:buFont typeface="Wingdings" pitchFamily="2" charset="2"/>
              <a:buChar char=""/>
            </a:pPr>
            <a:r>
              <a:rPr lang="fr-FR" smtClean="0"/>
              <a:t>We provide two views of functional/security requirements:</a:t>
            </a:r>
            <a:endParaRPr lang="en-US" smtClean="0"/>
          </a:p>
          <a:p>
            <a:pPr marL="914400" lvl="1" indent="-457200" algn="l"/>
            <a:r>
              <a:rPr lang="en-US" sz="2000" smtClean="0"/>
              <a:t>Graphical representation: UML</a:t>
            </a:r>
          </a:p>
          <a:p>
            <a:pPr marL="914400" lvl="1" indent="-457200" algn="l"/>
            <a:r>
              <a:rPr lang="en-US" sz="2000" smtClean="0"/>
              <a:t>Formal representation: B</a:t>
            </a:r>
            <a:endParaRPr lang="en-US" sz="20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contributions</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514350" indent="-514350"/>
            <a:r>
              <a:rPr lang="fr-FR" smtClean="0"/>
              <a:t>Tool support</a:t>
            </a:r>
            <a:endParaRPr lang="en-US"/>
          </a:p>
        </p:txBody>
      </p:sp>
      <p:sp>
        <p:nvSpPr>
          <p:cNvPr id="3" name="Espace réservé du contenu 2"/>
          <p:cNvSpPr>
            <a:spLocks noGrp="1"/>
          </p:cNvSpPr>
          <p:nvPr>
            <p:ph idx="1"/>
          </p:nvPr>
        </p:nvSpPr>
        <p:spPr/>
        <p:txBody>
          <a:bodyPr/>
          <a:lstStyle/>
          <a:p>
            <a:r>
              <a:rPr lang="fr-FR" smtClean="0"/>
              <a:t>Eclipse platform</a:t>
            </a:r>
          </a:p>
          <a:p>
            <a:r>
              <a:rPr lang="fr-FR" smtClean="0"/>
              <a:t>Technologies: Xtext, Xpand</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60</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of B to JAVA/SQL/AspectJ</a:t>
            </a:r>
          </a:p>
        </p:txBody>
      </p:sp>
      <p:graphicFrame>
        <p:nvGraphicFramePr>
          <p:cNvPr id="8" name="Diagramme 7"/>
          <p:cNvGraphicFramePr/>
          <p:nvPr/>
        </p:nvGraphicFramePr>
        <p:xfrm>
          <a:off x="215516" y="2456892"/>
          <a:ext cx="4380148"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mj-lt"/>
              </a:rPr>
              <a:t>Automation </a:t>
            </a:r>
            <a:endParaRPr lang="en-US" sz="2000" dirty="0">
              <a:latin typeface="+mj-lt"/>
            </a:endParaRPr>
          </a:p>
        </p:txBody>
      </p:sp>
      <p:graphicFrame>
        <p:nvGraphicFramePr>
          <p:cNvPr id="11" name="Diagramme 10"/>
          <p:cNvGraphicFramePr/>
          <p:nvPr/>
        </p:nvGraphicFramePr>
        <p:xfrm>
          <a:off x="5436096" y="1397000"/>
          <a:ext cx="3132348" cy="26440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graphicEl>
                                              <a:dgm id="{0735B3A2-1A74-495E-A06D-520973234955}"/>
                                            </p:graphicEl>
                                          </p:spTgt>
                                        </p:tgtEl>
                                        <p:attrNameLst>
                                          <p:attrName>style.visibility</p:attrName>
                                        </p:attrNameLst>
                                      </p:cBhvr>
                                      <p:to>
                                        <p:strVal val="visible"/>
                                      </p:to>
                                    </p:set>
                                    <p:anim calcmode="lin" valueType="num">
                                      <p:cBhvr additive="base">
                                        <p:cTn id="17" dur="500" fill="hold"/>
                                        <p:tgtEl>
                                          <p:spTgt spid="11">
                                            <p:graphicEl>
                                              <a:dgm id="{0735B3A2-1A74-495E-A06D-520973234955}"/>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graphicEl>
                                              <a:dgm id="{0735B3A2-1A74-495E-A06D-520973234955}"/>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graphicEl>
                                              <a:dgm id="{F98CD5D8-55A0-441A-9C36-7A75CD0EA8AB}"/>
                                            </p:graphicEl>
                                          </p:spTgt>
                                        </p:tgtEl>
                                        <p:attrNameLst>
                                          <p:attrName>style.visibility</p:attrName>
                                        </p:attrNameLst>
                                      </p:cBhvr>
                                      <p:to>
                                        <p:strVal val="visible"/>
                                      </p:to>
                                    </p:set>
                                    <p:anim calcmode="lin" valueType="num">
                                      <p:cBhvr additive="base">
                                        <p:cTn id="23" dur="500" fill="hold"/>
                                        <p:tgtEl>
                                          <p:spTgt spid="11">
                                            <p:graphicEl>
                                              <a:dgm id="{F98CD5D8-55A0-441A-9C36-7A75CD0EA8AB}"/>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graphicEl>
                                              <a:dgm id="{F98CD5D8-55A0-441A-9C36-7A75CD0EA8AB}"/>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graphicEl>
                                              <a:dgm id="{6F5CD72B-54E4-45BE-B010-E806DC0742BD}"/>
                                            </p:graphicEl>
                                          </p:spTgt>
                                        </p:tgtEl>
                                        <p:attrNameLst>
                                          <p:attrName>style.visibility</p:attrName>
                                        </p:attrNameLst>
                                      </p:cBhvr>
                                      <p:to>
                                        <p:strVal val="visible"/>
                                      </p:to>
                                    </p:set>
                                    <p:anim calcmode="lin" valueType="num">
                                      <p:cBhvr additive="base">
                                        <p:cTn id="27" dur="500" fill="hold"/>
                                        <p:tgtEl>
                                          <p:spTgt spid="11">
                                            <p:graphicEl>
                                              <a:dgm id="{6F5CD72B-54E4-45BE-B010-E806DC0742BD}"/>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graphicEl>
                                              <a:dgm id="{6F5CD72B-54E4-45BE-B010-E806DC0742BD}"/>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graphicEl>
                                              <a:dgm id="{8325C56E-3093-4D52-B557-124525422449}"/>
                                            </p:graphicEl>
                                          </p:spTgt>
                                        </p:tgtEl>
                                        <p:attrNameLst>
                                          <p:attrName>style.visibility</p:attrName>
                                        </p:attrNameLst>
                                      </p:cBhvr>
                                      <p:to>
                                        <p:strVal val="visible"/>
                                      </p:to>
                                    </p:set>
                                    <p:anim calcmode="lin" valueType="num">
                                      <p:cBhvr additive="base">
                                        <p:cTn id="33" dur="500" fill="hold"/>
                                        <p:tgtEl>
                                          <p:spTgt spid="11">
                                            <p:graphicEl>
                                              <a:dgm id="{8325C56E-3093-4D52-B557-124525422449}"/>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graphicEl>
                                              <a:dgm id="{8325C56E-3093-4D52-B557-124525422449}"/>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graphicEl>
                                              <a:dgm id="{6921EEBE-AFF8-4732-B4F4-6A2530CB312F}"/>
                                            </p:graphicEl>
                                          </p:spTgt>
                                        </p:tgtEl>
                                        <p:attrNameLst>
                                          <p:attrName>style.visibility</p:attrName>
                                        </p:attrNameLst>
                                      </p:cBhvr>
                                      <p:to>
                                        <p:strVal val="visible"/>
                                      </p:to>
                                    </p:set>
                                    <p:anim calcmode="lin" valueType="num">
                                      <p:cBhvr additive="base">
                                        <p:cTn id="37" dur="500" fill="hold"/>
                                        <p:tgtEl>
                                          <p:spTgt spid="11">
                                            <p:graphicEl>
                                              <a:dgm id="{6921EEBE-AFF8-4732-B4F4-6A2530CB312F}"/>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graphicEl>
                                              <a:dgm id="{6921EEBE-AFF8-4732-B4F4-6A2530CB312F}"/>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graphicEl>
                                              <a:dgm id="{FE81CAC9-7A81-4A1B-97D9-7A8BC325E8B8}"/>
                                            </p:graphicEl>
                                          </p:spTgt>
                                        </p:tgtEl>
                                        <p:attrNameLst>
                                          <p:attrName>style.visibility</p:attrName>
                                        </p:attrNameLst>
                                      </p:cBhvr>
                                      <p:to>
                                        <p:strVal val="visible"/>
                                      </p:to>
                                    </p:set>
                                    <p:anim calcmode="lin" valueType="num">
                                      <p:cBhvr additive="base">
                                        <p:cTn id="43" dur="500" fill="hold"/>
                                        <p:tgtEl>
                                          <p:spTgt spid="11">
                                            <p:graphicEl>
                                              <a:dgm id="{FE81CAC9-7A81-4A1B-97D9-7A8BC325E8B8}"/>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graphicEl>
                                              <a:dgm id="{FE81CAC9-7A81-4A1B-97D9-7A8BC325E8B8}"/>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graphicEl>
                                              <a:dgm id="{146A212A-31CA-4A69-94FA-83D2CCACE2F5}"/>
                                            </p:graphicEl>
                                          </p:spTgt>
                                        </p:tgtEl>
                                        <p:attrNameLst>
                                          <p:attrName>style.visibility</p:attrName>
                                        </p:attrNameLst>
                                      </p:cBhvr>
                                      <p:to>
                                        <p:strVal val="visible"/>
                                      </p:to>
                                    </p:set>
                                    <p:anim calcmode="lin" valueType="num">
                                      <p:cBhvr additive="base">
                                        <p:cTn id="47" dur="500" fill="hold"/>
                                        <p:tgtEl>
                                          <p:spTgt spid="11">
                                            <p:graphicEl>
                                              <a:dgm id="{146A212A-31CA-4A69-94FA-83D2CCACE2F5}"/>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graphicEl>
                                              <a:dgm id="{146A212A-31CA-4A69-94FA-83D2CCACE2F5}"/>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
                                            <p:graphicEl>
                                              <a:dgm id="{56EF4997-20EF-430D-8217-528BA45195B4}"/>
                                            </p:graphicEl>
                                          </p:spTgt>
                                        </p:tgtEl>
                                        <p:attrNameLst>
                                          <p:attrName>style.visibility</p:attrName>
                                        </p:attrNameLst>
                                      </p:cBhvr>
                                      <p:to>
                                        <p:strVal val="visible"/>
                                      </p:to>
                                    </p:set>
                                    <p:animEffect transition="in" filter="fade">
                                      <p:cBhvr>
                                        <p:cTn id="53" dur="1000"/>
                                        <p:tgtEl>
                                          <p:spTgt spid="8">
                                            <p:graphicEl>
                                              <a:dgm id="{56EF4997-20EF-430D-8217-528BA45195B4}"/>
                                            </p:graphicEl>
                                          </p:spTgt>
                                        </p:tgtEl>
                                      </p:cBhvr>
                                    </p:animEffect>
                                    <p:anim calcmode="lin" valueType="num">
                                      <p:cBhvr>
                                        <p:cTn id="54" dur="1000" fill="hold"/>
                                        <p:tgtEl>
                                          <p:spTgt spid="8">
                                            <p:graphicEl>
                                              <a:dgm id="{56EF4997-20EF-430D-8217-528BA45195B4}"/>
                                            </p:graphicEl>
                                          </p:spTgt>
                                        </p:tgtEl>
                                        <p:attrNameLst>
                                          <p:attrName>ppt_x</p:attrName>
                                        </p:attrNameLst>
                                      </p:cBhvr>
                                      <p:tavLst>
                                        <p:tav tm="0">
                                          <p:val>
                                            <p:strVal val="#ppt_x"/>
                                          </p:val>
                                        </p:tav>
                                        <p:tav tm="100000">
                                          <p:val>
                                            <p:strVal val="#ppt_x"/>
                                          </p:val>
                                        </p:tav>
                                      </p:tavLst>
                                    </p:anim>
                                    <p:anim calcmode="lin" valueType="num">
                                      <p:cBhvr>
                                        <p:cTn id="55" dur="1000" fill="hold"/>
                                        <p:tgtEl>
                                          <p:spTgt spid="8">
                                            <p:graphicEl>
                                              <a:dgm id="{56EF4997-20EF-430D-8217-528BA45195B4}"/>
                                            </p:graphic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8">
                                            <p:graphicEl>
                                              <a:dgm id="{04AB7BA5-66BE-4403-84F4-98FB35309AD3}"/>
                                            </p:graphicEl>
                                          </p:spTgt>
                                        </p:tgtEl>
                                        <p:attrNameLst>
                                          <p:attrName>style.visibility</p:attrName>
                                        </p:attrNameLst>
                                      </p:cBhvr>
                                      <p:to>
                                        <p:strVal val="visible"/>
                                      </p:to>
                                    </p:set>
                                    <p:animEffect transition="in" filter="fade">
                                      <p:cBhvr>
                                        <p:cTn id="60" dur="1000"/>
                                        <p:tgtEl>
                                          <p:spTgt spid="8">
                                            <p:graphicEl>
                                              <a:dgm id="{04AB7BA5-66BE-4403-84F4-98FB35309AD3}"/>
                                            </p:graphicEl>
                                          </p:spTgt>
                                        </p:tgtEl>
                                      </p:cBhvr>
                                    </p:animEffect>
                                    <p:anim calcmode="lin" valueType="num">
                                      <p:cBhvr>
                                        <p:cTn id="61" dur="1000" fill="hold"/>
                                        <p:tgtEl>
                                          <p:spTgt spid="8">
                                            <p:graphicEl>
                                              <a:dgm id="{04AB7BA5-66BE-4403-84F4-98FB35309AD3}"/>
                                            </p:graphicEl>
                                          </p:spTgt>
                                        </p:tgtEl>
                                        <p:attrNameLst>
                                          <p:attrName>ppt_x</p:attrName>
                                        </p:attrNameLst>
                                      </p:cBhvr>
                                      <p:tavLst>
                                        <p:tav tm="0">
                                          <p:val>
                                            <p:strVal val="#ppt_x"/>
                                          </p:val>
                                        </p:tav>
                                        <p:tav tm="100000">
                                          <p:val>
                                            <p:strVal val="#ppt_x"/>
                                          </p:val>
                                        </p:tav>
                                      </p:tavLst>
                                    </p:anim>
                                    <p:anim calcmode="lin" valueType="num">
                                      <p:cBhvr>
                                        <p:cTn id="62" dur="1000" fill="hold"/>
                                        <p:tgtEl>
                                          <p:spTgt spid="8">
                                            <p:graphicEl>
                                              <a:dgm id="{04AB7BA5-66BE-4403-84F4-98FB35309AD3}"/>
                                            </p:graphic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8">
                                            <p:graphicEl>
                                              <a:dgm id="{73E85A3F-1860-4288-ADB0-A632CCE9649F}"/>
                                            </p:graphicEl>
                                          </p:spTgt>
                                        </p:tgtEl>
                                        <p:attrNameLst>
                                          <p:attrName>style.visibility</p:attrName>
                                        </p:attrNameLst>
                                      </p:cBhvr>
                                      <p:to>
                                        <p:strVal val="visible"/>
                                      </p:to>
                                    </p:set>
                                    <p:animEffect transition="in" filter="fade">
                                      <p:cBhvr>
                                        <p:cTn id="65" dur="1000"/>
                                        <p:tgtEl>
                                          <p:spTgt spid="8">
                                            <p:graphicEl>
                                              <a:dgm id="{73E85A3F-1860-4288-ADB0-A632CCE9649F}"/>
                                            </p:graphicEl>
                                          </p:spTgt>
                                        </p:tgtEl>
                                      </p:cBhvr>
                                    </p:animEffect>
                                    <p:anim calcmode="lin" valueType="num">
                                      <p:cBhvr>
                                        <p:cTn id="66" dur="1000" fill="hold"/>
                                        <p:tgtEl>
                                          <p:spTgt spid="8">
                                            <p:graphicEl>
                                              <a:dgm id="{73E85A3F-1860-4288-ADB0-A632CCE9649F}"/>
                                            </p:graphicEl>
                                          </p:spTgt>
                                        </p:tgtEl>
                                        <p:attrNameLst>
                                          <p:attrName>ppt_x</p:attrName>
                                        </p:attrNameLst>
                                      </p:cBhvr>
                                      <p:tavLst>
                                        <p:tav tm="0">
                                          <p:val>
                                            <p:strVal val="#ppt_x"/>
                                          </p:val>
                                        </p:tav>
                                        <p:tav tm="100000">
                                          <p:val>
                                            <p:strVal val="#ppt_x"/>
                                          </p:val>
                                        </p:tav>
                                      </p:tavLst>
                                    </p:anim>
                                    <p:anim calcmode="lin" valueType="num">
                                      <p:cBhvr>
                                        <p:cTn id="67" dur="1000" fill="hold"/>
                                        <p:tgtEl>
                                          <p:spTgt spid="8">
                                            <p:graphicEl>
                                              <a:dgm id="{73E85A3F-1860-4288-ADB0-A632CCE9649F}"/>
                                            </p:graphic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8">
                                            <p:graphicEl>
                                              <a:dgm id="{EA48588D-6F4F-49B3-9BD6-77C3A3FA1005}"/>
                                            </p:graphicEl>
                                          </p:spTgt>
                                        </p:tgtEl>
                                        <p:attrNameLst>
                                          <p:attrName>style.visibility</p:attrName>
                                        </p:attrNameLst>
                                      </p:cBhvr>
                                      <p:to>
                                        <p:strVal val="visible"/>
                                      </p:to>
                                    </p:set>
                                    <p:animEffect transition="in" filter="fade">
                                      <p:cBhvr>
                                        <p:cTn id="72" dur="1000"/>
                                        <p:tgtEl>
                                          <p:spTgt spid="8">
                                            <p:graphicEl>
                                              <a:dgm id="{EA48588D-6F4F-49B3-9BD6-77C3A3FA1005}"/>
                                            </p:graphicEl>
                                          </p:spTgt>
                                        </p:tgtEl>
                                      </p:cBhvr>
                                    </p:animEffect>
                                    <p:anim calcmode="lin" valueType="num">
                                      <p:cBhvr>
                                        <p:cTn id="73" dur="1000" fill="hold"/>
                                        <p:tgtEl>
                                          <p:spTgt spid="8">
                                            <p:graphicEl>
                                              <a:dgm id="{EA48588D-6F4F-49B3-9BD6-77C3A3FA1005}"/>
                                            </p:graphicEl>
                                          </p:spTgt>
                                        </p:tgtEl>
                                        <p:attrNameLst>
                                          <p:attrName>ppt_x</p:attrName>
                                        </p:attrNameLst>
                                      </p:cBhvr>
                                      <p:tavLst>
                                        <p:tav tm="0">
                                          <p:val>
                                            <p:strVal val="#ppt_x"/>
                                          </p:val>
                                        </p:tav>
                                        <p:tav tm="100000">
                                          <p:val>
                                            <p:strVal val="#ppt_x"/>
                                          </p:val>
                                        </p:tav>
                                      </p:tavLst>
                                    </p:anim>
                                    <p:anim calcmode="lin" valueType="num">
                                      <p:cBhvr>
                                        <p:cTn id="74" dur="1000" fill="hold"/>
                                        <p:tgtEl>
                                          <p:spTgt spid="8">
                                            <p:graphicEl>
                                              <a:dgm id="{EA48588D-6F4F-49B3-9BD6-77C3A3FA1005}"/>
                                            </p:graphic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8">
                                            <p:graphicEl>
                                              <a:dgm id="{9E2787FD-86C1-4F32-A7E2-C2A124C7A872}"/>
                                            </p:graphicEl>
                                          </p:spTgt>
                                        </p:tgtEl>
                                        <p:attrNameLst>
                                          <p:attrName>style.visibility</p:attrName>
                                        </p:attrNameLst>
                                      </p:cBhvr>
                                      <p:to>
                                        <p:strVal val="visible"/>
                                      </p:to>
                                    </p:set>
                                    <p:animEffect transition="in" filter="fade">
                                      <p:cBhvr>
                                        <p:cTn id="77" dur="1000"/>
                                        <p:tgtEl>
                                          <p:spTgt spid="8">
                                            <p:graphicEl>
                                              <a:dgm id="{9E2787FD-86C1-4F32-A7E2-C2A124C7A872}"/>
                                            </p:graphicEl>
                                          </p:spTgt>
                                        </p:tgtEl>
                                      </p:cBhvr>
                                    </p:animEffect>
                                    <p:anim calcmode="lin" valueType="num">
                                      <p:cBhvr>
                                        <p:cTn id="78" dur="1000" fill="hold"/>
                                        <p:tgtEl>
                                          <p:spTgt spid="8">
                                            <p:graphicEl>
                                              <a:dgm id="{9E2787FD-86C1-4F32-A7E2-C2A124C7A872}"/>
                                            </p:graphicEl>
                                          </p:spTgt>
                                        </p:tgtEl>
                                        <p:attrNameLst>
                                          <p:attrName>ppt_x</p:attrName>
                                        </p:attrNameLst>
                                      </p:cBhvr>
                                      <p:tavLst>
                                        <p:tav tm="0">
                                          <p:val>
                                            <p:strVal val="#ppt_x"/>
                                          </p:val>
                                        </p:tav>
                                        <p:tav tm="100000">
                                          <p:val>
                                            <p:strVal val="#ppt_x"/>
                                          </p:val>
                                        </p:tav>
                                      </p:tavLst>
                                    </p:anim>
                                    <p:anim calcmode="lin" valueType="num">
                                      <p:cBhvr>
                                        <p:cTn id="79" dur="1000" fill="hold"/>
                                        <p:tgtEl>
                                          <p:spTgt spid="8">
                                            <p:graphicEl>
                                              <a:dgm id="{9E2787FD-86C1-4F32-A7E2-C2A124C7A872}"/>
                                            </p:graphic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8">
                                            <p:graphicEl>
                                              <a:dgm id="{6606DBB7-13BA-4BF9-9C10-B1D276F25DC1}"/>
                                            </p:graphicEl>
                                          </p:spTgt>
                                        </p:tgtEl>
                                        <p:attrNameLst>
                                          <p:attrName>style.visibility</p:attrName>
                                        </p:attrNameLst>
                                      </p:cBhvr>
                                      <p:to>
                                        <p:strVal val="visible"/>
                                      </p:to>
                                    </p:set>
                                    <p:animEffect transition="in" filter="fade">
                                      <p:cBhvr>
                                        <p:cTn id="84" dur="1000"/>
                                        <p:tgtEl>
                                          <p:spTgt spid="8">
                                            <p:graphicEl>
                                              <a:dgm id="{6606DBB7-13BA-4BF9-9C10-B1D276F25DC1}"/>
                                            </p:graphicEl>
                                          </p:spTgt>
                                        </p:tgtEl>
                                      </p:cBhvr>
                                    </p:animEffect>
                                    <p:anim calcmode="lin" valueType="num">
                                      <p:cBhvr>
                                        <p:cTn id="85" dur="1000" fill="hold"/>
                                        <p:tgtEl>
                                          <p:spTgt spid="8">
                                            <p:graphicEl>
                                              <a:dgm id="{6606DBB7-13BA-4BF9-9C10-B1D276F25DC1}"/>
                                            </p:graphicEl>
                                          </p:spTgt>
                                        </p:tgtEl>
                                        <p:attrNameLst>
                                          <p:attrName>ppt_x</p:attrName>
                                        </p:attrNameLst>
                                      </p:cBhvr>
                                      <p:tavLst>
                                        <p:tav tm="0">
                                          <p:val>
                                            <p:strVal val="#ppt_x"/>
                                          </p:val>
                                        </p:tav>
                                        <p:tav tm="100000">
                                          <p:val>
                                            <p:strVal val="#ppt_x"/>
                                          </p:val>
                                        </p:tav>
                                      </p:tavLst>
                                    </p:anim>
                                    <p:anim calcmode="lin" valueType="num">
                                      <p:cBhvr>
                                        <p:cTn id="86" dur="1000" fill="hold"/>
                                        <p:tgtEl>
                                          <p:spTgt spid="8">
                                            <p:graphicEl>
                                              <a:dgm id="{6606DBB7-13BA-4BF9-9C10-B1D276F25DC1}"/>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8">
                                            <p:graphicEl>
                                              <a:dgm id="{3B2C6B53-4E2E-4F01-A7DD-F3B7D7D1C827}"/>
                                            </p:graphicEl>
                                          </p:spTgt>
                                        </p:tgtEl>
                                        <p:attrNameLst>
                                          <p:attrName>style.visibility</p:attrName>
                                        </p:attrNameLst>
                                      </p:cBhvr>
                                      <p:to>
                                        <p:strVal val="visible"/>
                                      </p:to>
                                    </p:set>
                                    <p:animEffect transition="in" filter="fade">
                                      <p:cBhvr>
                                        <p:cTn id="89" dur="1000"/>
                                        <p:tgtEl>
                                          <p:spTgt spid="8">
                                            <p:graphicEl>
                                              <a:dgm id="{3B2C6B53-4E2E-4F01-A7DD-F3B7D7D1C827}"/>
                                            </p:graphicEl>
                                          </p:spTgt>
                                        </p:tgtEl>
                                      </p:cBhvr>
                                    </p:animEffect>
                                    <p:anim calcmode="lin" valueType="num">
                                      <p:cBhvr>
                                        <p:cTn id="90" dur="1000" fill="hold"/>
                                        <p:tgtEl>
                                          <p:spTgt spid="8">
                                            <p:graphicEl>
                                              <a:dgm id="{3B2C6B53-4E2E-4F01-A7DD-F3B7D7D1C827}"/>
                                            </p:graphicEl>
                                          </p:spTgt>
                                        </p:tgtEl>
                                        <p:attrNameLst>
                                          <p:attrName>ppt_x</p:attrName>
                                        </p:attrNameLst>
                                      </p:cBhvr>
                                      <p:tavLst>
                                        <p:tav tm="0">
                                          <p:val>
                                            <p:strVal val="#ppt_x"/>
                                          </p:val>
                                        </p:tav>
                                        <p:tav tm="100000">
                                          <p:val>
                                            <p:strVal val="#ppt_x"/>
                                          </p:val>
                                        </p:tav>
                                      </p:tavLst>
                                    </p:anim>
                                    <p:anim calcmode="lin" valueType="num">
                                      <p:cBhvr>
                                        <p:cTn id="91" dur="1000" fill="hold"/>
                                        <p:tgtEl>
                                          <p:spTgt spid="8">
                                            <p:graphicEl>
                                              <a:dgm id="{3B2C6B53-4E2E-4F01-A7DD-F3B7D7D1C827}"/>
                                            </p:graphic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8">
                                            <p:graphicEl>
                                              <a:dgm id="{E690F884-16D1-473D-B964-A1EF570B5079}"/>
                                            </p:graphicEl>
                                          </p:spTgt>
                                        </p:tgtEl>
                                        <p:attrNameLst>
                                          <p:attrName>style.visibility</p:attrName>
                                        </p:attrNameLst>
                                      </p:cBhvr>
                                      <p:to>
                                        <p:strVal val="visible"/>
                                      </p:to>
                                    </p:set>
                                    <p:animEffect transition="in" filter="fade">
                                      <p:cBhvr>
                                        <p:cTn id="96" dur="1000"/>
                                        <p:tgtEl>
                                          <p:spTgt spid="8">
                                            <p:graphicEl>
                                              <a:dgm id="{E690F884-16D1-473D-B964-A1EF570B5079}"/>
                                            </p:graphicEl>
                                          </p:spTgt>
                                        </p:tgtEl>
                                      </p:cBhvr>
                                    </p:animEffect>
                                    <p:anim calcmode="lin" valueType="num">
                                      <p:cBhvr>
                                        <p:cTn id="97" dur="1000" fill="hold"/>
                                        <p:tgtEl>
                                          <p:spTgt spid="8">
                                            <p:graphicEl>
                                              <a:dgm id="{E690F884-16D1-473D-B964-A1EF570B5079}"/>
                                            </p:graphicEl>
                                          </p:spTgt>
                                        </p:tgtEl>
                                        <p:attrNameLst>
                                          <p:attrName>ppt_x</p:attrName>
                                        </p:attrNameLst>
                                      </p:cBhvr>
                                      <p:tavLst>
                                        <p:tav tm="0">
                                          <p:val>
                                            <p:strVal val="#ppt_x"/>
                                          </p:val>
                                        </p:tav>
                                        <p:tav tm="100000">
                                          <p:val>
                                            <p:strVal val="#ppt_x"/>
                                          </p:val>
                                        </p:tav>
                                      </p:tavLst>
                                    </p:anim>
                                    <p:anim calcmode="lin" valueType="num">
                                      <p:cBhvr>
                                        <p:cTn id="98" dur="1000" fill="hold"/>
                                        <p:tgtEl>
                                          <p:spTgt spid="8">
                                            <p:graphicEl>
                                              <a:dgm id="{E690F884-16D1-473D-B964-A1EF570B5079}"/>
                                            </p:graphic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8">
                                            <p:graphicEl>
                                              <a:dgm id="{A5287835-0EED-4CE1-AFE7-8A1FF129FDA9}"/>
                                            </p:graphicEl>
                                          </p:spTgt>
                                        </p:tgtEl>
                                        <p:attrNameLst>
                                          <p:attrName>style.visibility</p:attrName>
                                        </p:attrNameLst>
                                      </p:cBhvr>
                                      <p:to>
                                        <p:strVal val="visible"/>
                                      </p:to>
                                    </p:set>
                                    <p:animEffect transition="in" filter="fade">
                                      <p:cBhvr>
                                        <p:cTn id="101" dur="1000"/>
                                        <p:tgtEl>
                                          <p:spTgt spid="8">
                                            <p:graphicEl>
                                              <a:dgm id="{A5287835-0EED-4CE1-AFE7-8A1FF129FDA9}"/>
                                            </p:graphicEl>
                                          </p:spTgt>
                                        </p:tgtEl>
                                      </p:cBhvr>
                                    </p:animEffect>
                                    <p:anim calcmode="lin" valueType="num">
                                      <p:cBhvr>
                                        <p:cTn id="102" dur="1000" fill="hold"/>
                                        <p:tgtEl>
                                          <p:spTgt spid="8">
                                            <p:graphicEl>
                                              <a:dgm id="{A5287835-0EED-4CE1-AFE7-8A1FF129FDA9}"/>
                                            </p:graphicEl>
                                          </p:spTgt>
                                        </p:tgtEl>
                                        <p:attrNameLst>
                                          <p:attrName>ppt_x</p:attrName>
                                        </p:attrNameLst>
                                      </p:cBhvr>
                                      <p:tavLst>
                                        <p:tav tm="0">
                                          <p:val>
                                            <p:strVal val="#ppt_x"/>
                                          </p:val>
                                        </p:tav>
                                        <p:tav tm="100000">
                                          <p:val>
                                            <p:strVal val="#ppt_x"/>
                                          </p:val>
                                        </p:tav>
                                      </p:tavLst>
                                    </p:anim>
                                    <p:anim calcmode="lin" valueType="num">
                                      <p:cBhvr>
                                        <p:cTn id="103" dur="1000" fill="hold"/>
                                        <p:tgtEl>
                                          <p:spTgt spid="8">
                                            <p:graphicEl>
                                              <a:dgm id="{A5287835-0EED-4CE1-AFE7-8A1FF129FDA9}"/>
                                            </p:graphic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8">
                                            <p:graphicEl>
                                              <a:dgm id="{89E08A60-410D-4C26-91C9-5B12469A712A}"/>
                                            </p:graphicEl>
                                          </p:spTgt>
                                        </p:tgtEl>
                                        <p:attrNameLst>
                                          <p:attrName>style.visibility</p:attrName>
                                        </p:attrNameLst>
                                      </p:cBhvr>
                                      <p:to>
                                        <p:strVal val="visible"/>
                                      </p:to>
                                    </p:set>
                                    <p:animEffect transition="in" filter="fade">
                                      <p:cBhvr>
                                        <p:cTn id="108" dur="1000"/>
                                        <p:tgtEl>
                                          <p:spTgt spid="8">
                                            <p:graphicEl>
                                              <a:dgm id="{89E08A60-410D-4C26-91C9-5B12469A712A}"/>
                                            </p:graphicEl>
                                          </p:spTgt>
                                        </p:tgtEl>
                                      </p:cBhvr>
                                    </p:animEffect>
                                    <p:anim calcmode="lin" valueType="num">
                                      <p:cBhvr>
                                        <p:cTn id="109" dur="1000" fill="hold"/>
                                        <p:tgtEl>
                                          <p:spTgt spid="8">
                                            <p:graphicEl>
                                              <a:dgm id="{89E08A60-410D-4C26-91C9-5B12469A712A}"/>
                                            </p:graphicEl>
                                          </p:spTgt>
                                        </p:tgtEl>
                                        <p:attrNameLst>
                                          <p:attrName>ppt_x</p:attrName>
                                        </p:attrNameLst>
                                      </p:cBhvr>
                                      <p:tavLst>
                                        <p:tav tm="0">
                                          <p:val>
                                            <p:strVal val="#ppt_x"/>
                                          </p:val>
                                        </p:tav>
                                        <p:tav tm="100000">
                                          <p:val>
                                            <p:strVal val="#ppt_x"/>
                                          </p:val>
                                        </p:tav>
                                      </p:tavLst>
                                    </p:anim>
                                    <p:anim calcmode="lin" valueType="num">
                                      <p:cBhvr>
                                        <p:cTn id="110" dur="1000" fill="hold"/>
                                        <p:tgtEl>
                                          <p:spTgt spid="8">
                                            <p:graphicEl>
                                              <a:dgm id="{89E08A60-410D-4C26-91C9-5B12469A712A}"/>
                                            </p:graphicEl>
                                          </p:spTgt>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8">
                                            <p:graphicEl>
                                              <a:dgm id="{06763F5E-5009-43C2-BF47-464FBF1932A1}"/>
                                            </p:graphicEl>
                                          </p:spTgt>
                                        </p:tgtEl>
                                        <p:attrNameLst>
                                          <p:attrName>style.visibility</p:attrName>
                                        </p:attrNameLst>
                                      </p:cBhvr>
                                      <p:to>
                                        <p:strVal val="visible"/>
                                      </p:to>
                                    </p:set>
                                    <p:animEffect transition="in" filter="fade">
                                      <p:cBhvr>
                                        <p:cTn id="113" dur="1000"/>
                                        <p:tgtEl>
                                          <p:spTgt spid="8">
                                            <p:graphicEl>
                                              <a:dgm id="{06763F5E-5009-43C2-BF47-464FBF1932A1}"/>
                                            </p:graphicEl>
                                          </p:spTgt>
                                        </p:tgtEl>
                                      </p:cBhvr>
                                    </p:animEffect>
                                    <p:anim calcmode="lin" valueType="num">
                                      <p:cBhvr>
                                        <p:cTn id="114" dur="1000" fill="hold"/>
                                        <p:tgtEl>
                                          <p:spTgt spid="8">
                                            <p:graphicEl>
                                              <a:dgm id="{06763F5E-5009-43C2-BF47-464FBF1932A1}"/>
                                            </p:graphicEl>
                                          </p:spTgt>
                                        </p:tgtEl>
                                        <p:attrNameLst>
                                          <p:attrName>ppt_x</p:attrName>
                                        </p:attrNameLst>
                                      </p:cBhvr>
                                      <p:tavLst>
                                        <p:tav tm="0">
                                          <p:val>
                                            <p:strVal val="#ppt_x"/>
                                          </p:val>
                                        </p:tav>
                                        <p:tav tm="100000">
                                          <p:val>
                                            <p:strVal val="#ppt_x"/>
                                          </p:val>
                                        </p:tav>
                                      </p:tavLst>
                                    </p:anim>
                                    <p:anim calcmode="lin" valueType="num">
                                      <p:cBhvr>
                                        <p:cTn id="115" dur="1000" fill="hold"/>
                                        <p:tgtEl>
                                          <p:spTgt spid="8">
                                            <p:graphicEl>
                                              <a:dgm id="{06763F5E-5009-43C2-BF47-464FBF1932A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8" grpId="0">
        <p:bldSub>
          <a:bldDgm bld="one"/>
        </p:bldSub>
      </p:bldGraphic>
      <p:bldGraphic spid="11" grpId="0">
        <p:bldSub>
          <a:bldDgm bld="one"/>
        </p:bldSub>
      </p:bldGraphic>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lstStyle/>
          <a:p>
            <a:r>
              <a:rPr lang="fr-FR" smtClean="0"/>
              <a:t>We have</a:t>
            </a:r>
            <a:r>
              <a:rPr lang="en-US" smtClean="0"/>
              <a:t> systematicly </a:t>
            </a:r>
            <a:r>
              <a:rPr lang="fr-FR" smtClean="0"/>
              <a:t>generated an executable code:</a:t>
            </a:r>
          </a:p>
          <a:p>
            <a:pPr lvl="1"/>
            <a:r>
              <a:rPr lang="fr-FR" sz="2000" smtClean="0"/>
              <a:t>A verified B specification is refined to obtain a relational-like B implementation.</a:t>
            </a:r>
          </a:p>
          <a:p>
            <a:pPr lvl="1"/>
            <a:endParaRPr lang="fr-FR" sz="2000" smtClean="0"/>
          </a:p>
          <a:p>
            <a:pPr lvl="1"/>
            <a:r>
              <a:rPr lang="fr-FR" sz="2000" smtClean="0"/>
              <a:t>The B implementation is mapped into an AspectJ-program</a:t>
            </a:r>
          </a:p>
          <a:p>
            <a:pPr lvl="1"/>
            <a:endParaRPr lang="fr-FR" smtClean="0"/>
          </a:p>
          <a:p>
            <a:r>
              <a:rPr lang="fr-FR" smtClean="0"/>
              <a:t>The derived application respects separation of concerns princicples.</a:t>
            </a:r>
          </a:p>
          <a:p>
            <a:endParaRPr lang="fr-FR" smtClean="0"/>
          </a:p>
          <a:p>
            <a:endParaRPr lang="fr-FR" smtClean="0"/>
          </a:p>
          <a:p>
            <a:r>
              <a:rPr lang="fr-FR" smtClean="0"/>
              <a:t>The transformation is automated.</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61</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t>Translation </a:t>
            </a:r>
            <a:r>
              <a:rPr lang="en-US" sz="2000" smtClean="0"/>
              <a:t>of </a:t>
            </a:r>
            <a:r>
              <a:rPr lang="en-US" sz="2000" smtClean="0"/>
              <a:t>B to JAVA/SQL/AspectJ</a:t>
            </a:r>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system-design models into B</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the B specification into AOP-based application</a:t>
            </a:r>
            <a:endParaRPr lang="en-US" dirty="0" smtClean="0">
              <a:solidFill>
                <a:schemeClr val="bg1">
                  <a:lumMod val="85000"/>
                </a:schemeClr>
              </a:solidFill>
            </a:endParaRP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Conclusion and </a:t>
            </a:r>
            <a:r>
              <a:rPr lang="en-US" smtClean="0"/>
              <a:t>future </a:t>
            </a:r>
            <a:r>
              <a:rPr lang="en-US" smtClean="0"/>
              <a:t>work</a:t>
            </a:r>
            <a:endParaRPr lang="en-US" smtClean="0"/>
          </a:p>
        </p:txBody>
      </p:sp>
      <p:sp>
        <p:nvSpPr>
          <p:cNvPr id="4" name="Espace réservé de la date 3"/>
          <p:cNvSpPr>
            <a:spLocks noGrp="1"/>
          </p:cNvSpPr>
          <p:nvPr>
            <p:ph type="dt" sz="half" idx="10"/>
          </p:nvPr>
        </p:nvSpPr>
        <p:spPr/>
        <p:txBody>
          <a:bodyPr/>
          <a:lstStyle/>
          <a:p>
            <a:fld id="{A4D6481E-60A2-4DB5-B14C-A2CF3A96ED48}" type="datetime1">
              <a:rPr lang="fr-FR" smtClean="0"/>
              <a:pPr/>
              <a:t>02/01/2017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Outline</a:t>
            </a:r>
            <a:endParaRPr lang="en-US" sz="2000" dirty="0">
              <a:latin typeface="Bookman Old Style" pitchFamily="18" charset="0"/>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normAutofit/>
          </a:bodyPr>
          <a:lstStyle/>
          <a:p>
            <a:pPr marL="457200" indent="-457200">
              <a:buFont typeface="+mj-lt"/>
              <a:buAutoNum type="arabicParenR"/>
            </a:pPr>
            <a:r>
              <a:rPr lang="en-US" smtClean="0"/>
              <a:t>We </a:t>
            </a:r>
            <a:r>
              <a:rPr lang="en-US" smtClean="0"/>
              <a:t>visualized security policies and functional requirements of a system using </a:t>
            </a:r>
            <a:r>
              <a:rPr lang="en-US" smtClean="0"/>
              <a:t>UML-based </a:t>
            </a:r>
            <a:r>
              <a:rPr lang="en-US" smtClean="0"/>
              <a:t>languages:</a:t>
            </a:r>
            <a:endParaRPr lang="fr-FR" smtClean="0"/>
          </a:p>
          <a:p>
            <a:pPr marL="457200" indent="-457200">
              <a:buFont typeface="+mj-lt"/>
              <a:buAutoNum type="arabicParenR"/>
            </a:pPr>
            <a:endParaRPr lang="fr-FR" smtClean="0"/>
          </a:p>
          <a:p>
            <a:pPr marL="457200" indent="-457200">
              <a:buFont typeface="+mj-lt"/>
              <a:buAutoNum type="arabicParenR"/>
            </a:pPr>
            <a:r>
              <a:rPr lang="en-US" smtClean="0"/>
              <a:t>We defined </a:t>
            </a:r>
            <a:r>
              <a:rPr lang="en-US" smtClean="0"/>
              <a:t>mapping </a:t>
            </a:r>
            <a:r>
              <a:rPr lang="en-US" smtClean="0"/>
              <a:t>rules </a:t>
            </a:r>
            <a:r>
              <a:rPr lang="en-US" smtClean="0"/>
              <a:t>of these graphical models </a:t>
            </a:r>
            <a:r>
              <a:rPr lang="en-US" smtClean="0"/>
              <a:t>into </a:t>
            </a:r>
            <a:r>
              <a:rPr lang="en-US" smtClean="0"/>
              <a:t>a B specification, </a:t>
            </a:r>
            <a:r>
              <a:rPr lang="en-US" smtClean="0"/>
              <a:t>validated and verified </a:t>
            </a:r>
            <a:r>
              <a:rPr lang="en-US" smtClean="0"/>
              <a:t>using </a:t>
            </a:r>
            <a:r>
              <a:rPr lang="en-US" smtClean="0"/>
              <a:t>AtelierB </a:t>
            </a:r>
            <a:r>
              <a:rPr lang="en-US" smtClean="0"/>
              <a:t>and </a:t>
            </a:r>
            <a:r>
              <a:rPr lang="en-US" smtClean="0"/>
              <a:t>ProB.</a:t>
            </a:r>
          </a:p>
          <a:p>
            <a:pPr marL="457200" indent="-457200">
              <a:buFont typeface="+mj-lt"/>
              <a:buAutoNum type="arabicParenR"/>
            </a:pPr>
            <a:endParaRPr lang="en-US" smtClean="0"/>
          </a:p>
          <a:p>
            <a:pPr marL="457200" indent="-457200">
              <a:buFont typeface="+mj-lt"/>
              <a:buAutoNum type="arabicParenR"/>
            </a:pPr>
            <a:r>
              <a:rPr lang="fr-FR" smtClean="0"/>
              <a:t>We </a:t>
            </a:r>
            <a:r>
              <a:rPr lang="en-US" smtClean="0"/>
              <a:t>use </a:t>
            </a:r>
            <a:r>
              <a:rPr lang="en-US" smtClean="0"/>
              <a:t>the refinement </a:t>
            </a:r>
            <a:r>
              <a:rPr lang="en-US" smtClean="0"/>
              <a:t>technique </a:t>
            </a:r>
            <a:r>
              <a:rPr lang="en-US" smtClean="0"/>
              <a:t>to transform the </a:t>
            </a:r>
            <a:r>
              <a:rPr lang="en-US" smtClean="0"/>
              <a:t>abstract </a:t>
            </a:r>
            <a:r>
              <a:rPr lang="en-US" smtClean="0"/>
              <a:t>specification </a:t>
            </a:r>
            <a:r>
              <a:rPr lang="en-US" smtClean="0"/>
              <a:t>to an AOP-based </a:t>
            </a:r>
            <a:r>
              <a:rPr lang="en-US" smtClean="0"/>
              <a:t>implementation</a:t>
            </a:r>
            <a:r>
              <a:rPr lang="en-US" smtClean="0"/>
              <a:t>.</a:t>
            </a:r>
          </a:p>
          <a:p>
            <a:pPr marL="457200" indent="-457200">
              <a:buFont typeface="+mj-lt"/>
              <a:buAutoNum type="arabicParenR"/>
            </a:pPr>
            <a:endParaRPr lang="en-US" smtClean="0"/>
          </a:p>
          <a:p>
            <a:pPr marL="457200" indent="-457200">
              <a:buFont typeface="+mj-lt"/>
              <a:buAutoNum type="arabicParenR"/>
            </a:pPr>
            <a:r>
              <a:rPr lang="en-US" smtClean="0"/>
              <a:t>We </a:t>
            </a:r>
            <a:r>
              <a:rPr lang="en-US" smtClean="0"/>
              <a:t>developed a tool to support the approach proposed in this </a:t>
            </a:r>
            <a:r>
              <a:rPr lang="en-US" smtClean="0"/>
              <a:t>thesis</a:t>
            </a:r>
            <a:r>
              <a:rPr lang="en-US" smtClean="0"/>
              <a:t>.</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63</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Conclusion and future work</a:t>
            </a:r>
            <a:endParaRPr lang="en-US" sz="2000" dirty="0">
              <a:latin typeface="Bookman Old Styl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Future work</a:t>
            </a:r>
            <a:endParaRPr lang="en-US"/>
          </a:p>
        </p:txBody>
      </p:sp>
      <p:sp>
        <p:nvSpPr>
          <p:cNvPr id="9" name="Espace réservé du contenu 2"/>
          <p:cNvSpPr>
            <a:spLocks noGrp="1"/>
          </p:cNvSpPr>
          <p:nvPr>
            <p:ph idx="1"/>
          </p:nvPr>
        </p:nvSpPr>
        <p:spPr>
          <a:xfrm>
            <a:off x="863588" y="1340768"/>
            <a:ext cx="7956884" cy="4968552"/>
          </a:xfrm>
        </p:spPr>
        <p:txBody>
          <a:bodyPr>
            <a:normAutofit/>
          </a:bodyPr>
          <a:lstStyle/>
          <a:p>
            <a:pPr>
              <a:buNone/>
            </a:pPr>
            <a:r>
              <a:rPr lang="en-US" sz="2400" b="0" dirty="0" smtClean="0">
                <a:solidFill>
                  <a:srgbClr val="FF0000"/>
                </a:solidFill>
              </a:rPr>
              <a:t>Short term:</a:t>
            </a:r>
          </a:p>
          <a:p>
            <a:pPr>
              <a:buFont typeface="Wingdings" pitchFamily="2" charset="2"/>
              <a:buChar char="§"/>
            </a:pPr>
            <a:r>
              <a:rPr lang="en-US" sz="2400" b="0" smtClean="0"/>
              <a:t>Automate the refinement process</a:t>
            </a: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en-US" sz="800" b="0" dirty="0" smtClean="0">
              <a:solidFill>
                <a:srgbClr val="FF0000"/>
              </a:solidFill>
            </a:endParaRPr>
          </a:p>
          <a:p>
            <a:pPr>
              <a:buNone/>
            </a:pPr>
            <a:r>
              <a:rPr lang="en-US" sz="2400" b="0" dirty="0" smtClean="0">
                <a:solidFill>
                  <a:srgbClr val="FF0000"/>
                </a:solidFill>
              </a:rPr>
              <a:t>Long term:</a:t>
            </a:r>
          </a:p>
          <a:p>
            <a:pPr>
              <a:buFont typeface="Wingdings" pitchFamily="2" charset="2"/>
              <a:buChar char="§"/>
            </a:pPr>
            <a:r>
              <a:rPr lang="en-US" smtClean="0"/>
              <a:t>Investigate the </a:t>
            </a:r>
            <a:r>
              <a:rPr lang="en-US" smtClean="0"/>
              <a:t>diversity of </a:t>
            </a:r>
            <a:r>
              <a:rPr lang="en-US" smtClean="0"/>
              <a:t>security </a:t>
            </a:r>
            <a:r>
              <a:rPr lang="en-US" smtClean="0"/>
              <a:t>concerns.</a:t>
            </a:r>
          </a:p>
          <a:p>
            <a:pPr>
              <a:buFont typeface="Wingdings" pitchFamily="2" charset="2"/>
              <a:buChar char="§"/>
            </a:pPr>
            <a:r>
              <a:rPr lang="fr-FR" smtClean="0"/>
              <a:t>Experiment </a:t>
            </a:r>
            <a:r>
              <a:rPr lang="fr-FR" b="0" smtClean="0"/>
              <a:t>the developed tool for real-size systems.</a:t>
            </a:r>
            <a:endParaRPr lang="en-US" b="0" dirty="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64</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Conclusion and future work</a:t>
            </a:r>
            <a:endParaRPr lang="en-US" sz="2000" dirty="0">
              <a:latin typeface="Bookman Old Styl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animEffect transition="in" filter="fade">
                                      <p:cBhvr>
                                        <p:cTn id="21" dur="1000"/>
                                        <p:tgtEl>
                                          <p:spTgt spid="9">
                                            <p:txEl>
                                              <p:pRg st="10" end="10"/>
                                            </p:txEl>
                                          </p:spTgt>
                                        </p:tgtEl>
                                      </p:cBhvr>
                                    </p:animEffect>
                                    <p:anim calcmode="lin" valueType="num">
                                      <p:cBhvr>
                                        <p:cTn id="22"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11" end="11"/>
                                            </p:txEl>
                                          </p:spTgt>
                                        </p:tgtEl>
                                        <p:attrNameLst>
                                          <p:attrName>style.visibility</p:attrName>
                                        </p:attrNameLst>
                                      </p:cBhvr>
                                      <p:to>
                                        <p:strVal val="visible"/>
                                      </p:to>
                                    </p:set>
                                    <p:animEffect transition="in" filter="fade">
                                      <p:cBhvr>
                                        <p:cTn id="28" dur="1000"/>
                                        <p:tgtEl>
                                          <p:spTgt spid="9">
                                            <p:txEl>
                                              <p:pRg st="11" end="11"/>
                                            </p:txEl>
                                          </p:spTgt>
                                        </p:tgtEl>
                                      </p:cBhvr>
                                    </p:animEffect>
                                    <p:anim calcmode="lin" valueType="num">
                                      <p:cBhvr>
                                        <p:cTn id="29"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12" end="12"/>
                                            </p:txEl>
                                          </p:spTgt>
                                        </p:tgtEl>
                                        <p:attrNameLst>
                                          <p:attrName>style.visibility</p:attrName>
                                        </p:attrNameLst>
                                      </p:cBhvr>
                                      <p:to>
                                        <p:strVal val="visible"/>
                                      </p:to>
                                    </p:set>
                                    <p:animEffect transition="in" filter="fade">
                                      <p:cBhvr>
                                        <p:cTn id="35" dur="1000"/>
                                        <p:tgtEl>
                                          <p:spTgt spid="9">
                                            <p:txEl>
                                              <p:pRg st="12" end="12"/>
                                            </p:txEl>
                                          </p:spTgt>
                                        </p:tgtEl>
                                      </p:cBhvr>
                                    </p:animEffect>
                                    <p:anim calcmode="lin" valueType="num">
                                      <p:cBhvr>
                                        <p:cTn id="36"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Publications</a:t>
            </a:r>
            <a:endParaRPr lang="en-US" dirty="0"/>
          </a:p>
        </p:txBody>
      </p:sp>
      <p:sp>
        <p:nvSpPr>
          <p:cNvPr id="7" name="Espace réservé du contenu 6"/>
          <p:cNvSpPr>
            <a:spLocks noGrp="1"/>
          </p:cNvSpPr>
          <p:nvPr>
            <p:ph idx="1"/>
          </p:nvPr>
        </p:nvSpPr>
        <p:spPr/>
        <p:txBody>
          <a:bodyPr>
            <a:normAutofit/>
          </a:bodyPr>
          <a:lstStyle/>
          <a:p>
            <a:endParaRPr lang="en-US" sz="1300" dirty="0" smtClean="0"/>
          </a:p>
          <a:p>
            <a:pPr marL="457200" indent="-457200">
              <a:buFont typeface="+mj-lt"/>
              <a:buAutoNum type="arabicPeriod"/>
            </a:pPr>
            <a:r>
              <a:rPr lang="fr-FR" sz="2000" u="sng" smtClean="0"/>
              <a:t>Thi </a:t>
            </a:r>
            <a:r>
              <a:rPr lang="fr-FR" sz="2000" u="sng" smtClean="0"/>
              <a:t>Mai </a:t>
            </a:r>
            <a:r>
              <a:rPr lang="fr-FR" sz="2000" u="sng" smtClean="0"/>
              <a:t>Nguyen</a:t>
            </a:r>
            <a:r>
              <a:rPr lang="fr-FR" sz="2000" smtClean="0"/>
              <a:t>, </a:t>
            </a:r>
            <a:r>
              <a:rPr lang="fr-FR" sz="2000" smtClean="0"/>
              <a:t>Amel Mammar, Regine Laleau and Samir Hameg</a:t>
            </a:r>
            <a:r>
              <a:rPr lang="fr-FR" sz="2000" smtClean="0"/>
              <a:t>, </a:t>
            </a:r>
            <a:r>
              <a:rPr lang="fr-FR" sz="2000" i="1" smtClean="0"/>
              <a:t>A </a:t>
            </a:r>
            <a:r>
              <a:rPr lang="fr-FR" sz="2000" i="1" smtClean="0"/>
              <a:t>tool for the generation of a secure access </a:t>
            </a:r>
            <a:r>
              <a:rPr lang="fr-FR" sz="2000" i="1" smtClean="0"/>
              <a:t>control </a:t>
            </a:r>
            <a:r>
              <a:rPr lang="fr-FR" sz="2000" i="1" smtClean="0"/>
              <a:t>filter</a:t>
            </a:r>
            <a:r>
              <a:rPr lang="fr-FR" sz="2000" smtClean="0"/>
              <a:t>, </a:t>
            </a:r>
            <a:r>
              <a:rPr lang="fr-FR" sz="2000" smtClean="0"/>
              <a:t>IEEE </a:t>
            </a:r>
            <a:r>
              <a:rPr lang="fr-FR" sz="2000" smtClean="0"/>
              <a:t>10th </a:t>
            </a:r>
            <a:r>
              <a:rPr lang="fr-FR" sz="2000" smtClean="0"/>
              <a:t>International Conference on Research Challenges in Information Science, </a:t>
            </a:r>
            <a:r>
              <a:rPr lang="fr-FR" sz="2000" b="1" smtClean="0"/>
              <a:t>RCIS 2016</a:t>
            </a:r>
            <a:r>
              <a:rPr lang="fr-FR" sz="2000" smtClean="0"/>
              <a:t>, Grenoble, France, </a:t>
            </a:r>
            <a:r>
              <a:rPr lang="fr-FR" sz="2000" smtClean="0"/>
              <a:t>June </a:t>
            </a:r>
            <a:r>
              <a:rPr lang="fr-FR" sz="2000" smtClean="0"/>
              <a:t>2016</a:t>
            </a:r>
          </a:p>
          <a:p>
            <a:pPr marL="457200" indent="-457200">
              <a:buFont typeface="+mj-lt"/>
              <a:buAutoNum type="arabicPeriod"/>
            </a:pPr>
            <a:endParaRPr lang="fr-FR" sz="2000" smtClean="0"/>
          </a:p>
          <a:p>
            <a:pPr marL="457200" indent="-457200">
              <a:buFont typeface="+mj-lt"/>
              <a:buAutoNum type="arabicPeriod"/>
            </a:pPr>
            <a:endParaRPr lang="fr-FR" sz="1300" dirty="0" smtClean="0"/>
          </a:p>
          <a:p>
            <a:pPr marL="457200" indent="-457200">
              <a:buFont typeface="+mj-lt"/>
              <a:buAutoNum type="arabicPeriod"/>
            </a:pPr>
            <a:r>
              <a:rPr lang="fr-FR" sz="2000" smtClean="0"/>
              <a:t>Amel Mammar</a:t>
            </a:r>
            <a:r>
              <a:rPr lang="fr-FR" sz="2000" smtClean="0"/>
              <a:t>, </a:t>
            </a:r>
            <a:r>
              <a:rPr lang="fr-FR" sz="2000" u="sng" smtClean="0"/>
              <a:t>Thi </a:t>
            </a:r>
            <a:r>
              <a:rPr lang="fr-FR" sz="2000" u="sng" smtClean="0"/>
              <a:t>Mai </a:t>
            </a:r>
            <a:r>
              <a:rPr lang="fr-FR" sz="2000" u="sng" smtClean="0"/>
              <a:t>Nguyen </a:t>
            </a:r>
            <a:r>
              <a:rPr lang="fr-FR" sz="2000" smtClean="0"/>
              <a:t>and Regine Laleau</a:t>
            </a:r>
            <a:r>
              <a:rPr lang="fr-FR" sz="2000" smtClean="0"/>
              <a:t>, </a:t>
            </a:r>
            <a:r>
              <a:rPr lang="fr-FR" sz="2000" i="1" smtClean="0"/>
              <a:t>Formal </a:t>
            </a:r>
            <a:r>
              <a:rPr lang="fr-FR" sz="2000" i="1" smtClean="0"/>
              <a:t>development of a secure access </a:t>
            </a:r>
            <a:r>
              <a:rPr lang="fr-FR" sz="2000" i="1" smtClean="0"/>
              <a:t>control </a:t>
            </a:r>
            <a:r>
              <a:rPr lang="fr-FR" sz="2000" i="1" smtClean="0"/>
              <a:t>filter</a:t>
            </a:r>
            <a:r>
              <a:rPr lang="fr-FR" sz="2000" smtClean="0"/>
              <a:t>, </a:t>
            </a:r>
            <a:r>
              <a:rPr lang="fr-FR" sz="2000" smtClean="0"/>
              <a:t>IEEE </a:t>
            </a:r>
            <a:r>
              <a:rPr lang="fr-FR" sz="2000" smtClean="0"/>
              <a:t>17th </a:t>
            </a:r>
            <a:r>
              <a:rPr lang="fr-FR" sz="2000" smtClean="0"/>
              <a:t>International Symposium on High Assurance Systems Engineering</a:t>
            </a:r>
            <a:r>
              <a:rPr lang="fr-FR" sz="2000" smtClean="0"/>
              <a:t>, </a:t>
            </a:r>
            <a:r>
              <a:rPr lang="fr-FR" sz="2000" b="1" smtClean="0"/>
              <a:t>HASE </a:t>
            </a:r>
            <a:r>
              <a:rPr lang="fr-FR" sz="2000" b="1" smtClean="0"/>
              <a:t>2016</a:t>
            </a:r>
            <a:r>
              <a:rPr lang="fr-FR" sz="2000" smtClean="0"/>
              <a:t>, Orlando, Florida, USA, </a:t>
            </a:r>
            <a:r>
              <a:rPr lang="fr-FR" sz="2000" smtClean="0"/>
              <a:t>January </a:t>
            </a:r>
            <a:r>
              <a:rPr lang="fr-FR" sz="2000" smtClean="0"/>
              <a:t>2016</a:t>
            </a:r>
            <a:r>
              <a:rPr lang="fr-FR" sz="2000" smtClean="0"/>
              <a:t>.</a:t>
            </a:r>
            <a:endParaRPr lang="fr-FR" sz="1300" dirty="0" smtClean="0"/>
          </a:p>
        </p:txBody>
      </p:sp>
      <p:sp>
        <p:nvSpPr>
          <p:cNvPr id="4" name="Espace réservé de la date 3"/>
          <p:cNvSpPr>
            <a:spLocks noGrp="1"/>
          </p:cNvSpPr>
          <p:nvPr>
            <p:ph type="dt" sz="half" idx="10"/>
          </p:nvPr>
        </p:nvSpPr>
        <p:spPr/>
        <p:txBody>
          <a:bodyPr/>
          <a:lstStyle/>
          <a:p>
            <a:fld id="{89D25128-343E-4F6F-A6E6-CC19953949B0}" type="datetime1">
              <a:rPr lang="fr-FR" smtClean="0"/>
              <a:pPr/>
              <a:t>02/01/2017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6" name="Espace réservé du numéro de diapositive 5"/>
          <p:cNvSpPr>
            <a:spLocks noGrp="1"/>
          </p:cNvSpPr>
          <p:nvPr>
            <p:ph type="sldNum" sz="quarter" idx="12"/>
          </p:nvPr>
        </p:nvSpPr>
        <p:spPr/>
        <p:txBody>
          <a:bodyPr/>
          <a:lstStyle/>
          <a:p>
            <a:r>
              <a:rPr lang="fr-FR" dirty="0" smtClean="0"/>
              <a:t>57</a:t>
            </a:r>
            <a:endParaRPr lang="fr-F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Thank you for your attention!</a:t>
            </a:r>
            <a:endParaRPr lang="en-US" dirty="0">
              <a:solidFill>
                <a:schemeClr val="accent1"/>
              </a:solidFill>
            </a:endParaRPr>
          </a:p>
        </p:txBody>
      </p:sp>
      <p:sp>
        <p:nvSpPr>
          <p:cNvPr id="4" name="Espace réservé de la date 3"/>
          <p:cNvSpPr>
            <a:spLocks noGrp="1"/>
          </p:cNvSpPr>
          <p:nvPr>
            <p:ph type="dt" sz="half" idx="10"/>
          </p:nvPr>
        </p:nvSpPr>
        <p:spPr/>
        <p:txBody>
          <a:bodyPr/>
          <a:lstStyle/>
          <a:p>
            <a:fld id="{CD276CD0-E5F3-4975-A1BD-8CE8BD286FDF}" type="datetime1">
              <a:rPr lang="fr-FR" smtClean="0"/>
              <a:pPr/>
              <a:t>02/01/2017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6" name="Espace réservé du numéro de diapositive 5"/>
          <p:cNvSpPr>
            <a:spLocks noGrp="1"/>
          </p:cNvSpPr>
          <p:nvPr>
            <p:ph type="sldNum" sz="quarter" idx="12"/>
          </p:nvPr>
        </p:nvSpPr>
        <p:spPr/>
        <p:txBody>
          <a:bodyPr/>
          <a:lstStyle/>
          <a:p>
            <a:r>
              <a:rPr lang="fr-FR" dirty="0" smtClean="0"/>
              <a:t>58</a:t>
            </a:r>
            <a:endParaRPr lang="fr-FR" dirty="0"/>
          </a:p>
        </p:txBody>
      </p:sp>
      <p:sp>
        <p:nvSpPr>
          <p:cNvPr id="9" name="ZoneTexte 8"/>
          <p:cNvSpPr txBox="1"/>
          <p:nvPr/>
        </p:nvSpPr>
        <p:spPr>
          <a:xfrm>
            <a:off x="1691680" y="2564904"/>
            <a:ext cx="5328592" cy="523220"/>
          </a:xfrm>
          <a:prstGeom prst="rect">
            <a:avLst/>
          </a:prstGeom>
          <a:noFill/>
        </p:spPr>
        <p:txBody>
          <a:bodyPr wrap="square" rtlCol="0">
            <a:spAutoFit/>
          </a:bodyPr>
          <a:lstStyle/>
          <a:p>
            <a:pPr algn="ctr"/>
            <a:r>
              <a:rPr lang="en-US" sz="2800" b="1" smtClean="0">
                <a:solidFill>
                  <a:schemeClr val="accent1"/>
                </a:solidFill>
              </a:rPr>
              <a:t>Q/A</a:t>
            </a:r>
            <a:endParaRPr lang="en-US" sz="2800" b="1" dirty="0">
              <a:solidFill>
                <a:schemeClr val="accent1"/>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a:xfrm>
            <a:off x="2591780" y="3140968"/>
            <a:ext cx="5976664" cy="295232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buNone/>
            </a:pPr>
            <a:r>
              <a:rPr lang="fr-FR" sz="54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67</a:t>
            </a:fld>
            <a:endParaRPr lang="fr-FR"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smtClean="0"/>
              <a:t>Models transformations</a:t>
            </a:r>
            <a:endParaRPr lang="en-US" sz="2400"/>
          </a:p>
        </p:txBody>
      </p:sp>
      <p:sp>
        <p:nvSpPr>
          <p:cNvPr id="3" name="Espace réservé du contenu 2"/>
          <p:cNvSpPr>
            <a:spLocks noGrp="1"/>
          </p:cNvSpPr>
          <p:nvPr>
            <p:ph idx="1"/>
          </p:nvPr>
        </p:nvSpPr>
        <p:spPr/>
        <p:txBody>
          <a:bodyPr/>
          <a:lstStyle/>
          <a:p>
            <a:r>
              <a:rPr lang="en-US" smtClean="0"/>
              <a:t>How to increase the productivity of the development process?</a:t>
            </a: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68</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motivation</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normAutofit lnSpcReduction="10000"/>
          </a:bodyPr>
          <a:lstStyle/>
          <a:p>
            <a:pPr marL="457200" indent="-457200">
              <a:buFont typeface="+mj-lt"/>
              <a:buAutoNum type="arabicParenR"/>
            </a:pPr>
            <a:r>
              <a:rPr lang="en-US" smtClean="0"/>
              <a:t>We </a:t>
            </a:r>
            <a:r>
              <a:rPr lang="en-US" smtClean="0"/>
              <a:t>visualized security policies and functional requirements of a system using </a:t>
            </a:r>
            <a:r>
              <a:rPr lang="en-US" smtClean="0"/>
              <a:t>UML-based </a:t>
            </a:r>
            <a:r>
              <a:rPr lang="en-US" smtClean="0"/>
              <a:t>languages:</a:t>
            </a:r>
          </a:p>
          <a:p>
            <a:pPr marL="914400" lvl="1" indent="-457200">
              <a:buFont typeface="Wingdings" pitchFamily="2" charset="2"/>
              <a:buChar char="v"/>
            </a:pPr>
            <a:r>
              <a:rPr lang="fr-FR" sz="2000" smtClean="0">
                <a:solidFill>
                  <a:srgbClr val="0000FF"/>
                </a:solidFill>
              </a:rPr>
              <a:t>UML class diagram: functional requirements</a:t>
            </a:r>
          </a:p>
          <a:p>
            <a:pPr marL="914400" lvl="1" indent="-457200">
              <a:buFont typeface="Wingdings" pitchFamily="2" charset="2"/>
              <a:buChar char="v"/>
            </a:pPr>
            <a:r>
              <a:rPr lang="fr-FR" sz="2000" smtClean="0">
                <a:solidFill>
                  <a:srgbClr val="0000FF"/>
                </a:solidFill>
              </a:rPr>
              <a:t>SecureUML diagram: static security rules</a:t>
            </a:r>
          </a:p>
          <a:p>
            <a:pPr marL="914400" lvl="1" indent="-457200">
              <a:buFont typeface="Wingdings" pitchFamily="2" charset="2"/>
              <a:buChar char="v"/>
            </a:pPr>
            <a:r>
              <a:rPr lang="fr-FR" sz="2000" smtClean="0">
                <a:solidFill>
                  <a:srgbClr val="0000FF"/>
                </a:solidFill>
              </a:rPr>
              <a:t>UML activity diagram: dynamic security rules</a:t>
            </a:r>
            <a:endParaRPr lang="en-US" sz="2000" smtClean="0">
              <a:solidFill>
                <a:srgbClr val="0000FF"/>
              </a:solidFill>
            </a:endParaRPr>
          </a:p>
          <a:p>
            <a:pPr marL="457200" indent="-457200">
              <a:buFont typeface="+mj-lt"/>
              <a:buAutoNum type="arabicParenR"/>
            </a:pPr>
            <a:r>
              <a:rPr lang="en-US" smtClean="0"/>
              <a:t>We defined </a:t>
            </a:r>
            <a:r>
              <a:rPr lang="en-US" smtClean="0"/>
              <a:t>mapping </a:t>
            </a:r>
            <a:r>
              <a:rPr lang="en-US" smtClean="0"/>
              <a:t>rules </a:t>
            </a:r>
            <a:r>
              <a:rPr lang="en-US" smtClean="0"/>
              <a:t>of these graphical models </a:t>
            </a:r>
            <a:r>
              <a:rPr lang="en-US" smtClean="0"/>
              <a:t>into </a:t>
            </a:r>
            <a:r>
              <a:rPr lang="en-US" smtClean="0"/>
              <a:t>a B specification, </a:t>
            </a:r>
            <a:r>
              <a:rPr lang="en-US" smtClean="0"/>
              <a:t>validated and verified </a:t>
            </a:r>
            <a:r>
              <a:rPr lang="en-US" smtClean="0"/>
              <a:t>using </a:t>
            </a:r>
            <a:r>
              <a:rPr lang="en-US" smtClean="0"/>
              <a:t>AtelierB </a:t>
            </a:r>
            <a:r>
              <a:rPr lang="en-US" smtClean="0"/>
              <a:t>and </a:t>
            </a:r>
            <a:r>
              <a:rPr lang="en-US" smtClean="0"/>
              <a:t>ProB.</a:t>
            </a:r>
          </a:p>
          <a:p>
            <a:pPr marL="457200" indent="-457200">
              <a:buFont typeface="+mj-lt"/>
              <a:buAutoNum type="arabicParenR"/>
            </a:pPr>
            <a:r>
              <a:rPr lang="fr-FR" smtClean="0"/>
              <a:t>We </a:t>
            </a:r>
            <a:r>
              <a:rPr lang="en-US" smtClean="0"/>
              <a:t>use </a:t>
            </a:r>
            <a:r>
              <a:rPr lang="en-US" smtClean="0"/>
              <a:t>the refinement </a:t>
            </a:r>
            <a:r>
              <a:rPr lang="en-US" smtClean="0"/>
              <a:t>technique </a:t>
            </a:r>
            <a:r>
              <a:rPr lang="en-US" smtClean="0"/>
              <a:t>to transform the </a:t>
            </a:r>
            <a:r>
              <a:rPr lang="en-US" smtClean="0"/>
              <a:t>abstract </a:t>
            </a:r>
            <a:r>
              <a:rPr lang="en-US" smtClean="0"/>
              <a:t>specification </a:t>
            </a:r>
            <a:r>
              <a:rPr lang="en-US" smtClean="0"/>
              <a:t>to an AOP-based </a:t>
            </a:r>
            <a:r>
              <a:rPr lang="en-US" smtClean="0"/>
              <a:t>implementation</a:t>
            </a:r>
            <a:r>
              <a:rPr lang="en-US" smtClean="0"/>
              <a:t>.</a:t>
            </a:r>
          </a:p>
          <a:p>
            <a:pPr marL="914400" lvl="1" indent="-457200">
              <a:buFont typeface="Wingdings" pitchFamily="2" charset="2"/>
              <a:buChar char="v"/>
            </a:pPr>
            <a:r>
              <a:rPr lang="en-US" sz="2000" smtClean="0">
                <a:solidFill>
                  <a:srgbClr val="0000FF"/>
                </a:solidFill>
              </a:rPr>
              <a:t>The </a:t>
            </a:r>
            <a:r>
              <a:rPr lang="en-US" sz="2000" smtClean="0">
                <a:solidFill>
                  <a:srgbClr val="0000FF"/>
                </a:solidFill>
              </a:rPr>
              <a:t>functional component is </a:t>
            </a:r>
            <a:r>
              <a:rPr lang="en-US" sz="2000" smtClean="0">
                <a:solidFill>
                  <a:srgbClr val="0000FF"/>
                </a:solidFill>
              </a:rPr>
              <a:t>transformed </a:t>
            </a:r>
            <a:r>
              <a:rPr lang="en-US" sz="2000" smtClean="0">
                <a:solidFill>
                  <a:srgbClr val="0000FF"/>
                </a:solidFill>
              </a:rPr>
              <a:t>into a </a:t>
            </a:r>
            <a:r>
              <a:rPr lang="en-US" sz="2000" smtClean="0">
                <a:solidFill>
                  <a:srgbClr val="0000FF"/>
                </a:solidFill>
              </a:rPr>
              <a:t>relational-based </a:t>
            </a:r>
            <a:r>
              <a:rPr lang="en-US" sz="2000" smtClean="0">
                <a:solidFill>
                  <a:srgbClr val="0000FF"/>
                </a:solidFill>
              </a:rPr>
              <a:t>application,</a:t>
            </a:r>
          </a:p>
          <a:p>
            <a:pPr marL="914400" lvl="1" indent="-457200">
              <a:buFont typeface="Wingdings" pitchFamily="2" charset="2"/>
              <a:buChar char="v"/>
            </a:pPr>
            <a:r>
              <a:rPr lang="en-US" sz="2000" smtClean="0">
                <a:solidFill>
                  <a:srgbClr val="0000FF"/>
                </a:solidFill>
              </a:rPr>
              <a:t>The </a:t>
            </a:r>
            <a:r>
              <a:rPr lang="en-US" sz="2000" smtClean="0">
                <a:solidFill>
                  <a:srgbClr val="0000FF"/>
                </a:solidFill>
              </a:rPr>
              <a:t>security component is </a:t>
            </a:r>
            <a:r>
              <a:rPr lang="en-US" sz="2000" smtClean="0">
                <a:solidFill>
                  <a:srgbClr val="0000FF"/>
                </a:solidFill>
              </a:rPr>
              <a:t>mapped </a:t>
            </a:r>
            <a:r>
              <a:rPr lang="en-US" sz="2000" smtClean="0">
                <a:solidFill>
                  <a:srgbClr val="0000FF"/>
                </a:solidFill>
              </a:rPr>
              <a:t>into Java/AspectJ classes.</a:t>
            </a:r>
          </a:p>
          <a:p>
            <a:pPr marL="457200" indent="-457200">
              <a:buFont typeface="+mj-lt"/>
              <a:buAutoNum type="arabicParenR"/>
            </a:pPr>
            <a:r>
              <a:rPr lang="en-US" smtClean="0"/>
              <a:t>We </a:t>
            </a:r>
            <a:r>
              <a:rPr lang="en-US" smtClean="0"/>
              <a:t>developed a tool to support the approach proposed in this </a:t>
            </a:r>
            <a:r>
              <a:rPr lang="en-US" smtClean="0"/>
              <a:t>thesis</a:t>
            </a:r>
            <a:r>
              <a:rPr lang="en-US" smtClean="0"/>
              <a:t>.</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69</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Conclusion and future work</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1" name="Picture 3"/>
          <p:cNvPicPr>
            <a:picLocks noChangeAspect="1" noChangeArrowheads="1"/>
          </p:cNvPicPr>
          <p:nvPr/>
        </p:nvPicPr>
        <p:blipFill>
          <a:blip r:embed="rId3" cstate="print"/>
          <a:srcRect/>
          <a:stretch>
            <a:fillRect/>
          </a:stretch>
        </p:blipFill>
        <p:spPr bwMode="auto">
          <a:xfrm>
            <a:off x="93477" y="1268760"/>
            <a:ext cx="6098703" cy="3816424"/>
          </a:xfrm>
          <a:prstGeom prst="rect">
            <a:avLst/>
          </a:prstGeom>
          <a:noFill/>
          <a:ln w="9525">
            <a:noFill/>
            <a:miter lim="800000"/>
            <a:headEnd/>
            <a:tailEnd/>
          </a:ln>
        </p:spPr>
      </p:pic>
      <p:sp>
        <p:nvSpPr>
          <p:cNvPr id="2" name="Titre 1"/>
          <p:cNvSpPr>
            <a:spLocks noGrp="1"/>
          </p:cNvSpPr>
          <p:nvPr>
            <p:ph type="title"/>
          </p:nvPr>
        </p:nvSpPr>
        <p:spPr/>
        <p:txBody>
          <a:bodyPr/>
          <a:lstStyle/>
          <a:p>
            <a:pPr marL="457200" indent="-457200"/>
            <a:r>
              <a:rPr lang="en-US" sz="2400" smtClean="0"/>
              <a:t>Enforcement of access control policies</a:t>
            </a:r>
          </a:p>
        </p:txBody>
      </p:sp>
      <p:sp>
        <p:nvSpPr>
          <p:cNvPr id="68" name="Espace réservé du contenu 2"/>
          <p:cNvSpPr>
            <a:spLocks noGrp="1"/>
          </p:cNvSpPr>
          <p:nvPr>
            <p:ph idx="1"/>
          </p:nvPr>
        </p:nvSpPr>
        <p:spPr>
          <a:xfrm>
            <a:off x="4680520" y="2672916"/>
            <a:ext cx="4572000" cy="1800200"/>
          </a:xfrm>
          <a:noFill/>
        </p:spPr>
        <p:txBody>
          <a:bodyPr>
            <a:normAutofit lnSpcReduction="10000"/>
          </a:bodyPr>
          <a:lstStyle/>
          <a:p>
            <a:pPr marL="457200" indent="-457200" algn="l">
              <a:buClr>
                <a:srgbClr val="FF0000"/>
              </a:buClr>
              <a:buFont typeface="Wingdings" pitchFamily="2" charset="2"/>
              <a:buChar char=""/>
            </a:pPr>
            <a:r>
              <a:rPr lang="fr-FR" smtClean="0"/>
              <a:t>We provide a security enforcement technique that allows a separation of concerns:</a:t>
            </a:r>
            <a:endParaRPr lang="en-US" smtClean="0"/>
          </a:p>
          <a:p>
            <a:pPr marL="914400" lvl="1" indent="-457200" algn="l"/>
            <a:r>
              <a:rPr lang="en-US" sz="2000" smtClean="0"/>
              <a:t>Derived from the refined formal specification</a:t>
            </a:r>
          </a:p>
          <a:p>
            <a:pPr marL="914400" lvl="1" indent="-457200" algn="l"/>
            <a:r>
              <a:rPr lang="en-US" sz="2000" smtClean="0"/>
              <a:t>Based on the AOP paradigm</a:t>
            </a:r>
            <a:endParaRPr lang="en-US" sz="20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7</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contributions</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z="2400" smtClean="0"/>
              <a:t>Automation of the languages transformations</a:t>
            </a:r>
          </a:p>
        </p:txBody>
      </p:sp>
      <p:sp>
        <p:nvSpPr>
          <p:cNvPr id="68" name="Espace réservé du contenu 2"/>
          <p:cNvSpPr>
            <a:spLocks noGrp="1"/>
          </p:cNvSpPr>
          <p:nvPr>
            <p:ph idx="1"/>
          </p:nvPr>
        </p:nvSpPr>
        <p:spPr>
          <a:xfrm>
            <a:off x="4572508" y="5121188"/>
            <a:ext cx="4572000" cy="1800200"/>
          </a:xfrm>
          <a:noFill/>
        </p:spPr>
        <p:txBody>
          <a:bodyPr>
            <a:normAutofit/>
          </a:bodyPr>
          <a:lstStyle/>
          <a:p>
            <a:pPr marL="457200" indent="-457200" algn="l">
              <a:buClr>
                <a:srgbClr val="FF0000"/>
              </a:buClr>
              <a:buFont typeface="Wingdings" pitchFamily="2" charset="2"/>
              <a:buChar char=""/>
            </a:pPr>
            <a:r>
              <a:rPr lang="fr-FR" smtClean="0"/>
              <a:t>We automate the transformations of:</a:t>
            </a:r>
            <a:endParaRPr lang="en-US" smtClean="0"/>
          </a:p>
          <a:p>
            <a:pPr marL="914400" lvl="1" indent="-457200" algn="l"/>
            <a:r>
              <a:rPr lang="en-US" sz="2000" smtClean="0"/>
              <a:t>UML to B</a:t>
            </a:r>
          </a:p>
          <a:p>
            <a:pPr marL="914400" lvl="1" indent="-457200" algn="l"/>
            <a:r>
              <a:rPr lang="en-US" sz="2000" smtClean="0"/>
              <a:t>B to AspectJ/Java/SQL</a:t>
            </a:r>
            <a:endParaRPr lang="en-US" sz="20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8</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contributions</a:t>
            </a:r>
            <a:endParaRPr lang="en-US" sz="2000" dirty="0">
              <a:latin typeface="Bookman Old Style" pitchFamily="18" charset="0"/>
            </a:endParaRPr>
          </a:p>
        </p:txBody>
      </p:sp>
      <p:pic>
        <p:nvPicPr>
          <p:cNvPr id="467971" name="Picture 3"/>
          <p:cNvPicPr>
            <a:picLocks noChangeAspect="1" noChangeArrowheads="1"/>
          </p:cNvPicPr>
          <p:nvPr/>
        </p:nvPicPr>
        <p:blipFill>
          <a:blip r:embed="rId3" cstate="print"/>
          <a:srcRect/>
          <a:stretch>
            <a:fillRect/>
          </a:stretch>
        </p:blipFill>
        <p:spPr bwMode="auto">
          <a:xfrm>
            <a:off x="93477" y="1268760"/>
            <a:ext cx="6098703" cy="3816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a:xfrm>
            <a:off x="431540" y="1808820"/>
            <a:ext cx="8136904" cy="4284476"/>
          </a:xfrm>
        </p:spPr>
        <p:txBody>
          <a:bodyPr>
            <a:noAutofit/>
          </a:bodyPr>
          <a:lstStyle/>
          <a:p>
            <a:pPr marL="533400" indent="-533400">
              <a:buSzPct val="135000"/>
              <a:buFont typeface="Wingdings" pitchFamily="2" charset="2"/>
              <a:buChar char=""/>
            </a:pPr>
            <a:r>
              <a:rPr lang="en-US" smtClean="0"/>
              <a:t>State of the art</a:t>
            </a:r>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Translation of system-design models into B</a:t>
            </a:r>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Translation of the B specification into </a:t>
            </a:r>
            <a:r>
              <a:rPr lang="en-US" smtClean="0"/>
              <a:t>AOP-based </a:t>
            </a:r>
            <a:r>
              <a:rPr lang="en-US" smtClean="0"/>
              <a:t>application</a:t>
            </a:r>
            <a:endParaRPr lang="en-US" dirty="0" smtClean="0"/>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Conclusion and </a:t>
            </a:r>
            <a:r>
              <a:rPr lang="en-US" smtClean="0"/>
              <a:t>future </a:t>
            </a:r>
            <a:r>
              <a:rPr lang="en-US" smtClean="0"/>
              <a:t>work</a:t>
            </a:r>
            <a:endParaRPr lang="en-US" smtClean="0"/>
          </a:p>
        </p:txBody>
      </p:sp>
      <p:sp>
        <p:nvSpPr>
          <p:cNvPr id="4" name="Espace réservé de la date 3"/>
          <p:cNvSpPr>
            <a:spLocks noGrp="1"/>
          </p:cNvSpPr>
          <p:nvPr>
            <p:ph type="dt" sz="half" idx="10"/>
          </p:nvPr>
        </p:nvSpPr>
        <p:spPr/>
        <p:txBody>
          <a:bodyPr/>
          <a:lstStyle/>
          <a:p>
            <a:fld id="{FEAEE457-7994-4BF2-BEDF-E2F7E3971A00}" type="datetime1">
              <a:rPr lang="fr-FR" smtClean="0"/>
              <a:pPr/>
              <a:t>02/01/2017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11" name="Rectangle 10"/>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Télécom Bretagne">
  <a:themeElements>
    <a:clrScheme name="Télécom SudParis">
      <a:dk1>
        <a:sysClr val="windowText" lastClr="000000"/>
      </a:dk1>
      <a:lt1>
        <a:sysClr val="window" lastClr="FFFFFF"/>
      </a:lt1>
      <a:dk2>
        <a:srgbClr val="003882"/>
      </a:dk2>
      <a:lt2>
        <a:srgbClr val="B8B8B8"/>
      </a:lt2>
      <a:accent1>
        <a:srgbClr val="001489"/>
      </a:accent1>
      <a:accent2>
        <a:srgbClr val="000000"/>
      </a:accent2>
      <a:accent3>
        <a:srgbClr val="6D5047"/>
      </a:accent3>
      <a:accent4>
        <a:srgbClr val="003882"/>
      </a:accent4>
      <a:accent5>
        <a:srgbClr val="003882"/>
      </a:accent5>
      <a:accent6>
        <a:srgbClr val="003882"/>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57766</TotalTime>
  <Words>4976</Words>
  <Application>Microsoft Office PowerPoint</Application>
  <PresentationFormat>Affichage à l'écran (4:3)</PresentationFormat>
  <Paragraphs>1046</Paragraphs>
  <Slides>69</Slides>
  <Notes>23</Notes>
  <HiddenSlides>0</HiddenSlides>
  <MMClips>0</MMClips>
  <ScaleCrop>false</ScaleCrop>
  <HeadingPairs>
    <vt:vector size="4" baseType="variant">
      <vt:variant>
        <vt:lpstr>Thème</vt:lpstr>
      </vt:variant>
      <vt:variant>
        <vt:i4>1</vt:i4>
      </vt:variant>
      <vt:variant>
        <vt:lpstr>Titres des diapositives</vt:lpstr>
      </vt:variant>
      <vt:variant>
        <vt:i4>69</vt:i4>
      </vt:variant>
    </vt:vector>
  </HeadingPairs>
  <TitlesOfParts>
    <vt:vector size="70" baseType="lpstr">
      <vt:lpstr>Modèle Télécom Bretagne</vt:lpstr>
      <vt:lpstr>Diapositive 1</vt:lpstr>
      <vt:lpstr>Information system</vt:lpstr>
      <vt:lpstr>Goals </vt:lpstr>
      <vt:lpstr>Combing graphical and formal notations</vt:lpstr>
      <vt:lpstr>Security enforcement</vt:lpstr>
      <vt:lpstr>Specification of security design models</vt:lpstr>
      <vt:lpstr>Enforcement of access control policies</vt:lpstr>
      <vt:lpstr>Automation of the languages transformations</vt:lpstr>
      <vt:lpstr>Outline</vt:lpstr>
      <vt:lpstr>Outline</vt:lpstr>
      <vt:lpstr>Security specification</vt:lpstr>
      <vt:lpstr>Synthesis </vt:lpstr>
      <vt:lpstr>Security enforcement</vt:lpstr>
      <vt:lpstr>Conclusion</vt:lpstr>
      <vt:lpstr>Outline</vt:lpstr>
      <vt:lpstr>Motivations </vt:lpstr>
      <vt:lpstr>Approach </vt:lpstr>
      <vt:lpstr>1. A functional model to B</vt:lpstr>
      <vt:lpstr>Diapositive 19</vt:lpstr>
      <vt:lpstr>Diapositive 20</vt:lpstr>
      <vt:lpstr>Diapositive 21</vt:lpstr>
      <vt:lpstr>Diapositive 22</vt:lpstr>
      <vt:lpstr>Diapositive 23</vt:lpstr>
      <vt:lpstr>2. A static security model to B</vt:lpstr>
      <vt:lpstr>A SecureUML diagram</vt:lpstr>
      <vt:lpstr>Diapositive 26</vt:lpstr>
      <vt:lpstr>Diapositive 27</vt:lpstr>
      <vt:lpstr>Static security checking in B</vt:lpstr>
      <vt:lpstr>3. A dynamic security model to B</vt:lpstr>
      <vt:lpstr>A secure activity diagram</vt:lpstr>
      <vt:lpstr>A secure activity diagram</vt:lpstr>
      <vt:lpstr>An example</vt:lpstr>
      <vt:lpstr>B log specification</vt:lpstr>
      <vt:lpstr>An example</vt:lpstr>
      <vt:lpstr>Dynamic security checking in B</vt:lpstr>
      <vt:lpstr>An example</vt:lpstr>
      <vt:lpstr>4. An access control filter</vt:lpstr>
      <vt:lpstr>An example</vt:lpstr>
      <vt:lpstr>Motivation </vt:lpstr>
      <vt:lpstr>UML to B</vt:lpstr>
      <vt:lpstr>Proof obligations using AtelierB</vt:lpstr>
      <vt:lpstr>Animation with ProB</vt:lpstr>
      <vt:lpstr>Conclusion </vt:lpstr>
      <vt:lpstr>Outline</vt:lpstr>
      <vt:lpstr>Motivations </vt:lpstr>
      <vt:lpstr>Motivations </vt:lpstr>
      <vt:lpstr>Motivations </vt:lpstr>
      <vt:lpstr>Approach </vt:lpstr>
      <vt:lpstr>1. From an abstract B specification to a relational-like  B implementation</vt:lpstr>
      <vt:lpstr>1.1. Data refinement</vt:lpstr>
      <vt:lpstr>1.2. Behavioral refinement</vt:lpstr>
      <vt:lpstr>1.2. Behavioral refinement: an example</vt:lpstr>
      <vt:lpstr>2. The AspectJ implementation of the application</vt:lpstr>
      <vt:lpstr>2.1. Deployment of the class diagram</vt:lpstr>
      <vt:lpstr>2.2. Deployment of the SecureUML diagram</vt:lpstr>
      <vt:lpstr>2.2. Deployment of the SecureUML diagram</vt:lpstr>
      <vt:lpstr>2.3. Deployment of the secure activity diagrams</vt:lpstr>
      <vt:lpstr>2.4. Deployment of the filter</vt:lpstr>
      <vt:lpstr>An AspectJ-based application</vt:lpstr>
      <vt:lpstr>Tool support</vt:lpstr>
      <vt:lpstr>Conclusion </vt:lpstr>
      <vt:lpstr>Outline</vt:lpstr>
      <vt:lpstr>Conclusion</vt:lpstr>
      <vt:lpstr>Future work</vt:lpstr>
      <vt:lpstr>Publications</vt:lpstr>
      <vt:lpstr>Thank you for your attention!</vt:lpstr>
      <vt:lpstr>Diapositive 67</vt:lpstr>
      <vt:lpstr>Models transformations</vt:lpstr>
      <vt:lpstr>Conclusion</vt:lpstr>
    </vt:vector>
  </TitlesOfParts>
  <Company>Institut Mines-Télécom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Gilles Charpenel;Implica</dc:creator>
  <cp:lastModifiedBy>nguye_tm</cp:lastModifiedBy>
  <cp:revision>2812</cp:revision>
  <dcterms:created xsi:type="dcterms:W3CDTF">2013-01-04T16:51:24Z</dcterms:created>
  <dcterms:modified xsi:type="dcterms:W3CDTF">2017-01-02T22:30:09Z</dcterms:modified>
</cp:coreProperties>
</file>