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7" r:id="rId2"/>
  </p:sldIdLst>
  <p:sldSz cx="43891200" cy="32918400"/>
  <p:notesSz cx="7010400" cy="92964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008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A356DD-CA31-3911-5B2A-8B25FFB45AEE}" v="2514" dt="2019-12-06T21:52:00.126"/>
    <p1510:client id="{2DC76A9A-7568-4357-8EDF-8277ED07FBEE}" v="973" dt="2019-12-06T02:01:44.726"/>
    <p1510:client id="{2E338B6E-6141-D196-7C66-2254B685563D}" v="52" dt="2019-12-06T01:53:06.851"/>
    <p1510:client id="{79340622-F1AC-80D3-6017-CEC853B57182}" v="31" dt="2019-12-06T23:00:07.592"/>
    <p1510:client id="{A2FEDD3D-F3F2-1C7D-F91B-5DC839A865B2}" v="10" dt="2019-12-06T21:24:26.728"/>
    <p1510:client id="{CABFB281-BF6F-CEBE-CA22-172F69E28431}" v="4678" dt="2019-12-06T04:33:32.388"/>
    <p1510:client id="{FE2D8E52-85AF-A236-590B-527ABF19E33D}" v="713" dt="2019-12-06T02:13:54.132"/>
    <p1510:client id="{B0C35C91-BEE5-477C-47D8-BD00AE85C1E9}" v="22" dt="2019-12-06T01:55:14.074"/>
    <p1510:client id="{FCF46F0D-B0A2-4993-8344-4D4AB62CC593}" v="620" dt="2019-12-06T01:41:38.0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5"/>
    <p:restoredTop sz="94712"/>
  </p:normalViewPr>
  <p:slideViewPr>
    <p:cSldViewPr snapToGrid="0">
      <p:cViewPr>
        <p:scale>
          <a:sx n="24" d="100"/>
          <a:sy n="24" d="100"/>
        </p:scale>
        <p:origin x="1160" y="144"/>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DD28302D-3523-4A6F-95B0-D6B5284E05C6}" type="datetimeFigureOut">
              <a:rPr lang="en-US" smtClean="0"/>
              <a:pPr/>
              <a:t>12/8/19</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76EDECF3-3BF8-454C-9FF2-BF6C8CDEA957}" type="slidenum">
              <a:rPr lang="en-US" smtClean="0"/>
              <a:pPr/>
              <a:t>‹#›</a:t>
            </a:fld>
            <a:endParaRPr lang="en-US"/>
          </a:p>
        </p:txBody>
      </p:sp>
    </p:spTree>
    <p:extLst>
      <p:ext uri="{BB962C8B-B14F-4D97-AF65-F5344CB8AC3E}">
        <p14:creationId xmlns:p14="http://schemas.microsoft.com/office/powerpoint/2010/main" val="4124974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6EDECF3-3BF8-454C-9FF2-BF6C8CDEA957}"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6F9CAEE-5C8A-6B4B-94B1-F91357516D04}" type="datetimeFigureOut">
              <a:rPr lang="en-US" smtClean="0"/>
              <a:pPr/>
              <a:t>12/8/19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63645D-A10C-E749-A692-AA85E45E4CC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F9CAEE-5C8A-6B4B-94B1-F91357516D04}" type="datetimeFigureOut">
              <a:rPr lang="en-US" smtClean="0"/>
              <a:pPr/>
              <a:t>12/8/19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63645D-A10C-E749-A692-AA85E45E4CC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F9CAEE-5C8A-6B4B-94B1-F91357516D04}" type="datetimeFigureOut">
              <a:rPr lang="en-US" smtClean="0"/>
              <a:pPr/>
              <a:t>12/8/19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63645D-A10C-E749-A692-AA85E45E4CC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F9CAEE-5C8A-6B4B-94B1-F91357516D04}" type="datetimeFigureOut">
              <a:rPr lang="en-US" smtClean="0"/>
              <a:pPr/>
              <a:t>12/8/19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63645D-A10C-E749-A692-AA85E45E4CC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F9CAEE-5C8A-6B4B-94B1-F91357516D04}" type="datetimeFigureOut">
              <a:rPr lang="en-US" smtClean="0"/>
              <a:pPr/>
              <a:t>12/8/19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63645D-A10C-E749-A692-AA85E45E4CC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6F9CAEE-5C8A-6B4B-94B1-F91357516D04}" type="datetimeFigureOut">
              <a:rPr lang="en-US" smtClean="0"/>
              <a:pPr/>
              <a:t>12/8/19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63645D-A10C-E749-A692-AA85E45E4CC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6F9CAEE-5C8A-6B4B-94B1-F91357516D04}" type="datetimeFigureOut">
              <a:rPr lang="en-US" smtClean="0"/>
              <a:pPr/>
              <a:t>12/8/19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63645D-A10C-E749-A692-AA85E45E4CC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6F9CAEE-5C8A-6B4B-94B1-F91357516D04}" type="datetimeFigureOut">
              <a:rPr lang="en-US" smtClean="0"/>
              <a:pPr/>
              <a:t>12/8/19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63645D-A10C-E749-A692-AA85E45E4CC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F9CAEE-5C8A-6B4B-94B1-F91357516D04}" type="datetimeFigureOut">
              <a:rPr lang="en-US" smtClean="0"/>
              <a:pPr/>
              <a:t>12/8/19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63645D-A10C-E749-A692-AA85E45E4CC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16F9CAEE-5C8A-6B4B-94B1-F91357516D04}" type="datetimeFigureOut">
              <a:rPr lang="en-US" smtClean="0"/>
              <a:pPr/>
              <a:t>12/8/19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63645D-A10C-E749-A692-AA85E45E4CC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16F9CAEE-5C8A-6B4B-94B1-F91357516D04}" type="datetimeFigureOut">
              <a:rPr lang="en-US" smtClean="0"/>
              <a:pPr/>
              <a:t>12/8/19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63645D-A10C-E749-A692-AA85E45E4CC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16F9CAEE-5C8A-6B4B-94B1-F91357516D04}" type="datetimeFigureOut">
              <a:rPr lang="en-US" smtClean="0"/>
              <a:pPr/>
              <a:t>12/8/19</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6163645D-A10C-E749-A692-AA85E45E4CC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jpe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85658" y="4979948"/>
            <a:ext cx="21004215" cy="1015663"/>
          </a:xfrm>
          <a:prstGeom prst="rect">
            <a:avLst/>
          </a:prstGeom>
          <a:noFill/>
          <a:ln>
            <a:noFill/>
          </a:ln>
        </p:spPr>
        <p:txBody>
          <a:bodyPr wrap="square" rtlCol="0" anchor="t">
            <a:spAutoFit/>
          </a:bodyPr>
          <a:lstStyle/>
          <a:p>
            <a:pPr algn="ctr"/>
            <a:r>
              <a:rPr lang="en-US" sz="6000" b="1">
                <a:cs typeface="Calibri"/>
              </a:rPr>
              <a:t>Interface and Core Functionalities</a:t>
            </a:r>
            <a:endParaRPr lang="en-US" sz="6000" b="1"/>
          </a:p>
        </p:txBody>
      </p:sp>
      <p:sp>
        <p:nvSpPr>
          <p:cNvPr id="6" name="TextBox 5"/>
          <p:cNvSpPr txBox="1"/>
          <p:nvPr/>
        </p:nvSpPr>
        <p:spPr>
          <a:xfrm>
            <a:off x="914154" y="941805"/>
            <a:ext cx="32773796" cy="1323439"/>
          </a:xfrm>
          <a:prstGeom prst="rect">
            <a:avLst/>
          </a:prstGeom>
          <a:noFill/>
          <a:ln w="76200" cap="flat" cmpd="tri" algn="ctr">
            <a:noFill/>
            <a:prstDash val="solid"/>
            <a:round/>
            <a:headEnd type="none" w="med" len="med"/>
            <a:tailEnd type="none" w="med" len="med"/>
          </a:ln>
        </p:spPr>
        <p:txBody>
          <a:bodyPr wrap="square" rtlCol="0" anchor="t">
            <a:spAutoFit/>
          </a:bodyPr>
          <a:lstStyle/>
          <a:p>
            <a:r>
              <a:rPr lang="en-US" sz="8000" b="1">
                <a:cs typeface="Calibri"/>
              </a:rPr>
              <a:t>ELO - Affordable Textbook Solution</a:t>
            </a:r>
          </a:p>
        </p:txBody>
      </p:sp>
      <p:sp>
        <p:nvSpPr>
          <p:cNvPr id="11" name="TextBox 10"/>
          <p:cNvSpPr txBox="1"/>
          <p:nvPr/>
        </p:nvSpPr>
        <p:spPr>
          <a:xfrm>
            <a:off x="914153" y="2380323"/>
            <a:ext cx="25074517" cy="1569660"/>
          </a:xfrm>
          <a:prstGeom prst="rect">
            <a:avLst/>
          </a:prstGeom>
          <a:noFill/>
        </p:spPr>
        <p:txBody>
          <a:bodyPr wrap="square" rtlCol="0" anchor="t">
            <a:spAutoFit/>
          </a:bodyPr>
          <a:lstStyle/>
          <a:p>
            <a:r>
              <a:rPr lang="en-US" sz="4800" b="1" dirty="0"/>
              <a:t>Jivan Kharel, Mai Trinh, Tony Shi</a:t>
            </a:r>
          </a:p>
          <a:p>
            <a:r>
              <a:rPr lang="en-US" sz="4800" dirty="0"/>
              <a:t>Computer Science Department, Gettysburg College, Gettysburg PA  </a:t>
            </a:r>
            <a:endParaRPr lang="en-US" sz="4800" dirty="0">
              <a:cs typeface="Calibri"/>
            </a:endParaRPr>
          </a:p>
        </p:txBody>
      </p:sp>
      <p:sp>
        <p:nvSpPr>
          <p:cNvPr id="25" name="TextBox 24"/>
          <p:cNvSpPr txBox="1"/>
          <p:nvPr/>
        </p:nvSpPr>
        <p:spPr>
          <a:xfrm>
            <a:off x="914153" y="5173941"/>
            <a:ext cx="11331147" cy="17266265"/>
          </a:xfrm>
          <a:prstGeom prst="rect">
            <a:avLst/>
          </a:prstGeom>
          <a:noFill/>
          <a:ln>
            <a:noFill/>
          </a:ln>
        </p:spPr>
        <p:txBody>
          <a:bodyPr wrap="square" rtlCol="0" anchor="t">
            <a:spAutoFit/>
          </a:bodyPr>
          <a:lstStyle/>
          <a:p>
            <a:pPr algn="ctr"/>
            <a:r>
              <a:rPr lang="en-US" sz="6000" b="1" dirty="0"/>
              <a:t>Introduction </a:t>
            </a:r>
            <a:endParaRPr lang="en-US" sz="6000" b="1" dirty="0">
              <a:cs typeface="Calibri"/>
            </a:endParaRPr>
          </a:p>
          <a:p>
            <a:r>
              <a:rPr lang="en-US" sz="3200" dirty="0">
                <a:ea typeface="+mn-lt"/>
                <a:cs typeface="+mn-lt"/>
              </a:rPr>
              <a:t>At Gettysburg College, there is no single platform for students to buy, sell, rent textbooks from another students. Buy-back options for students have usually significantly lower the original price of the books, and students often have to invest a large amount of time in finding suitable and affordable textbooks. Most of the time, purchased books were only used for one or two semesters, and then sit idle until multiple semesters. That is what motivated Raven Waters' 19, a Gettysburg College alumni and Entrepreneurship Fellow, to come up with ELO, with the hope to help our college's students with their textbook purchasing process. </a:t>
            </a:r>
          </a:p>
          <a:p>
            <a:endParaRPr lang="en-US" sz="3200" dirty="0">
              <a:ea typeface="+mn-lt"/>
              <a:cs typeface="+mn-lt"/>
            </a:endParaRPr>
          </a:p>
          <a:p>
            <a:r>
              <a:rPr lang="en-US" sz="3200" dirty="0">
                <a:ea typeface="+mn-lt"/>
                <a:cs typeface="+mn-lt"/>
              </a:rPr>
              <a:t>For our senior capstone class as Computer Science majors, we were assigned to plan, design and develop ELO. Our goal is to create a functional prototype version of ELO and create a solid foundation for the project to further develop in the future. </a:t>
            </a:r>
          </a:p>
          <a:p>
            <a:endParaRPr lang="en-US" sz="3200" dirty="0">
              <a:ea typeface="+mn-lt"/>
              <a:cs typeface="+mn-lt"/>
            </a:endParaRPr>
          </a:p>
          <a:p>
            <a:r>
              <a:rPr lang="en-US" sz="3200" dirty="0">
                <a:ea typeface="+mn-lt"/>
                <a:cs typeface="+mn-lt"/>
              </a:rPr>
              <a:t>ELO is a </a:t>
            </a:r>
            <a:r>
              <a:rPr lang="en-US" sz="3200" b="1" dirty="0">
                <a:ea typeface="+mn-lt"/>
                <a:cs typeface="+mn-lt"/>
              </a:rPr>
              <a:t>web application</a:t>
            </a:r>
            <a:r>
              <a:rPr lang="en-US" sz="3200" dirty="0">
                <a:ea typeface="+mn-lt"/>
                <a:cs typeface="+mn-lt"/>
              </a:rPr>
              <a:t> that allows Gettysburg College students to buy and sell textbooks from other </a:t>
            </a:r>
            <a:r>
              <a:rPr lang="en-US" sz="3200" b="1" dirty="0">
                <a:ea typeface="+mn-lt"/>
                <a:cs typeface="+mn-lt"/>
              </a:rPr>
              <a:t>students</a:t>
            </a:r>
            <a:r>
              <a:rPr lang="en-US" sz="3200" dirty="0">
                <a:ea typeface="+mn-lt"/>
                <a:cs typeface="+mn-lt"/>
              </a:rPr>
              <a:t> at affordable prices. ELO aims to help Gettysburg College students with the surging textbook prices by providing a platform for </a:t>
            </a:r>
            <a:r>
              <a:rPr lang="en-US" sz="3200" b="1" dirty="0">
                <a:ea typeface="+mn-lt"/>
                <a:cs typeface="+mn-lt"/>
              </a:rPr>
              <a:t>affordable textbook</a:t>
            </a:r>
            <a:r>
              <a:rPr lang="en-US" sz="3200" dirty="0">
                <a:ea typeface="+mn-lt"/>
                <a:cs typeface="+mn-lt"/>
              </a:rPr>
              <a:t> options. </a:t>
            </a:r>
            <a:endParaRPr lang="en-US" sz="3200" dirty="0">
              <a:cs typeface="Calibri"/>
            </a:endParaRPr>
          </a:p>
          <a:p>
            <a:pPr marL="342900" indent="-342900">
              <a:buFont typeface="Arial" panose="020B0604020202020204" pitchFamily="34" charset="0"/>
              <a:buChar char="•"/>
            </a:pPr>
            <a:endParaRPr lang="en-US" sz="3200" dirty="0">
              <a:cs typeface="Calibri"/>
            </a:endParaRPr>
          </a:p>
          <a:p>
            <a:endParaRPr lang="en-US" sz="3200" dirty="0">
              <a:cs typeface="Calibri"/>
            </a:endParaRPr>
          </a:p>
          <a:p>
            <a:endParaRPr lang="en-US" sz="3200" dirty="0">
              <a:cs typeface="Calibri"/>
            </a:endParaRPr>
          </a:p>
          <a:p>
            <a:endParaRPr lang="en-US" sz="3200" dirty="0">
              <a:cs typeface="Calibri"/>
            </a:endParaRPr>
          </a:p>
          <a:p>
            <a:endParaRPr lang="en-US" sz="3200" dirty="0">
              <a:cs typeface="Calibri"/>
            </a:endParaRPr>
          </a:p>
          <a:p>
            <a:endParaRPr lang="en-US" sz="3200" dirty="0">
              <a:cs typeface="Calibri"/>
            </a:endParaRPr>
          </a:p>
          <a:p>
            <a:endParaRPr lang="en-US" sz="3200" dirty="0">
              <a:cs typeface="Calibri"/>
            </a:endParaRPr>
          </a:p>
          <a:p>
            <a:endParaRPr lang="en-US" sz="3200" dirty="0">
              <a:cs typeface="Calibri"/>
            </a:endParaRPr>
          </a:p>
          <a:p>
            <a:endParaRPr lang="en-US" sz="3200" dirty="0">
              <a:cs typeface="Calibri"/>
            </a:endParaRPr>
          </a:p>
          <a:p>
            <a:endParaRPr lang="en-US" sz="3200" dirty="0">
              <a:cs typeface="Calibri"/>
            </a:endParaRPr>
          </a:p>
          <a:p>
            <a:endParaRPr lang="en-US" sz="3200" dirty="0">
              <a:cs typeface="Calibri"/>
            </a:endParaRPr>
          </a:p>
          <a:p>
            <a:endParaRPr lang="en-US" sz="3200" dirty="0">
              <a:cs typeface="Calibri"/>
            </a:endParaRPr>
          </a:p>
        </p:txBody>
      </p:sp>
      <p:sp>
        <p:nvSpPr>
          <p:cNvPr id="54" name="TextBox 53"/>
          <p:cNvSpPr txBox="1"/>
          <p:nvPr/>
        </p:nvSpPr>
        <p:spPr>
          <a:xfrm>
            <a:off x="33350428" y="28633312"/>
            <a:ext cx="9687077" cy="3323987"/>
          </a:xfrm>
          <a:prstGeom prst="rect">
            <a:avLst/>
          </a:prstGeom>
          <a:noFill/>
          <a:ln>
            <a:noFill/>
          </a:ln>
        </p:spPr>
        <p:txBody>
          <a:bodyPr wrap="square" rtlCol="0" anchor="t">
            <a:spAutoFit/>
          </a:bodyPr>
          <a:lstStyle/>
          <a:p>
            <a:pPr algn="ctr"/>
            <a:r>
              <a:rPr lang="en-US" sz="6000" b="1" dirty="0">
                <a:ea typeface="+mn-lt"/>
                <a:cs typeface="+mn-lt"/>
              </a:rPr>
              <a:t>Acknowledgment</a:t>
            </a:r>
            <a:br>
              <a:rPr lang="en-US" sz="3000" b="1" dirty="0"/>
            </a:br>
            <a:r>
              <a:rPr lang="en-US" sz="3000" i="1" dirty="0"/>
              <a:t>This work was supported by our professors Clifton Presser and Rodney </a:t>
            </a:r>
            <a:r>
              <a:rPr lang="en-US" sz="3000" i="1" dirty="0" err="1"/>
              <a:t>Tosten</a:t>
            </a:r>
            <a:r>
              <a:rPr lang="en-US" sz="3000" i="1" dirty="0"/>
              <a:t>,</a:t>
            </a:r>
            <a:r>
              <a:rPr lang="en-US" sz="3000" i="1" dirty="0">
                <a:ea typeface="宋体"/>
              </a:rPr>
              <a:t> o</a:t>
            </a:r>
            <a:r>
              <a:rPr lang="en-US" altLang="zh-CN" sz="3000" i="1" dirty="0">
                <a:ea typeface="宋体"/>
              </a:rPr>
              <a:t>ur client Raven Waters, the class of CS440, the Gettysburg Computer Science Department and Gettysburg College's IT Department. Thank you so much for supporting us along the development process.</a:t>
            </a:r>
            <a:endParaRPr lang="en-US" sz="3000" dirty="0">
              <a:ea typeface="宋体"/>
            </a:endParaRPr>
          </a:p>
        </p:txBody>
      </p:sp>
      <p:cxnSp>
        <p:nvCxnSpPr>
          <p:cNvPr id="52" name="Straight Connector 51"/>
          <p:cNvCxnSpPr/>
          <p:nvPr/>
        </p:nvCxnSpPr>
        <p:spPr>
          <a:xfrm>
            <a:off x="914153" y="4269236"/>
            <a:ext cx="42123352" cy="0"/>
          </a:xfrm>
          <a:prstGeom prst="line">
            <a:avLst/>
          </a:prstGeom>
          <a:ln w="127000">
            <a:solidFill>
              <a:srgbClr val="00009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914153" y="4542894"/>
            <a:ext cx="42123352" cy="0"/>
          </a:xfrm>
          <a:prstGeom prst="line">
            <a:avLst/>
          </a:prstGeom>
          <a:ln w="127000">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Picture 14" descr="Gettysburg-College-Primary-Logo-(blue&amp;orange_294-&amp;158).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50427" y="741101"/>
            <a:ext cx="9626602" cy="2502069"/>
          </a:xfrm>
          <a:prstGeom prst="rect">
            <a:avLst/>
          </a:prstGeom>
        </p:spPr>
      </p:pic>
      <p:sp>
        <p:nvSpPr>
          <p:cNvPr id="16" name="TextBox 15"/>
          <p:cNvSpPr txBox="1"/>
          <p:nvPr/>
        </p:nvSpPr>
        <p:spPr>
          <a:xfrm>
            <a:off x="6951738" y="15239381"/>
            <a:ext cx="184666" cy="1415772"/>
          </a:xfrm>
          <a:prstGeom prst="rect">
            <a:avLst/>
          </a:prstGeom>
          <a:noFill/>
        </p:spPr>
        <p:txBody>
          <a:bodyPr wrap="none" rtlCol="0">
            <a:spAutoFit/>
          </a:bodyPr>
          <a:lstStyle/>
          <a:p>
            <a:endParaRPr lang="en-US"/>
          </a:p>
        </p:txBody>
      </p:sp>
      <p:sp>
        <p:nvSpPr>
          <p:cNvPr id="27" name="TextBox 26"/>
          <p:cNvSpPr txBox="1"/>
          <p:nvPr/>
        </p:nvSpPr>
        <p:spPr>
          <a:xfrm>
            <a:off x="841979" y="16602319"/>
            <a:ext cx="9626600" cy="1384995"/>
          </a:xfrm>
          <a:prstGeom prst="rect">
            <a:avLst/>
          </a:prstGeom>
          <a:noFill/>
          <a:ln>
            <a:noFill/>
          </a:ln>
        </p:spPr>
        <p:txBody>
          <a:bodyPr wrap="square" rtlCol="0" anchor="t">
            <a:spAutoFit/>
          </a:bodyPr>
          <a:lstStyle/>
          <a:p>
            <a:pPr algn="ctr"/>
            <a:r>
              <a:rPr lang="en-US" sz="6000" b="1">
                <a:cs typeface="Calibri"/>
              </a:rPr>
              <a:t>            Tools and Technology</a:t>
            </a:r>
          </a:p>
          <a:p>
            <a:endParaRPr lang="en-US" sz="2400"/>
          </a:p>
        </p:txBody>
      </p:sp>
      <p:sp>
        <p:nvSpPr>
          <p:cNvPr id="30" name="TextBox 29"/>
          <p:cNvSpPr txBox="1"/>
          <p:nvPr/>
        </p:nvSpPr>
        <p:spPr>
          <a:xfrm>
            <a:off x="33289950" y="21776680"/>
            <a:ext cx="9626599" cy="6555641"/>
          </a:xfrm>
          <a:prstGeom prst="rect">
            <a:avLst/>
          </a:prstGeom>
          <a:noFill/>
          <a:ln>
            <a:noFill/>
          </a:ln>
        </p:spPr>
        <p:txBody>
          <a:bodyPr wrap="square" rtlCol="0" anchor="t">
            <a:spAutoFit/>
          </a:bodyPr>
          <a:lstStyle/>
          <a:p>
            <a:pPr algn="ctr"/>
            <a:r>
              <a:rPr lang="en-US" sz="6000" b="1" dirty="0"/>
              <a:t>Future Approach</a:t>
            </a:r>
          </a:p>
          <a:p>
            <a:pPr marL="342900" indent="-342900">
              <a:buFont typeface="Arial" panose="020B0604020202020204" pitchFamily="34" charset="0"/>
              <a:buChar char="•"/>
            </a:pPr>
            <a:r>
              <a:rPr lang="en-US" sz="3000" dirty="0"/>
              <a:t>More functional </a:t>
            </a:r>
            <a:r>
              <a:rPr lang="en-US" sz="3000" dirty="0" err="1"/>
              <a:t>implementationa</a:t>
            </a:r>
            <a:r>
              <a:rPr lang="en-US" sz="3000" dirty="0"/>
              <a:t> such as the core rent book function, push notification, redirect to Gettysburg bookstore if the book cannot be found on ELO.</a:t>
            </a:r>
            <a:endParaRPr lang="en-US" sz="3000" dirty="0">
              <a:cs typeface="Calibri"/>
            </a:endParaRPr>
          </a:p>
          <a:p>
            <a:pPr marL="342900" indent="-342900">
              <a:buFont typeface="Arial" panose="020B0604020202020204" pitchFamily="34" charset="0"/>
              <a:buChar char="•"/>
            </a:pPr>
            <a:r>
              <a:rPr lang="en-US" sz="3000" dirty="0"/>
              <a:t>Scaling our database and testing with larger data sets such as products, users, order history, etc.</a:t>
            </a:r>
            <a:endParaRPr lang="en-US" sz="3000" dirty="0">
              <a:cs typeface="Calibri"/>
            </a:endParaRPr>
          </a:p>
          <a:p>
            <a:pPr marL="342900" indent="-342900">
              <a:buFont typeface="Arial" panose="020B0604020202020204" pitchFamily="34" charset="0"/>
              <a:buChar char="•"/>
            </a:pPr>
            <a:r>
              <a:rPr lang="en-US" sz="3000" dirty="0"/>
              <a:t>More intuitive and aesthetically UI design for the front-end.</a:t>
            </a:r>
            <a:endParaRPr lang="en-US" sz="3000" dirty="0">
              <a:cs typeface="Calibri"/>
            </a:endParaRPr>
          </a:p>
          <a:p>
            <a:pPr marL="342900" indent="-342900">
              <a:buFont typeface="Arial" panose="020B0604020202020204" pitchFamily="34" charset="0"/>
              <a:buChar char="•"/>
            </a:pPr>
            <a:r>
              <a:rPr lang="en-US" sz="3000" dirty="0"/>
              <a:t>Test with multiple focus group of Gettysburg College student users to see what they think about the application and have any suggestions for future implementation and development. </a:t>
            </a:r>
            <a:endParaRPr lang="en-US" sz="3000" dirty="0">
              <a:cs typeface="Calibri"/>
            </a:endParaRPr>
          </a:p>
          <a:p>
            <a:pPr marL="342900" indent="-342900">
              <a:buFont typeface="Arial" panose="020B0604020202020204" pitchFamily="34" charset="0"/>
              <a:buChar char="•"/>
            </a:pPr>
            <a:endParaRPr lang="en-US" sz="3000" dirty="0"/>
          </a:p>
        </p:txBody>
      </p:sp>
      <p:pic>
        <p:nvPicPr>
          <p:cNvPr id="18" name="Picture 18" descr="A screenshot of a cell phone&#10;&#10;Description generated with very high confidence">
            <a:extLst>
              <a:ext uri="{FF2B5EF4-FFF2-40B4-BE49-F238E27FC236}">
                <a16:creationId xmlns:a16="http://schemas.microsoft.com/office/drawing/2014/main" id="{85F035BE-2F76-4D2B-ABA0-DEA499731AD6}"/>
              </a:ext>
            </a:extLst>
          </p:cNvPr>
          <p:cNvPicPr>
            <a:picLocks noChangeAspect="1"/>
          </p:cNvPicPr>
          <p:nvPr/>
        </p:nvPicPr>
        <p:blipFill>
          <a:blip r:embed="rId4"/>
          <a:stretch>
            <a:fillRect/>
          </a:stretch>
        </p:blipFill>
        <p:spPr>
          <a:xfrm>
            <a:off x="12249321" y="6749181"/>
            <a:ext cx="10684042" cy="5672346"/>
          </a:xfrm>
          <a:prstGeom prst="rect">
            <a:avLst/>
          </a:prstGeom>
        </p:spPr>
      </p:pic>
      <p:pic>
        <p:nvPicPr>
          <p:cNvPr id="20" name="Picture 20" descr="A screenshot of a cell phone&#10;&#10;Description generated with very high confidence">
            <a:extLst>
              <a:ext uri="{FF2B5EF4-FFF2-40B4-BE49-F238E27FC236}">
                <a16:creationId xmlns:a16="http://schemas.microsoft.com/office/drawing/2014/main" id="{F2022B66-581E-461B-A6E7-DB8F358421E6}"/>
              </a:ext>
            </a:extLst>
          </p:cNvPr>
          <p:cNvPicPr>
            <a:picLocks noChangeAspect="1"/>
          </p:cNvPicPr>
          <p:nvPr/>
        </p:nvPicPr>
        <p:blipFill>
          <a:blip r:embed="rId5"/>
          <a:stretch>
            <a:fillRect/>
          </a:stretch>
        </p:blipFill>
        <p:spPr>
          <a:xfrm>
            <a:off x="23274942" y="11873953"/>
            <a:ext cx="10077649" cy="5453311"/>
          </a:xfrm>
          <a:prstGeom prst="rect">
            <a:avLst/>
          </a:prstGeom>
        </p:spPr>
      </p:pic>
      <p:pic>
        <p:nvPicPr>
          <p:cNvPr id="24" name="Picture 27">
            <a:extLst>
              <a:ext uri="{FF2B5EF4-FFF2-40B4-BE49-F238E27FC236}">
                <a16:creationId xmlns:a16="http://schemas.microsoft.com/office/drawing/2014/main" id="{E0574F90-053E-4693-918A-B2C26F47558F}"/>
              </a:ext>
            </a:extLst>
          </p:cNvPr>
          <p:cNvPicPr>
            <a:picLocks noChangeAspect="1"/>
          </p:cNvPicPr>
          <p:nvPr/>
        </p:nvPicPr>
        <p:blipFill>
          <a:blip r:embed="rId6"/>
          <a:stretch>
            <a:fillRect/>
          </a:stretch>
        </p:blipFill>
        <p:spPr>
          <a:xfrm>
            <a:off x="22909144" y="23643718"/>
            <a:ext cx="9235320" cy="4658703"/>
          </a:xfrm>
          <a:prstGeom prst="rect">
            <a:avLst/>
          </a:prstGeom>
        </p:spPr>
      </p:pic>
      <p:sp>
        <p:nvSpPr>
          <p:cNvPr id="9" name="TextBox 8">
            <a:extLst>
              <a:ext uri="{FF2B5EF4-FFF2-40B4-BE49-F238E27FC236}">
                <a16:creationId xmlns:a16="http://schemas.microsoft.com/office/drawing/2014/main" id="{8700C1AF-03DF-47F3-B19E-F45D48DE445F}"/>
              </a:ext>
            </a:extLst>
          </p:cNvPr>
          <p:cNvSpPr txBox="1"/>
          <p:nvPr/>
        </p:nvSpPr>
        <p:spPr>
          <a:xfrm>
            <a:off x="21359185" y="5895084"/>
            <a:ext cx="4884234"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5000" b="1">
                <a:cs typeface="Calibri"/>
              </a:rPr>
              <a:t>Front-End</a:t>
            </a:r>
          </a:p>
        </p:txBody>
      </p:sp>
      <p:sp>
        <p:nvSpPr>
          <p:cNvPr id="28" name="TextBox 27">
            <a:extLst>
              <a:ext uri="{FF2B5EF4-FFF2-40B4-BE49-F238E27FC236}">
                <a16:creationId xmlns:a16="http://schemas.microsoft.com/office/drawing/2014/main" id="{8A2E8759-3238-4FA6-899C-760B30080E19}"/>
              </a:ext>
            </a:extLst>
          </p:cNvPr>
          <p:cNvSpPr txBox="1"/>
          <p:nvPr/>
        </p:nvSpPr>
        <p:spPr>
          <a:xfrm>
            <a:off x="21145081" y="17460190"/>
            <a:ext cx="4884234"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5000" b="1">
                <a:cs typeface="Calibri"/>
              </a:rPr>
              <a:t>Back-End</a:t>
            </a:r>
          </a:p>
        </p:txBody>
      </p:sp>
      <p:sp>
        <p:nvSpPr>
          <p:cNvPr id="13" name="TextBox 12">
            <a:extLst>
              <a:ext uri="{FF2B5EF4-FFF2-40B4-BE49-F238E27FC236}">
                <a16:creationId xmlns:a16="http://schemas.microsoft.com/office/drawing/2014/main" id="{C3DB7C8A-4977-4500-94F8-C7E4AE5CC2FA}"/>
              </a:ext>
            </a:extLst>
          </p:cNvPr>
          <p:cNvSpPr txBox="1"/>
          <p:nvPr/>
        </p:nvSpPr>
        <p:spPr>
          <a:xfrm>
            <a:off x="21643588" y="7127581"/>
            <a:ext cx="11502111"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71500" indent="-571500">
              <a:buFont typeface="Arial"/>
              <a:buChar char="•"/>
            </a:pPr>
            <a:r>
              <a:rPr lang="en-US" sz="3200">
                <a:cs typeface="Calibri"/>
              </a:rPr>
              <a:t>In the application's </a:t>
            </a:r>
            <a:r>
              <a:rPr lang="en-US" sz="3200" b="1">
                <a:cs typeface="Calibri"/>
              </a:rPr>
              <a:t>main page</a:t>
            </a:r>
            <a:r>
              <a:rPr lang="en-US" sz="3200">
                <a:cs typeface="Calibri"/>
              </a:rPr>
              <a:t>, a student user will see all available books once they have logged in. Students will be able to buy a book by clicking on </a:t>
            </a:r>
            <a:r>
              <a:rPr lang="en-US" sz="3200" b="1" i="1">
                <a:cs typeface="Calibri"/>
              </a:rPr>
              <a:t>Add to cart</a:t>
            </a:r>
            <a:r>
              <a:rPr lang="en-US" sz="3200">
                <a:cs typeface="Calibri"/>
              </a:rPr>
              <a:t>, or hover over a book and add it to their wish list by clicking on </a:t>
            </a:r>
            <a:r>
              <a:rPr lang="en-US" sz="3200" b="1" i="1">
                <a:cs typeface="Calibri"/>
              </a:rPr>
              <a:t>Add to wish list.</a:t>
            </a:r>
            <a:r>
              <a:rPr lang="en-US" sz="3200">
                <a:cs typeface="Calibri"/>
              </a:rPr>
              <a:t> </a:t>
            </a:r>
          </a:p>
          <a:p>
            <a:pPr marL="571500" indent="-571500">
              <a:buFont typeface="Arial"/>
              <a:buChar char="•"/>
            </a:pPr>
            <a:r>
              <a:rPr lang="en-US" sz="3200">
                <a:cs typeface="Calibri"/>
              </a:rPr>
              <a:t>There is a </a:t>
            </a:r>
            <a:r>
              <a:rPr lang="en-US" sz="3200" b="1">
                <a:cs typeface="Calibri"/>
              </a:rPr>
              <a:t>side-bar</a:t>
            </a:r>
            <a:r>
              <a:rPr lang="en-US" sz="3200">
                <a:cs typeface="Calibri"/>
              </a:rPr>
              <a:t> on the left in which the user can find </a:t>
            </a:r>
            <a:r>
              <a:rPr lang="en-US" sz="3200" b="1">
                <a:cs typeface="Calibri"/>
              </a:rPr>
              <a:t>all functionalities</a:t>
            </a:r>
            <a:r>
              <a:rPr lang="en-US" sz="3200">
                <a:cs typeface="Calibri"/>
              </a:rPr>
              <a:t>: view profile, view shopping cart, view order, view wish list, report a complaint, contact ELO, etc. </a:t>
            </a:r>
          </a:p>
          <a:p>
            <a:pPr marL="571500" indent="-571500">
              <a:buFont typeface="Arial"/>
              <a:buChar char="•"/>
            </a:pPr>
            <a:r>
              <a:rPr lang="en-US" sz="3200">
                <a:cs typeface="Calibri"/>
              </a:rPr>
              <a:t>On the upper-right corner, the user can also </a:t>
            </a:r>
            <a:r>
              <a:rPr lang="en-US" sz="3200" b="1">
                <a:cs typeface="Calibri"/>
              </a:rPr>
              <a:t>sort the books</a:t>
            </a:r>
            <a:r>
              <a:rPr lang="en-US" sz="3200">
                <a:cs typeface="Calibri"/>
              </a:rPr>
              <a:t> by popularity, ratings, lowest price or highest price. </a:t>
            </a:r>
          </a:p>
        </p:txBody>
      </p:sp>
      <p:pic>
        <p:nvPicPr>
          <p:cNvPr id="80" name="Picture 80" descr="A close up of a logo&#10;&#10;Description generated with very high confidence">
            <a:extLst>
              <a:ext uri="{FF2B5EF4-FFF2-40B4-BE49-F238E27FC236}">
                <a16:creationId xmlns:a16="http://schemas.microsoft.com/office/drawing/2014/main" id="{8E92814B-3F0E-4D41-8E0E-2BB857D545DF}"/>
              </a:ext>
            </a:extLst>
          </p:cNvPr>
          <p:cNvPicPr>
            <a:picLocks noChangeAspect="1"/>
          </p:cNvPicPr>
          <p:nvPr/>
        </p:nvPicPr>
        <p:blipFill>
          <a:blip r:embed="rId7"/>
          <a:stretch>
            <a:fillRect/>
          </a:stretch>
        </p:blipFill>
        <p:spPr>
          <a:xfrm>
            <a:off x="3676752" y="17874909"/>
            <a:ext cx="5312897" cy="2488025"/>
          </a:xfrm>
          <a:prstGeom prst="rect">
            <a:avLst/>
          </a:prstGeom>
        </p:spPr>
      </p:pic>
      <p:sp>
        <p:nvSpPr>
          <p:cNvPr id="84" name="TextBox 83">
            <a:extLst>
              <a:ext uri="{FF2B5EF4-FFF2-40B4-BE49-F238E27FC236}">
                <a16:creationId xmlns:a16="http://schemas.microsoft.com/office/drawing/2014/main" id="{6C73D051-B510-4D63-8F1A-C18049A1289A}"/>
              </a:ext>
            </a:extLst>
          </p:cNvPr>
          <p:cNvSpPr txBox="1"/>
          <p:nvPr/>
        </p:nvSpPr>
        <p:spPr>
          <a:xfrm>
            <a:off x="835031" y="20599135"/>
            <a:ext cx="11741733"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ea typeface="+mn-lt"/>
                <a:cs typeface="+mn-lt"/>
              </a:rPr>
              <a:t>Site &amp; users management</a:t>
            </a:r>
            <a:r>
              <a:rPr lang="en-US" sz="4000" dirty="0">
                <a:ea typeface="+mn-lt"/>
                <a:cs typeface="+mn-lt"/>
              </a:rPr>
              <a:t>: site structure, hyperlinks, redirects, user permissions.</a:t>
            </a:r>
            <a:endParaRPr lang="en-US" sz="4000" dirty="0"/>
          </a:p>
        </p:txBody>
      </p:sp>
      <p:sp>
        <p:nvSpPr>
          <p:cNvPr id="17" name="文本框 16">
            <a:extLst>
              <a:ext uri="{FF2B5EF4-FFF2-40B4-BE49-F238E27FC236}">
                <a16:creationId xmlns:a16="http://schemas.microsoft.com/office/drawing/2014/main" id="{B4588F0C-841E-469B-A013-33624087913E}"/>
              </a:ext>
            </a:extLst>
          </p:cNvPr>
          <p:cNvSpPr txBox="1"/>
          <p:nvPr/>
        </p:nvSpPr>
        <p:spPr>
          <a:xfrm>
            <a:off x="33289951" y="5303858"/>
            <a:ext cx="9626599" cy="8371523"/>
          </a:xfrm>
          <a:prstGeom prst="rect">
            <a:avLst/>
          </a:prstGeom>
          <a:noFill/>
        </p:spPr>
        <p:txBody>
          <a:bodyPr wrap="square" rtlCol="0" anchor="t">
            <a:spAutoFit/>
          </a:bodyPr>
          <a:lstStyle/>
          <a:p>
            <a:pPr lvl="0" algn="ctr"/>
            <a:r>
              <a:rPr lang="en-US" altLang="zh-CN" sz="6000" b="1">
                <a:ea typeface="宋体"/>
              </a:rPr>
              <a:t>Timeline</a:t>
            </a:r>
          </a:p>
          <a:p>
            <a:pPr marL="685800" lvl="0" indent="-685800">
              <a:buFont typeface="Arial" panose="020B0604020202020204" pitchFamily="34" charset="0"/>
              <a:buChar char="•"/>
            </a:pPr>
            <a:endParaRPr lang="en-US" altLang="zh-CN" sz="2800" b="1">
              <a:solidFill>
                <a:prstClr val="black"/>
              </a:solidFill>
            </a:endParaRPr>
          </a:p>
          <a:p>
            <a:pPr marL="342900" indent="-342900">
              <a:buFont typeface="Arial"/>
              <a:buChar char="•"/>
            </a:pPr>
            <a:r>
              <a:rPr lang="en-US" altLang="zh-CN" sz="3000" b="1">
                <a:ea typeface="宋体"/>
              </a:rPr>
              <a:t>Aug. 26 – Sep. 15  </a:t>
            </a:r>
            <a:r>
              <a:rPr lang="en-US" altLang="zh-CN" sz="3000">
                <a:ea typeface="宋体"/>
              </a:rPr>
              <a:t>Gathering information and interviewing with client.</a:t>
            </a:r>
            <a:endParaRPr lang="en-US" altLang="zh-CN" sz="3000">
              <a:ea typeface="宋体"/>
              <a:cs typeface="Calibri"/>
            </a:endParaRPr>
          </a:p>
          <a:p>
            <a:pPr marL="342900" indent="-342900">
              <a:buFont typeface="Arial"/>
              <a:buChar char="•"/>
            </a:pPr>
            <a:r>
              <a:rPr lang="en-US" altLang="zh-CN" sz="3000" b="1">
                <a:ea typeface="宋体"/>
              </a:rPr>
              <a:t>Sep.15 – Oct.7  </a:t>
            </a:r>
            <a:r>
              <a:rPr lang="en-US" altLang="zh-CN" sz="3000">
                <a:ea typeface="宋体"/>
              </a:rPr>
              <a:t>Finish the requirement documentation.</a:t>
            </a:r>
            <a:endParaRPr lang="en-US" altLang="zh-CN" sz="3000">
              <a:ea typeface="宋体"/>
              <a:cs typeface="Calibri"/>
            </a:endParaRPr>
          </a:p>
          <a:p>
            <a:pPr marL="342900" indent="-342900">
              <a:buFont typeface="Arial"/>
              <a:buChar char="•"/>
            </a:pPr>
            <a:r>
              <a:rPr lang="en-US" altLang="zh-CN" sz="3000" b="1">
                <a:ea typeface="宋体"/>
              </a:rPr>
              <a:t>Oct.7 – Oct.21  </a:t>
            </a:r>
            <a:r>
              <a:rPr lang="en-US" altLang="zh-CN" sz="3000">
                <a:ea typeface="宋体"/>
              </a:rPr>
              <a:t>Preparation and Functionalities (Setting up Database and Backend, Landing Page, Login, Signup, etc.)</a:t>
            </a:r>
            <a:endParaRPr lang="en-US" altLang="zh-CN" sz="3000">
              <a:ea typeface="宋体"/>
              <a:cs typeface="Calibri"/>
            </a:endParaRPr>
          </a:p>
          <a:p>
            <a:pPr marL="342900" indent="-342900">
              <a:buFont typeface="Arial"/>
              <a:buChar char="•"/>
            </a:pPr>
            <a:r>
              <a:rPr lang="en-US" altLang="zh-CN" sz="3000" b="1">
                <a:ea typeface="宋体"/>
              </a:rPr>
              <a:t>Oct.21 – Nov.4  </a:t>
            </a:r>
            <a:r>
              <a:rPr lang="en-US" altLang="zh-CN" sz="3000">
                <a:ea typeface="宋体"/>
              </a:rPr>
              <a:t>Core functionalities (buying books , selling books,  Wishlist, Custom fields, etc.) </a:t>
            </a:r>
            <a:endParaRPr lang="en-US" altLang="zh-CN" sz="3000">
              <a:ea typeface="宋体"/>
              <a:cs typeface="Calibri"/>
            </a:endParaRPr>
          </a:p>
          <a:p>
            <a:pPr marL="342900" indent="-342900">
              <a:buFont typeface="Arial"/>
              <a:buChar char="•"/>
            </a:pPr>
            <a:r>
              <a:rPr lang="en-US" altLang="zh-CN" sz="3000" b="1">
                <a:ea typeface="宋体"/>
              </a:rPr>
              <a:t>Nov.4 – Nov.18 </a:t>
            </a:r>
            <a:r>
              <a:rPr lang="en-US" altLang="zh-CN" sz="3000">
                <a:ea typeface="宋体"/>
              </a:rPr>
              <a:t> More</a:t>
            </a:r>
            <a:r>
              <a:rPr lang="en-US" altLang="zh-CN" sz="3000" b="1">
                <a:ea typeface="宋体"/>
              </a:rPr>
              <a:t> </a:t>
            </a:r>
            <a:r>
              <a:rPr lang="en-US" altLang="zh-CN" sz="3000">
                <a:ea typeface="宋体"/>
              </a:rPr>
              <a:t>functionalities (search bar with sorting and filter option in Sellacious, plugin for payment, recommendation rystem, in app messaging)</a:t>
            </a:r>
            <a:endParaRPr lang="en-US" altLang="zh-CN" sz="3000">
              <a:ea typeface="宋体"/>
              <a:cs typeface="Calibri"/>
            </a:endParaRPr>
          </a:p>
          <a:p>
            <a:pPr marL="342900" indent="-342900">
              <a:buFont typeface="Arial"/>
              <a:buChar char="•"/>
            </a:pPr>
            <a:r>
              <a:rPr lang="en-US" altLang="zh-CN" sz="3000" b="1">
                <a:ea typeface="宋体"/>
              </a:rPr>
              <a:t>Nov.18 – Nov.25 </a:t>
            </a:r>
            <a:r>
              <a:rPr lang="en-US" altLang="zh-CN" sz="3000">
                <a:ea typeface="宋体"/>
              </a:rPr>
              <a:t> Implement the last few functionalities and debug.</a:t>
            </a:r>
            <a:endParaRPr lang="en-US" altLang="zh-CN" sz="3000">
              <a:ea typeface="宋体"/>
              <a:cs typeface="Calibri"/>
            </a:endParaRPr>
          </a:p>
          <a:p>
            <a:pPr marL="342900" indent="-342900">
              <a:buFont typeface="Arial"/>
              <a:buChar char="•"/>
            </a:pPr>
            <a:r>
              <a:rPr lang="en-US" altLang="zh-CN" sz="3000" b="1">
                <a:ea typeface="宋体"/>
              </a:rPr>
              <a:t>Nov.25 – Dec.2  </a:t>
            </a:r>
            <a:r>
              <a:rPr lang="en-US" altLang="zh-CN" sz="3000">
                <a:ea typeface="宋体"/>
              </a:rPr>
              <a:t>Review and documentation and presentation preparation.</a:t>
            </a:r>
            <a:endParaRPr lang="en-US" altLang="zh-CN" sz="3000">
              <a:ea typeface="宋体"/>
              <a:cs typeface="Calibri"/>
            </a:endParaRPr>
          </a:p>
          <a:p>
            <a:pPr marL="342900" indent="-342900">
              <a:buFont typeface="Arial"/>
              <a:buChar char="•"/>
            </a:pPr>
            <a:r>
              <a:rPr lang="en-US" altLang="zh-CN" sz="3000" b="1">
                <a:ea typeface="宋体"/>
              </a:rPr>
              <a:t>Dec.2 – Dec.6  </a:t>
            </a:r>
            <a:r>
              <a:rPr lang="en-US" altLang="zh-CN" sz="3000">
                <a:ea typeface="宋体"/>
              </a:rPr>
              <a:t>Presentation and deliverables meeting.</a:t>
            </a:r>
            <a:endParaRPr lang="en-US" altLang="zh-CN" sz="3000">
              <a:ea typeface="宋体"/>
              <a:cs typeface="Calibri"/>
            </a:endParaRPr>
          </a:p>
        </p:txBody>
      </p:sp>
      <p:pic>
        <p:nvPicPr>
          <p:cNvPr id="85" name="Picture 85" descr="A picture containing clock&#10;&#10;Description generated with very high confidence">
            <a:extLst>
              <a:ext uri="{FF2B5EF4-FFF2-40B4-BE49-F238E27FC236}">
                <a16:creationId xmlns:a16="http://schemas.microsoft.com/office/drawing/2014/main" id="{61F1F0E1-3F9F-433F-A4EB-2B8B42C14C6A}"/>
              </a:ext>
            </a:extLst>
          </p:cNvPr>
          <p:cNvPicPr>
            <a:picLocks noChangeAspect="1"/>
          </p:cNvPicPr>
          <p:nvPr/>
        </p:nvPicPr>
        <p:blipFill>
          <a:blip r:embed="rId8"/>
          <a:stretch>
            <a:fillRect/>
          </a:stretch>
        </p:blipFill>
        <p:spPr>
          <a:xfrm>
            <a:off x="3117414" y="22032260"/>
            <a:ext cx="5901797" cy="3055707"/>
          </a:xfrm>
          <a:prstGeom prst="rect">
            <a:avLst/>
          </a:prstGeom>
        </p:spPr>
      </p:pic>
      <p:sp>
        <p:nvSpPr>
          <p:cNvPr id="38" name="TextBox 37">
            <a:extLst>
              <a:ext uri="{FF2B5EF4-FFF2-40B4-BE49-F238E27FC236}">
                <a16:creationId xmlns:a16="http://schemas.microsoft.com/office/drawing/2014/main" id="{FE4BBA3D-5D50-4A04-A36F-852DEF57E9CE}"/>
              </a:ext>
            </a:extLst>
          </p:cNvPr>
          <p:cNvSpPr txBox="1"/>
          <p:nvPr/>
        </p:nvSpPr>
        <p:spPr>
          <a:xfrm>
            <a:off x="12605710" y="12666575"/>
            <a:ext cx="11234482"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71500" indent="-571500">
              <a:buFont typeface="Arial"/>
              <a:buChar char="•"/>
            </a:pPr>
            <a:r>
              <a:rPr lang="en-US" sz="3200">
                <a:cs typeface="Calibri"/>
              </a:rPr>
              <a:t>Once a user clicks on a book, the page will display all </a:t>
            </a:r>
            <a:r>
              <a:rPr lang="en-US" sz="3200" b="1">
                <a:cs typeface="Calibri"/>
              </a:rPr>
              <a:t>information about the book</a:t>
            </a:r>
            <a:r>
              <a:rPr lang="en-US" sz="3200">
                <a:cs typeface="Calibri"/>
              </a:rPr>
              <a:t>: title, price, quantity, sold by who, short description (authors, used for what specific course, pick-up time and location). The user can also see the ISBN number and the major pertaining to the book under the </a:t>
            </a:r>
            <a:r>
              <a:rPr lang="en-US" sz="3200" i="1">
                <a:cs typeface="Calibri"/>
              </a:rPr>
              <a:t>Specifications</a:t>
            </a:r>
            <a:r>
              <a:rPr lang="en-US" sz="3200">
                <a:cs typeface="Calibri"/>
              </a:rPr>
              <a:t> field.</a:t>
            </a:r>
          </a:p>
          <a:p>
            <a:pPr marL="571500" indent="-571500">
              <a:buFont typeface="Arial"/>
              <a:buChar char="•"/>
            </a:pPr>
            <a:r>
              <a:rPr lang="en-US" sz="3200">
                <a:cs typeface="Calibri"/>
              </a:rPr>
              <a:t>Information of the book can only be edited the </a:t>
            </a:r>
            <a:r>
              <a:rPr lang="en-US" sz="3200" b="1">
                <a:cs typeface="Calibri"/>
              </a:rPr>
              <a:t>seller</a:t>
            </a:r>
            <a:r>
              <a:rPr lang="en-US" sz="3200">
                <a:cs typeface="Calibri"/>
              </a:rPr>
              <a:t> of the book, and all edits of the book have to be done in the back-end on Sellacious.</a:t>
            </a:r>
          </a:p>
        </p:txBody>
      </p:sp>
      <p:sp>
        <p:nvSpPr>
          <p:cNvPr id="102" name="TextBox 101">
            <a:extLst>
              <a:ext uri="{FF2B5EF4-FFF2-40B4-BE49-F238E27FC236}">
                <a16:creationId xmlns:a16="http://schemas.microsoft.com/office/drawing/2014/main" id="{C3B19E4F-C3B6-40DD-BDB8-268ABAD4BF29}"/>
              </a:ext>
            </a:extLst>
          </p:cNvPr>
          <p:cNvSpPr txBox="1"/>
          <p:nvPr/>
        </p:nvSpPr>
        <p:spPr>
          <a:xfrm>
            <a:off x="893088" y="25121177"/>
            <a:ext cx="10870877"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ea typeface="+mn-lt"/>
                <a:cs typeface="+mn-lt"/>
              </a:rPr>
              <a:t>Market &amp; users management</a:t>
            </a:r>
            <a:r>
              <a:rPr lang="en-US" sz="4000" dirty="0">
                <a:ea typeface="+mn-lt"/>
                <a:cs typeface="+mn-lt"/>
              </a:rPr>
              <a:t>: products (books), pricing, seller and buyer management, market  analytics. </a:t>
            </a:r>
            <a:endParaRPr lang="en-US" sz="4000" dirty="0"/>
          </a:p>
        </p:txBody>
      </p:sp>
      <p:pic>
        <p:nvPicPr>
          <p:cNvPr id="87" name="Picture 87" descr="A close up of a sign&#10;&#10;Description generated with high confidence">
            <a:extLst>
              <a:ext uri="{FF2B5EF4-FFF2-40B4-BE49-F238E27FC236}">
                <a16:creationId xmlns:a16="http://schemas.microsoft.com/office/drawing/2014/main" id="{6C2DBEAB-840B-4BAB-8124-6CD7A055E4F3}"/>
              </a:ext>
            </a:extLst>
          </p:cNvPr>
          <p:cNvPicPr>
            <a:picLocks noChangeAspect="1"/>
          </p:cNvPicPr>
          <p:nvPr/>
        </p:nvPicPr>
        <p:blipFill>
          <a:blip r:embed="rId9"/>
          <a:stretch>
            <a:fillRect/>
          </a:stretch>
        </p:blipFill>
        <p:spPr>
          <a:xfrm>
            <a:off x="892193" y="28282347"/>
            <a:ext cx="6702862" cy="2386721"/>
          </a:xfrm>
          <a:prstGeom prst="rect">
            <a:avLst/>
          </a:prstGeom>
        </p:spPr>
      </p:pic>
      <p:pic>
        <p:nvPicPr>
          <p:cNvPr id="89" name="Picture 89" descr="A close up of a logo&#10;&#10;Description generated with very high confidence">
            <a:extLst>
              <a:ext uri="{FF2B5EF4-FFF2-40B4-BE49-F238E27FC236}">
                <a16:creationId xmlns:a16="http://schemas.microsoft.com/office/drawing/2014/main" id="{76BCBD93-6195-429C-A81D-8FA53CFC61F6}"/>
              </a:ext>
            </a:extLst>
          </p:cNvPr>
          <p:cNvPicPr>
            <a:picLocks noChangeAspect="1"/>
          </p:cNvPicPr>
          <p:nvPr/>
        </p:nvPicPr>
        <p:blipFill>
          <a:blip r:embed="rId10"/>
          <a:stretch>
            <a:fillRect/>
          </a:stretch>
        </p:blipFill>
        <p:spPr>
          <a:xfrm>
            <a:off x="7810080" y="28035615"/>
            <a:ext cx="3173034" cy="3112411"/>
          </a:xfrm>
          <a:prstGeom prst="rect">
            <a:avLst/>
          </a:prstGeom>
        </p:spPr>
      </p:pic>
      <p:sp>
        <p:nvSpPr>
          <p:cNvPr id="106" name="TextBox 105">
            <a:extLst>
              <a:ext uri="{FF2B5EF4-FFF2-40B4-BE49-F238E27FC236}">
                <a16:creationId xmlns:a16="http://schemas.microsoft.com/office/drawing/2014/main" id="{BD567A0D-02ED-4A81-BD8F-71B01746D54A}"/>
              </a:ext>
            </a:extLst>
          </p:cNvPr>
          <p:cNvSpPr txBox="1"/>
          <p:nvPr/>
        </p:nvSpPr>
        <p:spPr>
          <a:xfrm>
            <a:off x="1669465" y="30801797"/>
            <a:ext cx="419815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ea typeface="+mn-lt"/>
                <a:cs typeface="+mn-lt"/>
              </a:rPr>
              <a:t>In App Messaging </a:t>
            </a:r>
            <a:endParaRPr lang="en-US" sz="4000" dirty="0"/>
          </a:p>
        </p:txBody>
      </p:sp>
      <p:sp>
        <p:nvSpPr>
          <p:cNvPr id="107" name="TextBox 106">
            <a:extLst>
              <a:ext uri="{FF2B5EF4-FFF2-40B4-BE49-F238E27FC236}">
                <a16:creationId xmlns:a16="http://schemas.microsoft.com/office/drawing/2014/main" id="{207F1E81-885C-4C5B-80E6-373790D623C0}"/>
              </a:ext>
            </a:extLst>
          </p:cNvPr>
          <p:cNvSpPr txBox="1"/>
          <p:nvPr/>
        </p:nvSpPr>
        <p:spPr>
          <a:xfrm>
            <a:off x="7561641" y="30801797"/>
            <a:ext cx="4198155"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cs typeface="Calibri"/>
              </a:rPr>
              <a:t>Payment and Card Management</a:t>
            </a:r>
            <a:endParaRPr lang="en-US"/>
          </a:p>
        </p:txBody>
      </p:sp>
      <p:pic>
        <p:nvPicPr>
          <p:cNvPr id="1030" name="Picture 6" descr="https://lh5.googleusercontent.com/n6Hpuft1ecV9aMwwocic1qd5wSEjF_1KrJTwy42k_kjzqB0pwrp9P0XZ-dt4gyuQ_URaASUd-ZoSRjJZRCfntf_LbQcAivsJIFd5o__pQMGQfSgFQMJFAfgImNjp92ZmZ-vShaMm">
            <a:extLst>
              <a:ext uri="{FF2B5EF4-FFF2-40B4-BE49-F238E27FC236}">
                <a16:creationId xmlns:a16="http://schemas.microsoft.com/office/drawing/2014/main" id="{E5BA5AC7-8124-4B98-94E3-8FF68837CFC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338346" y="14655967"/>
            <a:ext cx="9711240" cy="5291174"/>
          </a:xfrm>
          <a:prstGeom prst="rect">
            <a:avLst/>
          </a:prstGeom>
          <a:noFill/>
          <a:extLst>
            <a:ext uri="{909E8E84-426E-40DD-AFC4-6F175D3DCCD1}">
              <a14:hiddenFill xmlns:a14="http://schemas.microsoft.com/office/drawing/2010/main">
                <a:solidFill>
                  <a:srgbClr val="FFFFFF"/>
                </a:solidFill>
              </a14:hiddenFill>
            </a:ext>
          </a:extLst>
        </p:spPr>
      </p:pic>
      <p:sp>
        <p:nvSpPr>
          <p:cNvPr id="21" name="文本框 20">
            <a:extLst>
              <a:ext uri="{FF2B5EF4-FFF2-40B4-BE49-F238E27FC236}">
                <a16:creationId xmlns:a16="http://schemas.microsoft.com/office/drawing/2014/main" id="{DEAB984E-4E8F-4F5F-89F1-84B8074F4D8F}"/>
              </a:ext>
            </a:extLst>
          </p:cNvPr>
          <p:cNvSpPr txBox="1"/>
          <p:nvPr/>
        </p:nvSpPr>
        <p:spPr>
          <a:xfrm>
            <a:off x="34587766" y="20168996"/>
            <a:ext cx="7549661" cy="538609"/>
          </a:xfrm>
          <a:prstGeom prst="rect">
            <a:avLst/>
          </a:prstGeom>
          <a:noFill/>
        </p:spPr>
        <p:txBody>
          <a:bodyPr wrap="square" rtlCol="0">
            <a:spAutoFit/>
          </a:bodyPr>
          <a:lstStyle/>
          <a:p>
            <a:r>
              <a:rPr lang="en-US" altLang="zh-CN" sz="2900">
                <a:solidFill>
                  <a:prstClr val="black"/>
                </a:solidFill>
              </a:rPr>
              <a:t>Image: The Gantt Chart for our team’s time line</a:t>
            </a:r>
            <a:endParaRPr lang="zh-CN" altLang="en-US" sz="2900">
              <a:solidFill>
                <a:prstClr val="black"/>
              </a:solidFill>
            </a:endParaRPr>
          </a:p>
        </p:txBody>
      </p:sp>
      <p:sp>
        <p:nvSpPr>
          <p:cNvPr id="14" name="TextBox 13">
            <a:extLst>
              <a:ext uri="{FF2B5EF4-FFF2-40B4-BE49-F238E27FC236}">
                <a16:creationId xmlns:a16="http://schemas.microsoft.com/office/drawing/2014/main" id="{4D820E1B-9D42-4FA7-9EF1-31D2591952A5}"/>
              </a:ext>
            </a:extLst>
          </p:cNvPr>
          <p:cNvSpPr txBox="1"/>
          <p:nvPr/>
        </p:nvSpPr>
        <p:spPr>
          <a:xfrm>
            <a:off x="22058551" y="18482544"/>
            <a:ext cx="10681103"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3200" b="1">
                <a:cs typeface="Calibri"/>
              </a:rPr>
              <a:t>Joomla</a:t>
            </a:r>
            <a:r>
              <a:rPr lang="en-US" sz="3200">
                <a:cs typeface="Calibri"/>
              </a:rPr>
              <a:t> is hosted on Gettysburg College's web server </a:t>
            </a:r>
            <a:r>
              <a:rPr lang="en-US" sz="3200" i="1">
                <a:cs typeface="Calibri"/>
              </a:rPr>
              <a:t>Sites at Gettysburg</a:t>
            </a:r>
            <a:r>
              <a:rPr lang="en-US" sz="3200">
                <a:cs typeface="Calibri"/>
              </a:rPr>
              <a:t>, and is installed via Installatron.  </a:t>
            </a:r>
          </a:p>
          <a:p>
            <a:pPr marL="457200" indent="-457200">
              <a:buFont typeface="Arial"/>
              <a:buChar char="•"/>
            </a:pPr>
            <a:r>
              <a:rPr lang="en-US" sz="3200">
                <a:cs typeface="Calibri"/>
              </a:rPr>
              <a:t>Using Installatron's </a:t>
            </a:r>
            <a:r>
              <a:rPr lang="en-US" sz="3200" b="1">
                <a:cs typeface="Calibri"/>
              </a:rPr>
              <a:t>File Manager</a:t>
            </a:r>
            <a:r>
              <a:rPr lang="en-US" sz="3200">
                <a:cs typeface="Calibri"/>
              </a:rPr>
              <a:t> and </a:t>
            </a:r>
            <a:r>
              <a:rPr lang="en-US" sz="3200" b="1">
                <a:cs typeface="Calibri"/>
              </a:rPr>
              <a:t>Database Manager,</a:t>
            </a:r>
            <a:r>
              <a:rPr lang="en-US" sz="3200">
                <a:cs typeface="Calibri"/>
              </a:rPr>
              <a:t> we can access the application's massive codebase and see the database tables. We use this feature to create or modify any component or functionality. </a:t>
            </a:r>
          </a:p>
          <a:p>
            <a:pPr marL="457200" indent="-457200">
              <a:buFont typeface="Arial"/>
              <a:buChar char="•"/>
            </a:pPr>
            <a:r>
              <a:rPr lang="en-US" sz="3200">
                <a:cs typeface="Calibri"/>
              </a:rPr>
              <a:t>We also </a:t>
            </a:r>
            <a:r>
              <a:rPr lang="en-US" sz="3200" b="1">
                <a:cs typeface="Calibri"/>
              </a:rPr>
              <a:t>back-up</a:t>
            </a:r>
            <a:r>
              <a:rPr lang="en-US" sz="3200">
                <a:cs typeface="Calibri"/>
              </a:rPr>
              <a:t> our data on Joomla once every week or before implementing any new major feature to make sure that our website won't crash and we don't lose existing data. </a:t>
            </a:r>
          </a:p>
        </p:txBody>
      </p:sp>
      <p:pic>
        <p:nvPicPr>
          <p:cNvPr id="22" name="Picture 25" descr="A screenshot of a cell phone&#10;&#10;Description generated with very high confidence">
            <a:extLst>
              <a:ext uri="{FF2B5EF4-FFF2-40B4-BE49-F238E27FC236}">
                <a16:creationId xmlns:a16="http://schemas.microsoft.com/office/drawing/2014/main" id="{0070AA17-75CB-4FEA-B255-9FF50E1B2E62}"/>
              </a:ext>
            </a:extLst>
          </p:cNvPr>
          <p:cNvPicPr>
            <a:picLocks noChangeAspect="1"/>
          </p:cNvPicPr>
          <p:nvPr/>
        </p:nvPicPr>
        <p:blipFill>
          <a:blip r:embed="rId12"/>
          <a:stretch>
            <a:fillRect/>
          </a:stretch>
        </p:blipFill>
        <p:spPr>
          <a:xfrm>
            <a:off x="13020795" y="18433341"/>
            <a:ext cx="8610600" cy="4699635"/>
          </a:xfrm>
          <a:prstGeom prst="rect">
            <a:avLst/>
          </a:prstGeom>
        </p:spPr>
      </p:pic>
      <p:pic>
        <p:nvPicPr>
          <p:cNvPr id="32" name="Picture 32" descr="A screenshot of a cell phone&#10;&#10;Description generated with very high confidence">
            <a:extLst>
              <a:ext uri="{FF2B5EF4-FFF2-40B4-BE49-F238E27FC236}">
                <a16:creationId xmlns:a16="http://schemas.microsoft.com/office/drawing/2014/main" id="{140E0920-83BA-4752-8995-ADE22143229E}"/>
              </a:ext>
            </a:extLst>
          </p:cNvPr>
          <p:cNvPicPr>
            <a:picLocks noChangeAspect="1"/>
          </p:cNvPicPr>
          <p:nvPr/>
        </p:nvPicPr>
        <p:blipFill>
          <a:blip r:embed="rId13"/>
          <a:stretch>
            <a:fillRect/>
          </a:stretch>
        </p:blipFill>
        <p:spPr>
          <a:xfrm>
            <a:off x="12992100" y="27743677"/>
            <a:ext cx="8724900" cy="4758690"/>
          </a:xfrm>
          <a:prstGeom prst="rect">
            <a:avLst/>
          </a:prstGeom>
        </p:spPr>
      </p:pic>
      <p:sp>
        <p:nvSpPr>
          <p:cNvPr id="34" name="TextBox 33">
            <a:extLst>
              <a:ext uri="{FF2B5EF4-FFF2-40B4-BE49-F238E27FC236}">
                <a16:creationId xmlns:a16="http://schemas.microsoft.com/office/drawing/2014/main" id="{D143EAC8-5722-4213-85AE-7C34DF4AE93D}"/>
              </a:ext>
            </a:extLst>
          </p:cNvPr>
          <p:cNvSpPr txBox="1"/>
          <p:nvPr/>
        </p:nvSpPr>
        <p:spPr>
          <a:xfrm>
            <a:off x="12915900" y="23613823"/>
            <a:ext cx="9429750"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3200">
                <a:cs typeface="Calibri"/>
              </a:rPr>
              <a:t>On Joomla </a:t>
            </a:r>
            <a:r>
              <a:rPr lang="en-US" sz="3200" b="1">
                <a:cs typeface="Calibri"/>
              </a:rPr>
              <a:t>administrator panel</a:t>
            </a:r>
            <a:r>
              <a:rPr lang="en-US" sz="3200">
                <a:cs typeface="Calibri"/>
              </a:rPr>
              <a:t>, we manage users access level, create menu structure, install new component, modify existing modules and install new UI templates. </a:t>
            </a:r>
          </a:p>
          <a:p>
            <a:pPr marL="457200" indent="-457200">
              <a:buFont typeface="Arial"/>
              <a:buChar char="•"/>
            </a:pPr>
            <a:r>
              <a:rPr lang="en-US" sz="3200">
                <a:cs typeface="Calibri"/>
              </a:rPr>
              <a:t>We also find and install Joomla's extensions using the </a:t>
            </a:r>
            <a:r>
              <a:rPr lang="en-US" sz="3200" b="1">
                <a:cs typeface="Calibri"/>
              </a:rPr>
              <a:t>Joomla! Extension Directory</a:t>
            </a:r>
            <a:r>
              <a:rPr lang="en-US" sz="3200">
                <a:cs typeface="Calibri"/>
              </a:rPr>
              <a:t>, to make sure that the extensions is compatible with Joomla and </a:t>
            </a:r>
            <a:r>
              <a:rPr lang="en-US" sz="3200" err="1">
                <a:cs typeface="Calibri"/>
              </a:rPr>
              <a:t>Sellacious</a:t>
            </a:r>
            <a:r>
              <a:rPr lang="en-US" sz="3200">
                <a:cs typeface="Calibri"/>
              </a:rPr>
              <a:t>. </a:t>
            </a:r>
          </a:p>
          <a:p>
            <a:pPr marL="457200" indent="-457200">
              <a:buFont typeface="Arial"/>
              <a:buChar char="•"/>
            </a:pPr>
            <a:endParaRPr lang="en-US" sz="3200">
              <a:cs typeface="Calibri"/>
            </a:endParaRPr>
          </a:p>
        </p:txBody>
      </p:sp>
      <p:sp>
        <p:nvSpPr>
          <p:cNvPr id="35" name="TextBox 34">
            <a:extLst>
              <a:ext uri="{FF2B5EF4-FFF2-40B4-BE49-F238E27FC236}">
                <a16:creationId xmlns:a16="http://schemas.microsoft.com/office/drawing/2014/main" id="{9BF5640E-0767-47B7-BBE6-EBD8FF6FAD8E}"/>
              </a:ext>
            </a:extLst>
          </p:cNvPr>
          <p:cNvSpPr txBox="1"/>
          <p:nvPr/>
        </p:nvSpPr>
        <p:spPr>
          <a:xfrm>
            <a:off x="22107525" y="28728747"/>
            <a:ext cx="10420350"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3200">
                <a:cs typeface="Calibri"/>
              </a:rPr>
              <a:t>On </a:t>
            </a:r>
            <a:r>
              <a:rPr lang="en-US" sz="3200" err="1">
                <a:cs typeface="Calibri"/>
              </a:rPr>
              <a:t>Sellacious</a:t>
            </a:r>
            <a:r>
              <a:rPr lang="en-US" sz="3200">
                <a:cs typeface="Calibri"/>
              </a:rPr>
              <a:t> administrator site, administrators can manage all sellers, buyers, and all books available on ELO. This give the administrators full control over their site and maintain the marketplace's security. </a:t>
            </a:r>
          </a:p>
          <a:p>
            <a:pPr marL="457200" indent="-457200">
              <a:buFont typeface="Arial"/>
              <a:buChar char="•"/>
            </a:pPr>
            <a:r>
              <a:rPr lang="en-US" sz="3200">
                <a:cs typeface="Calibri"/>
              </a:rPr>
              <a:t>ELO's students users can also access </a:t>
            </a:r>
            <a:r>
              <a:rPr lang="en-US" sz="3200" err="1">
                <a:cs typeface="Calibri"/>
              </a:rPr>
              <a:t>Sellacious</a:t>
            </a:r>
            <a:r>
              <a:rPr lang="en-US" sz="3200">
                <a:cs typeface="Calibri"/>
              </a:rPr>
              <a:t>, however with restricted permission, to add, edit, delete any information about the books that they are selling.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Solstice.thmx</Template>
  <TotalTime>1</TotalTime>
  <Words>322</Words>
  <Application>Microsoft Macintosh PowerPoint</Application>
  <PresentationFormat>Custom</PresentationFormat>
  <Paragraphs>57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宋体</vt:lpstr>
      <vt:lpstr>Arial</vt:lpstr>
      <vt:lpstr>Calibri</vt:lpstr>
      <vt:lpstr>Office Theme</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Josef Brandauer</dc:creator>
  <cp:lastModifiedBy>Mai P. Trinh</cp:lastModifiedBy>
  <cp:revision>25</cp:revision>
  <cp:lastPrinted>2015-10-21T14:47:51Z</cp:lastPrinted>
  <dcterms:created xsi:type="dcterms:W3CDTF">2011-04-08T16:58:43Z</dcterms:created>
  <dcterms:modified xsi:type="dcterms:W3CDTF">2019-12-08T15:20:50Z</dcterms:modified>
</cp:coreProperties>
</file>