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
      <p:font typeface="Roboto Slab" pitchFamily="2"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4720"/>
  </p:normalViewPr>
  <p:slideViewPr>
    <p:cSldViewPr snapToGrid="0">
      <p:cViewPr varScale="1">
        <p:scale>
          <a:sx n="140" d="100"/>
          <a:sy n="140" d="100"/>
        </p:scale>
        <p:origin x="42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Roboto Slab"/>
                <a:ea typeface="Roboto Slab"/>
                <a:cs typeface="Roboto Slab"/>
                <a:sym typeface="Roboto Slab"/>
              </a:rPr>
              <a:t>Customized reseller helping buyers and sellers find each other</a:t>
            </a:r>
            <a:endParaRPr>
              <a:solidFill>
                <a:schemeClr val="dk1"/>
              </a:solidFill>
              <a:latin typeface="Roboto Slab"/>
              <a:ea typeface="Roboto Slab"/>
              <a:cs typeface="Roboto Slab"/>
              <a:sym typeface="Roboto Slab"/>
            </a:endParaRPr>
          </a:p>
          <a:p>
            <a:pPr marL="0" lvl="0" indent="0" algn="l" rtl="0">
              <a:spcBef>
                <a:spcPts val="0"/>
              </a:spcBef>
              <a:spcAft>
                <a:spcPts val="0"/>
              </a:spcAft>
              <a:buNone/>
            </a:pPr>
            <a:endParaRPr>
              <a:solidFill>
                <a:schemeClr val="dk1"/>
              </a:solidFill>
              <a:latin typeface="Roboto Slab"/>
              <a:ea typeface="Roboto Slab"/>
              <a:cs typeface="Roboto Slab"/>
              <a:sym typeface="Roboto Slab"/>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827819c29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827819c29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827819c29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827819c29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5827819c29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5827819c2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a:t>
            </a:r>
            <a:r>
              <a:rPr lang="en" sz="1200">
                <a:solidFill>
                  <a:schemeClr val="dk1"/>
                </a:solidFill>
                <a:latin typeface="Times New Roman"/>
                <a:ea typeface="Times New Roman"/>
                <a:cs typeface="Times New Roman"/>
                <a:sym typeface="Times New Roman"/>
              </a:rPr>
              <a:t>Amazon, Chegg, Gettysburg College Bookstore</a:t>
            </a:r>
            <a:endParaRPr sz="1200">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827819c29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827819c29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*NeoBook, Bookscouter, Gettysburg College Bookstore, Belltower Books, Chegg, Amazon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11e03352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11e03352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827819c29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827819c2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 more lugging books to bookstores only to be told no one’s buying or that your book is worth a fraction of what you paid”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8e44c9fa8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8e44c9fa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*only for apple phones? iOS and iTunes is the same operating system. If it was for any phone it would be “iOS and Android” or something. Google Play Store or something...or just keep it Apple, might make it easier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827819c29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827819c29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a:solidFill>
                  <a:schemeClr val="dk1"/>
                </a:solidFill>
                <a:latin typeface="Roboto"/>
                <a:ea typeface="Roboto"/>
                <a:cs typeface="Roboto"/>
                <a:sym typeface="Roboto"/>
              </a:rPr>
              <a:t>Feature option to “follow” GBC students to receive alerts when they list a new book to sell/rent out in your noted major/academic interests ← you can say this, instead of writing it all on the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827819c29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827819c29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827819c2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827819c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*ELO. Will own the computer science code for the app (Ensure before partner with GBC, if not, what is the breakdown?)</a:t>
            </a:r>
            <a:endParaRPr/>
          </a:p>
          <a:p>
            <a:pPr marL="0" lvl="0" indent="0" algn="l" rtl="0">
              <a:spcBef>
                <a:spcPts val="0"/>
              </a:spcBef>
              <a:spcAft>
                <a:spcPts val="0"/>
              </a:spcAft>
              <a:buNone/>
            </a:pPr>
            <a:r>
              <a:rPr lang="en"/>
              <a:t>**Understandable to those not versed in CS jargon</a:t>
            </a:r>
            <a:endParaRPr/>
          </a:p>
          <a:p>
            <a:pPr marL="0" lvl="0" indent="0" algn="l" rtl="0">
              <a:spcBef>
                <a:spcPts val="0"/>
              </a:spcBef>
              <a:spcAft>
                <a:spcPts val="0"/>
              </a:spcAft>
              <a:buNone/>
            </a:pPr>
            <a:r>
              <a:rPr lang="en"/>
              <a:t>*** Gain experience of making production-ready code that solve ELO. solutions, market to future employees bc this what they will do in future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997950" y="1228875"/>
            <a:ext cx="71481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t>ELO.</a:t>
            </a:r>
            <a:endParaRPr sz="600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Raven C. Waters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143725" y="374250"/>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Fellowship Utilization Plan</a:t>
            </a:r>
            <a:endParaRPr/>
          </a:p>
        </p:txBody>
      </p:sp>
      <p:sp>
        <p:nvSpPr>
          <p:cNvPr id="135" name="Google Shape;135;p22"/>
          <p:cNvSpPr txBox="1">
            <a:spLocks noGrp="1"/>
          </p:cNvSpPr>
          <p:nvPr>
            <p:ph type="body" idx="1"/>
          </p:nvPr>
        </p:nvSpPr>
        <p:spPr>
          <a:xfrm>
            <a:off x="514150" y="1382300"/>
            <a:ext cx="2671800" cy="30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t>Finances</a:t>
            </a:r>
            <a:endParaRPr sz="1800" b="1"/>
          </a:p>
          <a:p>
            <a:pPr marL="0" lvl="0" indent="0" algn="ctr" rtl="0">
              <a:spcBef>
                <a:spcPts val="1600"/>
              </a:spcBef>
              <a:spcAft>
                <a:spcPts val="0"/>
              </a:spcAft>
              <a:buNone/>
            </a:pPr>
            <a:r>
              <a:rPr lang="en"/>
              <a:t>ELO. Team labor wages (3x/wk)</a:t>
            </a:r>
            <a:endParaRPr/>
          </a:p>
          <a:p>
            <a:pPr marL="0" lvl="0" indent="0" algn="ctr" rtl="0">
              <a:spcBef>
                <a:spcPts val="1600"/>
              </a:spcBef>
              <a:spcAft>
                <a:spcPts val="0"/>
              </a:spcAft>
              <a:buNone/>
            </a:pPr>
            <a:r>
              <a:rPr lang="en"/>
              <a:t>Apple/Android Developer Account </a:t>
            </a:r>
            <a:endParaRPr/>
          </a:p>
          <a:p>
            <a:pPr marL="0" lvl="0" indent="0" algn="ctr" rtl="0">
              <a:spcBef>
                <a:spcPts val="1600"/>
              </a:spcBef>
              <a:spcAft>
                <a:spcPts val="0"/>
              </a:spcAft>
              <a:buNone/>
            </a:pPr>
            <a:r>
              <a:rPr lang="en"/>
              <a:t>Fall 2020 Launch: marketing, branding materials, third party endorsements</a:t>
            </a:r>
            <a:endParaRPr/>
          </a:p>
          <a:p>
            <a:pPr marL="0" lvl="0" indent="0" algn="ctr" rtl="0">
              <a:spcBef>
                <a:spcPts val="1600"/>
              </a:spcBef>
              <a:spcAft>
                <a:spcPts val="1600"/>
              </a:spcAft>
              <a:buNone/>
            </a:pPr>
            <a:r>
              <a:rPr lang="en"/>
              <a:t>Future scaling and expansion </a:t>
            </a:r>
            <a:endParaRPr/>
          </a:p>
        </p:txBody>
      </p:sp>
      <p:sp>
        <p:nvSpPr>
          <p:cNvPr id="136" name="Google Shape;136;p22"/>
          <p:cNvSpPr txBox="1">
            <a:spLocks noGrp="1"/>
          </p:cNvSpPr>
          <p:nvPr>
            <p:ph type="body" idx="1"/>
          </p:nvPr>
        </p:nvSpPr>
        <p:spPr>
          <a:xfrm>
            <a:off x="3294900" y="1382300"/>
            <a:ext cx="3091500" cy="30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t>Campus Resources</a:t>
            </a:r>
            <a:endParaRPr sz="1800" b="1"/>
          </a:p>
          <a:p>
            <a:pPr marL="0" lvl="0" indent="0" algn="ctr" rtl="0">
              <a:spcBef>
                <a:spcPts val="1600"/>
              </a:spcBef>
              <a:spcAft>
                <a:spcPts val="0"/>
              </a:spcAft>
              <a:buNone/>
            </a:pPr>
            <a:r>
              <a:rPr lang="en"/>
              <a:t>Computer Science Department’s Capstone class for development and design</a:t>
            </a:r>
            <a:endParaRPr/>
          </a:p>
          <a:p>
            <a:pPr marL="0" lvl="0" indent="0" algn="ctr" rtl="0">
              <a:spcBef>
                <a:spcPts val="1600"/>
              </a:spcBef>
              <a:spcAft>
                <a:spcPts val="0"/>
              </a:spcAft>
              <a:buNone/>
            </a:pPr>
            <a:r>
              <a:rPr lang="en"/>
              <a:t>Maintained relationship with ESII students for ELO. market testing</a:t>
            </a:r>
            <a:endParaRPr/>
          </a:p>
          <a:p>
            <a:pPr marL="0" lvl="0" indent="0" algn="ctr" rtl="0">
              <a:spcBef>
                <a:spcPts val="1600"/>
              </a:spcBef>
              <a:spcAft>
                <a:spcPts val="1600"/>
              </a:spcAft>
              <a:buNone/>
            </a:pPr>
            <a:r>
              <a:rPr lang="en"/>
              <a:t>Internship or class credit for GBC students working for ELO</a:t>
            </a:r>
            <a:endParaRPr/>
          </a:p>
        </p:txBody>
      </p:sp>
      <p:sp>
        <p:nvSpPr>
          <p:cNvPr id="137" name="Google Shape;137;p22"/>
          <p:cNvSpPr txBox="1">
            <a:spLocks noGrp="1"/>
          </p:cNvSpPr>
          <p:nvPr>
            <p:ph type="body" idx="1"/>
          </p:nvPr>
        </p:nvSpPr>
        <p:spPr>
          <a:xfrm>
            <a:off x="6495350" y="1382300"/>
            <a:ext cx="2323200" cy="30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t>Fellowship Team</a:t>
            </a:r>
            <a:endParaRPr sz="1800" b="1"/>
          </a:p>
          <a:p>
            <a:pPr marL="0" lvl="0" indent="0" algn="ctr" rtl="0">
              <a:spcBef>
                <a:spcPts val="1600"/>
              </a:spcBef>
              <a:spcAft>
                <a:spcPts val="0"/>
              </a:spcAft>
              <a:buNone/>
            </a:pPr>
            <a:r>
              <a:rPr lang="en"/>
              <a:t>Entrepreneurial guidance to direct ELO. business development</a:t>
            </a:r>
            <a:endParaRPr/>
          </a:p>
          <a:p>
            <a:pPr marL="0" lvl="0" indent="0" algn="ctr" rtl="0">
              <a:spcBef>
                <a:spcPts val="1600"/>
              </a:spcBef>
              <a:spcAft>
                <a:spcPts val="0"/>
              </a:spcAft>
              <a:buNone/>
            </a:pPr>
            <a:r>
              <a:rPr lang="en"/>
              <a:t>Exhaustive notes on bi-weekly feedback reports</a:t>
            </a:r>
            <a:endParaRPr/>
          </a:p>
          <a:p>
            <a:pPr marL="0" lvl="0" indent="0" algn="ctr" rtl="0">
              <a:spcBef>
                <a:spcPts val="1600"/>
              </a:spcBef>
              <a:spcAft>
                <a:spcPts val="0"/>
              </a:spcAft>
              <a:buNone/>
            </a:pPr>
            <a:r>
              <a:rPr lang="en"/>
              <a:t>Mentorship and coaching for future scaling and expansion</a:t>
            </a:r>
            <a:endParaRPr/>
          </a:p>
          <a:p>
            <a:pPr marL="0" lvl="0" indent="0" algn="ctr" rtl="0">
              <a:spcBef>
                <a:spcPts val="1600"/>
              </a:spcBef>
              <a:spcAft>
                <a:spcPts val="0"/>
              </a:spcAft>
              <a:buNone/>
            </a:pPr>
            <a:r>
              <a:rPr lang="en"/>
              <a:t> </a:t>
            </a:r>
            <a:endParaRPr/>
          </a:p>
          <a:p>
            <a:pPr marL="0" lvl="0" indent="0" algn="ctr" rtl="0">
              <a:spcBef>
                <a:spcPts val="1600"/>
              </a:spcBef>
              <a:spcAft>
                <a:spcPts val="1600"/>
              </a:spcAft>
              <a:buNone/>
            </a:pPr>
            <a:endParaRPr/>
          </a:p>
        </p:txBody>
      </p:sp>
      <p:sp>
        <p:nvSpPr>
          <p:cNvPr id="138" name="Google Shape;138;p22"/>
          <p:cNvSpPr txBox="1">
            <a:spLocks noGrp="1"/>
          </p:cNvSpPr>
          <p:nvPr>
            <p:ph type="title"/>
          </p:nvPr>
        </p:nvSpPr>
        <p:spPr>
          <a:xfrm>
            <a:off x="4016575" y="4339025"/>
            <a:ext cx="52530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Expected Launch in FALL 2020</a:t>
            </a:r>
            <a:endParaRPr sz="2400">
              <a:highlight>
                <a:srgbClr val="FF0000"/>
              </a:highlight>
            </a:endParaRPr>
          </a:p>
        </p:txBody>
      </p:sp>
      <p:sp>
        <p:nvSpPr>
          <p:cNvPr id="139" name="Google Shape;139;p22"/>
          <p:cNvSpPr txBox="1"/>
          <p:nvPr/>
        </p:nvSpPr>
        <p:spPr>
          <a:xfrm>
            <a:off x="8511925" y="0"/>
            <a:ext cx="744000" cy="45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Slab"/>
                <a:ea typeface="Roboto Slab"/>
                <a:cs typeface="Roboto Slab"/>
                <a:sym typeface="Roboto Slab"/>
              </a:rPr>
              <a:t>ELO</a:t>
            </a:r>
            <a:r>
              <a:rPr lang="en" sz="2000">
                <a:solidFill>
                  <a:schemeClr val="accent5"/>
                </a:solidFill>
                <a:latin typeface="Roboto Slab"/>
                <a:ea typeface="Roboto Slab"/>
                <a:cs typeface="Roboto Slab"/>
                <a:sym typeface="Roboto Slab"/>
              </a:rPr>
              <a:t>.</a:t>
            </a:r>
            <a:endParaRPr sz="2000">
              <a:solidFill>
                <a:schemeClr val="accent5"/>
              </a:solidFill>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ctrTitle"/>
          </p:nvPr>
        </p:nvSpPr>
        <p:spPr>
          <a:xfrm>
            <a:off x="1811702" y="29990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Raven C. Waters, Founder</a:t>
            </a:r>
            <a:endParaRPr sz="2000"/>
          </a:p>
          <a:p>
            <a:pPr marL="0" lvl="0" indent="0" algn="ctr" rtl="0">
              <a:spcBef>
                <a:spcPts val="0"/>
              </a:spcBef>
              <a:spcAft>
                <a:spcPts val="0"/>
              </a:spcAft>
              <a:buNone/>
            </a:pPr>
            <a:r>
              <a:rPr lang="en" sz="2000"/>
              <a:t>Gettysburg College ‘19</a:t>
            </a:r>
            <a:endParaRPr sz="2000"/>
          </a:p>
          <a:p>
            <a:pPr marL="0" lvl="0" indent="0" algn="ctr" rtl="0">
              <a:spcBef>
                <a:spcPts val="0"/>
              </a:spcBef>
              <a:spcAft>
                <a:spcPts val="0"/>
              </a:spcAft>
              <a:buNone/>
            </a:pPr>
            <a:endParaRPr sz="2000"/>
          </a:p>
          <a:p>
            <a:pPr marL="0" lvl="0" indent="0" algn="ctr" rtl="0">
              <a:spcBef>
                <a:spcPts val="0"/>
              </a:spcBef>
              <a:spcAft>
                <a:spcPts val="0"/>
              </a:spcAft>
              <a:buNone/>
            </a:pPr>
            <a:r>
              <a:rPr lang="en" sz="2000"/>
              <a:t>watera01@gettysburg.edu</a:t>
            </a:r>
            <a:endParaRPr sz="2000"/>
          </a:p>
        </p:txBody>
      </p:sp>
      <p:sp>
        <p:nvSpPr>
          <p:cNvPr id="145" name="Google Shape;145;p23"/>
          <p:cNvSpPr txBox="1">
            <a:spLocks noGrp="1"/>
          </p:cNvSpPr>
          <p:nvPr>
            <p:ph type="subTitle" idx="1"/>
          </p:nvPr>
        </p:nvSpPr>
        <p:spPr>
          <a:xfrm>
            <a:off x="1735502" y="1139925"/>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What’s the Problem?</a:t>
            </a:r>
            <a:endParaRPr/>
          </a:p>
        </p:txBody>
      </p:sp>
      <p:sp>
        <p:nvSpPr>
          <p:cNvPr id="70" name="Google Shape;70;p14"/>
          <p:cNvSpPr txBox="1">
            <a:spLocks noGrp="1"/>
          </p:cNvSpPr>
          <p:nvPr>
            <p:ph type="body" idx="1"/>
          </p:nvPr>
        </p:nvSpPr>
        <p:spPr>
          <a:xfrm>
            <a:off x="387900" y="1489825"/>
            <a:ext cx="8368200" cy="248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a:t>No single platform</a:t>
            </a:r>
            <a:r>
              <a:rPr lang="en" sz="2000"/>
              <a:t> for student’s to buy/sell/rent their books</a:t>
            </a:r>
            <a:endParaRPr sz="2000"/>
          </a:p>
          <a:p>
            <a:pPr marL="0" lvl="0" indent="0" algn="ctr" rtl="0">
              <a:spcBef>
                <a:spcPts val="1600"/>
              </a:spcBef>
              <a:spcAft>
                <a:spcPts val="0"/>
              </a:spcAft>
              <a:buNone/>
            </a:pPr>
            <a:r>
              <a:rPr lang="en" sz="2000"/>
              <a:t>Available buy-back options pay </a:t>
            </a:r>
            <a:r>
              <a:rPr lang="en" sz="2000" b="1"/>
              <a:t>disproportionately lower prices </a:t>
            </a:r>
            <a:r>
              <a:rPr lang="en" sz="2000"/>
              <a:t>to students who sell them back</a:t>
            </a:r>
            <a:endParaRPr sz="2000"/>
          </a:p>
          <a:p>
            <a:pPr marL="0" lvl="0" indent="0" algn="ctr" rtl="0">
              <a:spcBef>
                <a:spcPts val="1600"/>
              </a:spcBef>
              <a:spcAft>
                <a:spcPts val="0"/>
              </a:spcAft>
              <a:buNone/>
            </a:pPr>
            <a:r>
              <a:rPr lang="en" sz="2000" b="1"/>
              <a:t>Exhaustive use of time</a:t>
            </a:r>
            <a:r>
              <a:rPr lang="en" sz="2000"/>
              <a:t> trying to find best price options to buy/rent books at</a:t>
            </a:r>
            <a:endParaRPr sz="2000"/>
          </a:p>
          <a:p>
            <a:pPr marL="0" lvl="0" indent="0" algn="ctr" rtl="0">
              <a:spcBef>
                <a:spcPts val="1600"/>
              </a:spcBef>
              <a:spcAft>
                <a:spcPts val="0"/>
              </a:spcAft>
              <a:buNone/>
            </a:pPr>
            <a:r>
              <a:rPr lang="en" sz="2000"/>
              <a:t>Purchased books sit idle for multiple semesters, until Capstone or graduation</a:t>
            </a:r>
            <a:endParaRPr sz="2000"/>
          </a:p>
          <a:p>
            <a:pPr marL="0" lvl="0" indent="0" algn="ctr" rtl="0">
              <a:spcBef>
                <a:spcPts val="1600"/>
              </a:spcBef>
              <a:spcAft>
                <a:spcPts val="0"/>
              </a:spcAft>
              <a:buNone/>
            </a:pPr>
            <a:endParaRPr sz="2000"/>
          </a:p>
          <a:p>
            <a:pPr marL="0" lvl="0" indent="0" algn="ctr" rtl="0">
              <a:spcBef>
                <a:spcPts val="1600"/>
              </a:spcBef>
              <a:spcAft>
                <a:spcPts val="1600"/>
              </a:spcAft>
              <a:buNone/>
            </a:pPr>
            <a:endParaRPr sz="2000"/>
          </a:p>
        </p:txBody>
      </p:sp>
      <p:sp>
        <p:nvSpPr>
          <p:cNvPr id="71" name="Google Shape;71;p14"/>
          <p:cNvSpPr txBox="1"/>
          <p:nvPr/>
        </p:nvSpPr>
        <p:spPr>
          <a:xfrm>
            <a:off x="8511925" y="0"/>
            <a:ext cx="744000" cy="45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Slab"/>
                <a:ea typeface="Roboto Slab"/>
                <a:cs typeface="Roboto Slab"/>
                <a:sym typeface="Roboto Slab"/>
              </a:rPr>
              <a:t>ELO</a:t>
            </a:r>
            <a:r>
              <a:rPr lang="en" sz="2000">
                <a:solidFill>
                  <a:schemeClr val="accent5"/>
                </a:solidFill>
                <a:latin typeface="Roboto Slab"/>
                <a:ea typeface="Roboto Slab"/>
                <a:cs typeface="Roboto Slab"/>
                <a:sym typeface="Roboto Slab"/>
              </a:rPr>
              <a:t>.</a:t>
            </a:r>
            <a:endParaRPr sz="2000">
              <a:solidFill>
                <a:schemeClr val="accent5"/>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body" idx="2"/>
          </p:nvPr>
        </p:nvSpPr>
        <p:spPr>
          <a:xfrm>
            <a:off x="4922075" y="724200"/>
            <a:ext cx="3837000" cy="36951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a:t>Closest competitors* have complicated processes that are costly to students, don’t allow us to rent out our own materials or include long wait times for product retrieval.  </a:t>
            </a:r>
            <a:endParaRPr/>
          </a:p>
        </p:txBody>
      </p:sp>
      <p:sp>
        <p:nvSpPr>
          <p:cNvPr id="77" name="Google Shape;77;p15"/>
          <p:cNvSpPr txBox="1">
            <a:spLocks noGrp="1"/>
          </p:cNvSpPr>
          <p:nvPr>
            <p:ph type="body" idx="2"/>
          </p:nvPr>
        </p:nvSpPr>
        <p:spPr>
          <a:xfrm>
            <a:off x="215100" y="800400"/>
            <a:ext cx="3837000" cy="36951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a:t>Currently, </a:t>
            </a:r>
            <a:r>
              <a:rPr lang="en" b="1"/>
              <a:t>there is no app </a:t>
            </a:r>
            <a:r>
              <a:rPr lang="en"/>
              <a:t>that allows students to rent/sell/buy books directly to one another.</a:t>
            </a:r>
            <a:endParaRPr/>
          </a:p>
        </p:txBody>
      </p:sp>
      <p:sp>
        <p:nvSpPr>
          <p:cNvPr id="78" name="Google Shape;78;p15"/>
          <p:cNvSpPr txBox="1"/>
          <p:nvPr/>
        </p:nvSpPr>
        <p:spPr>
          <a:xfrm>
            <a:off x="8511925" y="0"/>
            <a:ext cx="744000" cy="45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Slab"/>
                <a:ea typeface="Roboto Slab"/>
                <a:cs typeface="Roboto Slab"/>
                <a:sym typeface="Roboto Slab"/>
              </a:rPr>
              <a:t>ELO</a:t>
            </a:r>
            <a:r>
              <a:rPr lang="en" sz="2000">
                <a:solidFill>
                  <a:schemeClr val="accent5"/>
                </a:solidFill>
                <a:latin typeface="Roboto Slab"/>
                <a:ea typeface="Roboto Slab"/>
                <a:cs typeface="Roboto Slab"/>
                <a:sym typeface="Roboto Slab"/>
              </a:rPr>
              <a:t>.</a:t>
            </a:r>
            <a:endParaRPr sz="2000">
              <a:solidFill>
                <a:schemeClr val="accent5"/>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265500" y="1271400"/>
            <a:ext cx="4045200" cy="260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Missing Piece? </a:t>
            </a:r>
            <a:endParaRPr/>
          </a:p>
          <a:p>
            <a:pPr marL="457200" lvl="0" indent="0" algn="ctr" rtl="0">
              <a:spcBef>
                <a:spcPts val="0"/>
              </a:spcBef>
              <a:spcAft>
                <a:spcPts val="0"/>
              </a:spcAft>
              <a:buNone/>
            </a:pPr>
            <a:endParaRPr/>
          </a:p>
          <a:p>
            <a:pPr marL="0" lvl="0" indent="0" algn="ctr" rtl="0">
              <a:spcBef>
                <a:spcPts val="0"/>
              </a:spcBef>
              <a:spcAft>
                <a:spcPts val="0"/>
              </a:spcAft>
              <a:buNone/>
            </a:pPr>
            <a:r>
              <a:rPr lang="en"/>
              <a:t>ELO. </a:t>
            </a:r>
            <a:endParaRPr/>
          </a:p>
        </p:txBody>
      </p:sp>
      <p:sp>
        <p:nvSpPr>
          <p:cNvPr id="84" name="Google Shape;84;p16"/>
          <p:cNvSpPr txBox="1">
            <a:spLocks noGrp="1"/>
          </p:cNvSpPr>
          <p:nvPr>
            <p:ph type="body" idx="2"/>
          </p:nvPr>
        </p:nvSpPr>
        <p:spPr>
          <a:xfrm>
            <a:off x="4981450" y="724200"/>
            <a:ext cx="3837000" cy="3695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p>
          <a:p>
            <a:pPr marL="0" lvl="0" indent="0" algn="ctr" rtl="0">
              <a:spcBef>
                <a:spcPts val="0"/>
              </a:spcBef>
              <a:spcAft>
                <a:spcPts val="1600"/>
              </a:spcAft>
              <a:buNone/>
            </a:pPr>
            <a:r>
              <a:rPr lang="en" b="1"/>
              <a:t>For college students, by college students. </a:t>
            </a:r>
            <a:endParaRPr b="1"/>
          </a:p>
        </p:txBody>
      </p:sp>
      <p:sp>
        <p:nvSpPr>
          <p:cNvPr id="85" name="Google Shape;85;p16"/>
          <p:cNvSpPr txBox="1"/>
          <p:nvPr/>
        </p:nvSpPr>
        <p:spPr>
          <a:xfrm>
            <a:off x="8511925" y="0"/>
            <a:ext cx="744000" cy="45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Slab"/>
                <a:ea typeface="Roboto Slab"/>
                <a:cs typeface="Roboto Slab"/>
                <a:sym typeface="Roboto Slab"/>
              </a:rPr>
              <a:t>ELO</a:t>
            </a:r>
            <a:r>
              <a:rPr lang="en" sz="2000">
                <a:solidFill>
                  <a:schemeClr val="accent5"/>
                </a:solidFill>
                <a:latin typeface="Roboto Slab"/>
                <a:ea typeface="Roboto Slab"/>
                <a:cs typeface="Roboto Slab"/>
                <a:sym typeface="Roboto Slab"/>
              </a:rPr>
              <a:t>.</a:t>
            </a:r>
            <a:endParaRPr sz="2000">
              <a:solidFill>
                <a:schemeClr val="accent5"/>
              </a:solidFill>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87900" y="484950"/>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Solution</a:t>
            </a:r>
            <a:endParaRPr/>
          </a:p>
        </p:txBody>
      </p:sp>
      <p:sp>
        <p:nvSpPr>
          <p:cNvPr id="91" name="Google Shape;91;p17"/>
          <p:cNvSpPr txBox="1">
            <a:spLocks noGrp="1"/>
          </p:cNvSpPr>
          <p:nvPr>
            <p:ph type="body" idx="1"/>
          </p:nvPr>
        </p:nvSpPr>
        <p:spPr>
          <a:xfrm>
            <a:off x="723750" y="1444950"/>
            <a:ext cx="7696500" cy="3078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000" b="1"/>
              <a:t>A mobile app where GBC students can easily buy/rent/sell directly to one another</a:t>
            </a:r>
            <a:endParaRPr sz="2000" b="1"/>
          </a:p>
          <a:p>
            <a:pPr marL="0" lvl="0" indent="0" algn="ctr" rtl="0">
              <a:lnSpc>
                <a:spcPct val="100000"/>
              </a:lnSpc>
              <a:spcBef>
                <a:spcPts val="0"/>
              </a:spcBef>
              <a:spcAft>
                <a:spcPts val="0"/>
              </a:spcAft>
              <a:buNone/>
            </a:pPr>
            <a:endParaRPr sz="2000" b="1"/>
          </a:p>
          <a:p>
            <a:pPr marL="0" lvl="0" indent="0" algn="ctr" rtl="0">
              <a:spcBef>
                <a:spcPts val="0"/>
              </a:spcBef>
              <a:spcAft>
                <a:spcPts val="0"/>
              </a:spcAft>
              <a:buNone/>
            </a:pPr>
            <a:r>
              <a:rPr lang="en" sz="2000"/>
              <a:t>Buy or rent books at affordable student-set prices</a:t>
            </a:r>
            <a:endParaRPr sz="2000"/>
          </a:p>
          <a:p>
            <a:pPr marL="0" lvl="0" indent="0" algn="ctr" rtl="0">
              <a:spcBef>
                <a:spcPts val="1600"/>
              </a:spcBef>
              <a:spcAft>
                <a:spcPts val="0"/>
              </a:spcAft>
              <a:buNone/>
            </a:pPr>
            <a:r>
              <a:rPr lang="en" sz="2000"/>
              <a:t>Rent out your books for a semester to peers who need them</a:t>
            </a:r>
            <a:endParaRPr sz="2000"/>
          </a:p>
          <a:p>
            <a:pPr marL="0" lvl="0" indent="0" algn="ctr" rtl="0">
              <a:lnSpc>
                <a:spcPct val="100000"/>
              </a:lnSpc>
              <a:spcBef>
                <a:spcPts val="1600"/>
              </a:spcBef>
              <a:spcAft>
                <a:spcPts val="0"/>
              </a:spcAft>
              <a:buNone/>
            </a:pPr>
            <a:r>
              <a:rPr lang="en" sz="2000"/>
              <a:t>Effectively eliminate the exploitative middlemen</a:t>
            </a:r>
            <a:endParaRPr sz="2000"/>
          </a:p>
          <a:p>
            <a:pPr marL="0" lvl="0" indent="0" algn="ctr" rtl="0">
              <a:spcBef>
                <a:spcPts val="0"/>
              </a:spcBef>
              <a:spcAft>
                <a:spcPts val="0"/>
              </a:spcAft>
              <a:buNone/>
            </a:pPr>
            <a:endParaRPr sz="2000"/>
          </a:p>
          <a:p>
            <a:pPr marL="0" lvl="0" indent="0" algn="ctr" rtl="0">
              <a:spcBef>
                <a:spcPts val="1600"/>
              </a:spcBef>
              <a:spcAft>
                <a:spcPts val="0"/>
              </a:spcAft>
              <a:buNone/>
            </a:pPr>
            <a:endParaRPr sz="2000"/>
          </a:p>
          <a:p>
            <a:pPr marL="0" lvl="0" indent="0" algn="ctr" rtl="0">
              <a:spcBef>
                <a:spcPts val="1600"/>
              </a:spcBef>
              <a:spcAft>
                <a:spcPts val="0"/>
              </a:spcAft>
              <a:buNone/>
            </a:pPr>
            <a:endParaRPr sz="1200"/>
          </a:p>
          <a:p>
            <a:pPr marL="0" lvl="0" indent="0" algn="ctr" rtl="0">
              <a:spcBef>
                <a:spcPts val="1600"/>
              </a:spcBef>
              <a:spcAft>
                <a:spcPts val="1600"/>
              </a:spcAft>
              <a:buNone/>
            </a:pPr>
            <a:endParaRPr sz="1200"/>
          </a:p>
        </p:txBody>
      </p:sp>
      <p:sp>
        <p:nvSpPr>
          <p:cNvPr id="92" name="Google Shape;92;p17"/>
          <p:cNvSpPr txBox="1"/>
          <p:nvPr/>
        </p:nvSpPr>
        <p:spPr>
          <a:xfrm>
            <a:off x="8511925" y="0"/>
            <a:ext cx="744000" cy="45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Slab"/>
                <a:ea typeface="Roboto Slab"/>
                <a:cs typeface="Roboto Slab"/>
                <a:sym typeface="Roboto Slab"/>
              </a:rPr>
              <a:t>ELO</a:t>
            </a:r>
            <a:r>
              <a:rPr lang="en" sz="2000">
                <a:solidFill>
                  <a:schemeClr val="accent5"/>
                </a:solidFill>
                <a:latin typeface="Roboto Slab"/>
                <a:ea typeface="Roboto Slab"/>
                <a:cs typeface="Roboto Slab"/>
                <a:sym typeface="Roboto Slab"/>
              </a:rPr>
              <a:t>.</a:t>
            </a:r>
            <a:endParaRPr sz="2000">
              <a:solidFill>
                <a:schemeClr val="accent5"/>
              </a:solidFill>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87900" y="484950"/>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 “How” of ELO. </a:t>
            </a:r>
            <a:endParaRPr sz="3000"/>
          </a:p>
        </p:txBody>
      </p:sp>
      <p:sp>
        <p:nvSpPr>
          <p:cNvPr id="98" name="Google Shape;98;p18"/>
          <p:cNvSpPr txBox="1">
            <a:spLocks noGrp="1"/>
          </p:cNvSpPr>
          <p:nvPr>
            <p:ph type="body" idx="1"/>
          </p:nvPr>
        </p:nvSpPr>
        <p:spPr>
          <a:xfrm>
            <a:off x="387900" y="4539475"/>
            <a:ext cx="3657900" cy="47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Mobile phones. Available IOS and iTunes</a:t>
            </a:r>
            <a:endParaRPr sz="1400"/>
          </a:p>
        </p:txBody>
      </p:sp>
      <p:sp>
        <p:nvSpPr>
          <p:cNvPr id="99" name="Google Shape;99;p18"/>
          <p:cNvSpPr txBox="1">
            <a:spLocks noGrp="1"/>
          </p:cNvSpPr>
          <p:nvPr>
            <p:ph type="body" idx="1"/>
          </p:nvPr>
        </p:nvSpPr>
        <p:spPr>
          <a:xfrm>
            <a:off x="387900" y="1641475"/>
            <a:ext cx="5230800" cy="2647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a:t>Add books to “My Bookshelf” by scanning the IBN and tagging it “Buy” or “Rent”</a:t>
            </a:r>
            <a:endParaRPr sz="1600"/>
          </a:p>
          <a:p>
            <a:pPr marL="457200" lvl="0" indent="-330200" algn="l" rtl="0">
              <a:spcBef>
                <a:spcPts val="1000"/>
              </a:spcBef>
              <a:spcAft>
                <a:spcPts val="0"/>
              </a:spcAft>
              <a:buSzPts val="1600"/>
              <a:buAutoNum type="arabicPeriod"/>
            </a:pPr>
            <a:r>
              <a:rPr lang="en" sz="1600"/>
              <a:t>Automatically they are featured on the “Explore” page of all users, where you have option to search any book title</a:t>
            </a:r>
            <a:endParaRPr sz="1600"/>
          </a:p>
          <a:p>
            <a:pPr marL="457200" lvl="0" indent="-330200" algn="l" rtl="0">
              <a:spcBef>
                <a:spcPts val="1000"/>
              </a:spcBef>
              <a:spcAft>
                <a:spcPts val="0"/>
              </a:spcAft>
              <a:buSzPts val="1600"/>
              <a:buAutoNum type="arabicPeriod"/>
            </a:pPr>
            <a:r>
              <a:rPr lang="en" sz="1600"/>
              <a:t>Students make secure in-app purchases</a:t>
            </a:r>
            <a:endParaRPr sz="1600"/>
          </a:p>
          <a:p>
            <a:pPr marL="457200" lvl="0" indent="-330200" algn="l" rtl="0">
              <a:spcBef>
                <a:spcPts val="1000"/>
              </a:spcBef>
              <a:spcAft>
                <a:spcPts val="1000"/>
              </a:spcAft>
              <a:buSzPts val="1600"/>
              <a:buAutoNum type="arabicPeriod"/>
            </a:pPr>
            <a:r>
              <a:rPr lang="en" sz="1600"/>
              <a:t>Seller coordinates book pickup, and has access to payment when Buyer marks product received</a:t>
            </a:r>
            <a:endParaRPr sz="1600"/>
          </a:p>
        </p:txBody>
      </p:sp>
      <p:sp>
        <p:nvSpPr>
          <p:cNvPr id="100" name="Google Shape;100;p18"/>
          <p:cNvSpPr txBox="1"/>
          <p:nvPr/>
        </p:nvSpPr>
        <p:spPr>
          <a:xfrm>
            <a:off x="8511925" y="0"/>
            <a:ext cx="744000" cy="45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Slab"/>
                <a:ea typeface="Roboto Slab"/>
                <a:cs typeface="Roboto Slab"/>
                <a:sym typeface="Roboto Slab"/>
              </a:rPr>
              <a:t>ELO</a:t>
            </a:r>
            <a:r>
              <a:rPr lang="en" sz="2000">
                <a:solidFill>
                  <a:schemeClr val="accent5"/>
                </a:solidFill>
                <a:latin typeface="Roboto Slab"/>
                <a:ea typeface="Roboto Slab"/>
                <a:cs typeface="Roboto Slab"/>
                <a:sym typeface="Roboto Slab"/>
              </a:rPr>
              <a:t>.</a:t>
            </a:r>
            <a:endParaRPr sz="2000">
              <a:solidFill>
                <a:schemeClr val="accent5"/>
              </a:solidFill>
              <a:latin typeface="Roboto Slab"/>
              <a:ea typeface="Roboto Slab"/>
              <a:cs typeface="Roboto Slab"/>
              <a:sym typeface="Roboto Slab"/>
            </a:endParaRPr>
          </a:p>
        </p:txBody>
      </p:sp>
      <p:sp>
        <p:nvSpPr>
          <p:cNvPr id="101" name="Google Shape;101;p18"/>
          <p:cNvSpPr txBox="1"/>
          <p:nvPr/>
        </p:nvSpPr>
        <p:spPr>
          <a:xfrm>
            <a:off x="1511100" y="1171075"/>
            <a:ext cx="6121800" cy="458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600" b="1">
                <a:solidFill>
                  <a:schemeClr val="dk1"/>
                </a:solidFill>
                <a:latin typeface="Roboto"/>
                <a:ea typeface="Roboto"/>
                <a:cs typeface="Roboto"/>
                <a:sym typeface="Roboto"/>
              </a:rPr>
              <a:t>A mobile application built for convenience and immediate use</a:t>
            </a:r>
            <a:endParaRPr sz="1600" b="1">
              <a:solidFill>
                <a:schemeClr val="dk1"/>
              </a:solidFill>
              <a:latin typeface="Roboto"/>
              <a:ea typeface="Roboto"/>
              <a:cs typeface="Roboto"/>
              <a:sym typeface="Roboto"/>
            </a:endParaRPr>
          </a:p>
        </p:txBody>
      </p:sp>
      <p:pic>
        <p:nvPicPr>
          <p:cNvPr id="102" name="Google Shape;102;p18"/>
          <p:cNvPicPr preferRelativeResize="0"/>
          <p:nvPr/>
        </p:nvPicPr>
        <p:blipFill>
          <a:blip r:embed="rId3">
            <a:alphaModFix/>
          </a:blip>
          <a:stretch>
            <a:fillRect/>
          </a:stretch>
        </p:blipFill>
        <p:spPr>
          <a:xfrm>
            <a:off x="6149825" y="1870475"/>
            <a:ext cx="2362100" cy="2189500"/>
          </a:xfrm>
          <a:prstGeom prst="rect">
            <a:avLst/>
          </a:prstGeom>
          <a:noFill/>
          <a:ln>
            <a:noFill/>
          </a:ln>
        </p:spPr>
      </p:pic>
      <p:sp>
        <p:nvSpPr>
          <p:cNvPr id="103" name="Google Shape;103;p18"/>
          <p:cNvSpPr/>
          <p:nvPr/>
        </p:nvSpPr>
        <p:spPr>
          <a:xfrm>
            <a:off x="6933905" y="2374683"/>
            <a:ext cx="765900" cy="1275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txBox="1"/>
          <p:nvPr/>
        </p:nvSpPr>
        <p:spPr>
          <a:xfrm>
            <a:off x="7011219" y="2826447"/>
            <a:ext cx="626100" cy="35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Slab"/>
                <a:ea typeface="Roboto Slab"/>
                <a:cs typeface="Roboto Slab"/>
                <a:sym typeface="Roboto Slab"/>
              </a:rPr>
              <a:t>ELO</a:t>
            </a:r>
            <a:r>
              <a:rPr lang="en" b="1">
                <a:solidFill>
                  <a:schemeClr val="accent5"/>
                </a:solidFill>
                <a:latin typeface="Roboto Slab"/>
                <a:ea typeface="Roboto Slab"/>
                <a:cs typeface="Roboto Slab"/>
                <a:sym typeface="Roboto Slab"/>
              </a:rPr>
              <a:t>.</a:t>
            </a:r>
            <a:endParaRPr b="1">
              <a:solidFill>
                <a:schemeClr val="accent5"/>
              </a:solidFill>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87900" y="3056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Competitive Advantage</a:t>
            </a:r>
            <a:endParaRPr/>
          </a:p>
        </p:txBody>
      </p:sp>
      <p:sp>
        <p:nvSpPr>
          <p:cNvPr id="110" name="Google Shape;110;p19"/>
          <p:cNvSpPr txBox="1">
            <a:spLocks noGrp="1"/>
          </p:cNvSpPr>
          <p:nvPr>
            <p:ph type="body" idx="1"/>
          </p:nvPr>
        </p:nvSpPr>
        <p:spPr>
          <a:xfrm>
            <a:off x="387900" y="1570875"/>
            <a:ext cx="8368200" cy="248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ELO. is </a:t>
            </a:r>
            <a:r>
              <a:rPr lang="en" b="1"/>
              <a:t>designed by college students</a:t>
            </a:r>
            <a:r>
              <a:rPr lang="en"/>
              <a:t> who understand necessary features and can easily test in a real environment</a:t>
            </a:r>
            <a:endParaRPr/>
          </a:p>
          <a:p>
            <a:pPr marL="0" lvl="0" indent="0" algn="ctr" rtl="0">
              <a:spcBef>
                <a:spcPts val="1600"/>
              </a:spcBef>
              <a:spcAft>
                <a:spcPts val="0"/>
              </a:spcAft>
              <a:buNone/>
            </a:pPr>
            <a:r>
              <a:rPr lang="en" b="1"/>
              <a:t>Affordable</a:t>
            </a:r>
            <a:r>
              <a:rPr lang="en"/>
              <a:t>: Student set their own prices, more relative than outside companies</a:t>
            </a:r>
            <a:endParaRPr/>
          </a:p>
          <a:p>
            <a:pPr marL="0" lvl="0" indent="0" algn="ctr" rtl="0">
              <a:spcBef>
                <a:spcPts val="1600"/>
              </a:spcBef>
              <a:spcAft>
                <a:spcPts val="0"/>
              </a:spcAft>
              <a:buNone/>
            </a:pPr>
            <a:r>
              <a:rPr lang="en" b="1"/>
              <a:t>Profiles</a:t>
            </a:r>
            <a:r>
              <a:rPr lang="en"/>
              <a:t>: Students can create profiles that build a community and allow for alerts</a:t>
            </a:r>
            <a:endParaRPr/>
          </a:p>
          <a:p>
            <a:pPr marL="0" lvl="0" indent="0" algn="ctr" rtl="0">
              <a:spcBef>
                <a:spcPts val="1600"/>
              </a:spcBef>
              <a:spcAft>
                <a:spcPts val="0"/>
              </a:spcAft>
              <a:buNone/>
            </a:pPr>
            <a:r>
              <a:rPr lang="en" b="1"/>
              <a:t>Convenience</a:t>
            </a:r>
            <a:r>
              <a:rPr lang="en"/>
              <a:t>: Receive books in-person on campus</a:t>
            </a:r>
            <a:endParaRPr/>
          </a:p>
          <a:p>
            <a:pPr marL="0" lvl="0" indent="0" algn="ctr" rtl="0">
              <a:spcBef>
                <a:spcPts val="1600"/>
              </a:spcBef>
              <a:spcAft>
                <a:spcPts val="0"/>
              </a:spcAft>
              <a:buNone/>
            </a:pPr>
            <a:endParaRPr/>
          </a:p>
          <a:p>
            <a:pPr marL="0" lvl="0" indent="0" algn="ctr" rtl="0">
              <a:spcBef>
                <a:spcPts val="1600"/>
              </a:spcBef>
              <a:spcAft>
                <a:spcPts val="1600"/>
              </a:spcAft>
              <a:buNone/>
            </a:pPr>
            <a:endParaRPr/>
          </a:p>
        </p:txBody>
      </p:sp>
      <p:sp>
        <p:nvSpPr>
          <p:cNvPr id="111" name="Google Shape;111;p19"/>
          <p:cNvSpPr txBox="1"/>
          <p:nvPr/>
        </p:nvSpPr>
        <p:spPr>
          <a:xfrm>
            <a:off x="8511925" y="0"/>
            <a:ext cx="744000" cy="45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Slab"/>
                <a:ea typeface="Roboto Slab"/>
                <a:cs typeface="Roboto Slab"/>
                <a:sym typeface="Roboto Slab"/>
              </a:rPr>
              <a:t>ELO</a:t>
            </a:r>
            <a:r>
              <a:rPr lang="en" sz="2000">
                <a:solidFill>
                  <a:schemeClr val="accent5"/>
                </a:solidFill>
                <a:latin typeface="Roboto Slab"/>
                <a:ea typeface="Roboto Slab"/>
                <a:cs typeface="Roboto Slab"/>
                <a:sym typeface="Roboto Slab"/>
              </a:rPr>
              <a:t>.</a:t>
            </a:r>
            <a:endParaRPr sz="2000">
              <a:solidFill>
                <a:schemeClr val="accent5"/>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410725" y="511875"/>
            <a:ext cx="36534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Business Model </a:t>
            </a:r>
            <a:endParaRPr sz="2400"/>
          </a:p>
        </p:txBody>
      </p:sp>
      <p:sp>
        <p:nvSpPr>
          <p:cNvPr id="117" name="Google Shape;117;p20"/>
          <p:cNvSpPr txBox="1">
            <a:spLocks noGrp="1"/>
          </p:cNvSpPr>
          <p:nvPr>
            <p:ph type="body" idx="2"/>
          </p:nvPr>
        </p:nvSpPr>
        <p:spPr>
          <a:xfrm>
            <a:off x="211375" y="1418025"/>
            <a:ext cx="4052100" cy="307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App is free to download and use</a:t>
            </a:r>
            <a:endParaRPr/>
          </a:p>
          <a:p>
            <a:pPr marL="0" lvl="0" indent="0" algn="ctr" rtl="0">
              <a:spcBef>
                <a:spcPts val="1600"/>
              </a:spcBef>
              <a:spcAft>
                <a:spcPts val="1600"/>
              </a:spcAft>
              <a:buNone/>
            </a:pPr>
            <a:r>
              <a:rPr lang="en"/>
              <a:t>ELO. takes 10% commission of every purchase made, direct monetization</a:t>
            </a:r>
            <a:endParaRPr/>
          </a:p>
        </p:txBody>
      </p:sp>
      <p:sp>
        <p:nvSpPr>
          <p:cNvPr id="118" name="Google Shape;118;p20"/>
          <p:cNvSpPr txBox="1">
            <a:spLocks noGrp="1"/>
          </p:cNvSpPr>
          <p:nvPr>
            <p:ph type="body" idx="2"/>
          </p:nvPr>
        </p:nvSpPr>
        <p:spPr>
          <a:xfrm>
            <a:off x="4572000" y="1197975"/>
            <a:ext cx="4572000" cy="321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Gettysburg College students ≈ 2,400</a:t>
            </a:r>
            <a:endParaRPr/>
          </a:p>
          <a:p>
            <a:pPr marL="0" lvl="0" indent="0" algn="ctr" rtl="0">
              <a:spcBef>
                <a:spcPts val="1600"/>
              </a:spcBef>
              <a:spcAft>
                <a:spcPts val="0"/>
              </a:spcAft>
              <a:buNone/>
            </a:pPr>
            <a:r>
              <a:rPr lang="en"/>
              <a:t>GBC Students need a set of books for each of the 32 different courses they will take within the standard four years here              (4 courses/semester)</a:t>
            </a:r>
            <a:endParaRPr/>
          </a:p>
          <a:p>
            <a:pPr marL="0" lvl="0" indent="0" algn="ctr" rtl="0">
              <a:spcBef>
                <a:spcPts val="1600"/>
              </a:spcBef>
              <a:spcAft>
                <a:spcPts val="1600"/>
              </a:spcAft>
              <a:buNone/>
            </a:pPr>
            <a:r>
              <a:rPr lang="en"/>
              <a:t>Market Size Testing and Research (Summer 2019)</a:t>
            </a:r>
            <a:endParaRPr/>
          </a:p>
        </p:txBody>
      </p:sp>
      <p:sp>
        <p:nvSpPr>
          <p:cNvPr id="119" name="Google Shape;119;p20"/>
          <p:cNvSpPr txBox="1">
            <a:spLocks noGrp="1"/>
          </p:cNvSpPr>
          <p:nvPr>
            <p:ph type="title"/>
          </p:nvPr>
        </p:nvSpPr>
        <p:spPr>
          <a:xfrm>
            <a:off x="4403350" y="511875"/>
            <a:ext cx="5146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Market Size and Validation</a:t>
            </a:r>
            <a:endParaRPr sz="2000"/>
          </a:p>
        </p:txBody>
      </p:sp>
      <p:sp>
        <p:nvSpPr>
          <p:cNvPr id="120" name="Google Shape;120;p20"/>
          <p:cNvSpPr txBox="1"/>
          <p:nvPr/>
        </p:nvSpPr>
        <p:spPr>
          <a:xfrm>
            <a:off x="8511925" y="0"/>
            <a:ext cx="744000" cy="45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Slab"/>
                <a:ea typeface="Roboto Slab"/>
                <a:cs typeface="Roboto Slab"/>
                <a:sym typeface="Roboto Slab"/>
              </a:rPr>
              <a:t>ELO</a:t>
            </a:r>
            <a:r>
              <a:rPr lang="en" sz="2000">
                <a:solidFill>
                  <a:schemeClr val="accent5"/>
                </a:solidFill>
                <a:latin typeface="Roboto Slab"/>
                <a:ea typeface="Roboto Slab"/>
                <a:cs typeface="Roboto Slab"/>
                <a:sym typeface="Roboto Slab"/>
              </a:rPr>
              <a:t>.</a:t>
            </a:r>
            <a:endParaRPr sz="2000">
              <a:solidFill>
                <a:schemeClr val="accent5"/>
              </a:solidFill>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143725" y="346200"/>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ELO. Team</a:t>
            </a:r>
            <a:endParaRPr/>
          </a:p>
        </p:txBody>
      </p:sp>
      <p:sp>
        <p:nvSpPr>
          <p:cNvPr id="126" name="Google Shape;126;p21"/>
          <p:cNvSpPr txBox="1">
            <a:spLocks noGrp="1"/>
          </p:cNvSpPr>
          <p:nvPr>
            <p:ph type="body" idx="1"/>
          </p:nvPr>
        </p:nvSpPr>
        <p:spPr>
          <a:xfrm>
            <a:off x="280725" y="1540350"/>
            <a:ext cx="2943300" cy="30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Raven C. Waters.</a:t>
            </a:r>
            <a:endParaRPr b="1"/>
          </a:p>
          <a:p>
            <a:pPr marL="0" lvl="0" indent="0" algn="ctr" rtl="0">
              <a:spcBef>
                <a:spcPts val="1600"/>
              </a:spcBef>
              <a:spcAft>
                <a:spcPts val="0"/>
              </a:spcAft>
              <a:buNone/>
            </a:pPr>
            <a:r>
              <a:rPr lang="en"/>
              <a:t>ELO. Idea and Wireframe development (July 2019 Accelerator)</a:t>
            </a:r>
            <a:endParaRPr/>
          </a:p>
          <a:p>
            <a:pPr marL="0" lvl="0" indent="0" algn="ctr" rtl="0">
              <a:spcBef>
                <a:spcPts val="1600"/>
              </a:spcBef>
              <a:spcAft>
                <a:spcPts val="0"/>
              </a:spcAft>
              <a:buNone/>
            </a:pPr>
            <a:r>
              <a:rPr lang="en"/>
              <a:t>Manage ELO. Worker for on-campus developments with C.S.  (Fall 2019)</a:t>
            </a:r>
            <a:endParaRPr/>
          </a:p>
          <a:p>
            <a:pPr marL="0" lvl="0" indent="0" algn="ctr" rtl="0">
              <a:spcBef>
                <a:spcPts val="1600"/>
              </a:spcBef>
              <a:spcAft>
                <a:spcPts val="1600"/>
              </a:spcAft>
              <a:buNone/>
            </a:pPr>
            <a:r>
              <a:rPr lang="en"/>
              <a:t>Provide prompt and thorough feedback to ELO. Team on all work via email and weekly Skype calls</a:t>
            </a:r>
            <a:endParaRPr/>
          </a:p>
        </p:txBody>
      </p:sp>
      <p:sp>
        <p:nvSpPr>
          <p:cNvPr id="127" name="Google Shape;127;p21"/>
          <p:cNvSpPr txBox="1">
            <a:spLocks noGrp="1"/>
          </p:cNvSpPr>
          <p:nvPr>
            <p:ph type="body" idx="2"/>
          </p:nvPr>
        </p:nvSpPr>
        <p:spPr>
          <a:xfrm>
            <a:off x="3224025" y="1540350"/>
            <a:ext cx="2943300" cy="30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ELO. Worker</a:t>
            </a:r>
            <a:endParaRPr/>
          </a:p>
          <a:p>
            <a:pPr marL="0" lvl="0" indent="0" algn="ctr" rtl="0">
              <a:spcBef>
                <a:spcPts val="1600"/>
              </a:spcBef>
              <a:spcAft>
                <a:spcPts val="0"/>
              </a:spcAft>
              <a:buNone/>
            </a:pPr>
            <a:r>
              <a:rPr lang="en"/>
              <a:t>Facilitate preliminary market research with ESII students (August 2019)</a:t>
            </a:r>
            <a:endParaRPr/>
          </a:p>
          <a:p>
            <a:pPr marL="0" lvl="0" indent="0" algn="ctr" rtl="0">
              <a:spcBef>
                <a:spcPts val="1600"/>
              </a:spcBef>
              <a:spcAft>
                <a:spcPts val="0"/>
              </a:spcAft>
              <a:buNone/>
            </a:pPr>
            <a:r>
              <a:rPr lang="en"/>
              <a:t>Curate comprehensive research reports and C.S.Readme files on ELO. development for Raven</a:t>
            </a:r>
            <a:endParaRPr/>
          </a:p>
          <a:p>
            <a:pPr marL="0" lvl="0" indent="0" algn="ctr" rtl="0">
              <a:spcBef>
                <a:spcPts val="1600"/>
              </a:spcBef>
              <a:spcAft>
                <a:spcPts val="1600"/>
              </a:spcAft>
              <a:buNone/>
            </a:pPr>
            <a:r>
              <a:rPr lang="en"/>
              <a:t> Oversee communication and implementation of Raven’s feedback to domestic ELO. Team</a:t>
            </a:r>
            <a:endParaRPr/>
          </a:p>
        </p:txBody>
      </p:sp>
      <p:sp>
        <p:nvSpPr>
          <p:cNvPr id="128" name="Google Shape;128;p21"/>
          <p:cNvSpPr txBox="1">
            <a:spLocks noGrp="1"/>
          </p:cNvSpPr>
          <p:nvPr>
            <p:ph type="body" idx="2"/>
          </p:nvPr>
        </p:nvSpPr>
        <p:spPr>
          <a:xfrm>
            <a:off x="6000900" y="1032288"/>
            <a:ext cx="3143100" cy="30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GBC Computer Science Dept.***</a:t>
            </a:r>
            <a:endParaRPr b="1"/>
          </a:p>
          <a:p>
            <a:pPr marL="0" lvl="0" indent="0" algn="ctr" rtl="0">
              <a:spcBef>
                <a:spcPts val="1600"/>
              </a:spcBef>
              <a:spcAft>
                <a:spcPts val="0"/>
              </a:spcAft>
              <a:buNone/>
            </a:pPr>
            <a:r>
              <a:rPr lang="en"/>
              <a:t>Develop ELO. UX, wireframing   (August 2019)</a:t>
            </a:r>
            <a:endParaRPr/>
          </a:p>
          <a:p>
            <a:pPr marL="0" lvl="0" indent="0" algn="ctr" rtl="0">
              <a:spcBef>
                <a:spcPts val="1600"/>
              </a:spcBef>
              <a:spcAft>
                <a:spcPts val="0"/>
              </a:spcAft>
              <a:buNone/>
            </a:pPr>
            <a:r>
              <a:rPr lang="en"/>
              <a:t>Functionalities and UI development (Fall 2019)</a:t>
            </a:r>
            <a:endParaRPr/>
          </a:p>
          <a:p>
            <a:pPr marL="0" lvl="0" indent="0" algn="ctr" rtl="0">
              <a:spcBef>
                <a:spcPts val="1600"/>
              </a:spcBef>
              <a:spcAft>
                <a:spcPts val="0"/>
              </a:spcAft>
              <a:buNone/>
            </a:pPr>
            <a:r>
              <a:rPr lang="en"/>
              <a:t>Conduct regular ELO. beta tests of the app (Spring 2019)</a:t>
            </a:r>
            <a:endParaRPr/>
          </a:p>
          <a:p>
            <a:pPr marL="0" lvl="0" indent="0" algn="ctr" rtl="0">
              <a:spcBef>
                <a:spcPts val="1600"/>
              </a:spcBef>
              <a:spcAft>
                <a:spcPts val="0"/>
              </a:spcAft>
              <a:buNone/>
            </a:pPr>
            <a:r>
              <a:rPr lang="en"/>
              <a:t>Commenting on CS work, understand work later on for quick adjustments and note incorporation</a:t>
            </a:r>
            <a:endParaRPr/>
          </a:p>
          <a:p>
            <a:pPr marL="0" lvl="0" indent="0" algn="ctr" rtl="0">
              <a:spcBef>
                <a:spcPts val="1600"/>
              </a:spcBef>
              <a:spcAft>
                <a:spcPts val="1600"/>
              </a:spcAft>
              <a:buNone/>
            </a:pPr>
            <a:r>
              <a:rPr lang="en"/>
              <a:t>Focus on Apple OS then Android</a:t>
            </a:r>
            <a:endParaRPr/>
          </a:p>
        </p:txBody>
      </p:sp>
      <p:sp>
        <p:nvSpPr>
          <p:cNvPr id="129" name="Google Shape;129;p21"/>
          <p:cNvSpPr txBox="1"/>
          <p:nvPr/>
        </p:nvSpPr>
        <p:spPr>
          <a:xfrm>
            <a:off x="8511925" y="0"/>
            <a:ext cx="744000" cy="45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Slab"/>
                <a:ea typeface="Roboto Slab"/>
                <a:cs typeface="Roboto Slab"/>
                <a:sym typeface="Roboto Slab"/>
              </a:rPr>
              <a:t>ELO</a:t>
            </a:r>
            <a:r>
              <a:rPr lang="en" sz="2000">
                <a:solidFill>
                  <a:schemeClr val="accent5"/>
                </a:solidFill>
                <a:latin typeface="Roboto Slab"/>
                <a:ea typeface="Roboto Slab"/>
                <a:cs typeface="Roboto Slab"/>
                <a:sym typeface="Roboto Slab"/>
              </a:rPr>
              <a:t>.</a:t>
            </a:r>
            <a:endParaRPr sz="2000">
              <a:solidFill>
                <a:schemeClr val="accent5"/>
              </a:solidFill>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883</Words>
  <Application>Microsoft Macintosh PowerPoint</Application>
  <PresentationFormat>On-screen Show (16:9)</PresentationFormat>
  <Paragraphs>96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Times New Roman</vt:lpstr>
      <vt:lpstr>Roboto</vt:lpstr>
      <vt:lpstr>Roboto Slab</vt:lpstr>
      <vt:lpstr>Arial</vt:lpstr>
      <vt:lpstr>Marina</vt:lpstr>
      <vt:lpstr>ELO.</vt:lpstr>
      <vt:lpstr>What’s the Problem?</vt:lpstr>
      <vt:lpstr>PowerPoint Presentation</vt:lpstr>
      <vt:lpstr>The Missing Piece?   ELO. </vt:lpstr>
      <vt:lpstr>The Solution</vt:lpstr>
      <vt:lpstr>The “How” of ELO. </vt:lpstr>
      <vt:lpstr>Competitive Advantage</vt:lpstr>
      <vt:lpstr>Business Model </vt:lpstr>
      <vt:lpstr>ELO. Team</vt:lpstr>
      <vt:lpstr>Fellowship Utilization Plan</vt:lpstr>
      <vt:lpstr>Raven C. Waters, Founder Gettysburg College ‘19  watera01@gettysburg.edu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ELO.</dc:title>
  <cp:lastModifiedBy>Mai P. Trinh</cp:lastModifiedBy>
  <cp:revision>1</cp:revision>
  <dcterms:modified xsi:type="dcterms:W3CDTF">2019-08-29T23:47:48Z</dcterms:modified>
</cp:coreProperties>
</file>