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9" r:id="rId3"/>
    <p:sldId id="271" r:id="rId4"/>
    <p:sldId id="291" r:id="rId5"/>
    <p:sldId id="258" r:id="rId6"/>
    <p:sldId id="257" r:id="rId7"/>
    <p:sldId id="273" r:id="rId8"/>
    <p:sldId id="261" r:id="rId9"/>
    <p:sldId id="284" r:id="rId10"/>
    <p:sldId id="267" r:id="rId11"/>
    <p:sldId id="278" r:id="rId12"/>
    <p:sldId id="277" r:id="rId13"/>
    <p:sldId id="285" r:id="rId14"/>
    <p:sldId id="286" r:id="rId15"/>
    <p:sldId id="268" r:id="rId16"/>
    <p:sldId id="270" r:id="rId17"/>
    <p:sldId id="287" r:id="rId18"/>
    <p:sldId id="288" r:id="rId19"/>
    <p:sldId id="274" r:id="rId20"/>
    <p:sldId id="269" r:id="rId21"/>
    <p:sldId id="292" r:id="rId22"/>
    <p:sldId id="293"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D3FDB7C-9FCB-324F-BB33-03984F092530}">
          <p14:sldIdLst>
            <p14:sldId id="256"/>
            <p14:sldId id="289"/>
            <p14:sldId id="271"/>
            <p14:sldId id="291"/>
            <p14:sldId id="258"/>
          </p14:sldIdLst>
        </p14:section>
        <p14:section name="問題点と対策" id="{8077282E-0E63-5842-9834-03F8289543B4}">
          <p14:sldIdLst>
            <p14:sldId id="257"/>
            <p14:sldId id="273"/>
          </p14:sldIdLst>
        </p14:section>
        <p14:section name="対策について" id="{4DF22E26-A01B-E342-BE77-11D0D9996FA1}">
          <p14:sldIdLst>
            <p14:sldId id="261"/>
            <p14:sldId id="284"/>
            <p14:sldId id="267"/>
            <p14:sldId id="278"/>
            <p14:sldId id="277"/>
            <p14:sldId id="285"/>
            <p14:sldId id="286"/>
            <p14:sldId id="268"/>
            <p14:sldId id="270"/>
          </p14:sldIdLst>
        </p14:section>
        <p14:section name="目標" id="{FB0F3254-F5F5-654C-A123-70E6B3FA5C9F}">
          <p14:sldIdLst>
            <p14:sldId id="287"/>
            <p14:sldId id="288"/>
            <p14:sldId id="274"/>
            <p14:sldId id="269"/>
            <p14:sldId id="292"/>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間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テーマ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A488322-F2BA-4B5B-9748-0D474271808F}" styleName="中間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淡色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淡色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淡色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淡色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淡色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autoAdjust="0"/>
    <p:restoredTop sz="84162" autoAdjust="0"/>
  </p:normalViewPr>
  <p:slideViewPr>
    <p:cSldViewPr>
      <p:cViewPr varScale="1">
        <p:scale>
          <a:sx n="94" d="100"/>
          <a:sy n="94" d="100"/>
        </p:scale>
        <p:origin x="-1520" y="-104"/>
      </p:cViewPr>
      <p:guideLst>
        <p:guide orient="horz" pos="2160"/>
        <p:guide pos="2880"/>
      </p:guideLst>
    </p:cSldViewPr>
  </p:slideViewPr>
  <p:outlineViewPr>
    <p:cViewPr>
      <p:scale>
        <a:sx n="33" d="100"/>
        <a:sy n="33" d="100"/>
      </p:scale>
      <p:origin x="0" y="264"/>
    </p:cViewPr>
  </p:outlineViewPr>
  <p:notesTextViewPr>
    <p:cViewPr>
      <p:scale>
        <a:sx n="1" d="1"/>
        <a:sy n="1" d="1"/>
      </p:scale>
      <p:origin x="0" y="0"/>
    </p:cViewPr>
  </p:notesTextViewPr>
  <p:sorterViewPr>
    <p:cViewPr>
      <p:scale>
        <a:sx n="66" d="100"/>
        <a:sy n="66" d="100"/>
      </p:scale>
      <p:origin x="0" y="22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6"/>
    </mc:Choice>
    <mc:Fallback>
      <c:style val="16"/>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6"/>
            </a:solidFill>
          </c:spPr>
          <c:invertIfNegative val="0"/>
          <c:cat>
            <c:strRef>
              <c:f>Sheet1!$A$2:$A$10</c:f>
              <c:strCache>
                <c:ptCount val="9"/>
                <c:pt idx="0">
                  <c:v>82年</c:v>
                </c:pt>
                <c:pt idx="1">
                  <c:v>85年</c:v>
                </c:pt>
                <c:pt idx="2">
                  <c:v>88年</c:v>
                </c:pt>
                <c:pt idx="3">
                  <c:v>91年</c:v>
                </c:pt>
                <c:pt idx="4">
                  <c:v>94年</c:v>
                </c:pt>
                <c:pt idx="5">
                  <c:v>97年</c:v>
                </c:pt>
                <c:pt idx="6">
                  <c:v>02年</c:v>
                </c:pt>
                <c:pt idx="7">
                  <c:v>07年</c:v>
                </c:pt>
                <c:pt idx="8">
                  <c:v>09年</c:v>
                </c:pt>
              </c:strCache>
            </c:strRef>
          </c:cat>
          <c:val>
            <c:numRef>
              <c:f>Sheet1!$B$2:$B$10</c:f>
              <c:numCache>
                <c:formatCode>#,##0</c:formatCode>
                <c:ptCount val="9"/>
                <c:pt idx="0">
                  <c:v>23342.0</c:v>
                </c:pt>
                <c:pt idx="1">
                  <c:v>28791.0</c:v>
                </c:pt>
                <c:pt idx="2">
                  <c:v>42500.0</c:v>
                </c:pt>
                <c:pt idx="3">
                  <c:v>55900.0</c:v>
                </c:pt>
                <c:pt idx="4">
                  <c:v>77506.0</c:v>
                </c:pt>
                <c:pt idx="5">
                  <c:v>90812.0</c:v>
                </c:pt>
                <c:pt idx="6">
                  <c:v>211133.0</c:v>
                </c:pt>
                <c:pt idx="7">
                  <c:v>345234.0</c:v>
                </c:pt>
                <c:pt idx="8">
                  <c:v>441609.0</c:v>
                </c:pt>
              </c:numCache>
            </c:numRef>
          </c:val>
        </c:ser>
        <c:ser>
          <c:idx val="1"/>
          <c:order val="1"/>
          <c:tx>
            <c:strRef>
              <c:f>Sheet1!$C$1</c:f>
              <c:strCache>
                <c:ptCount val="1"/>
                <c:pt idx="0">
                  <c:v>系列 2</c:v>
                </c:pt>
              </c:strCache>
            </c:strRef>
          </c:tx>
          <c:invertIfNegative val="0"/>
          <c:trendline>
            <c:trendlineType val="linear"/>
            <c:dispRSqr val="0"/>
            <c:dispEq val="0"/>
          </c:trendline>
          <c:cat>
            <c:strRef>
              <c:f>Sheet1!$A$2:$A$10</c:f>
              <c:strCache>
                <c:ptCount val="9"/>
                <c:pt idx="0">
                  <c:v>82年</c:v>
                </c:pt>
                <c:pt idx="1">
                  <c:v>85年</c:v>
                </c:pt>
                <c:pt idx="2">
                  <c:v>88年</c:v>
                </c:pt>
                <c:pt idx="3">
                  <c:v>91年</c:v>
                </c:pt>
                <c:pt idx="4">
                  <c:v>94年</c:v>
                </c:pt>
                <c:pt idx="5">
                  <c:v>97年</c:v>
                </c:pt>
                <c:pt idx="6">
                  <c:v>02年</c:v>
                </c:pt>
                <c:pt idx="7">
                  <c:v>07年</c:v>
                </c:pt>
                <c:pt idx="8">
                  <c:v>09年</c:v>
                </c:pt>
              </c:strCache>
            </c:strRef>
          </c:cat>
          <c:val>
            <c:numRef>
              <c:f>Sheet1!$C$2:$C$10</c:f>
              <c:numCache>
                <c:formatCode>General</c:formatCode>
                <c:ptCount val="9"/>
              </c:numCache>
            </c:numRef>
          </c:val>
        </c:ser>
        <c:dLbls>
          <c:dLblPos val="outEnd"/>
          <c:showLegendKey val="0"/>
          <c:showVal val="1"/>
          <c:showCatName val="0"/>
          <c:showSerName val="0"/>
          <c:showPercent val="0"/>
          <c:showBubbleSize val="0"/>
        </c:dLbls>
        <c:gapWidth val="150"/>
        <c:axId val="-2120820216"/>
        <c:axId val="-2120817224"/>
      </c:barChart>
      <c:catAx>
        <c:axId val="-2120820216"/>
        <c:scaling>
          <c:orientation val="minMax"/>
        </c:scaling>
        <c:delete val="0"/>
        <c:axPos val="b"/>
        <c:majorTickMark val="out"/>
        <c:minorTickMark val="none"/>
        <c:tickLblPos val="nextTo"/>
        <c:crossAx val="-2120817224"/>
        <c:crosses val="autoZero"/>
        <c:auto val="1"/>
        <c:lblAlgn val="ctr"/>
        <c:lblOffset val="100"/>
        <c:noMultiLvlLbl val="0"/>
      </c:catAx>
      <c:valAx>
        <c:axId val="-2120817224"/>
        <c:scaling>
          <c:orientation val="minMax"/>
          <c:max val="500000.0"/>
        </c:scaling>
        <c:delete val="0"/>
        <c:axPos val="l"/>
        <c:majorGridlines/>
        <c:numFmt formatCode="#,##0" sourceLinked="1"/>
        <c:majorTickMark val="out"/>
        <c:minorTickMark val="none"/>
        <c:tickLblPos val="nextTo"/>
        <c:crossAx val="-2120820216"/>
        <c:crosses val="autoZero"/>
        <c:crossBetween val="between"/>
        <c:majorUnit val="100000.0"/>
      </c:valAx>
    </c:plotArea>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0504442793393327"/>
          <c:y val="0.0304704469229667"/>
          <c:w val="0.526136794985742"/>
          <c:h val="0.915020513018682"/>
        </c:manualLayout>
      </c:layout>
      <c:doughnutChart>
        <c:varyColors val="1"/>
        <c:ser>
          <c:idx val="0"/>
          <c:order val="0"/>
          <c:tx>
            <c:strRef>
              <c:f>Sheet1!$B$1</c:f>
              <c:strCache>
                <c:ptCount val="1"/>
                <c:pt idx="0">
                  <c:v>売上高</c:v>
                </c:pt>
              </c:strCache>
            </c:strRef>
          </c:tx>
          <c:dLbls>
            <c:dLbl>
              <c:idx val="0"/>
              <c:layout/>
              <c:tx>
                <c:rich>
                  <a:bodyPr/>
                  <a:lstStyle/>
                  <a:p>
                    <a:r>
                      <a:rPr lang="en-US" altLang="ja-JP" dirty="0" smtClean="0"/>
                      <a:t>8.276</a:t>
                    </a:r>
                    <a:r>
                      <a:rPr lang="ja-JP" altLang="en-US" dirty="0" smtClean="0"/>
                      <a:t>億円</a:t>
                    </a:r>
                    <a:endParaRPr lang="en-US" altLang="ja-JP" dirty="0" smtClean="0"/>
                  </a:p>
                </c:rich>
              </c:tx>
              <c:showLegendKey val="0"/>
              <c:showVal val="0"/>
              <c:showCatName val="0"/>
              <c:showSerName val="0"/>
              <c:showPercent val="1"/>
              <c:showBubbleSize val="0"/>
            </c:dLbl>
            <c:dLbl>
              <c:idx val="1"/>
              <c:layout/>
              <c:tx>
                <c:rich>
                  <a:bodyPr/>
                  <a:lstStyle/>
                  <a:p>
                    <a:r>
                      <a:rPr lang="en-US" altLang="ja-JP" dirty="0" smtClean="0"/>
                      <a:t>4.078</a:t>
                    </a:r>
                    <a:r>
                      <a:rPr lang="ja-JP" altLang="en-US" dirty="0" smtClean="0"/>
                      <a:t>億円</a:t>
                    </a:r>
                    <a:endParaRPr lang="en-US" altLang="ja-JP" dirty="0" smtClean="0"/>
                  </a:p>
                </c:rich>
              </c:tx>
              <c:showLegendKey val="0"/>
              <c:showVal val="0"/>
              <c:showCatName val="0"/>
              <c:showSerName val="0"/>
              <c:showPercent val="1"/>
              <c:showBubbleSize val="0"/>
            </c:dLbl>
            <c:dLbl>
              <c:idx val="2"/>
              <c:layout/>
              <c:tx>
                <c:rich>
                  <a:bodyPr/>
                  <a:lstStyle/>
                  <a:p>
                    <a:r>
                      <a:rPr lang="en-US" altLang="ja-JP" dirty="0" smtClean="0"/>
                      <a:t>1.549</a:t>
                    </a:r>
                    <a:r>
                      <a:rPr lang="ja-JP" altLang="en-US" dirty="0" smtClean="0"/>
                      <a:t>億円</a:t>
                    </a:r>
                    <a:endParaRPr lang="ja-JP" altLang="en-US" dirty="0"/>
                  </a:p>
                </c:rich>
              </c:tx>
              <c:showLegendKey val="0"/>
              <c:showVal val="0"/>
              <c:showCatName val="0"/>
              <c:showSerName val="0"/>
              <c:showPercent val="1"/>
              <c:showBubbleSize val="0"/>
            </c:dLbl>
            <c:dLbl>
              <c:idx val="3"/>
              <c:layout/>
              <c:tx>
                <c:rich>
                  <a:bodyPr/>
                  <a:lstStyle/>
                  <a:p>
                    <a:r>
                      <a:rPr lang="en-US" altLang="ja-JP" dirty="0" smtClean="0"/>
                      <a:t>1</a:t>
                    </a:r>
                    <a:r>
                      <a:rPr lang="ja-JP" altLang="en-US" dirty="0" smtClean="0"/>
                      <a:t>兆</a:t>
                    </a:r>
                    <a:r>
                      <a:rPr lang="en-US" altLang="ja-JP" dirty="0" smtClean="0"/>
                      <a:t>9.092</a:t>
                    </a:r>
                    <a:r>
                      <a:rPr lang="ja-JP" altLang="en-US" dirty="0" smtClean="0"/>
                      <a:t>億円</a:t>
                    </a:r>
                    <a:endParaRPr lang="ja-JP" altLang="en-US" dirty="0"/>
                  </a:p>
                </c:rich>
              </c:tx>
              <c:showLegendKey val="0"/>
              <c:showVal val="0"/>
              <c:showCatName val="0"/>
              <c:showSerName val="0"/>
              <c:showPercent val="1"/>
              <c:showBubbleSize val="0"/>
            </c:dLbl>
            <c:dLbl>
              <c:idx val="4"/>
              <c:layout>
                <c:manualLayout>
                  <c:x val="0.0308646261526497"/>
                  <c:y val="-1.77172584822287E-16"/>
                </c:manualLayout>
              </c:layout>
              <c:tx>
                <c:rich>
                  <a:bodyPr/>
                  <a:lstStyle/>
                  <a:p>
                    <a:r>
                      <a:rPr lang="en-US" altLang="ja-JP" dirty="0" smtClean="0"/>
                      <a:t>676</a:t>
                    </a:r>
                    <a:r>
                      <a:rPr lang="ja-JP" altLang="en-US" dirty="0" smtClean="0"/>
                      <a:t>億円</a:t>
                    </a:r>
                    <a:endParaRPr lang="en-US" altLang="ja-JP" dirty="0"/>
                  </a:p>
                </c:rich>
              </c:tx>
              <c:showLegendKey val="0"/>
              <c:showVal val="0"/>
              <c:showCatName val="0"/>
              <c:showSerName val="0"/>
              <c:showPercent val="1"/>
              <c:showBubbleSize val="0"/>
            </c:dLbl>
            <c:dLbl>
              <c:idx val="5"/>
              <c:layout/>
              <c:tx>
                <c:rich>
                  <a:bodyPr/>
                  <a:lstStyle/>
                  <a:p>
                    <a:r>
                      <a:rPr lang="en-US" altLang="ja-JP" dirty="0" smtClean="0"/>
                      <a:t>6.983</a:t>
                    </a:r>
                    <a:r>
                      <a:rPr lang="ja-JP" altLang="en-US" dirty="0" smtClean="0"/>
                      <a:t>億円</a:t>
                    </a:r>
                    <a:endParaRPr lang="ja-JP" altLang="en-US" dirty="0"/>
                  </a:p>
                </c:rich>
              </c:tx>
              <c:showLegendKey val="0"/>
              <c:showVal val="0"/>
              <c:showCatName val="0"/>
              <c:showSerName val="0"/>
              <c:showPercent val="1"/>
              <c:showBubbleSize val="0"/>
            </c:dLbl>
            <c:dLbl>
              <c:idx val="6"/>
              <c:layout/>
              <c:tx>
                <c:rich>
                  <a:bodyPr/>
                  <a:lstStyle/>
                  <a:p>
                    <a:r>
                      <a:rPr lang="en-US" altLang="ja-JP" dirty="0" smtClean="0"/>
                      <a:t>6.204</a:t>
                    </a:r>
                    <a:r>
                      <a:rPr lang="ja-JP" altLang="en-US" dirty="0" smtClean="0"/>
                      <a:t>億円</a:t>
                    </a:r>
                    <a:endParaRPr lang="ja-JP" altLang="en-US" dirty="0"/>
                  </a:p>
                </c:rich>
              </c:tx>
              <c:showLegendKey val="0"/>
              <c:showVal val="0"/>
              <c:showCatName val="0"/>
              <c:showSerName val="0"/>
              <c:showPercent val="1"/>
              <c:showBubbleSize val="0"/>
            </c:dLbl>
            <c:dLbl>
              <c:idx val="7"/>
              <c:layout/>
              <c:tx>
                <c:rich>
                  <a:bodyPr/>
                  <a:lstStyle/>
                  <a:p>
                    <a:r>
                      <a:rPr lang="en-US" altLang="ja-JP" dirty="0" smtClean="0"/>
                      <a:t>1</a:t>
                    </a:r>
                    <a:r>
                      <a:rPr lang="ja-JP" altLang="en-US" dirty="0" smtClean="0"/>
                      <a:t>兆</a:t>
                    </a:r>
                    <a:r>
                      <a:rPr lang="en-US" altLang="ja-JP" dirty="0" smtClean="0"/>
                      <a:t>583</a:t>
                    </a:r>
                    <a:r>
                      <a:rPr lang="ja-JP" altLang="en-US" dirty="0" smtClean="0"/>
                      <a:t>億円</a:t>
                    </a:r>
                  </a:p>
                </c:rich>
              </c:tx>
              <c:showLegendKey val="0"/>
              <c:showVal val="0"/>
              <c:showCatName val="0"/>
              <c:showSerName val="0"/>
              <c:showPercent val="1"/>
              <c:showBubbleSize val="0"/>
            </c:dLbl>
            <c:dLbl>
              <c:idx val="8"/>
              <c:layout/>
              <c:tx>
                <c:rich>
                  <a:bodyPr/>
                  <a:lstStyle/>
                  <a:p>
                    <a:r>
                      <a:rPr lang="en-US" altLang="ja-JP" dirty="0" smtClean="0"/>
                      <a:t>3.545</a:t>
                    </a:r>
                    <a:r>
                      <a:rPr lang="ja-JP" altLang="en-US" dirty="0" smtClean="0"/>
                      <a:t>億円</a:t>
                    </a:r>
                    <a:endParaRPr lang="en-US" altLang="ja-JP" dirty="0" smtClean="0"/>
                  </a:p>
                </c:rich>
              </c:tx>
              <c:showLegendKey val="0"/>
              <c:showVal val="0"/>
              <c:showCatName val="0"/>
              <c:showSerName val="0"/>
              <c:showPercent val="1"/>
              <c:showBubbleSize val="0"/>
            </c:dLbl>
            <c:dLbl>
              <c:idx val="9"/>
              <c:layout/>
              <c:tx>
                <c:rich>
                  <a:bodyPr/>
                  <a:lstStyle/>
                  <a:p>
                    <a:r>
                      <a:rPr lang="en-US" altLang="ja-JP" dirty="0" smtClean="0"/>
                      <a:t>5.940</a:t>
                    </a:r>
                    <a:r>
                      <a:rPr lang="ja-JP" altLang="en-US" dirty="0" smtClean="0"/>
                      <a:t>億円</a:t>
                    </a:r>
                    <a:endParaRPr lang="en-US" altLang="ja-JP" dirty="0" smtClean="0"/>
                  </a:p>
                </c:rich>
              </c:tx>
              <c:showLegendKey val="0"/>
              <c:showVal val="0"/>
              <c:showCatName val="0"/>
              <c:showSerName val="0"/>
              <c:showPercent val="1"/>
              <c:showBubbleSize val="0"/>
            </c:dLbl>
            <c:showLegendKey val="0"/>
            <c:showVal val="0"/>
            <c:showCatName val="0"/>
            <c:showSerName val="0"/>
            <c:showPercent val="1"/>
            <c:showBubbleSize val="0"/>
            <c:showLeaderLines val="1"/>
          </c:dLbls>
          <c:cat>
            <c:strRef>
              <c:f>Sheet1!$A$2:$A$11</c:f>
              <c:strCache>
                <c:ptCount val="10"/>
                <c:pt idx="0">
                  <c:v>新聞</c:v>
                </c:pt>
                <c:pt idx="1">
                  <c:v>雑誌</c:v>
                </c:pt>
                <c:pt idx="2">
                  <c:v>ラジオ</c:v>
                </c:pt>
                <c:pt idx="3">
                  <c:v>テレビ</c:v>
                </c:pt>
                <c:pt idx="4">
                  <c:v>衛星メディア関連</c:v>
                </c:pt>
                <c:pt idx="5">
                  <c:v>インターネット</c:v>
                </c:pt>
                <c:pt idx="6">
                  <c:v>野外・交通</c:v>
                </c:pt>
                <c:pt idx="7">
                  <c:v>折込・DM</c:v>
                </c:pt>
                <c:pt idx="8">
                  <c:v>フリーペーパー・マガジン</c:v>
                </c:pt>
                <c:pt idx="9">
                  <c:v>POP・電話帳・展示・映像他</c:v>
                </c:pt>
              </c:strCache>
            </c:strRef>
          </c:cat>
          <c:val>
            <c:numRef>
              <c:f>Sheet1!$B$2:$B$11</c:f>
              <c:numCache>
                <c:formatCode>General</c:formatCode>
                <c:ptCount val="10"/>
                <c:pt idx="0">
                  <c:v>17.0</c:v>
                </c:pt>
                <c:pt idx="1">
                  <c:v>7.0</c:v>
                </c:pt>
                <c:pt idx="2">
                  <c:v>2.0</c:v>
                </c:pt>
                <c:pt idx="3">
                  <c:v>25.0</c:v>
                </c:pt>
                <c:pt idx="4">
                  <c:v>1.0</c:v>
                </c:pt>
                <c:pt idx="5">
                  <c:v>14.0</c:v>
                </c:pt>
                <c:pt idx="6">
                  <c:v>12.0</c:v>
                </c:pt>
                <c:pt idx="7">
                  <c:v>20.0</c:v>
                </c:pt>
                <c:pt idx="8">
                  <c:v>5.0</c:v>
                </c:pt>
                <c:pt idx="9">
                  <c:v>10.0</c:v>
                </c:pt>
              </c:numCache>
            </c:numRef>
          </c:val>
        </c:ser>
        <c:dLbls>
          <c:showLegendKey val="0"/>
          <c:showVal val="0"/>
          <c:showCatName val="0"/>
          <c:showSerName val="0"/>
          <c:showPercent val="1"/>
          <c:showBubbleSize val="0"/>
          <c:showLeaderLines val="1"/>
        </c:dLbls>
        <c:firstSliceAng val="0"/>
        <c:holeSize val="40"/>
      </c:doughnutChart>
    </c:plotArea>
    <c:legend>
      <c:legendPos val="r"/>
      <c:layout>
        <c:manualLayout>
          <c:xMode val="edge"/>
          <c:yMode val="edge"/>
          <c:x val="0.607918564603933"/>
          <c:y val="0.0454591745698289"/>
          <c:w val="0.371505017960967"/>
          <c:h val="0.837037893810886"/>
        </c:manualLayout>
      </c:layout>
      <c:overlay val="0"/>
    </c:legend>
    <c:plotVisOnly val="1"/>
    <c:dispBlanksAs val="gap"/>
    <c:showDLblsOverMax val="0"/>
  </c:chart>
  <c:txPr>
    <a:bodyPr/>
    <a:lstStyle/>
    <a:p>
      <a:pPr>
        <a:defRPr sz="1800"/>
      </a:pPr>
      <a:endParaRPr lang="ja-JP"/>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8398AE-0D08-4357-8B49-7754302BEC43}" type="doc">
      <dgm:prSet loTypeId="urn:microsoft.com/office/officeart/2005/8/layout/process2" loCatId="process" qsTypeId="urn:microsoft.com/office/officeart/2005/8/quickstyle/simple1" qsCatId="simple" csTypeId="urn:microsoft.com/office/officeart/2005/8/colors/accent1_2" csCatId="accent1" phldr="1"/>
      <dgm:spPr/>
    </dgm:pt>
    <dgm:pt modelId="{60B54786-C436-483A-BD15-457B45F3608E}">
      <dgm:prSet phldrT="[テキスト]" custT="1">
        <dgm:style>
          <a:lnRef idx="1">
            <a:schemeClr val="accent3"/>
          </a:lnRef>
          <a:fillRef idx="2">
            <a:schemeClr val="accent3"/>
          </a:fillRef>
          <a:effectRef idx="1">
            <a:schemeClr val="accent3"/>
          </a:effectRef>
          <a:fontRef idx="minor">
            <a:schemeClr val="dk1"/>
          </a:fontRef>
        </dgm:style>
      </dgm:prSet>
      <dgm:spPr>
        <a:ln>
          <a:solidFill>
            <a:srgbClr val="008000"/>
          </a:solidFill>
        </a:ln>
      </dgm:spPr>
      <dgm:t>
        <a:bodyPr/>
        <a:lstStyle/>
        <a:p>
          <a:r>
            <a:rPr kumimoji="1" lang="ja-JP" altLang="en-US" sz="2000" dirty="0" smtClean="0">
              <a:latin typeface="HGPｺﾞｼｯｸM" panose="020B0600000000000000" pitchFamily="50" charset="-128"/>
              <a:ea typeface="HGPｺﾞｼｯｸM" panose="020B0600000000000000" pitchFamily="50" charset="-128"/>
            </a:rPr>
            <a:t>１）広告などで多くの利用者にカシコシュという会社を知ってもらう</a:t>
          </a:r>
          <a:endParaRPr kumimoji="1" lang="ja-JP" altLang="en-US" sz="2000" dirty="0">
            <a:latin typeface="HGPｺﾞｼｯｸM" panose="020B0600000000000000" pitchFamily="50" charset="-128"/>
            <a:ea typeface="HGPｺﾞｼｯｸM" panose="020B0600000000000000" pitchFamily="50" charset="-128"/>
          </a:endParaRPr>
        </a:p>
      </dgm:t>
    </dgm:pt>
    <dgm:pt modelId="{92FA1E2B-2B8A-46FD-B3FC-1F60960467CA}" type="parTrans" cxnId="{B94EEFFE-70BD-4428-B632-24DDD90974AD}">
      <dgm:prSet/>
      <dgm:spPr/>
      <dgm:t>
        <a:bodyPr/>
        <a:lstStyle/>
        <a:p>
          <a:endParaRPr kumimoji="1" lang="ja-JP" altLang="en-US" sz="2000">
            <a:latin typeface="HGPｺﾞｼｯｸM" panose="020B0600000000000000" pitchFamily="50" charset="-128"/>
            <a:ea typeface="HGPｺﾞｼｯｸM" panose="020B0600000000000000" pitchFamily="50" charset="-128"/>
          </a:endParaRPr>
        </a:p>
      </dgm:t>
    </dgm:pt>
    <dgm:pt modelId="{B9782F3A-A2D4-46E8-B0AD-571F3F518454}" type="sibTrans" cxnId="{B94EEFFE-70BD-4428-B632-24DDD90974AD}">
      <dgm:prSet custT="1"/>
      <dgm:spPr>
        <a:solidFill>
          <a:srgbClr val="008000"/>
        </a:solidFill>
      </dgm:spPr>
      <dgm:t>
        <a:bodyPr/>
        <a:lstStyle/>
        <a:p>
          <a:endParaRPr kumimoji="1" lang="ja-JP" altLang="en-US" sz="2000" dirty="0">
            <a:latin typeface="HGPｺﾞｼｯｸM" panose="020B0600000000000000" pitchFamily="50" charset="-128"/>
            <a:ea typeface="HGPｺﾞｼｯｸM" panose="020B0600000000000000" pitchFamily="50" charset="-128"/>
          </a:endParaRPr>
        </a:p>
      </dgm:t>
    </dgm:pt>
    <dgm:pt modelId="{5A414804-C746-4D28-933E-BF8FB0E56D2A}">
      <dgm:prSet custT="1">
        <dgm:style>
          <a:lnRef idx="1">
            <a:schemeClr val="accent3"/>
          </a:lnRef>
          <a:fillRef idx="2">
            <a:schemeClr val="accent3"/>
          </a:fillRef>
          <a:effectRef idx="1">
            <a:schemeClr val="accent3"/>
          </a:effectRef>
          <a:fontRef idx="minor">
            <a:schemeClr val="dk1"/>
          </a:fontRef>
        </dgm:style>
      </dgm:prSet>
      <dgm:spPr>
        <a:ln>
          <a:solidFill>
            <a:srgbClr val="008000"/>
          </a:solidFill>
        </a:ln>
      </dgm:spPr>
      <dgm:t>
        <a:bodyPr/>
        <a:lstStyle/>
        <a:p>
          <a:r>
            <a:rPr lang="ja-JP" altLang="en-US" sz="2000" dirty="0" smtClean="0">
              <a:latin typeface="HGPｺﾞｼｯｸM" panose="020B0600000000000000" pitchFamily="50" charset="-128"/>
              <a:ea typeface="HGPｺﾞｼｯｸM" panose="020B0600000000000000" pitchFamily="50" charset="-128"/>
            </a:rPr>
            <a:t>２）</a:t>
          </a:r>
          <a:r>
            <a:rPr lang="en-US" altLang="ja-JP" sz="2000" dirty="0" smtClean="0">
              <a:latin typeface="HGPｺﾞｼｯｸM" panose="020B0600000000000000" pitchFamily="50" charset="-128"/>
              <a:ea typeface="HGPｺﾞｼｯｸM" panose="020B0600000000000000" pitchFamily="50" charset="-128"/>
            </a:rPr>
            <a:t>Web</a:t>
          </a:r>
          <a:r>
            <a:rPr lang="ja-JP" altLang="en-US" sz="2000" dirty="0" smtClean="0">
              <a:latin typeface="HGPｺﾞｼｯｸM" panose="020B0600000000000000" pitchFamily="50" charset="-128"/>
              <a:ea typeface="HGPｺﾞｼｯｸM" panose="020B0600000000000000" pitchFamily="50" charset="-128"/>
            </a:rPr>
            <a:t>宅配買取サービスを利用してもらう</a:t>
          </a:r>
          <a:endParaRPr kumimoji="1" lang="en-US" altLang="ja-JP" sz="2000" dirty="0" smtClean="0">
            <a:latin typeface="HGPｺﾞｼｯｸM" panose="020B0600000000000000" pitchFamily="50" charset="-128"/>
            <a:ea typeface="HGPｺﾞｼｯｸM" panose="020B0600000000000000" pitchFamily="50" charset="-128"/>
          </a:endParaRPr>
        </a:p>
      </dgm:t>
    </dgm:pt>
    <dgm:pt modelId="{F88AED78-758A-46C0-8537-50F5F87A735A}" type="parTrans" cxnId="{3DA40F7E-B39C-421D-BB51-C3E820EB2001}">
      <dgm:prSet/>
      <dgm:spPr/>
      <dgm:t>
        <a:bodyPr/>
        <a:lstStyle/>
        <a:p>
          <a:endParaRPr kumimoji="1" lang="ja-JP" altLang="en-US" sz="2000">
            <a:latin typeface="HGPｺﾞｼｯｸM" panose="020B0600000000000000" pitchFamily="50" charset="-128"/>
            <a:ea typeface="HGPｺﾞｼｯｸM" panose="020B0600000000000000" pitchFamily="50" charset="-128"/>
          </a:endParaRPr>
        </a:p>
      </dgm:t>
    </dgm:pt>
    <dgm:pt modelId="{9FD66322-7DEA-4D5F-91A9-107A8C5BC2BD}" type="sibTrans" cxnId="{3DA40F7E-B39C-421D-BB51-C3E820EB2001}">
      <dgm:prSet custT="1"/>
      <dgm:spPr>
        <a:solidFill>
          <a:srgbClr val="008000"/>
        </a:solidFill>
        <a:ln>
          <a:solidFill>
            <a:srgbClr val="72A376"/>
          </a:solidFill>
        </a:ln>
      </dgm:spPr>
      <dgm:t>
        <a:bodyPr/>
        <a:lstStyle/>
        <a:p>
          <a:endParaRPr kumimoji="1" lang="ja-JP" altLang="en-US" sz="2000" dirty="0">
            <a:latin typeface="HGPｺﾞｼｯｸM" panose="020B0600000000000000" pitchFamily="50" charset="-128"/>
            <a:ea typeface="HGPｺﾞｼｯｸM" panose="020B0600000000000000" pitchFamily="50" charset="-128"/>
          </a:endParaRPr>
        </a:p>
      </dgm:t>
    </dgm:pt>
    <dgm:pt modelId="{7F0BD5F4-FFF1-40EB-A619-DDF16BB099D3}">
      <dgm:prSet custT="1">
        <dgm:style>
          <a:lnRef idx="1">
            <a:schemeClr val="accent3"/>
          </a:lnRef>
          <a:fillRef idx="2">
            <a:schemeClr val="accent3"/>
          </a:fillRef>
          <a:effectRef idx="1">
            <a:schemeClr val="accent3"/>
          </a:effectRef>
          <a:fontRef idx="minor">
            <a:schemeClr val="dk1"/>
          </a:fontRef>
        </dgm:style>
      </dgm:prSet>
      <dgm:spPr>
        <a:ln>
          <a:solidFill>
            <a:srgbClr val="008000"/>
          </a:solidFill>
        </a:ln>
      </dgm:spPr>
      <dgm:t>
        <a:bodyPr/>
        <a:lstStyle/>
        <a:p>
          <a:r>
            <a:rPr kumimoji="1" lang="ja-JP" altLang="en-US" sz="2000" dirty="0" smtClean="0">
              <a:latin typeface="HGPｺﾞｼｯｸM" panose="020B0600000000000000" pitchFamily="50" charset="-128"/>
              <a:ea typeface="HGPｺﾞｼｯｸM" panose="020B0600000000000000" pitchFamily="50" charset="-128"/>
            </a:rPr>
            <a:t>３）さらに、近隣のユーザーを増やす</a:t>
          </a:r>
        </a:p>
      </dgm:t>
    </dgm:pt>
    <dgm:pt modelId="{A6C49F14-0652-46E5-8A2A-F362518E8DBC}" type="parTrans" cxnId="{CDBDB153-5516-4908-A68B-A92AF352A40A}">
      <dgm:prSet/>
      <dgm:spPr/>
      <dgm:t>
        <a:bodyPr/>
        <a:lstStyle/>
        <a:p>
          <a:endParaRPr kumimoji="1" lang="ja-JP" altLang="en-US" sz="2000">
            <a:latin typeface="HGPｺﾞｼｯｸM" panose="020B0600000000000000" pitchFamily="50" charset="-128"/>
            <a:ea typeface="HGPｺﾞｼｯｸM" panose="020B0600000000000000" pitchFamily="50" charset="-128"/>
          </a:endParaRPr>
        </a:p>
      </dgm:t>
    </dgm:pt>
    <dgm:pt modelId="{19BF2048-8DF4-4FB3-A385-43AF1DDDAC4F}" type="sibTrans" cxnId="{CDBDB153-5516-4908-A68B-A92AF352A40A}">
      <dgm:prSet/>
      <dgm:spPr>
        <a:solidFill>
          <a:srgbClr val="008000"/>
        </a:solidFill>
        <a:ln>
          <a:solidFill>
            <a:srgbClr val="72A376"/>
          </a:solidFill>
        </a:ln>
      </dgm:spPr>
      <dgm:t>
        <a:bodyPr/>
        <a:lstStyle/>
        <a:p>
          <a:endParaRPr kumimoji="1" lang="ja-JP" altLang="en-US" sz="2000" dirty="0">
            <a:latin typeface="HGPｺﾞｼｯｸM" panose="020B0600000000000000" pitchFamily="50" charset="-128"/>
            <a:ea typeface="HGPｺﾞｼｯｸM" panose="020B0600000000000000" pitchFamily="50" charset="-128"/>
          </a:endParaRPr>
        </a:p>
      </dgm:t>
    </dgm:pt>
    <dgm:pt modelId="{60D14589-3903-F340-9F20-58A41BAE0296}">
      <dgm:prSet custT="1">
        <dgm:style>
          <a:lnRef idx="1">
            <a:schemeClr val="accent3"/>
          </a:lnRef>
          <a:fillRef idx="2">
            <a:schemeClr val="accent3"/>
          </a:fillRef>
          <a:effectRef idx="1">
            <a:schemeClr val="accent3"/>
          </a:effectRef>
          <a:fontRef idx="minor">
            <a:schemeClr val="dk1"/>
          </a:fontRef>
        </dgm:style>
      </dgm:prSet>
      <dgm:spPr>
        <a:ln>
          <a:solidFill>
            <a:srgbClr val="008000"/>
          </a:solidFill>
        </a:ln>
      </dgm:spPr>
      <dgm:t>
        <a:bodyPr/>
        <a:lstStyle/>
        <a:p>
          <a:r>
            <a:rPr kumimoji="1" lang="ja-JP" altLang="en-US" sz="2000" dirty="0" smtClean="0">
              <a:latin typeface="HGPｺﾞｼｯｸM" panose="020B0600000000000000" pitchFamily="50" charset="-128"/>
              <a:ea typeface="HGPｺﾞｼｯｸM" panose="020B0600000000000000" pitchFamily="50" charset="-128"/>
            </a:rPr>
            <a:t>４）最終的にリピーターを育て、口コミ等で良い評判を広めてもらう</a:t>
          </a:r>
        </a:p>
      </dgm:t>
    </dgm:pt>
    <dgm:pt modelId="{10E643E7-F5C0-004F-916A-589DCD13E9F0}" type="parTrans" cxnId="{43EEBF0A-902C-6F47-8119-96E4070B0E12}">
      <dgm:prSet/>
      <dgm:spPr/>
      <dgm:t>
        <a:bodyPr/>
        <a:lstStyle/>
        <a:p>
          <a:endParaRPr kumimoji="1" lang="ja-JP" altLang="en-US"/>
        </a:p>
      </dgm:t>
    </dgm:pt>
    <dgm:pt modelId="{E98BDBB1-D0A4-7146-B52F-DF2A5778D144}" type="sibTrans" cxnId="{43EEBF0A-902C-6F47-8119-96E4070B0E12}">
      <dgm:prSet/>
      <dgm:spPr/>
      <dgm:t>
        <a:bodyPr/>
        <a:lstStyle/>
        <a:p>
          <a:endParaRPr kumimoji="1" lang="ja-JP" altLang="en-US"/>
        </a:p>
      </dgm:t>
    </dgm:pt>
    <dgm:pt modelId="{3DC44D2C-EEB3-4B08-BE1D-AD7692F9B67D}" type="pres">
      <dgm:prSet presAssocID="{AC8398AE-0D08-4357-8B49-7754302BEC43}" presName="linearFlow" presStyleCnt="0">
        <dgm:presLayoutVars>
          <dgm:resizeHandles val="exact"/>
        </dgm:presLayoutVars>
      </dgm:prSet>
      <dgm:spPr/>
    </dgm:pt>
    <dgm:pt modelId="{280815B8-A986-4913-A81B-3EC00ECDB040}" type="pres">
      <dgm:prSet presAssocID="{60B54786-C436-483A-BD15-457B45F3608E}" presName="node" presStyleLbl="node1" presStyleIdx="0" presStyleCnt="4" custScaleX="211504">
        <dgm:presLayoutVars>
          <dgm:bulletEnabled val="1"/>
        </dgm:presLayoutVars>
      </dgm:prSet>
      <dgm:spPr/>
      <dgm:t>
        <a:bodyPr/>
        <a:lstStyle/>
        <a:p>
          <a:endParaRPr kumimoji="1" lang="ja-JP" altLang="en-US"/>
        </a:p>
      </dgm:t>
    </dgm:pt>
    <dgm:pt modelId="{3E973F36-85A0-4A72-907C-44ACB7DE3C54}" type="pres">
      <dgm:prSet presAssocID="{B9782F3A-A2D4-46E8-B0AD-571F3F518454}" presName="sibTrans" presStyleLbl="sibTrans2D1" presStyleIdx="0" presStyleCnt="3"/>
      <dgm:spPr/>
      <dgm:t>
        <a:bodyPr/>
        <a:lstStyle/>
        <a:p>
          <a:endParaRPr kumimoji="1" lang="ja-JP" altLang="en-US"/>
        </a:p>
      </dgm:t>
    </dgm:pt>
    <dgm:pt modelId="{6C8DEEA4-810E-43B5-98F4-AD711514CE8D}" type="pres">
      <dgm:prSet presAssocID="{B9782F3A-A2D4-46E8-B0AD-571F3F518454}" presName="connectorText" presStyleLbl="sibTrans2D1" presStyleIdx="0" presStyleCnt="3"/>
      <dgm:spPr/>
      <dgm:t>
        <a:bodyPr/>
        <a:lstStyle/>
        <a:p>
          <a:endParaRPr kumimoji="1" lang="ja-JP" altLang="en-US"/>
        </a:p>
      </dgm:t>
    </dgm:pt>
    <dgm:pt modelId="{C2A06A79-4901-4AD2-8218-86B6188FF87A}" type="pres">
      <dgm:prSet presAssocID="{5A414804-C746-4D28-933E-BF8FB0E56D2A}" presName="node" presStyleLbl="node1" presStyleIdx="1" presStyleCnt="4" custScaleX="211504">
        <dgm:presLayoutVars>
          <dgm:bulletEnabled val="1"/>
        </dgm:presLayoutVars>
      </dgm:prSet>
      <dgm:spPr/>
      <dgm:t>
        <a:bodyPr/>
        <a:lstStyle/>
        <a:p>
          <a:endParaRPr kumimoji="1" lang="ja-JP" altLang="en-US"/>
        </a:p>
      </dgm:t>
    </dgm:pt>
    <dgm:pt modelId="{471DCCBA-F6A8-42A0-BCCC-91E81759A084}" type="pres">
      <dgm:prSet presAssocID="{9FD66322-7DEA-4D5F-91A9-107A8C5BC2BD}" presName="sibTrans" presStyleLbl="sibTrans2D1" presStyleIdx="1" presStyleCnt="3"/>
      <dgm:spPr/>
      <dgm:t>
        <a:bodyPr/>
        <a:lstStyle/>
        <a:p>
          <a:endParaRPr kumimoji="1" lang="ja-JP" altLang="en-US"/>
        </a:p>
      </dgm:t>
    </dgm:pt>
    <dgm:pt modelId="{B91C9BAB-A53C-4096-9710-E659E6457339}" type="pres">
      <dgm:prSet presAssocID="{9FD66322-7DEA-4D5F-91A9-107A8C5BC2BD}" presName="connectorText" presStyleLbl="sibTrans2D1" presStyleIdx="1" presStyleCnt="3"/>
      <dgm:spPr/>
      <dgm:t>
        <a:bodyPr/>
        <a:lstStyle/>
        <a:p>
          <a:endParaRPr kumimoji="1" lang="ja-JP" altLang="en-US"/>
        </a:p>
      </dgm:t>
    </dgm:pt>
    <dgm:pt modelId="{7A194A27-D5E9-4394-AD7F-A49937286561}" type="pres">
      <dgm:prSet presAssocID="{7F0BD5F4-FFF1-40EB-A619-DDF16BB099D3}" presName="node" presStyleLbl="node1" presStyleIdx="2" presStyleCnt="4" custScaleX="211504">
        <dgm:presLayoutVars>
          <dgm:bulletEnabled val="1"/>
        </dgm:presLayoutVars>
      </dgm:prSet>
      <dgm:spPr/>
      <dgm:t>
        <a:bodyPr/>
        <a:lstStyle/>
        <a:p>
          <a:endParaRPr kumimoji="1" lang="ja-JP" altLang="en-US"/>
        </a:p>
      </dgm:t>
    </dgm:pt>
    <dgm:pt modelId="{DBEF46E2-5DCB-F149-8484-880F1F519911}" type="pres">
      <dgm:prSet presAssocID="{19BF2048-8DF4-4FB3-A385-43AF1DDDAC4F}" presName="sibTrans" presStyleLbl="sibTrans2D1" presStyleIdx="2" presStyleCnt="3"/>
      <dgm:spPr/>
      <dgm:t>
        <a:bodyPr/>
        <a:lstStyle/>
        <a:p>
          <a:endParaRPr kumimoji="1" lang="ja-JP" altLang="en-US"/>
        </a:p>
      </dgm:t>
    </dgm:pt>
    <dgm:pt modelId="{3654953F-BF76-D344-B1E5-C8F90564B674}" type="pres">
      <dgm:prSet presAssocID="{19BF2048-8DF4-4FB3-A385-43AF1DDDAC4F}" presName="connectorText" presStyleLbl="sibTrans2D1" presStyleIdx="2" presStyleCnt="3"/>
      <dgm:spPr/>
      <dgm:t>
        <a:bodyPr/>
        <a:lstStyle/>
        <a:p>
          <a:endParaRPr kumimoji="1" lang="ja-JP" altLang="en-US"/>
        </a:p>
      </dgm:t>
    </dgm:pt>
    <dgm:pt modelId="{47FC0A3A-A871-5243-B110-529EB3BEEBAD}" type="pres">
      <dgm:prSet presAssocID="{60D14589-3903-F340-9F20-58A41BAE0296}" presName="node" presStyleLbl="node1" presStyleIdx="3" presStyleCnt="4" custScaleX="210615">
        <dgm:presLayoutVars>
          <dgm:bulletEnabled val="1"/>
        </dgm:presLayoutVars>
      </dgm:prSet>
      <dgm:spPr/>
      <dgm:t>
        <a:bodyPr/>
        <a:lstStyle/>
        <a:p>
          <a:endParaRPr kumimoji="1" lang="ja-JP" altLang="en-US"/>
        </a:p>
      </dgm:t>
    </dgm:pt>
  </dgm:ptLst>
  <dgm:cxnLst>
    <dgm:cxn modelId="{43EEBF0A-902C-6F47-8119-96E4070B0E12}" srcId="{AC8398AE-0D08-4357-8B49-7754302BEC43}" destId="{60D14589-3903-F340-9F20-58A41BAE0296}" srcOrd="3" destOrd="0" parTransId="{10E643E7-F5C0-004F-916A-589DCD13E9F0}" sibTransId="{E98BDBB1-D0A4-7146-B52F-DF2A5778D144}"/>
    <dgm:cxn modelId="{E2783464-D03B-0048-83F2-5FA4E8E6F57D}" type="presOf" srcId="{19BF2048-8DF4-4FB3-A385-43AF1DDDAC4F}" destId="{3654953F-BF76-D344-B1E5-C8F90564B674}" srcOrd="1" destOrd="0" presId="urn:microsoft.com/office/officeart/2005/8/layout/process2"/>
    <dgm:cxn modelId="{1617B86E-C3B2-4146-9D87-7733F55354CF}" type="presOf" srcId="{9FD66322-7DEA-4D5F-91A9-107A8C5BC2BD}" destId="{B91C9BAB-A53C-4096-9710-E659E6457339}" srcOrd="1" destOrd="0" presId="urn:microsoft.com/office/officeart/2005/8/layout/process2"/>
    <dgm:cxn modelId="{F20BF89C-2A03-46CA-9809-F444AA95E6EE}" type="presOf" srcId="{9FD66322-7DEA-4D5F-91A9-107A8C5BC2BD}" destId="{471DCCBA-F6A8-42A0-BCCC-91E81759A084}" srcOrd="0" destOrd="0" presId="urn:microsoft.com/office/officeart/2005/8/layout/process2"/>
    <dgm:cxn modelId="{DB416037-45AB-4AA9-B794-C2E369123DAE}" type="presOf" srcId="{AC8398AE-0D08-4357-8B49-7754302BEC43}" destId="{3DC44D2C-EEB3-4B08-BE1D-AD7692F9B67D}" srcOrd="0" destOrd="0" presId="urn:microsoft.com/office/officeart/2005/8/layout/process2"/>
    <dgm:cxn modelId="{3DA40F7E-B39C-421D-BB51-C3E820EB2001}" srcId="{AC8398AE-0D08-4357-8B49-7754302BEC43}" destId="{5A414804-C746-4D28-933E-BF8FB0E56D2A}" srcOrd="1" destOrd="0" parTransId="{F88AED78-758A-46C0-8537-50F5F87A735A}" sibTransId="{9FD66322-7DEA-4D5F-91A9-107A8C5BC2BD}"/>
    <dgm:cxn modelId="{C41ACB9C-CF0F-4CF0-8B87-42446487DCCD}" type="presOf" srcId="{7F0BD5F4-FFF1-40EB-A619-DDF16BB099D3}" destId="{7A194A27-D5E9-4394-AD7F-A49937286561}" srcOrd="0" destOrd="0" presId="urn:microsoft.com/office/officeart/2005/8/layout/process2"/>
    <dgm:cxn modelId="{CDBDB153-5516-4908-A68B-A92AF352A40A}" srcId="{AC8398AE-0D08-4357-8B49-7754302BEC43}" destId="{7F0BD5F4-FFF1-40EB-A619-DDF16BB099D3}" srcOrd="2" destOrd="0" parTransId="{A6C49F14-0652-46E5-8A2A-F362518E8DBC}" sibTransId="{19BF2048-8DF4-4FB3-A385-43AF1DDDAC4F}"/>
    <dgm:cxn modelId="{CF583C0C-C44F-4836-B1AD-F428BA29B833}" type="presOf" srcId="{5A414804-C746-4D28-933E-BF8FB0E56D2A}" destId="{C2A06A79-4901-4AD2-8218-86B6188FF87A}" srcOrd="0" destOrd="0" presId="urn:microsoft.com/office/officeart/2005/8/layout/process2"/>
    <dgm:cxn modelId="{E07FE2F4-35A5-43D3-8CBB-A79DEE8421F3}" type="presOf" srcId="{B9782F3A-A2D4-46E8-B0AD-571F3F518454}" destId="{3E973F36-85A0-4A72-907C-44ACB7DE3C54}" srcOrd="0" destOrd="0" presId="urn:microsoft.com/office/officeart/2005/8/layout/process2"/>
    <dgm:cxn modelId="{35D9E3F2-46B7-5F4E-B326-D3907BF8B5B7}" type="presOf" srcId="{19BF2048-8DF4-4FB3-A385-43AF1DDDAC4F}" destId="{DBEF46E2-5DCB-F149-8484-880F1F519911}" srcOrd="0" destOrd="0" presId="urn:microsoft.com/office/officeart/2005/8/layout/process2"/>
    <dgm:cxn modelId="{D89110AD-600C-42EB-9E46-141E5312752A}" type="presOf" srcId="{60B54786-C436-483A-BD15-457B45F3608E}" destId="{280815B8-A986-4913-A81B-3EC00ECDB040}" srcOrd="0" destOrd="0" presId="urn:microsoft.com/office/officeart/2005/8/layout/process2"/>
    <dgm:cxn modelId="{586504CE-10B2-BD4A-82AD-D42C2A944E16}" type="presOf" srcId="{60D14589-3903-F340-9F20-58A41BAE0296}" destId="{47FC0A3A-A871-5243-B110-529EB3BEEBAD}" srcOrd="0" destOrd="0" presId="urn:microsoft.com/office/officeart/2005/8/layout/process2"/>
    <dgm:cxn modelId="{B94EEFFE-70BD-4428-B632-24DDD90974AD}" srcId="{AC8398AE-0D08-4357-8B49-7754302BEC43}" destId="{60B54786-C436-483A-BD15-457B45F3608E}" srcOrd="0" destOrd="0" parTransId="{92FA1E2B-2B8A-46FD-B3FC-1F60960467CA}" sibTransId="{B9782F3A-A2D4-46E8-B0AD-571F3F518454}"/>
    <dgm:cxn modelId="{56910244-66F7-4787-AAAE-196C24783132}" type="presOf" srcId="{B9782F3A-A2D4-46E8-B0AD-571F3F518454}" destId="{6C8DEEA4-810E-43B5-98F4-AD711514CE8D}" srcOrd="1" destOrd="0" presId="urn:microsoft.com/office/officeart/2005/8/layout/process2"/>
    <dgm:cxn modelId="{EB2E7D8C-581D-4568-99A5-83F3AD2EC24E}" type="presParOf" srcId="{3DC44D2C-EEB3-4B08-BE1D-AD7692F9B67D}" destId="{280815B8-A986-4913-A81B-3EC00ECDB040}" srcOrd="0" destOrd="0" presId="urn:microsoft.com/office/officeart/2005/8/layout/process2"/>
    <dgm:cxn modelId="{6AC0E7B2-025A-4F17-847B-9F085A682075}" type="presParOf" srcId="{3DC44D2C-EEB3-4B08-BE1D-AD7692F9B67D}" destId="{3E973F36-85A0-4A72-907C-44ACB7DE3C54}" srcOrd="1" destOrd="0" presId="urn:microsoft.com/office/officeart/2005/8/layout/process2"/>
    <dgm:cxn modelId="{6920B7A8-ACAE-4868-A799-A4D7A6F7F911}" type="presParOf" srcId="{3E973F36-85A0-4A72-907C-44ACB7DE3C54}" destId="{6C8DEEA4-810E-43B5-98F4-AD711514CE8D}" srcOrd="0" destOrd="0" presId="urn:microsoft.com/office/officeart/2005/8/layout/process2"/>
    <dgm:cxn modelId="{87DFE553-3589-4223-911C-6EEF165E94F2}" type="presParOf" srcId="{3DC44D2C-EEB3-4B08-BE1D-AD7692F9B67D}" destId="{C2A06A79-4901-4AD2-8218-86B6188FF87A}" srcOrd="2" destOrd="0" presId="urn:microsoft.com/office/officeart/2005/8/layout/process2"/>
    <dgm:cxn modelId="{47142CC1-DE63-4EBF-BAD7-12CC2EA78180}" type="presParOf" srcId="{3DC44D2C-EEB3-4B08-BE1D-AD7692F9B67D}" destId="{471DCCBA-F6A8-42A0-BCCC-91E81759A084}" srcOrd="3" destOrd="0" presId="urn:microsoft.com/office/officeart/2005/8/layout/process2"/>
    <dgm:cxn modelId="{D41F602D-AE77-443D-9EAF-BACA6BED441D}" type="presParOf" srcId="{471DCCBA-F6A8-42A0-BCCC-91E81759A084}" destId="{B91C9BAB-A53C-4096-9710-E659E6457339}" srcOrd="0" destOrd="0" presId="urn:microsoft.com/office/officeart/2005/8/layout/process2"/>
    <dgm:cxn modelId="{E15781CC-CF9B-4D48-9723-D6E67DA8F4F0}" type="presParOf" srcId="{3DC44D2C-EEB3-4B08-BE1D-AD7692F9B67D}" destId="{7A194A27-D5E9-4394-AD7F-A49937286561}" srcOrd="4" destOrd="0" presId="urn:microsoft.com/office/officeart/2005/8/layout/process2"/>
    <dgm:cxn modelId="{D986E0BD-131E-6A46-BA9C-B6B35384FEC3}" type="presParOf" srcId="{3DC44D2C-EEB3-4B08-BE1D-AD7692F9B67D}" destId="{DBEF46E2-5DCB-F149-8484-880F1F519911}" srcOrd="5" destOrd="0" presId="urn:microsoft.com/office/officeart/2005/8/layout/process2"/>
    <dgm:cxn modelId="{E2947D39-56EA-D44A-94E9-01BE31030C7B}" type="presParOf" srcId="{DBEF46E2-5DCB-F149-8484-880F1F519911}" destId="{3654953F-BF76-D344-B1E5-C8F90564B674}" srcOrd="0" destOrd="0" presId="urn:microsoft.com/office/officeart/2005/8/layout/process2"/>
    <dgm:cxn modelId="{059825EB-B383-2B41-ACB3-C99239ED581E}" type="presParOf" srcId="{3DC44D2C-EEB3-4B08-BE1D-AD7692F9B67D}" destId="{47FC0A3A-A871-5243-B110-529EB3BEEBAD}"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398E52-B52B-5E41-B902-CAF7D2E402D8}"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kumimoji="1" lang="ja-JP" altLang="en-US"/>
        </a:p>
      </dgm:t>
    </dgm:pt>
    <dgm:pt modelId="{8E806C4B-9ED4-944D-8876-98331DEB523C}">
      <dgm:prSet phldrT="[テキスト]"/>
      <dgm:spPr/>
      <dgm:t>
        <a:bodyPr/>
        <a:lstStyle/>
        <a:p>
          <a:r>
            <a:rPr kumimoji="1" lang="ja-JP" altLang="en-US" dirty="0" smtClean="0"/>
            <a:t>ポイント１</a:t>
          </a:r>
          <a:endParaRPr kumimoji="1" lang="ja-JP" altLang="en-US" dirty="0"/>
        </a:p>
      </dgm:t>
    </dgm:pt>
    <dgm:pt modelId="{5F83FD2C-DBE1-4244-960B-941CFC481C21}" type="parTrans" cxnId="{FDEB7E08-B928-9A47-89B9-D76427A62C09}">
      <dgm:prSet/>
      <dgm:spPr/>
      <dgm:t>
        <a:bodyPr/>
        <a:lstStyle/>
        <a:p>
          <a:endParaRPr kumimoji="1" lang="ja-JP" altLang="en-US"/>
        </a:p>
      </dgm:t>
    </dgm:pt>
    <dgm:pt modelId="{8CB14F62-4674-7C4C-91CA-3893DD491E17}" type="sibTrans" cxnId="{FDEB7E08-B928-9A47-89B9-D76427A62C09}">
      <dgm:prSet/>
      <dgm:spPr/>
      <dgm:t>
        <a:bodyPr/>
        <a:lstStyle/>
        <a:p>
          <a:endParaRPr kumimoji="1" lang="ja-JP" altLang="en-US"/>
        </a:p>
      </dgm:t>
    </dgm:pt>
    <dgm:pt modelId="{B8CCBD1A-D81B-564A-A770-21789A7BF394}">
      <dgm:prSet phldrT="[テキスト]" custT="1"/>
      <dgm:spPr/>
      <dgm:t>
        <a:bodyPr/>
        <a:lstStyle/>
        <a:p>
          <a:r>
            <a:rPr kumimoji="1" lang="ja-JP" altLang="en-US" sz="2800" dirty="0" smtClean="0"/>
            <a:t>商品別査定額アップ</a:t>
          </a:r>
          <a:endParaRPr kumimoji="1" lang="ja-JP" altLang="en-US" sz="2800" dirty="0"/>
        </a:p>
      </dgm:t>
    </dgm:pt>
    <dgm:pt modelId="{E54F3479-62E7-C249-B6D7-FC3B2C614197}" type="parTrans" cxnId="{F90495AA-E889-AE42-8566-58D331F08442}">
      <dgm:prSet/>
      <dgm:spPr/>
      <dgm:t>
        <a:bodyPr/>
        <a:lstStyle/>
        <a:p>
          <a:endParaRPr kumimoji="1" lang="ja-JP" altLang="en-US"/>
        </a:p>
      </dgm:t>
    </dgm:pt>
    <dgm:pt modelId="{C03A8213-9389-D04B-A205-78090C9DEFCB}" type="sibTrans" cxnId="{F90495AA-E889-AE42-8566-58D331F08442}">
      <dgm:prSet/>
      <dgm:spPr/>
      <dgm:t>
        <a:bodyPr/>
        <a:lstStyle/>
        <a:p>
          <a:endParaRPr kumimoji="1" lang="ja-JP" altLang="en-US"/>
        </a:p>
      </dgm:t>
    </dgm:pt>
    <dgm:pt modelId="{8A016152-89E3-F749-9664-E66CFB9BF5A9}">
      <dgm:prSet phldrT="[テキスト]"/>
      <dgm:spPr/>
      <dgm:t>
        <a:bodyPr/>
        <a:lstStyle/>
        <a:p>
          <a:r>
            <a:rPr kumimoji="1" lang="ja-JP" altLang="en-US" dirty="0" smtClean="0"/>
            <a:t>ポイント２</a:t>
          </a:r>
          <a:endParaRPr kumimoji="1" lang="ja-JP" altLang="en-US" dirty="0"/>
        </a:p>
      </dgm:t>
    </dgm:pt>
    <dgm:pt modelId="{A197B9A9-4E2D-BB43-89F5-ADBAA0D98A8B}" type="parTrans" cxnId="{34A03DD1-426A-C440-AB63-E76D7514A162}">
      <dgm:prSet/>
      <dgm:spPr/>
      <dgm:t>
        <a:bodyPr/>
        <a:lstStyle/>
        <a:p>
          <a:endParaRPr kumimoji="1" lang="ja-JP" altLang="en-US"/>
        </a:p>
      </dgm:t>
    </dgm:pt>
    <dgm:pt modelId="{0CFFECFB-53A7-4D43-A21C-27ADD588CBE1}" type="sibTrans" cxnId="{34A03DD1-426A-C440-AB63-E76D7514A162}">
      <dgm:prSet/>
      <dgm:spPr/>
      <dgm:t>
        <a:bodyPr/>
        <a:lstStyle/>
        <a:p>
          <a:endParaRPr kumimoji="1" lang="ja-JP" altLang="en-US"/>
        </a:p>
      </dgm:t>
    </dgm:pt>
    <dgm:pt modelId="{BE1653F2-950A-CD40-B259-C88876E5D632}">
      <dgm:prSet phldrT="[テキスト]" custT="1"/>
      <dgm:spPr/>
      <dgm:t>
        <a:bodyPr/>
        <a:lstStyle/>
        <a:p>
          <a:r>
            <a:rPr kumimoji="1" lang="ja-JP" altLang="en-US" sz="2800" dirty="0" smtClean="0"/>
            <a:t>流通卸業者からの在庫品買取</a:t>
          </a:r>
          <a:endParaRPr kumimoji="1" lang="ja-JP" altLang="en-US" sz="2800" dirty="0"/>
        </a:p>
      </dgm:t>
    </dgm:pt>
    <dgm:pt modelId="{836C1BD1-D2D4-1548-A5FA-4C674F4C87D2}" type="parTrans" cxnId="{57B46C41-3CA3-1847-9919-5C848F972B02}">
      <dgm:prSet/>
      <dgm:spPr/>
      <dgm:t>
        <a:bodyPr/>
        <a:lstStyle/>
        <a:p>
          <a:endParaRPr kumimoji="1" lang="ja-JP" altLang="en-US"/>
        </a:p>
      </dgm:t>
    </dgm:pt>
    <dgm:pt modelId="{1B71F5B8-4879-D645-AA7D-3D42FBD032D5}" type="sibTrans" cxnId="{57B46C41-3CA3-1847-9919-5C848F972B02}">
      <dgm:prSet/>
      <dgm:spPr/>
      <dgm:t>
        <a:bodyPr/>
        <a:lstStyle/>
        <a:p>
          <a:endParaRPr kumimoji="1" lang="ja-JP" altLang="en-US"/>
        </a:p>
      </dgm:t>
    </dgm:pt>
    <dgm:pt modelId="{1B6FD66E-F61A-474D-9F6E-93BB0537194B}">
      <dgm:prSet phldrT="[テキスト]"/>
      <dgm:spPr/>
      <dgm:t>
        <a:bodyPr/>
        <a:lstStyle/>
        <a:p>
          <a:r>
            <a:rPr kumimoji="1" lang="ja-JP" altLang="en-US" dirty="0" smtClean="0"/>
            <a:t>ポイント３</a:t>
          </a:r>
          <a:endParaRPr kumimoji="1" lang="ja-JP" altLang="en-US" dirty="0"/>
        </a:p>
      </dgm:t>
    </dgm:pt>
    <dgm:pt modelId="{CD020260-AEDC-E044-A9C5-4F4A4F0981E1}" type="parTrans" cxnId="{2C97133B-B7DA-1A43-8672-54ECB80AD938}">
      <dgm:prSet/>
      <dgm:spPr/>
      <dgm:t>
        <a:bodyPr/>
        <a:lstStyle/>
        <a:p>
          <a:endParaRPr kumimoji="1" lang="ja-JP" altLang="en-US"/>
        </a:p>
      </dgm:t>
    </dgm:pt>
    <dgm:pt modelId="{7E485B7C-6EA3-3F4E-9D76-CB95B7239E44}" type="sibTrans" cxnId="{2C97133B-B7DA-1A43-8672-54ECB80AD938}">
      <dgm:prSet/>
      <dgm:spPr/>
      <dgm:t>
        <a:bodyPr/>
        <a:lstStyle/>
        <a:p>
          <a:endParaRPr kumimoji="1" lang="ja-JP" altLang="en-US"/>
        </a:p>
      </dgm:t>
    </dgm:pt>
    <dgm:pt modelId="{2D8730E6-D683-554C-AA4C-26F3C031E81C}">
      <dgm:prSet phldrT="[テキスト]" custT="1"/>
      <dgm:spPr/>
      <dgm:t>
        <a:bodyPr/>
        <a:lstStyle/>
        <a:p>
          <a:r>
            <a:rPr kumimoji="1" lang="ja-JP" altLang="en-US" sz="2800" dirty="0" smtClean="0"/>
            <a:t>会員登録でのポイント還元</a:t>
          </a:r>
          <a:endParaRPr kumimoji="1" lang="ja-JP" altLang="en-US" sz="2800" dirty="0"/>
        </a:p>
      </dgm:t>
    </dgm:pt>
    <dgm:pt modelId="{75365308-428F-9E44-9BD5-27943D5A2569}" type="parTrans" cxnId="{645DB98E-F9F5-584F-9B71-C3740A6BBC21}">
      <dgm:prSet/>
      <dgm:spPr/>
      <dgm:t>
        <a:bodyPr/>
        <a:lstStyle/>
        <a:p>
          <a:endParaRPr kumimoji="1" lang="ja-JP" altLang="en-US"/>
        </a:p>
      </dgm:t>
    </dgm:pt>
    <dgm:pt modelId="{9AA1D42E-FAA0-A547-A98D-CA1F7B4BA30E}" type="sibTrans" cxnId="{645DB98E-F9F5-584F-9B71-C3740A6BBC21}">
      <dgm:prSet/>
      <dgm:spPr/>
      <dgm:t>
        <a:bodyPr/>
        <a:lstStyle/>
        <a:p>
          <a:endParaRPr kumimoji="1" lang="ja-JP" altLang="en-US"/>
        </a:p>
      </dgm:t>
    </dgm:pt>
    <dgm:pt modelId="{20ADAE3C-F672-0449-BE52-DE3345DFB165}" type="pres">
      <dgm:prSet presAssocID="{1A398E52-B52B-5E41-B902-CAF7D2E402D8}" presName="linear" presStyleCnt="0">
        <dgm:presLayoutVars>
          <dgm:animLvl val="lvl"/>
          <dgm:resizeHandles val="exact"/>
        </dgm:presLayoutVars>
      </dgm:prSet>
      <dgm:spPr/>
      <dgm:t>
        <a:bodyPr/>
        <a:lstStyle/>
        <a:p>
          <a:endParaRPr kumimoji="1" lang="ja-JP" altLang="en-US"/>
        </a:p>
      </dgm:t>
    </dgm:pt>
    <dgm:pt modelId="{5FED0349-F89A-FC42-9E21-0F7C0C4E3B10}" type="pres">
      <dgm:prSet presAssocID="{8E806C4B-9ED4-944D-8876-98331DEB523C}" presName="parentText" presStyleLbl="node1" presStyleIdx="0" presStyleCnt="3" custScaleX="52632" custScaleY="73813" custLinFactNeighborX="-28947" custLinFactNeighborY="-4058">
        <dgm:presLayoutVars>
          <dgm:chMax val="0"/>
          <dgm:bulletEnabled val="1"/>
        </dgm:presLayoutVars>
      </dgm:prSet>
      <dgm:spPr/>
      <dgm:t>
        <a:bodyPr/>
        <a:lstStyle/>
        <a:p>
          <a:endParaRPr kumimoji="1" lang="ja-JP" altLang="en-US"/>
        </a:p>
      </dgm:t>
    </dgm:pt>
    <dgm:pt modelId="{5536E761-C036-4849-BA71-C0E1F82594C7}" type="pres">
      <dgm:prSet presAssocID="{8E806C4B-9ED4-944D-8876-98331DEB523C}" presName="childText" presStyleLbl="revTx" presStyleIdx="0" presStyleCnt="3" custScaleX="49122" custLinFactNeighborX="-29824" custLinFactNeighborY="5264">
        <dgm:presLayoutVars>
          <dgm:bulletEnabled val="1"/>
        </dgm:presLayoutVars>
      </dgm:prSet>
      <dgm:spPr/>
      <dgm:t>
        <a:bodyPr/>
        <a:lstStyle/>
        <a:p>
          <a:endParaRPr kumimoji="1" lang="ja-JP" altLang="en-US"/>
        </a:p>
      </dgm:t>
    </dgm:pt>
    <dgm:pt modelId="{A9D43381-FA22-CA4A-95C0-1BA9BC6FE142}" type="pres">
      <dgm:prSet presAssocID="{8A016152-89E3-F749-9664-E66CFB9BF5A9}" presName="parentText" presStyleLbl="node1" presStyleIdx="1" presStyleCnt="3" custScaleX="53049" custScaleY="69910" custLinFactNeighborX="-28279" custLinFactNeighborY="-23198">
        <dgm:presLayoutVars>
          <dgm:chMax val="0"/>
          <dgm:bulletEnabled val="1"/>
        </dgm:presLayoutVars>
      </dgm:prSet>
      <dgm:spPr/>
      <dgm:t>
        <a:bodyPr/>
        <a:lstStyle/>
        <a:p>
          <a:endParaRPr kumimoji="1" lang="ja-JP" altLang="en-US"/>
        </a:p>
      </dgm:t>
    </dgm:pt>
    <dgm:pt modelId="{F97C909E-63BF-CE40-9CE3-61E2BB445B23}" type="pres">
      <dgm:prSet presAssocID="{8A016152-89E3-F749-9664-E66CFB9BF5A9}" presName="childText" presStyleLbl="revTx" presStyleIdx="1" presStyleCnt="3" custScaleX="67085" custLinFactNeighborX="-16457" custLinFactNeighborY="-4048">
        <dgm:presLayoutVars>
          <dgm:bulletEnabled val="1"/>
        </dgm:presLayoutVars>
      </dgm:prSet>
      <dgm:spPr/>
      <dgm:t>
        <a:bodyPr/>
        <a:lstStyle/>
        <a:p>
          <a:endParaRPr kumimoji="1" lang="ja-JP" altLang="en-US"/>
        </a:p>
      </dgm:t>
    </dgm:pt>
    <dgm:pt modelId="{95A46219-73C1-D34C-99EF-F8E9EFFC3FB7}" type="pres">
      <dgm:prSet presAssocID="{1B6FD66E-F61A-474D-9F6E-93BB0537194B}" presName="parentText" presStyleLbl="node1" presStyleIdx="2" presStyleCnt="3" custScaleY="68078" custLinFactNeighborX="209" custLinFactNeighborY="-30006">
        <dgm:presLayoutVars>
          <dgm:chMax val="0"/>
          <dgm:bulletEnabled val="1"/>
        </dgm:presLayoutVars>
      </dgm:prSet>
      <dgm:spPr/>
      <dgm:t>
        <a:bodyPr/>
        <a:lstStyle/>
        <a:p>
          <a:endParaRPr kumimoji="1" lang="ja-JP" altLang="en-US"/>
        </a:p>
      </dgm:t>
    </dgm:pt>
    <dgm:pt modelId="{85711BE1-2F64-2344-96D7-765DC13868A9}" type="pres">
      <dgm:prSet presAssocID="{1B6FD66E-F61A-474D-9F6E-93BB0537194B}" presName="childText" presStyleLbl="revTx" presStyleIdx="2" presStyleCnt="3" custScaleX="59649" custLinFactNeighborX="-19966" custLinFactNeighborY="-10166">
        <dgm:presLayoutVars>
          <dgm:bulletEnabled val="1"/>
        </dgm:presLayoutVars>
      </dgm:prSet>
      <dgm:spPr/>
      <dgm:t>
        <a:bodyPr/>
        <a:lstStyle/>
        <a:p>
          <a:endParaRPr kumimoji="1" lang="ja-JP" altLang="en-US"/>
        </a:p>
      </dgm:t>
    </dgm:pt>
  </dgm:ptLst>
  <dgm:cxnLst>
    <dgm:cxn modelId="{54C021B9-68EE-BA40-9D19-3C7D375023E6}" type="presOf" srcId="{BE1653F2-950A-CD40-B259-C88876E5D632}" destId="{F97C909E-63BF-CE40-9CE3-61E2BB445B23}" srcOrd="0" destOrd="0" presId="urn:microsoft.com/office/officeart/2005/8/layout/vList2"/>
    <dgm:cxn modelId="{FA8A4B34-D3B3-814B-B54E-69D050BAD78D}" type="presOf" srcId="{2D8730E6-D683-554C-AA4C-26F3C031E81C}" destId="{85711BE1-2F64-2344-96D7-765DC13868A9}" srcOrd="0" destOrd="0" presId="urn:microsoft.com/office/officeart/2005/8/layout/vList2"/>
    <dgm:cxn modelId="{1B9AA63F-776E-C34E-8818-9AF8DC9D6505}" type="presOf" srcId="{8A016152-89E3-F749-9664-E66CFB9BF5A9}" destId="{A9D43381-FA22-CA4A-95C0-1BA9BC6FE142}" srcOrd="0" destOrd="0" presId="urn:microsoft.com/office/officeart/2005/8/layout/vList2"/>
    <dgm:cxn modelId="{57B46C41-3CA3-1847-9919-5C848F972B02}" srcId="{8A016152-89E3-F749-9664-E66CFB9BF5A9}" destId="{BE1653F2-950A-CD40-B259-C88876E5D632}" srcOrd="0" destOrd="0" parTransId="{836C1BD1-D2D4-1548-A5FA-4C674F4C87D2}" sibTransId="{1B71F5B8-4879-D645-AA7D-3D42FBD032D5}"/>
    <dgm:cxn modelId="{F90495AA-E889-AE42-8566-58D331F08442}" srcId="{8E806C4B-9ED4-944D-8876-98331DEB523C}" destId="{B8CCBD1A-D81B-564A-A770-21789A7BF394}" srcOrd="0" destOrd="0" parTransId="{E54F3479-62E7-C249-B6D7-FC3B2C614197}" sibTransId="{C03A8213-9389-D04B-A205-78090C9DEFCB}"/>
    <dgm:cxn modelId="{FDEB7E08-B928-9A47-89B9-D76427A62C09}" srcId="{1A398E52-B52B-5E41-B902-CAF7D2E402D8}" destId="{8E806C4B-9ED4-944D-8876-98331DEB523C}" srcOrd="0" destOrd="0" parTransId="{5F83FD2C-DBE1-4244-960B-941CFC481C21}" sibTransId="{8CB14F62-4674-7C4C-91CA-3893DD491E17}"/>
    <dgm:cxn modelId="{C86A7223-F3A3-FB40-92DC-5D496D641CA5}" type="presOf" srcId="{8E806C4B-9ED4-944D-8876-98331DEB523C}" destId="{5FED0349-F89A-FC42-9E21-0F7C0C4E3B10}" srcOrd="0" destOrd="0" presId="urn:microsoft.com/office/officeart/2005/8/layout/vList2"/>
    <dgm:cxn modelId="{34A03DD1-426A-C440-AB63-E76D7514A162}" srcId="{1A398E52-B52B-5E41-B902-CAF7D2E402D8}" destId="{8A016152-89E3-F749-9664-E66CFB9BF5A9}" srcOrd="1" destOrd="0" parTransId="{A197B9A9-4E2D-BB43-89F5-ADBAA0D98A8B}" sibTransId="{0CFFECFB-53A7-4D43-A21C-27ADD588CBE1}"/>
    <dgm:cxn modelId="{2C97133B-B7DA-1A43-8672-54ECB80AD938}" srcId="{1A398E52-B52B-5E41-B902-CAF7D2E402D8}" destId="{1B6FD66E-F61A-474D-9F6E-93BB0537194B}" srcOrd="2" destOrd="0" parTransId="{CD020260-AEDC-E044-A9C5-4F4A4F0981E1}" sibTransId="{7E485B7C-6EA3-3F4E-9D76-CB95B7239E44}"/>
    <dgm:cxn modelId="{4E7D2F96-2ED8-E04B-97BF-42F1D4340231}" type="presOf" srcId="{1B6FD66E-F61A-474D-9F6E-93BB0537194B}" destId="{95A46219-73C1-D34C-99EF-F8E9EFFC3FB7}" srcOrd="0" destOrd="0" presId="urn:microsoft.com/office/officeart/2005/8/layout/vList2"/>
    <dgm:cxn modelId="{645DB98E-F9F5-584F-9B71-C3740A6BBC21}" srcId="{1B6FD66E-F61A-474D-9F6E-93BB0537194B}" destId="{2D8730E6-D683-554C-AA4C-26F3C031E81C}" srcOrd="0" destOrd="0" parTransId="{75365308-428F-9E44-9BD5-27943D5A2569}" sibTransId="{9AA1D42E-FAA0-A547-A98D-CA1F7B4BA30E}"/>
    <dgm:cxn modelId="{F30B35BF-1796-3447-8D4B-A987016A91E0}" type="presOf" srcId="{1A398E52-B52B-5E41-B902-CAF7D2E402D8}" destId="{20ADAE3C-F672-0449-BE52-DE3345DFB165}" srcOrd="0" destOrd="0" presId="urn:microsoft.com/office/officeart/2005/8/layout/vList2"/>
    <dgm:cxn modelId="{BB888996-CA41-B64D-941F-3B8968848583}" type="presOf" srcId="{B8CCBD1A-D81B-564A-A770-21789A7BF394}" destId="{5536E761-C036-4849-BA71-C0E1F82594C7}" srcOrd="0" destOrd="0" presId="urn:microsoft.com/office/officeart/2005/8/layout/vList2"/>
    <dgm:cxn modelId="{EB5025F5-DF1C-8F48-A174-52A195D3621D}" type="presParOf" srcId="{20ADAE3C-F672-0449-BE52-DE3345DFB165}" destId="{5FED0349-F89A-FC42-9E21-0F7C0C4E3B10}" srcOrd="0" destOrd="0" presId="urn:microsoft.com/office/officeart/2005/8/layout/vList2"/>
    <dgm:cxn modelId="{1DFD93D5-9CCB-2F45-846F-AC5F6B184708}" type="presParOf" srcId="{20ADAE3C-F672-0449-BE52-DE3345DFB165}" destId="{5536E761-C036-4849-BA71-C0E1F82594C7}" srcOrd="1" destOrd="0" presId="urn:microsoft.com/office/officeart/2005/8/layout/vList2"/>
    <dgm:cxn modelId="{D3959958-C373-5B43-87C9-603CFEFE0E77}" type="presParOf" srcId="{20ADAE3C-F672-0449-BE52-DE3345DFB165}" destId="{A9D43381-FA22-CA4A-95C0-1BA9BC6FE142}" srcOrd="2" destOrd="0" presId="urn:microsoft.com/office/officeart/2005/8/layout/vList2"/>
    <dgm:cxn modelId="{525C1C54-FBFB-8A48-833B-94250436C69B}" type="presParOf" srcId="{20ADAE3C-F672-0449-BE52-DE3345DFB165}" destId="{F97C909E-63BF-CE40-9CE3-61E2BB445B23}" srcOrd="3" destOrd="0" presId="urn:microsoft.com/office/officeart/2005/8/layout/vList2"/>
    <dgm:cxn modelId="{DADE2BD8-8FE1-8342-9A5A-0E795E1D3F56}" type="presParOf" srcId="{20ADAE3C-F672-0449-BE52-DE3345DFB165}" destId="{95A46219-73C1-D34C-99EF-F8E9EFFC3FB7}" srcOrd="4" destOrd="0" presId="urn:microsoft.com/office/officeart/2005/8/layout/vList2"/>
    <dgm:cxn modelId="{6FCAE21B-087E-A94B-9652-AAB624578D08}" type="presParOf" srcId="{20ADAE3C-F672-0449-BE52-DE3345DFB165}" destId="{85711BE1-2F64-2344-96D7-765DC13868A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815B8-A986-4913-A81B-3EC00ECDB040}">
      <dsp:nvSpPr>
        <dsp:cNvPr id="0" name=""/>
        <dsp:cNvSpPr/>
      </dsp:nvSpPr>
      <dsp:spPr>
        <a:xfrm>
          <a:off x="648067" y="4669"/>
          <a:ext cx="7344825" cy="868166"/>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rgbClr val="008000"/>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ja-JP" altLang="en-US" sz="2000" kern="1200" dirty="0" smtClean="0">
              <a:latin typeface="HGPｺﾞｼｯｸM" panose="020B0600000000000000" pitchFamily="50" charset="-128"/>
              <a:ea typeface="HGPｺﾞｼｯｸM" panose="020B0600000000000000" pitchFamily="50" charset="-128"/>
            </a:rPr>
            <a:t>１）広告などで多くの利用者にカシコシュという会社を知ってもらう</a:t>
          </a:r>
          <a:endParaRPr kumimoji="1" lang="ja-JP" altLang="en-US" sz="2000" kern="1200" dirty="0">
            <a:latin typeface="HGPｺﾞｼｯｸM" panose="020B0600000000000000" pitchFamily="50" charset="-128"/>
            <a:ea typeface="HGPｺﾞｼｯｸM" panose="020B0600000000000000" pitchFamily="50" charset="-128"/>
          </a:endParaRPr>
        </a:p>
      </dsp:txBody>
      <dsp:txXfrm>
        <a:off x="673495" y="30097"/>
        <a:ext cx="7293969" cy="817310"/>
      </dsp:txXfrm>
    </dsp:sp>
    <dsp:sp modelId="{3E973F36-85A0-4A72-907C-44ACB7DE3C54}">
      <dsp:nvSpPr>
        <dsp:cNvPr id="0" name=""/>
        <dsp:cNvSpPr/>
      </dsp:nvSpPr>
      <dsp:spPr>
        <a:xfrm rot="5400000">
          <a:off x="4157698" y="894540"/>
          <a:ext cx="325562" cy="390674"/>
        </a:xfrm>
        <a:prstGeom prst="rightArrow">
          <a:avLst>
            <a:gd name="adj1" fmla="val 60000"/>
            <a:gd name="adj2" fmla="val 50000"/>
          </a:avLst>
        </a:prstGeom>
        <a:solidFill>
          <a:srgbClr val="008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kumimoji="1" lang="ja-JP" altLang="en-US" sz="2000" kern="1200" dirty="0">
            <a:latin typeface="HGPｺﾞｼｯｸM" panose="020B0600000000000000" pitchFamily="50" charset="-128"/>
            <a:ea typeface="HGPｺﾞｼｯｸM" panose="020B0600000000000000" pitchFamily="50" charset="-128"/>
          </a:endParaRPr>
        </a:p>
      </dsp:txBody>
      <dsp:txXfrm rot="-5400000">
        <a:off x="4203278" y="927096"/>
        <a:ext cx="234404" cy="227893"/>
      </dsp:txXfrm>
    </dsp:sp>
    <dsp:sp modelId="{C2A06A79-4901-4AD2-8218-86B6188FF87A}">
      <dsp:nvSpPr>
        <dsp:cNvPr id="0" name=""/>
        <dsp:cNvSpPr/>
      </dsp:nvSpPr>
      <dsp:spPr>
        <a:xfrm>
          <a:off x="648067" y="1306919"/>
          <a:ext cx="7344825" cy="868166"/>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rgbClr val="008000"/>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ja-JP" altLang="en-US" sz="2000" kern="1200" dirty="0" smtClean="0">
              <a:latin typeface="HGPｺﾞｼｯｸM" panose="020B0600000000000000" pitchFamily="50" charset="-128"/>
              <a:ea typeface="HGPｺﾞｼｯｸM" panose="020B0600000000000000" pitchFamily="50" charset="-128"/>
            </a:rPr>
            <a:t>２）</a:t>
          </a:r>
          <a:r>
            <a:rPr lang="en-US" altLang="ja-JP" sz="2000" kern="1200" dirty="0" smtClean="0">
              <a:latin typeface="HGPｺﾞｼｯｸM" panose="020B0600000000000000" pitchFamily="50" charset="-128"/>
              <a:ea typeface="HGPｺﾞｼｯｸM" panose="020B0600000000000000" pitchFamily="50" charset="-128"/>
            </a:rPr>
            <a:t>Web</a:t>
          </a:r>
          <a:r>
            <a:rPr lang="ja-JP" altLang="en-US" sz="2000" kern="1200" dirty="0" smtClean="0">
              <a:latin typeface="HGPｺﾞｼｯｸM" panose="020B0600000000000000" pitchFamily="50" charset="-128"/>
              <a:ea typeface="HGPｺﾞｼｯｸM" panose="020B0600000000000000" pitchFamily="50" charset="-128"/>
            </a:rPr>
            <a:t>宅配買取サービスを利用してもらう</a:t>
          </a:r>
          <a:endParaRPr kumimoji="1" lang="en-US" altLang="ja-JP" sz="2000" kern="1200" dirty="0" smtClean="0">
            <a:latin typeface="HGPｺﾞｼｯｸM" panose="020B0600000000000000" pitchFamily="50" charset="-128"/>
            <a:ea typeface="HGPｺﾞｼｯｸM" panose="020B0600000000000000" pitchFamily="50" charset="-128"/>
          </a:endParaRPr>
        </a:p>
      </dsp:txBody>
      <dsp:txXfrm>
        <a:off x="673495" y="1332347"/>
        <a:ext cx="7293969" cy="817310"/>
      </dsp:txXfrm>
    </dsp:sp>
    <dsp:sp modelId="{471DCCBA-F6A8-42A0-BCCC-91E81759A084}">
      <dsp:nvSpPr>
        <dsp:cNvPr id="0" name=""/>
        <dsp:cNvSpPr/>
      </dsp:nvSpPr>
      <dsp:spPr>
        <a:xfrm rot="5400000">
          <a:off x="4157698" y="2196789"/>
          <a:ext cx="325562" cy="390674"/>
        </a:xfrm>
        <a:prstGeom prst="rightArrow">
          <a:avLst>
            <a:gd name="adj1" fmla="val 60000"/>
            <a:gd name="adj2" fmla="val 50000"/>
          </a:avLst>
        </a:prstGeom>
        <a:solidFill>
          <a:srgbClr val="008000"/>
        </a:solidFill>
        <a:ln>
          <a:solidFill>
            <a:srgbClr val="72A37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kumimoji="1" lang="ja-JP" altLang="en-US" sz="2000" kern="1200" dirty="0">
            <a:latin typeface="HGPｺﾞｼｯｸM" panose="020B0600000000000000" pitchFamily="50" charset="-128"/>
            <a:ea typeface="HGPｺﾞｼｯｸM" panose="020B0600000000000000" pitchFamily="50" charset="-128"/>
          </a:endParaRPr>
        </a:p>
      </dsp:txBody>
      <dsp:txXfrm rot="-5400000">
        <a:off x="4203278" y="2229345"/>
        <a:ext cx="234404" cy="227893"/>
      </dsp:txXfrm>
    </dsp:sp>
    <dsp:sp modelId="{7A194A27-D5E9-4394-AD7F-A49937286561}">
      <dsp:nvSpPr>
        <dsp:cNvPr id="0" name=""/>
        <dsp:cNvSpPr/>
      </dsp:nvSpPr>
      <dsp:spPr>
        <a:xfrm>
          <a:off x="648067" y="2609168"/>
          <a:ext cx="7344825" cy="868166"/>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rgbClr val="008000"/>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ja-JP" altLang="en-US" sz="2000" kern="1200" dirty="0" smtClean="0">
              <a:latin typeface="HGPｺﾞｼｯｸM" panose="020B0600000000000000" pitchFamily="50" charset="-128"/>
              <a:ea typeface="HGPｺﾞｼｯｸM" panose="020B0600000000000000" pitchFamily="50" charset="-128"/>
            </a:rPr>
            <a:t>３）さらに、近隣のユーザーを増やす</a:t>
          </a:r>
        </a:p>
      </dsp:txBody>
      <dsp:txXfrm>
        <a:off x="673495" y="2634596"/>
        <a:ext cx="7293969" cy="817310"/>
      </dsp:txXfrm>
    </dsp:sp>
    <dsp:sp modelId="{DBEF46E2-5DCB-F149-8484-880F1F519911}">
      <dsp:nvSpPr>
        <dsp:cNvPr id="0" name=""/>
        <dsp:cNvSpPr/>
      </dsp:nvSpPr>
      <dsp:spPr>
        <a:xfrm rot="5400000">
          <a:off x="4157698" y="3499038"/>
          <a:ext cx="325562" cy="390674"/>
        </a:xfrm>
        <a:prstGeom prst="rightArrow">
          <a:avLst>
            <a:gd name="adj1" fmla="val 60000"/>
            <a:gd name="adj2" fmla="val 50000"/>
          </a:avLst>
        </a:prstGeom>
        <a:solidFill>
          <a:srgbClr val="008000"/>
        </a:solidFill>
        <a:ln>
          <a:solidFill>
            <a:srgbClr val="72A37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kumimoji="1" lang="ja-JP" altLang="en-US" sz="1600" kern="1200" dirty="0">
            <a:latin typeface="HGPｺﾞｼｯｸM" panose="020B0600000000000000" pitchFamily="50" charset="-128"/>
            <a:ea typeface="HGPｺﾞｼｯｸM" panose="020B0600000000000000" pitchFamily="50" charset="-128"/>
          </a:endParaRPr>
        </a:p>
      </dsp:txBody>
      <dsp:txXfrm rot="-5400000">
        <a:off x="4203278" y="3531594"/>
        <a:ext cx="234404" cy="227893"/>
      </dsp:txXfrm>
    </dsp:sp>
    <dsp:sp modelId="{47FC0A3A-A871-5243-B110-529EB3BEEBAD}">
      <dsp:nvSpPr>
        <dsp:cNvPr id="0" name=""/>
        <dsp:cNvSpPr/>
      </dsp:nvSpPr>
      <dsp:spPr>
        <a:xfrm>
          <a:off x="663503" y="3911417"/>
          <a:ext cx="7313953" cy="868166"/>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rgbClr val="008000"/>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ja-JP" altLang="en-US" sz="2000" kern="1200" dirty="0" smtClean="0">
              <a:latin typeface="HGPｺﾞｼｯｸM" panose="020B0600000000000000" pitchFamily="50" charset="-128"/>
              <a:ea typeface="HGPｺﾞｼｯｸM" panose="020B0600000000000000" pitchFamily="50" charset="-128"/>
            </a:rPr>
            <a:t>４）最終的にリピーターを育て、口コミ等で良い評判を広めてもらう</a:t>
          </a:r>
        </a:p>
      </dsp:txBody>
      <dsp:txXfrm>
        <a:off x="688931" y="3936845"/>
        <a:ext cx="7263097" cy="817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D0349-F89A-FC42-9E21-0F7C0C4E3B10}">
      <dsp:nvSpPr>
        <dsp:cNvPr id="0" name=""/>
        <dsp:cNvSpPr/>
      </dsp:nvSpPr>
      <dsp:spPr>
        <a:xfrm>
          <a:off x="0" y="0"/>
          <a:ext cx="4320514" cy="77897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kumimoji="1" lang="ja-JP" altLang="en-US" sz="3000" kern="1200" dirty="0" smtClean="0"/>
            <a:t>ポイント１</a:t>
          </a:r>
          <a:endParaRPr kumimoji="1" lang="ja-JP" altLang="en-US" sz="3000" kern="1200" dirty="0"/>
        </a:p>
      </dsp:txBody>
      <dsp:txXfrm>
        <a:off x="38027" y="38027"/>
        <a:ext cx="4244460" cy="702924"/>
      </dsp:txXfrm>
    </dsp:sp>
    <dsp:sp modelId="{5536E761-C036-4849-BA71-C0E1F82594C7}">
      <dsp:nvSpPr>
        <dsp:cNvPr id="0" name=""/>
        <dsp:cNvSpPr/>
      </dsp:nvSpPr>
      <dsp:spPr>
        <a:xfrm>
          <a:off x="0" y="864096"/>
          <a:ext cx="4032381"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35560" rIns="199136" bIns="35560" numCol="1" spcCol="1270" anchor="t" anchorCtr="0">
          <a:noAutofit/>
        </a:bodyPr>
        <a:lstStyle/>
        <a:p>
          <a:pPr marL="285750" lvl="1" indent="-285750" algn="l" defTabSz="1244600">
            <a:lnSpc>
              <a:spcPct val="90000"/>
            </a:lnSpc>
            <a:spcBef>
              <a:spcPct val="0"/>
            </a:spcBef>
            <a:spcAft>
              <a:spcPct val="20000"/>
            </a:spcAft>
            <a:buChar char="••"/>
          </a:pPr>
          <a:r>
            <a:rPr kumimoji="1" lang="ja-JP" altLang="en-US" sz="2800" kern="1200" dirty="0" smtClean="0"/>
            <a:t>商品別査定額アップ</a:t>
          </a:r>
          <a:endParaRPr kumimoji="1" lang="ja-JP" altLang="en-US" sz="2800" kern="1200" dirty="0"/>
        </a:p>
      </dsp:txBody>
      <dsp:txXfrm>
        <a:off x="0" y="864096"/>
        <a:ext cx="4032381" cy="728640"/>
      </dsp:txXfrm>
    </dsp:sp>
    <dsp:sp modelId="{A9D43381-FA22-CA4A-95C0-1BA9BC6FE142}">
      <dsp:nvSpPr>
        <dsp:cNvPr id="0" name=""/>
        <dsp:cNvSpPr/>
      </dsp:nvSpPr>
      <dsp:spPr>
        <a:xfrm>
          <a:off x="0" y="1368153"/>
          <a:ext cx="4354745" cy="73778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kumimoji="1" lang="ja-JP" altLang="en-US" sz="3000" kern="1200" dirty="0" smtClean="0"/>
            <a:t>ポイント２</a:t>
          </a:r>
          <a:endParaRPr kumimoji="1" lang="ja-JP" altLang="en-US" sz="3000" kern="1200" dirty="0"/>
        </a:p>
      </dsp:txBody>
      <dsp:txXfrm>
        <a:off x="36016" y="1404169"/>
        <a:ext cx="4282713" cy="665756"/>
      </dsp:txXfrm>
    </dsp:sp>
    <dsp:sp modelId="{F97C909E-63BF-CE40-9CE3-61E2BB445B23}">
      <dsp:nvSpPr>
        <dsp:cNvPr id="0" name=""/>
        <dsp:cNvSpPr/>
      </dsp:nvSpPr>
      <dsp:spPr>
        <a:xfrm>
          <a:off x="41" y="2232251"/>
          <a:ext cx="5506948"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35560" rIns="199136" bIns="35560" numCol="1" spcCol="1270" anchor="t" anchorCtr="0">
          <a:noAutofit/>
        </a:bodyPr>
        <a:lstStyle/>
        <a:p>
          <a:pPr marL="285750" lvl="1" indent="-285750" algn="l" defTabSz="1244600">
            <a:lnSpc>
              <a:spcPct val="90000"/>
            </a:lnSpc>
            <a:spcBef>
              <a:spcPct val="0"/>
            </a:spcBef>
            <a:spcAft>
              <a:spcPct val="20000"/>
            </a:spcAft>
            <a:buChar char="••"/>
          </a:pPr>
          <a:r>
            <a:rPr kumimoji="1" lang="ja-JP" altLang="en-US" sz="2800" kern="1200" dirty="0" smtClean="0"/>
            <a:t>流通卸業者からの在庫品買取</a:t>
          </a:r>
          <a:endParaRPr kumimoji="1" lang="ja-JP" altLang="en-US" sz="2800" kern="1200" dirty="0"/>
        </a:p>
      </dsp:txBody>
      <dsp:txXfrm>
        <a:off x="41" y="2232251"/>
        <a:ext cx="5506948" cy="728640"/>
      </dsp:txXfrm>
    </dsp:sp>
    <dsp:sp modelId="{95A46219-73C1-D34C-99EF-F8E9EFFC3FB7}">
      <dsp:nvSpPr>
        <dsp:cNvPr id="0" name=""/>
        <dsp:cNvSpPr/>
      </dsp:nvSpPr>
      <dsp:spPr>
        <a:xfrm>
          <a:off x="0" y="2784976"/>
          <a:ext cx="8208912" cy="71845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kumimoji="1" lang="ja-JP" altLang="en-US" sz="3000" kern="1200" dirty="0" smtClean="0"/>
            <a:t>ポイント３</a:t>
          </a:r>
          <a:endParaRPr kumimoji="1" lang="ja-JP" altLang="en-US" sz="3000" kern="1200" dirty="0"/>
        </a:p>
      </dsp:txBody>
      <dsp:txXfrm>
        <a:off x="35072" y="2820048"/>
        <a:ext cx="8138768" cy="648310"/>
      </dsp:txXfrm>
    </dsp:sp>
    <dsp:sp modelId="{85711BE1-2F64-2344-96D7-765DC13868A9}">
      <dsp:nvSpPr>
        <dsp:cNvPr id="0" name=""/>
        <dsp:cNvSpPr/>
      </dsp:nvSpPr>
      <dsp:spPr>
        <a:xfrm>
          <a:off x="17197" y="3614780"/>
          <a:ext cx="4896533"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33" tIns="35560" rIns="199136" bIns="35560" numCol="1" spcCol="1270" anchor="t" anchorCtr="0">
          <a:noAutofit/>
        </a:bodyPr>
        <a:lstStyle/>
        <a:p>
          <a:pPr marL="285750" lvl="1" indent="-285750" algn="l" defTabSz="1244600">
            <a:lnSpc>
              <a:spcPct val="90000"/>
            </a:lnSpc>
            <a:spcBef>
              <a:spcPct val="0"/>
            </a:spcBef>
            <a:spcAft>
              <a:spcPct val="20000"/>
            </a:spcAft>
            <a:buChar char="••"/>
          </a:pPr>
          <a:r>
            <a:rPr kumimoji="1" lang="ja-JP" altLang="en-US" sz="2800" kern="1200" dirty="0" smtClean="0"/>
            <a:t>会員登録でのポイント還元</a:t>
          </a:r>
          <a:endParaRPr kumimoji="1" lang="ja-JP" altLang="en-US" sz="2800" kern="1200" dirty="0"/>
        </a:p>
      </dsp:txBody>
      <dsp:txXfrm>
        <a:off x="17197" y="3614780"/>
        <a:ext cx="4896533" cy="7286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cdr:x>
      <cdr:y>0.36364</cdr:y>
    </cdr:from>
    <cdr:to>
      <cdr:x>0.425</cdr:x>
      <cdr:y>0.58281</cdr:y>
    </cdr:to>
    <cdr:sp macro="" textlink="">
      <cdr:nvSpPr>
        <cdr:cNvPr id="2" name="テキスト ボックス 1"/>
        <cdr:cNvSpPr txBox="1"/>
      </cdr:nvSpPr>
      <cdr:spPr>
        <a:xfrm xmlns:a="http://schemas.openxmlformats.org/drawingml/2006/main">
          <a:off x="1728192" y="1728192"/>
          <a:ext cx="1944216" cy="1041612"/>
        </a:xfrm>
        <a:prstGeom xmlns:a="http://schemas.openxmlformats.org/drawingml/2006/main" prst="rect">
          <a:avLst/>
        </a:prstGeom>
      </cdr:spPr>
      <cdr:txBody>
        <a:bodyPr xmlns:a="http://schemas.openxmlformats.org/drawingml/2006/main" vertOverflow="clip" wrap="none" rtlCol="0" anchor="ctr"/>
        <a:lstStyle xmlns:a="http://schemas.openxmlformats.org/drawingml/2006/main"/>
        <a:p xmlns:a="http://schemas.openxmlformats.org/drawingml/2006/main">
          <a:pPr algn="ctr"/>
          <a:r>
            <a:rPr lang="ja-JP" altLang="en-US" sz="1800" dirty="0" smtClean="0"/>
            <a:t>２００８年</a:t>
          </a:r>
          <a:endParaRPr lang="en-US" altLang="ja-JP" sz="1800" dirty="0"/>
        </a:p>
        <a:p xmlns:a="http://schemas.openxmlformats.org/drawingml/2006/main">
          <a:pPr algn="ctr"/>
          <a:r>
            <a:rPr lang="ja-JP" altLang="en-US" sz="1800" dirty="0" smtClean="0"/>
            <a:t>日本の広告費</a:t>
          </a:r>
          <a:endParaRPr lang="en-US" altLang="ja-JP" sz="1800" dirty="0" smtClean="0"/>
        </a:p>
        <a:p xmlns:a="http://schemas.openxmlformats.org/drawingml/2006/main">
          <a:pPr algn="ctr"/>
          <a:r>
            <a:rPr lang="ja-JP" altLang="en-US" sz="1800" dirty="0" smtClean="0"/>
            <a:t>６兆６</a:t>
          </a:r>
          <a:r>
            <a:rPr lang="en-US" altLang="ja-JP" sz="1800" dirty="0" smtClean="0"/>
            <a:t>.</a:t>
          </a:r>
          <a:r>
            <a:rPr lang="ja-JP" altLang="en-US" sz="1800" dirty="0" smtClean="0"/>
            <a:t>９２６億円</a:t>
          </a:r>
          <a:endParaRPr lang="ja-JP"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9CB953-E07E-438C-8533-E29C67C4AEF2}" type="datetimeFigureOut">
              <a:rPr kumimoji="1" lang="ja-JP" altLang="en-US" smtClean="0"/>
              <a:t>2017/02/26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40279-B046-481D-AE2F-100677266A81}" type="slidenum">
              <a:rPr kumimoji="1" lang="ja-JP" altLang="en-US" smtClean="0"/>
              <a:t>‹#›</a:t>
            </a:fld>
            <a:endParaRPr kumimoji="1" lang="ja-JP" altLang="en-US"/>
          </a:p>
        </p:txBody>
      </p:sp>
    </p:spTree>
    <p:extLst>
      <p:ext uri="{BB962C8B-B14F-4D97-AF65-F5344CB8AC3E}">
        <p14:creationId xmlns:p14="http://schemas.microsoft.com/office/powerpoint/2010/main" val="11312241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2000" dirty="0" smtClean="0"/>
              <a:t>私達のチームはリサイクルショップの宅配買取サービスについてマーケティングしました。</a:t>
            </a:r>
            <a:endParaRPr kumimoji="1" lang="en-US" altLang="ja-JP" sz="2000" dirty="0" smtClean="0"/>
          </a:p>
          <a:p>
            <a:r>
              <a:rPr kumimoji="1" lang="ja-JP" altLang="en-US" sz="2000" dirty="0" smtClean="0"/>
              <a:t>カシコシュは長谷工コーポレーションの一事業として展開されているリサイクルショップです。</a:t>
            </a:r>
            <a:endParaRPr kumimoji="1" lang="ja-JP" altLang="en-US" sz="2000"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1</a:t>
            </a:fld>
            <a:endParaRPr kumimoji="1" lang="ja-JP" altLang="en-US"/>
          </a:p>
        </p:txBody>
      </p:sp>
    </p:spTree>
    <p:extLst>
      <p:ext uri="{BB962C8B-B14F-4D97-AF65-F5344CB8AC3E}">
        <p14:creationId xmlns:p14="http://schemas.microsoft.com/office/powerpoint/2010/main" val="3729696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0000"/>
                </a:solidFill>
                <a:latin typeface="+mn-ea"/>
                <a:cs typeface="Meiryo UI" panose="020B0604030504040204" pitchFamily="50" charset="-128"/>
              </a:rPr>
              <a:t>具体的には</a:t>
            </a:r>
            <a:endParaRPr lang="en-US" altLang="ja-JP" dirty="0" smtClean="0">
              <a:solidFill>
                <a:srgbClr val="000000"/>
              </a:solidFill>
              <a:latin typeface="+mn-ea"/>
              <a:cs typeface="Meiryo UI" panose="020B0604030504040204" pitchFamily="50"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0000"/>
                </a:solidFill>
                <a:latin typeface="+mn-ea"/>
                <a:cs typeface="Meiryo UI" panose="020B0604030504040204" pitchFamily="50" charset="-128"/>
              </a:rPr>
              <a:t>１）サイトのリニューアル及び</a:t>
            </a:r>
            <a:endParaRPr lang="en-US" altLang="ja-JP" dirty="0" smtClean="0">
              <a:solidFill>
                <a:srgbClr val="000000"/>
              </a:solidFill>
              <a:latin typeface="+mn-ea"/>
              <a:cs typeface="Meiryo UI" panose="020B0604030504040204" pitchFamily="50"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0000"/>
                </a:solidFill>
                <a:latin typeface="+mn-ea"/>
                <a:cs typeface="Meiryo UI" panose="020B0604030504040204" pitchFamily="50" charset="-128"/>
              </a:rPr>
              <a:t>２）</a:t>
            </a:r>
            <a:r>
              <a:rPr lang="en-US" altLang="ja-JP" dirty="0" smtClean="0">
                <a:solidFill>
                  <a:srgbClr val="000000"/>
                </a:solidFill>
                <a:latin typeface="+mn-ea"/>
                <a:cs typeface="Meiryo UI" panose="020B0604030504040204" pitchFamily="50" charset="-128"/>
              </a:rPr>
              <a:t>Web</a:t>
            </a:r>
            <a:r>
              <a:rPr lang="ja-JP" altLang="en-US" dirty="0" smtClean="0">
                <a:solidFill>
                  <a:srgbClr val="000000"/>
                </a:solidFill>
                <a:latin typeface="+mn-ea"/>
                <a:cs typeface="Meiryo UI" panose="020B0604030504040204" pitchFamily="50" charset="-128"/>
              </a:rPr>
              <a:t>流入施策の改善やポイント付与などの対面サービスの改善を細やかにしていくことで、顧客満足度を向上させていくことが、高品質商品の好循環につながっていきはずです。</a:t>
            </a:r>
            <a:endParaRPr kumimoji="1" lang="ja-JP" altLang="en-US" dirty="0" smtClean="0">
              <a:solidFill>
                <a:srgbClr val="000000"/>
              </a:solidFill>
              <a:latin typeface="+mn-ea"/>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14</a:t>
            </a:fld>
            <a:endParaRPr kumimoji="1" lang="ja-JP" altLang="en-US"/>
          </a:p>
        </p:txBody>
      </p:sp>
    </p:spTree>
    <p:extLst>
      <p:ext uri="{BB962C8B-B14F-4D97-AF65-F5344CB8AC3E}">
        <p14:creationId xmlns:p14="http://schemas.microsoft.com/office/powerpoint/2010/main" val="3701610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改善ページ</a:t>
            </a:r>
            <a:r>
              <a:rPr kumimoji="1" lang="en-US" altLang="ja-JP" dirty="0" smtClean="0"/>
              <a:t>→</a:t>
            </a:r>
            <a:r>
              <a:rPr kumimoji="1" lang="ja-JP" altLang="en-US" dirty="0" smtClean="0"/>
              <a:t>写真は大きく、文章は簡潔に、モバイルデバイスで表示した際にも適したデザインにする。</a:t>
            </a:r>
            <a:endParaRPr kumimoji="1" lang="ja-JP" altLang="en-US"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15</a:t>
            </a:fld>
            <a:endParaRPr kumimoji="1" lang="ja-JP" altLang="en-US"/>
          </a:p>
        </p:txBody>
      </p:sp>
    </p:spTree>
    <p:extLst>
      <p:ext uri="{BB962C8B-B14F-4D97-AF65-F5344CB8AC3E}">
        <p14:creationId xmlns:p14="http://schemas.microsoft.com/office/powerpoint/2010/main" val="2391867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19</a:t>
            </a:fld>
            <a:endParaRPr kumimoji="1" lang="ja-JP" altLang="en-US"/>
          </a:p>
        </p:txBody>
      </p:sp>
    </p:spTree>
    <p:extLst>
      <p:ext uri="{BB962C8B-B14F-4D97-AF65-F5344CB8AC3E}">
        <p14:creationId xmlns:p14="http://schemas.microsoft.com/office/powerpoint/2010/main" val="49903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リサイクル市場の動向と将来性</a:t>
            </a:r>
            <a:endParaRPr lang="en-US" altLang="ja-JP" dirty="0" smtClean="0"/>
          </a:p>
          <a:p>
            <a:pPr marL="0" indent="0">
              <a:buNone/>
            </a:pPr>
            <a:r>
              <a:rPr lang="ja-JP" altLang="en-US" dirty="0" smtClean="0"/>
              <a:t>（成長マーケットです！）</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3</a:t>
            </a:fld>
            <a:endParaRPr kumimoji="1" lang="ja-JP" altLang="en-US"/>
          </a:p>
        </p:txBody>
      </p:sp>
    </p:spTree>
    <p:extLst>
      <p:ext uri="{BB962C8B-B14F-4D97-AF65-F5344CB8AC3E}">
        <p14:creationId xmlns:p14="http://schemas.microsoft.com/office/powerpoint/2010/main" val="115491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中古品の小売業の年間商品販売額は毎年順調に増加し、２００９年度で４４１６億円までに成長しています。</a:t>
            </a:r>
            <a:endParaRPr kumimoji="1" lang="en-US" altLang="ja-JP" dirty="0" smtClean="0"/>
          </a:p>
          <a:p>
            <a:r>
              <a:rPr kumimoji="1" lang="ja-JP" altLang="en-US" dirty="0" smtClean="0"/>
              <a:t>年１２０</a:t>
            </a:r>
            <a:r>
              <a:rPr kumimoji="1" lang="en-US" altLang="ja-JP" dirty="0" smtClean="0"/>
              <a:t>〜</a:t>
            </a:r>
            <a:r>
              <a:rPr kumimoji="1" lang="ja-JP" altLang="en-US" dirty="0" smtClean="0"/>
              <a:t>１３０％で成長を続ける成長市場であることが分かります。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4</a:t>
            </a:fld>
            <a:endParaRPr kumimoji="1" lang="ja-JP" altLang="en-US"/>
          </a:p>
        </p:txBody>
      </p:sp>
    </p:spTree>
    <p:extLst>
      <p:ext uri="{BB962C8B-B14F-4D97-AF65-F5344CB8AC3E}">
        <p14:creationId xmlns:p14="http://schemas.microsoft.com/office/powerpoint/2010/main" val="30560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現状のターゲットは、カシコシュの店舗がある青梅・相模原の地域住民の方と</a:t>
            </a:r>
            <a:endParaRPr kumimoji="1" lang="en-US" altLang="ja-JP" dirty="0" smtClean="0"/>
          </a:p>
          <a:p>
            <a:r>
              <a:rPr kumimoji="1" lang="ja-JP" altLang="en-US" dirty="0" smtClean="0"/>
              <a:t>３０代</a:t>
            </a:r>
            <a:r>
              <a:rPr kumimoji="1" lang="en-US" altLang="ja-JP" dirty="0" smtClean="0"/>
              <a:t>〜</a:t>
            </a:r>
            <a:r>
              <a:rPr kumimoji="1" lang="ja-JP" altLang="en-US" dirty="0" smtClean="0"/>
              <a:t>５０代の中高年が中心で、１０代</a:t>
            </a:r>
            <a:r>
              <a:rPr kumimoji="1" lang="en-US" altLang="ja-JP" dirty="0" smtClean="0"/>
              <a:t>〜</a:t>
            </a:r>
            <a:r>
              <a:rPr kumimoji="1" lang="ja-JP" altLang="en-US" dirty="0" smtClean="0"/>
              <a:t>２０代の若年層の利用者が少ないというのが挙げられます。</a:t>
            </a:r>
            <a:endParaRPr kumimoji="1" lang="en-US" altLang="ja-JP" dirty="0" smtClean="0"/>
          </a:p>
          <a:p>
            <a:endParaRPr kumimoji="1" lang="en-US" altLang="ja-JP" dirty="0" smtClean="0"/>
          </a:p>
          <a:p>
            <a:r>
              <a:rPr kumimoji="1" lang="ja-JP" altLang="en-US" dirty="0" smtClean="0"/>
              <a:t>そこで今後のターゲットとしてカシコシュの店舗を</a:t>
            </a:r>
            <a:r>
              <a:rPr kumimoji="1" lang="ja-JP" altLang="en-US" smtClean="0"/>
              <a:t>知らなかった人と</a:t>
            </a:r>
            <a:endParaRPr kumimoji="1" lang="en-US" altLang="ja-JP" dirty="0" smtClean="0"/>
          </a:p>
          <a:p>
            <a:r>
              <a:rPr kumimoji="1" lang="ja-JP" altLang="en-US" dirty="0" smtClean="0"/>
              <a:t>現状では利用者が少なかった若年層をターゲットにする事により、</a:t>
            </a:r>
            <a:r>
              <a:rPr kumimoji="1" lang="en-US" altLang="ja-JP" dirty="0" smtClean="0"/>
              <a:t>SNS</a:t>
            </a:r>
            <a:r>
              <a:rPr kumimoji="1" lang="ja-JP" altLang="en-US" dirty="0" smtClean="0"/>
              <a:t>での情報発信で全国への宣伝効果を生みます。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5</a:t>
            </a:fld>
            <a:endParaRPr kumimoji="1" lang="ja-JP" altLang="en-US"/>
          </a:p>
        </p:txBody>
      </p:sp>
    </p:spTree>
    <p:extLst>
      <p:ext uri="{BB962C8B-B14F-4D97-AF65-F5344CB8AC3E}">
        <p14:creationId xmlns:p14="http://schemas.microsoft.com/office/powerpoint/2010/main" val="883574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6</a:t>
            </a:fld>
            <a:endParaRPr kumimoji="1" lang="ja-JP" altLang="en-US"/>
          </a:p>
        </p:txBody>
      </p:sp>
    </p:spTree>
    <p:extLst>
      <p:ext uri="{BB962C8B-B14F-4D97-AF65-F5344CB8AC3E}">
        <p14:creationId xmlns:p14="http://schemas.microsoft.com/office/powerpoint/2010/main" val="710522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PｺﾞｼｯｸM" panose="020B0600000000000000" pitchFamily="50" charset="-128"/>
                <a:ea typeface="HGPｺﾞｼｯｸM" panose="020B0600000000000000" pitchFamily="50" charset="-128"/>
              </a:rPr>
              <a:t>３、（認知を拡大して商圏を広げることで、新規ユーザー層の店舗来店を促す）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latin typeface="HGPｺﾞｼｯｸM" panose="020B0600000000000000" pitchFamily="50" charset="-128"/>
                <a:ea typeface="HGPｺﾞｼｯｸM" panose="020B0600000000000000" pitchFamily="50" charset="-128"/>
              </a:rPr>
              <a:t>４、（ファンを囲い込み、良い評判を拡散してもらうことでブランド力</a:t>
            </a:r>
            <a:r>
              <a:rPr kumimoji="1" lang="en-US" altLang="ja-JP" dirty="0" smtClean="0">
                <a:latin typeface="HGPｺﾞｼｯｸM" panose="020B0600000000000000" pitchFamily="50" charset="-128"/>
                <a:ea typeface="HGPｺﾞｼｯｸM" panose="020B0600000000000000" pitchFamily="50" charset="-128"/>
              </a:rPr>
              <a:t>UP</a:t>
            </a:r>
            <a:r>
              <a:rPr kumimoji="1" lang="ja-JP" altLang="en-US" dirty="0" smtClean="0">
                <a:latin typeface="HGPｺﾞｼｯｸM" panose="020B0600000000000000" pitchFamily="50" charset="-128"/>
                <a:ea typeface="HGPｺﾞｼｯｸM" panose="020B0600000000000000" pitchFamily="50" charset="-128"/>
              </a:rPr>
              <a:t>を目指す）</a:t>
            </a:r>
            <a:endParaRPr kumimoji="1" lang="ja-JP" altLang="en-US" sz="1400" dirty="0" smtClean="0">
              <a:latin typeface="HGPｺﾞｼｯｸM" panose="020B0600000000000000" pitchFamily="50" charset="-128"/>
              <a:ea typeface="HGPｺﾞｼｯｸM" panose="020B0600000000000000"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8</a:t>
            </a:fld>
            <a:endParaRPr kumimoji="1" lang="ja-JP" altLang="en-US"/>
          </a:p>
        </p:txBody>
      </p:sp>
    </p:spTree>
    <p:extLst>
      <p:ext uri="{BB962C8B-B14F-4D97-AF65-F5344CB8AC3E}">
        <p14:creationId xmlns:p14="http://schemas.microsoft.com/office/powerpoint/2010/main" val="3077114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そこでネット広告の市場規模について調べました。</a:t>
            </a:r>
            <a:endParaRPr kumimoji="1" lang="en-US" altLang="ja-JP" dirty="0" smtClean="0"/>
          </a:p>
          <a:p>
            <a:r>
              <a:rPr kumimoji="1" lang="ja-JP" altLang="en-US" dirty="0" smtClean="0"/>
              <a:t>インターネット広告は小規模に見えますが、年々増加傾向にあるとの調査結果が出ています。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11</a:t>
            </a:fld>
            <a:endParaRPr kumimoji="1" lang="ja-JP" altLang="en-US"/>
          </a:p>
        </p:txBody>
      </p:sp>
    </p:spTree>
    <p:extLst>
      <p:ext uri="{BB962C8B-B14F-4D97-AF65-F5344CB8AC3E}">
        <p14:creationId xmlns:p14="http://schemas.microsoft.com/office/powerpoint/2010/main" val="185237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ディスプレイ広告</a:t>
            </a:r>
            <a:r>
              <a:rPr kumimoji="1" lang="ja-JP" altLang="en-US" dirty="0" smtClean="0"/>
              <a:t>：</a:t>
            </a:r>
            <a:r>
              <a:rPr lang="ja-JP" altLang="en-US" b="0" i="0" dirty="0" smtClean="0"/>
              <a:t>目に付きやすい為、ブランディングや認知啓発に向いている。ただし、インプレッション保証型の料金体系をとっているのでコストが高めである。</a:t>
            </a:r>
            <a:endParaRPr kumimoji="1" lang="ja-JP"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i="0" dirty="0" smtClean="0">
                <a:latin typeface="HGPｺﾞｼｯｸM" pitchFamily="50" charset="-128"/>
                <a:ea typeface="HGPｺﾞｼｯｸM" pitchFamily="50" charset="-128"/>
              </a:rPr>
              <a:t>検索連動型広告（リスティング広告）</a:t>
            </a:r>
            <a:r>
              <a:rPr lang="ja-JP" altLang="en-US" sz="1200" b="0" i="0" dirty="0" smtClean="0">
                <a:latin typeface="HGPｺﾞｼｯｸM" pitchFamily="50" charset="-128"/>
                <a:ea typeface="HGPｺﾞｼｯｸM" pitchFamily="50" charset="-128"/>
              </a:rPr>
              <a:t>：</a:t>
            </a:r>
            <a:r>
              <a:rPr lang="ja-JP" altLang="en-US" b="0" i="0" dirty="0" smtClean="0"/>
              <a:t>探している人だけに表示される為他の広告宣伝に比べ訴求力ははるかに高い。クリック課金型の料金体系なので、コストは最小限に抑えることができる。</a:t>
            </a:r>
            <a:endParaRPr lang="en-US" altLang="ja-JP"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i="0" dirty="0" smtClean="0">
                <a:latin typeface="HGPｺﾞｼｯｸM" pitchFamily="50" charset="-128"/>
                <a:ea typeface="HGPｺﾞｼｯｸM" pitchFamily="50" charset="-128"/>
              </a:rPr>
              <a:t>興味関心連動型広告</a:t>
            </a:r>
            <a:r>
              <a:rPr kumimoji="1" lang="ja-JP" altLang="en-US" sz="1200" b="0" i="0" dirty="0" smtClean="0">
                <a:latin typeface="HGPｺﾞｼｯｸM" pitchFamily="50" charset="-128"/>
                <a:ea typeface="HGPｺﾞｼｯｸM" pitchFamily="50" charset="-128"/>
              </a:rPr>
              <a:t>：</a:t>
            </a:r>
            <a:r>
              <a:rPr lang="ja-JP" altLang="en-US" b="0" i="0" dirty="0" smtClean="0"/>
              <a:t>過去の閲覧履歴や直近の検索ワードに応じて表示される為アプローチができ、尚且つテキストや画像の掲載が可能なのでユーザーの目に触れやすく分かりやすい。</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12</a:t>
            </a:fld>
            <a:endParaRPr kumimoji="1" lang="ja-JP" altLang="en-US"/>
          </a:p>
        </p:txBody>
      </p:sp>
    </p:spTree>
    <p:extLst>
      <p:ext uri="{BB962C8B-B14F-4D97-AF65-F5344CB8AC3E}">
        <p14:creationId xmlns:p14="http://schemas.microsoft.com/office/powerpoint/2010/main" val="1666031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店頭持込は小圏での買取であり、出張買取では各店舗の半径５キロ以内と限られている為、商品に偏りが生じる。</a:t>
            </a:r>
            <a:endParaRPr kumimoji="1" lang="en-US" altLang="ja-JP" dirty="0" smtClean="0"/>
          </a:p>
          <a:p>
            <a:r>
              <a:rPr kumimoji="1" lang="ja-JP" altLang="en-US" dirty="0" smtClean="0"/>
              <a:t>その一方で宅配買取では日本全国から商品を入手できることから、宅配買取サービスを強化・拡大していくことが重要であると言えます。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BC40279-B046-481D-AE2F-100677266A81}" type="slidenum">
              <a:rPr kumimoji="1" lang="ja-JP" altLang="en-US" smtClean="0"/>
              <a:t>13</a:t>
            </a:fld>
            <a:endParaRPr kumimoji="1" lang="ja-JP" altLang="en-US"/>
          </a:p>
        </p:txBody>
      </p:sp>
    </p:spTree>
    <p:extLst>
      <p:ext uri="{BB962C8B-B14F-4D97-AF65-F5344CB8AC3E}">
        <p14:creationId xmlns:p14="http://schemas.microsoft.com/office/powerpoint/2010/main" val="156336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3507992633"/>
      </p:ext>
    </p:extLst>
  </p:cSld>
  <p:clrMapOvr>
    <a:masterClrMapping/>
  </p:clrMapOvr>
  <p:transition xmlns:p14="http://schemas.microsoft.com/office/powerpoint/2010/mai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3259931495"/>
      </p:ext>
    </p:extLst>
  </p:cSld>
  <p:clrMapOvr>
    <a:masterClrMapping/>
  </p:clrMapOvr>
  <p:transition xmlns:p14="http://schemas.microsoft.com/office/powerpoint/2010/mai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1671438241"/>
      </p:ext>
    </p:extLst>
  </p:cSld>
  <p:clrMapOvr>
    <a:masterClrMapping/>
  </p:clrMapOvr>
  <p:transition xmlns:p14="http://schemas.microsoft.com/office/powerpoint/2010/mai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3814387367"/>
      </p:ext>
    </p:extLst>
  </p:cSld>
  <p:clrMapOvr>
    <a:masterClrMapping/>
  </p:clrMapOvr>
  <p:transition xmlns:p14="http://schemas.microsoft.com/office/powerpoint/2010/mai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946938595"/>
      </p:ext>
    </p:extLst>
  </p:cSld>
  <p:clrMapOvr>
    <a:masterClrMapping/>
  </p:clrMapOvr>
  <p:transition xmlns:p14="http://schemas.microsoft.com/office/powerpoint/2010/mai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2622300697"/>
      </p:ext>
    </p:extLst>
  </p:cSld>
  <p:clrMapOvr>
    <a:masterClrMapping/>
  </p:clrMapOvr>
  <p:transition xmlns:p14="http://schemas.microsoft.com/office/powerpoint/2010/mai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3252960324"/>
      </p:ext>
    </p:extLst>
  </p:cSld>
  <p:clrMapOvr>
    <a:masterClrMapping/>
  </p:clrMapOvr>
  <p:transition xmlns:p14="http://schemas.microsoft.com/office/powerpoint/2010/mai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2971390090"/>
      </p:ext>
    </p:extLst>
  </p:cSld>
  <p:clrMapOvr>
    <a:masterClrMapping/>
  </p:clrMapOvr>
  <p:transition xmlns:p14="http://schemas.microsoft.com/office/powerpoint/2010/mai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3266169627"/>
      </p:ext>
    </p:extLst>
  </p:cSld>
  <p:clrMapOvr>
    <a:masterClrMapping/>
  </p:clrMapOvr>
  <p:transition xmlns:p14="http://schemas.microsoft.com/office/powerpoint/2010/mai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584569512"/>
      </p:ext>
    </p:extLst>
  </p:cSld>
  <p:clrMapOvr>
    <a:masterClrMapping/>
  </p:clrMapOvr>
  <p:transition xmlns:p14="http://schemas.microsoft.com/office/powerpoint/2010/mai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7B2C86B-4B78-42F1-8EE4-AC885A93664A}" type="datetimeFigureOut">
              <a:rPr kumimoji="1" lang="ja-JP" altLang="en-US" smtClean="0"/>
              <a:t>2017/02/26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3872697285"/>
      </p:ext>
    </p:extLst>
  </p:cSld>
  <p:clrMapOvr>
    <a:masterClrMapping/>
  </p:clrMapOvr>
  <p:transition xmlns:p14="http://schemas.microsoft.com/office/powerpoint/2010/main" spd="slow">
    <p:wip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2C86B-4B78-42F1-8EE4-AC885A93664A}" type="datetimeFigureOut">
              <a:rPr kumimoji="1" lang="ja-JP" altLang="en-US" smtClean="0"/>
              <a:t>2017/02/26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74CBE-8D27-4DF2-A3EE-748F743822C3}" type="slidenum">
              <a:rPr kumimoji="1" lang="ja-JP" altLang="en-US" smtClean="0"/>
              <a:t>‹#›</a:t>
            </a:fld>
            <a:endParaRPr kumimoji="1" lang="ja-JP" altLang="en-US"/>
          </a:p>
        </p:txBody>
      </p:sp>
    </p:spTree>
    <p:extLst>
      <p:ext uri="{BB962C8B-B14F-4D97-AF65-F5344CB8AC3E}">
        <p14:creationId xmlns:p14="http://schemas.microsoft.com/office/powerpoint/2010/main" val="2698986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wipe/>
  </p:transition>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gif"/><Relationship Id="rId5" Type="http://schemas.openxmlformats.org/officeDocument/2006/relationships/image" Target="../media/image6.gi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2130425"/>
            <a:ext cx="9144000" cy="1470025"/>
          </a:xfrm>
        </p:spPr>
        <p:txBody>
          <a:bodyPr/>
          <a:lstStyle/>
          <a:p>
            <a:r>
              <a:rPr lang="ja-JP" altLang="en-US" dirty="0" smtClean="0">
                <a:latin typeface="HGｺﾞｼｯｸE" pitchFamily="49" charset="-128"/>
                <a:ea typeface="HGｺﾞｼｯｸE" pitchFamily="49" charset="-128"/>
              </a:rPr>
              <a:t>宅配買取</a:t>
            </a:r>
            <a:r>
              <a:rPr kumimoji="1" lang="ja-JP" altLang="en-US" dirty="0" smtClean="0">
                <a:latin typeface="HGｺﾞｼｯｸE" pitchFamily="49" charset="-128"/>
                <a:ea typeface="HGｺﾞｼｯｸE" pitchFamily="49" charset="-128"/>
              </a:rPr>
              <a:t>プロジェクト</a:t>
            </a:r>
            <a:endParaRPr kumimoji="1" lang="ja-JP" altLang="en-US" dirty="0">
              <a:latin typeface="HGｺﾞｼｯｸE" pitchFamily="49" charset="-128"/>
              <a:ea typeface="HGｺﾞｼｯｸE" pitchFamily="49" charset="-128"/>
            </a:endParaRPr>
          </a:p>
        </p:txBody>
      </p:sp>
      <p:sp>
        <p:nvSpPr>
          <p:cNvPr id="4" name="テキスト ボックス 3"/>
          <p:cNvSpPr txBox="1"/>
          <p:nvPr/>
        </p:nvSpPr>
        <p:spPr>
          <a:xfrm>
            <a:off x="3707904" y="4797152"/>
            <a:ext cx="2730360" cy="369332"/>
          </a:xfrm>
          <a:prstGeom prst="rect">
            <a:avLst/>
          </a:prstGeom>
          <a:noFill/>
        </p:spPr>
        <p:txBody>
          <a:bodyPr wrap="none" rtlCol="0">
            <a:spAutoFit/>
          </a:bodyPr>
          <a:lstStyle/>
          <a:p>
            <a:r>
              <a:rPr lang="ja-JP" altLang="en-US" dirty="0" smtClean="0"/>
              <a:t>スーパー</a:t>
            </a:r>
            <a:r>
              <a:rPr lang="en-US" altLang="ja-JP" dirty="0" smtClean="0"/>
              <a:t>IT</a:t>
            </a:r>
            <a:r>
              <a:rPr lang="ja-JP" altLang="en-US" dirty="0" smtClean="0"/>
              <a:t>エンジニア専攻</a:t>
            </a:r>
            <a:endParaRPr kumimoji="1" lang="ja-JP" altLang="en-US" dirty="0"/>
          </a:p>
        </p:txBody>
      </p:sp>
      <p:sp>
        <p:nvSpPr>
          <p:cNvPr id="7" name="テキスト ボックス 6"/>
          <p:cNvSpPr txBox="1"/>
          <p:nvPr/>
        </p:nvSpPr>
        <p:spPr>
          <a:xfrm>
            <a:off x="6948264" y="4787860"/>
            <a:ext cx="1030450" cy="369332"/>
          </a:xfrm>
          <a:prstGeom prst="rect">
            <a:avLst/>
          </a:prstGeom>
          <a:noFill/>
        </p:spPr>
        <p:txBody>
          <a:bodyPr wrap="none" rtlCol="0">
            <a:spAutoFit/>
          </a:bodyPr>
          <a:lstStyle/>
          <a:p>
            <a:r>
              <a:rPr kumimoji="1" lang="ja-JP" altLang="en-US" dirty="0" smtClean="0"/>
              <a:t>吉山　舞</a:t>
            </a:r>
            <a:endParaRPr kumimoji="1" lang="ja-JP" altLang="en-US" dirty="0"/>
          </a:p>
        </p:txBody>
      </p:sp>
    </p:spTree>
    <p:extLst>
      <p:ext uri="{BB962C8B-B14F-4D97-AF65-F5344CB8AC3E}">
        <p14:creationId xmlns:p14="http://schemas.microsoft.com/office/powerpoint/2010/main" val="35192136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568952" cy="1143000"/>
          </a:xfrm>
        </p:spPr>
        <p:txBody>
          <a:bodyPr>
            <a:normAutofit fontScale="90000"/>
          </a:bodyPr>
          <a:lstStyle/>
          <a:p>
            <a:r>
              <a:rPr kumimoji="1" lang="ja-JP" altLang="en-US" dirty="0" smtClean="0">
                <a:latin typeface="HGｺﾞｼｯｸE" pitchFamily="49" charset="-128"/>
                <a:ea typeface="HGｺﾞｼｯｸE" pitchFamily="49" charset="-128"/>
              </a:rPr>
              <a:t>１</a:t>
            </a:r>
            <a:r>
              <a:rPr kumimoji="1" lang="en-US" altLang="ja-JP" dirty="0" smtClean="0">
                <a:latin typeface="HGｺﾞｼｯｸE" pitchFamily="49" charset="-128"/>
                <a:ea typeface="HGｺﾞｼｯｸE" pitchFamily="49" charset="-128"/>
              </a:rPr>
              <a:t>,</a:t>
            </a:r>
            <a:r>
              <a:rPr kumimoji="1" lang="ja-JP" altLang="en-US" dirty="0" smtClean="0">
                <a:latin typeface="HGｺﾞｼｯｸE" pitchFamily="49" charset="-128"/>
                <a:ea typeface="HGｺﾞｼｯｸE" pitchFamily="49" charset="-128"/>
              </a:rPr>
              <a:t>認知度向上を図る為の手法まとめ</a:t>
            </a:r>
            <a:endParaRPr kumimoji="1" lang="ja-JP" altLang="en-US" dirty="0">
              <a:latin typeface="HGｺﾞｼｯｸE" pitchFamily="49" charset="-128"/>
              <a:ea typeface="HGｺﾞｼｯｸE" pitchFamily="49" charset="-128"/>
            </a:endParaRPr>
          </a:p>
        </p:txBody>
      </p:sp>
      <p:sp>
        <p:nvSpPr>
          <p:cNvPr id="3" name="コンテンツ プレースホルダー 2"/>
          <p:cNvSpPr>
            <a:spLocks noGrp="1"/>
          </p:cNvSpPr>
          <p:nvPr>
            <p:ph idx="1"/>
          </p:nvPr>
        </p:nvSpPr>
        <p:spPr>
          <a:xfrm>
            <a:off x="467544" y="1268760"/>
            <a:ext cx="8229600" cy="4525963"/>
          </a:xfrm>
        </p:spPr>
        <p:txBody>
          <a:bodyPr/>
          <a:lstStyle/>
          <a:p>
            <a:pPr>
              <a:lnSpc>
                <a:spcPct val="150000"/>
              </a:lnSpc>
            </a:pPr>
            <a:r>
              <a:rPr kumimoji="1" lang="ja-JP" altLang="en-US" dirty="0" smtClean="0">
                <a:latin typeface="HGPｺﾞｼｯｸM" pitchFamily="50" charset="-128"/>
                <a:ea typeface="HGPｺﾞｼｯｸM" pitchFamily="50" charset="-128"/>
              </a:rPr>
              <a:t>インターネット広告</a:t>
            </a:r>
            <a:endParaRPr lang="en-US" altLang="ja-JP" dirty="0" smtClean="0">
              <a:latin typeface="HGPｺﾞｼｯｸM" pitchFamily="50" charset="-128"/>
              <a:ea typeface="HGPｺﾞｼｯｸM" pitchFamily="50" charset="-128"/>
            </a:endParaRPr>
          </a:p>
          <a:p>
            <a:pPr>
              <a:lnSpc>
                <a:spcPct val="150000"/>
              </a:lnSpc>
            </a:pPr>
            <a:r>
              <a:rPr kumimoji="1" lang="ja-JP" altLang="en-US" dirty="0">
                <a:latin typeface="HGPｺﾞｼｯｸM" pitchFamily="50" charset="-128"/>
                <a:ea typeface="HGPｺﾞｼｯｸM" pitchFamily="50" charset="-128"/>
              </a:rPr>
              <a:t>独自ドメイン</a:t>
            </a:r>
            <a:r>
              <a:rPr kumimoji="1" lang="ja-JP" altLang="en-US" dirty="0" smtClean="0">
                <a:latin typeface="HGPｺﾞｼｯｸM" pitchFamily="50" charset="-128"/>
                <a:ea typeface="HGPｺﾞｼｯｸM" pitchFamily="50" charset="-128"/>
              </a:rPr>
              <a:t>の取得</a:t>
            </a:r>
            <a:r>
              <a:rPr lang="ja-JP" altLang="en-US" dirty="0" smtClean="0">
                <a:latin typeface="HGPｺﾞｼｯｸM" pitchFamily="50" charset="-128"/>
                <a:ea typeface="HGPｺﾞｼｯｸM" pitchFamily="50" charset="-128"/>
              </a:rPr>
              <a:t>　</a:t>
            </a:r>
            <a:endParaRPr lang="en-US" altLang="ja-JP" dirty="0" smtClean="0">
              <a:latin typeface="HGPｺﾞｼｯｸM" pitchFamily="50" charset="-128"/>
              <a:ea typeface="HGPｺﾞｼｯｸM" pitchFamily="50" charset="-128"/>
            </a:endParaRPr>
          </a:p>
          <a:p>
            <a:pPr lvl="1">
              <a:lnSpc>
                <a:spcPct val="150000"/>
              </a:lnSpc>
              <a:buFont typeface="Wingdings" charset="2"/>
              <a:buChar char="Ø"/>
            </a:pPr>
            <a:r>
              <a:rPr lang="ja-JP" altLang="en-US" dirty="0" smtClean="0">
                <a:latin typeface="HGPｺﾞｼｯｸM" pitchFamily="50" charset="-128"/>
                <a:ea typeface="HGPｺﾞｼｯｸM" pitchFamily="50" charset="-128"/>
              </a:rPr>
              <a:t>　</a:t>
            </a:r>
            <a:r>
              <a:rPr lang="en-US" altLang="ja-JP" dirty="0" smtClean="0">
                <a:latin typeface="HGPｺﾞｼｯｸM" pitchFamily="50" charset="-128"/>
                <a:ea typeface="HGPｺﾞｼｯｸM" pitchFamily="50" charset="-128"/>
              </a:rPr>
              <a:t>haseko.co.jp</a:t>
            </a:r>
            <a:r>
              <a:rPr lang="ja-JP" altLang="en-US" dirty="0" smtClean="0">
                <a:latin typeface="HGPｺﾞｼｯｸM" pitchFamily="50" charset="-128"/>
                <a:ea typeface="HGPｺﾞｼｯｸM" pitchFamily="50" charset="-128"/>
              </a:rPr>
              <a:t>　</a:t>
            </a:r>
            <a:r>
              <a:rPr lang="en-US" altLang="ja-JP" dirty="0" smtClean="0">
                <a:latin typeface="HGPｺﾞｼｯｸM" pitchFamily="50" charset="-128"/>
                <a:ea typeface="HGPｺﾞｼｯｸM" pitchFamily="50" charset="-128"/>
              </a:rPr>
              <a:t>→</a:t>
            </a:r>
            <a:r>
              <a:rPr lang="ja-JP" altLang="en-US" dirty="0" smtClean="0">
                <a:latin typeface="HGPｺﾞｼｯｸM" pitchFamily="50" charset="-128"/>
                <a:ea typeface="HGPｺﾞｼｯｸM" pitchFamily="50" charset="-128"/>
              </a:rPr>
              <a:t>　例：</a:t>
            </a:r>
            <a:r>
              <a:rPr lang="en-US" altLang="ja-JP" dirty="0" smtClean="0">
                <a:latin typeface="HGPｺﾞｼｯｸM" pitchFamily="50" charset="-128"/>
                <a:ea typeface="HGPｺﾞｼｯｸM" pitchFamily="50" charset="-128"/>
              </a:rPr>
              <a:t>kasikosh.com</a:t>
            </a:r>
            <a:endParaRPr kumimoji="1" lang="en-US" altLang="ja-JP" dirty="0" smtClean="0">
              <a:latin typeface="HGPｺﾞｼｯｸM" pitchFamily="50" charset="-128"/>
              <a:ea typeface="HGPｺﾞｼｯｸM" pitchFamily="50" charset="-128"/>
            </a:endParaRPr>
          </a:p>
          <a:p>
            <a:pPr>
              <a:lnSpc>
                <a:spcPct val="150000"/>
              </a:lnSpc>
            </a:pPr>
            <a:r>
              <a:rPr lang="en-US" altLang="ja-JP" dirty="0" smtClean="0">
                <a:latin typeface="HGPｺﾞｼｯｸM" pitchFamily="50" charset="-128"/>
                <a:ea typeface="HGPｺﾞｼｯｸM" pitchFamily="50" charset="-128"/>
              </a:rPr>
              <a:t>SNS</a:t>
            </a:r>
            <a:r>
              <a:rPr lang="ja-JP" altLang="en-US" dirty="0" smtClean="0">
                <a:latin typeface="HGPｺﾞｼｯｸM" pitchFamily="50" charset="-128"/>
                <a:ea typeface="HGPｺﾞｼｯｸM" pitchFamily="50" charset="-128"/>
              </a:rPr>
              <a:t>などでの情報発信　</a:t>
            </a:r>
            <a:endParaRPr lang="en-US" altLang="ja-JP" dirty="0" smtClean="0">
              <a:latin typeface="HGPｺﾞｼｯｸM" pitchFamily="50" charset="-128"/>
              <a:ea typeface="HGPｺﾞｼｯｸM"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085" r="653"/>
          <a:stretch/>
        </p:blipFill>
        <p:spPr>
          <a:xfrm>
            <a:off x="395536" y="2852936"/>
            <a:ext cx="8384400" cy="4757935"/>
          </a:xfrm>
          <a:prstGeom prst="rect">
            <a:avLst/>
          </a:prstGeom>
        </p:spPr>
      </p:pic>
    </p:spTree>
    <p:extLst>
      <p:ext uri="{BB962C8B-B14F-4D97-AF65-F5344CB8AC3E}">
        <p14:creationId xmlns:p14="http://schemas.microsoft.com/office/powerpoint/2010/main" val="390148408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インターネット広告の市場規模</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335732152"/>
              </p:ext>
            </p:extLst>
          </p:nvPr>
        </p:nvGraphicFramePr>
        <p:xfrm>
          <a:off x="251520" y="1268760"/>
          <a:ext cx="8640960" cy="4752528"/>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p:cNvSpPr txBox="1"/>
          <p:nvPr/>
        </p:nvSpPr>
        <p:spPr>
          <a:xfrm>
            <a:off x="5868144" y="5805264"/>
            <a:ext cx="2882620" cy="307777"/>
          </a:xfrm>
          <a:prstGeom prst="rect">
            <a:avLst/>
          </a:prstGeom>
          <a:noFill/>
        </p:spPr>
        <p:txBody>
          <a:bodyPr wrap="none" rtlCol="0">
            <a:spAutoFit/>
          </a:bodyPr>
          <a:lstStyle/>
          <a:p>
            <a:r>
              <a:rPr kumimoji="1" lang="en-US" altLang="ja-JP" sz="1400" dirty="0" smtClean="0"/>
              <a:t>※</a:t>
            </a:r>
            <a:r>
              <a:rPr kumimoji="1" lang="ja-JP" altLang="en-US" sz="1400" dirty="0" smtClean="0"/>
              <a:t>電通「</a:t>
            </a:r>
            <a:r>
              <a:rPr kumimoji="1" lang="en-US" altLang="ja-JP" sz="1400" dirty="0" smtClean="0"/>
              <a:t>2008</a:t>
            </a:r>
            <a:r>
              <a:rPr kumimoji="1" lang="ja-JP" altLang="en-US" sz="1400" dirty="0" smtClean="0"/>
              <a:t>年日本の広告費」参照</a:t>
            </a:r>
            <a:endParaRPr kumimoji="1" lang="ja-JP" altLang="en-US" sz="1400" dirty="0"/>
          </a:p>
        </p:txBody>
      </p:sp>
      <p:sp>
        <p:nvSpPr>
          <p:cNvPr id="5" name="テキスト ボックス 4"/>
          <p:cNvSpPr txBox="1"/>
          <p:nvPr/>
        </p:nvSpPr>
        <p:spPr>
          <a:xfrm>
            <a:off x="251520" y="188640"/>
            <a:ext cx="3321642" cy="338554"/>
          </a:xfrm>
          <a:prstGeom prst="rect">
            <a:avLst/>
          </a:prstGeom>
          <a:noFill/>
        </p:spPr>
        <p:txBody>
          <a:bodyPr wrap="none" rtlCol="0">
            <a:spAutoFit/>
          </a:bodyPr>
          <a:lstStyle/>
          <a:p>
            <a:r>
              <a:rPr kumimoji="1" lang="ja-JP" altLang="en-US" sz="1600" dirty="0" smtClean="0"/>
              <a:t>１</a:t>
            </a:r>
            <a:r>
              <a:rPr kumimoji="1" lang="en-US" altLang="ja-JP" sz="1600" dirty="0" smtClean="0"/>
              <a:t>,</a:t>
            </a:r>
            <a:r>
              <a:rPr kumimoji="1" lang="ja-JP" altLang="en-US" sz="1600" dirty="0" smtClean="0"/>
              <a:t>認知度向上を図る為の手法まとめ</a:t>
            </a:r>
            <a:endParaRPr kumimoji="1" lang="ja-JP" altLang="en-US" sz="1600" dirty="0"/>
          </a:p>
        </p:txBody>
      </p:sp>
    </p:spTree>
    <p:extLst>
      <p:ext uri="{BB962C8B-B14F-4D97-AF65-F5344CB8AC3E}">
        <p14:creationId xmlns:p14="http://schemas.microsoft.com/office/powerpoint/2010/main" val="343590661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p:txBody>
          <a:bodyPr/>
          <a:lstStyle/>
          <a:p>
            <a:r>
              <a:rPr kumimoji="1" lang="ja-JP" altLang="en-US" dirty="0" smtClean="0"/>
              <a:t>ネット広告の種類</a:t>
            </a:r>
            <a:endParaRPr kumimoji="1" lang="ja-JP" altLang="en-US" dirty="0"/>
          </a:p>
        </p:txBody>
      </p:sp>
      <p:sp>
        <p:nvSpPr>
          <p:cNvPr id="16" name="コンテンツ プレースホルダー 15"/>
          <p:cNvSpPr>
            <a:spLocks noGrp="1"/>
          </p:cNvSpPr>
          <p:nvPr>
            <p:ph idx="1"/>
          </p:nvPr>
        </p:nvSpPr>
        <p:spPr>
          <a:xfrm>
            <a:off x="323528" y="1412776"/>
            <a:ext cx="8568952" cy="5257800"/>
          </a:xfrm>
        </p:spPr>
        <p:txBody>
          <a:bodyPr/>
          <a:lstStyle/>
          <a:p>
            <a:pPr marL="0" indent="0">
              <a:buNone/>
            </a:pPr>
            <a:r>
              <a:rPr kumimoji="1" lang="ja-JP" altLang="en-US" dirty="0" smtClean="0"/>
              <a:t>１</a:t>
            </a:r>
            <a:r>
              <a:rPr lang="en-US" altLang="ja-JP" dirty="0"/>
              <a:t>.</a:t>
            </a:r>
            <a:r>
              <a:rPr kumimoji="1" lang="ja-JP" altLang="en-US" sz="3000" dirty="0" smtClean="0"/>
              <a:t>ディスプレイ広告</a:t>
            </a:r>
            <a:r>
              <a:rPr lang="ja-JP" altLang="ja-JP" dirty="0"/>
              <a:t>　</a:t>
            </a:r>
            <a:r>
              <a:rPr lang="ja-JP" altLang="en-US" dirty="0" smtClean="0"/>
              <a:t>　　</a:t>
            </a:r>
            <a:r>
              <a:rPr lang="en-US" altLang="ja-JP" dirty="0" smtClean="0"/>
              <a:t> </a:t>
            </a:r>
            <a:r>
              <a:rPr lang="ja-JP" altLang="en-US" sz="3000" dirty="0" smtClean="0"/>
              <a:t>２</a:t>
            </a:r>
            <a:r>
              <a:rPr lang="en-US" altLang="ja-JP" sz="3000" dirty="0" smtClean="0"/>
              <a:t>.</a:t>
            </a:r>
            <a:r>
              <a:rPr lang="ja-JP" altLang="en-US" sz="3000" dirty="0" smtClean="0"/>
              <a:t>検索連動型広告</a:t>
            </a:r>
            <a:endParaRPr lang="en-US" altLang="ja-JP" sz="3000" dirty="0" smtClean="0"/>
          </a:p>
          <a:p>
            <a:pPr marL="0" indent="0">
              <a:buNone/>
            </a:pPr>
            <a:r>
              <a:rPr kumimoji="1" lang="ja-JP" altLang="ja-JP" dirty="0"/>
              <a:t>　</a:t>
            </a:r>
            <a:r>
              <a:rPr kumimoji="1" lang="ja-JP" altLang="en-US" dirty="0" smtClean="0"/>
              <a:t>　　　　　　　　　　　　　　　</a:t>
            </a:r>
            <a:r>
              <a:rPr kumimoji="1" lang="ja-JP" altLang="en-US" sz="3000" dirty="0" smtClean="0"/>
              <a:t>（リスティング広告）</a:t>
            </a:r>
            <a:endParaRPr kumimoji="1" lang="en-US" altLang="ja-JP" sz="3000" dirty="0"/>
          </a:p>
          <a:p>
            <a:pPr marL="0" indent="0">
              <a:buNone/>
            </a:pPr>
            <a:endParaRPr lang="en-US" altLang="ja-JP" dirty="0" smtClean="0"/>
          </a:p>
          <a:p>
            <a:pPr marL="0" indent="0">
              <a:buNone/>
            </a:pPr>
            <a:endParaRPr kumimoji="1" lang="en-US" altLang="ja-JP" dirty="0"/>
          </a:p>
          <a:p>
            <a:pPr marL="0" indent="0">
              <a:buNone/>
            </a:pPr>
            <a:r>
              <a:rPr lang="ja-JP" altLang="en-US" sz="3000" dirty="0" smtClean="0"/>
              <a:t>３</a:t>
            </a:r>
            <a:r>
              <a:rPr lang="en-US" altLang="ja-JP" sz="3000" dirty="0" smtClean="0"/>
              <a:t>.</a:t>
            </a:r>
            <a:r>
              <a:rPr lang="ja-JP" altLang="en-US" sz="3000" dirty="0"/>
              <a:t>興味関心連動型広告</a:t>
            </a:r>
            <a:endParaRPr lang="en-US" altLang="ja-JP" sz="3000" dirty="0"/>
          </a:p>
          <a:p>
            <a:pPr marL="0" indent="0">
              <a:buNone/>
            </a:pPr>
            <a:r>
              <a:rPr lang="ja-JP" altLang="en-US" dirty="0" smtClean="0"/>
              <a:t> 　　</a:t>
            </a:r>
            <a:endParaRPr lang="en-US" altLang="ja-JP" dirty="0" smtClean="0"/>
          </a:p>
        </p:txBody>
      </p:sp>
      <p:pic>
        <p:nvPicPr>
          <p:cNvPr id="10" name="Picture 2" descr="C:\Users\PCUser\Downloads\ディスプレイ広告.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17422" b="6229"/>
          <a:stretch/>
        </p:blipFill>
        <p:spPr bwMode="auto">
          <a:xfrm>
            <a:off x="827584" y="2060848"/>
            <a:ext cx="3024336" cy="1529400"/>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1" name="Picture 3" descr="C:\Users\PCUser\Downloads\リスティング広告.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636912"/>
            <a:ext cx="3816424" cy="3456384"/>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2" name="Picture 4" descr="C:\Users\PCUser\Downloads\興味関心連動型広告.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4437112"/>
            <a:ext cx="3024336" cy="158591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251520" y="188640"/>
            <a:ext cx="3321642" cy="338554"/>
          </a:xfrm>
          <a:prstGeom prst="rect">
            <a:avLst/>
          </a:prstGeom>
          <a:noFill/>
        </p:spPr>
        <p:txBody>
          <a:bodyPr wrap="none" rtlCol="0">
            <a:spAutoFit/>
          </a:bodyPr>
          <a:lstStyle/>
          <a:p>
            <a:r>
              <a:rPr kumimoji="1" lang="ja-JP" altLang="en-US" sz="1600" dirty="0" smtClean="0"/>
              <a:t>１</a:t>
            </a:r>
            <a:r>
              <a:rPr kumimoji="1" lang="en-US" altLang="ja-JP" sz="1600" dirty="0" smtClean="0"/>
              <a:t>,</a:t>
            </a:r>
            <a:r>
              <a:rPr kumimoji="1" lang="ja-JP" altLang="en-US" sz="1600" dirty="0" smtClean="0"/>
              <a:t>認知度向上を図る為の手法まとめ</a:t>
            </a:r>
            <a:endParaRPr kumimoji="1" lang="ja-JP" altLang="en-US" sz="1600" dirty="0"/>
          </a:p>
        </p:txBody>
      </p:sp>
    </p:spTree>
    <p:extLst>
      <p:ext uri="{BB962C8B-B14F-4D97-AF65-F5344CB8AC3E}">
        <p14:creationId xmlns:p14="http://schemas.microsoft.com/office/powerpoint/2010/main" val="344228780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67544" y="188640"/>
            <a:ext cx="8229600" cy="1143000"/>
          </a:xfrm>
        </p:spPr>
        <p:txBody>
          <a:bodyPr>
            <a:normAutofit/>
          </a:bodyPr>
          <a:lstStyle/>
          <a:p>
            <a:r>
              <a:rPr kumimoji="1" lang="ja-JP" altLang="en-US" dirty="0" smtClean="0"/>
              <a:t>２</a:t>
            </a:r>
            <a:r>
              <a:rPr kumimoji="1" lang="en-US" altLang="ja-JP" dirty="0" smtClean="0"/>
              <a:t>,Web</a:t>
            </a:r>
            <a:r>
              <a:rPr kumimoji="1" lang="ja-JP" altLang="en-US" dirty="0" smtClean="0"/>
              <a:t>宅配買取サービスの強化</a:t>
            </a:r>
            <a:endParaRPr kumimoji="1" lang="ja-JP" altLang="en-US" dirty="0"/>
          </a:p>
        </p:txBody>
      </p:sp>
      <p:pic>
        <p:nvPicPr>
          <p:cNvPr id="22" name="コンテンツ プレースホルダー 21" descr="425391de.gif"/>
          <p:cNvPicPr>
            <a:picLocks noGrp="1" noChangeAspect="1"/>
          </p:cNvPicPr>
          <p:nvPr>
            <p:ph idx="1"/>
          </p:nvPr>
        </p:nvPicPr>
        <p:blipFill rotWithShape="1">
          <a:blip r:embed="rId3">
            <a:extLst>
              <a:ext uri="{28A0092B-C50C-407E-A947-70E740481C1C}">
                <a14:useLocalDpi xmlns:a14="http://schemas.microsoft.com/office/drawing/2010/main" val="0"/>
              </a:ext>
            </a:extLst>
          </a:blip>
          <a:srcRect l="17942" r="-1" b="982"/>
          <a:stretch/>
        </p:blipFill>
        <p:spPr>
          <a:xfrm>
            <a:off x="539552" y="1484784"/>
            <a:ext cx="7488832" cy="4993828"/>
          </a:xfrm>
        </p:spPr>
      </p:pic>
      <p:sp>
        <p:nvSpPr>
          <p:cNvPr id="24" name="下カーブ矢印 23"/>
          <p:cNvSpPr/>
          <p:nvPr/>
        </p:nvSpPr>
        <p:spPr>
          <a:xfrm rot="20443312">
            <a:off x="1528560" y="2301144"/>
            <a:ext cx="3121527" cy="1648199"/>
          </a:xfrm>
          <a:prstGeom prst="curvedDownArrow">
            <a:avLst>
              <a:gd name="adj1" fmla="val 11948"/>
              <a:gd name="adj2" fmla="val 23637"/>
              <a:gd name="adj3" fmla="val 249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下カーブ矢印 25"/>
          <p:cNvSpPr/>
          <p:nvPr/>
        </p:nvSpPr>
        <p:spPr>
          <a:xfrm rot="20268423">
            <a:off x="2771881" y="3378725"/>
            <a:ext cx="1783629" cy="731520"/>
          </a:xfrm>
          <a:prstGeom prst="curvedDownArrow">
            <a:avLst>
              <a:gd name="adj1" fmla="val 15997"/>
              <a:gd name="adj2" fmla="val 42244"/>
              <a:gd name="adj3" fmla="val 3322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直方体 26"/>
          <p:cNvSpPr/>
          <p:nvPr/>
        </p:nvSpPr>
        <p:spPr>
          <a:xfrm>
            <a:off x="4788024" y="3501008"/>
            <a:ext cx="360040" cy="606936"/>
          </a:xfrm>
          <a:prstGeom prst="cube">
            <a:avLst/>
          </a:prstGeom>
          <a:ln>
            <a:solidFill>
              <a:srgbClr val="0008FF"/>
            </a:solidFill>
          </a:ln>
        </p:spPr>
        <p:style>
          <a:lnRef idx="1">
            <a:schemeClr val="accent5"/>
          </a:lnRef>
          <a:fillRef idx="2">
            <a:schemeClr val="accent5"/>
          </a:fillRef>
          <a:effectRef idx="1">
            <a:schemeClr val="accent5"/>
          </a:effectRef>
          <a:fontRef idx="minor">
            <a:schemeClr val="dk1"/>
          </a:fontRef>
        </p:style>
        <p:txBody>
          <a:bodyPr/>
          <a:lstStyle/>
          <a:p>
            <a:endParaRPr lang="ja-JP" altLang="en-US"/>
          </a:p>
        </p:txBody>
      </p:sp>
      <p:sp>
        <p:nvSpPr>
          <p:cNvPr id="30" name="上カーブ矢印 29"/>
          <p:cNvSpPr/>
          <p:nvPr/>
        </p:nvSpPr>
        <p:spPr>
          <a:xfrm rot="8690784">
            <a:off x="4375340" y="1926050"/>
            <a:ext cx="1815500" cy="892490"/>
          </a:xfrm>
          <a:prstGeom prst="curvedUpArrow">
            <a:avLst>
              <a:gd name="adj1" fmla="val 19797"/>
              <a:gd name="adj2" fmla="val 34334"/>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対角する 2 つの角を切り取った四角形 6"/>
          <p:cNvSpPr/>
          <p:nvPr/>
        </p:nvSpPr>
        <p:spPr>
          <a:xfrm>
            <a:off x="539552" y="1556792"/>
            <a:ext cx="3384376" cy="482352"/>
          </a:xfrm>
          <a:prstGeom prst="snip2Diag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仕入（買取）ルートの拡大</a:t>
            </a:r>
            <a:endParaRPr kumimoji="1" lang="ja-JP" altLang="en-US" dirty="0"/>
          </a:p>
        </p:txBody>
      </p:sp>
      <p:sp>
        <p:nvSpPr>
          <p:cNvPr id="8" name="爆発 1 7"/>
          <p:cNvSpPr/>
          <p:nvPr/>
        </p:nvSpPr>
        <p:spPr>
          <a:xfrm>
            <a:off x="5508104" y="3789040"/>
            <a:ext cx="3168352" cy="2232248"/>
          </a:xfrm>
          <a:prstGeom prst="irregularSeal1">
            <a:avLst/>
          </a:prstGeom>
          <a:ln w="38100" cmpd="sng">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日本全国に</a:t>
            </a:r>
            <a:endParaRPr kumimoji="1" lang="en-US" altLang="ja-JP" dirty="0" smtClean="0"/>
          </a:p>
          <a:p>
            <a:pPr algn="ctr"/>
            <a:r>
              <a:rPr kumimoji="1" lang="ja-JP" altLang="en-US" dirty="0" smtClean="0"/>
              <a:t>展開！</a:t>
            </a:r>
            <a:endParaRPr kumimoji="1" lang="ja-JP" altLang="en-US" dirty="0"/>
          </a:p>
        </p:txBody>
      </p:sp>
    </p:spTree>
    <p:extLst>
      <p:ext uri="{BB962C8B-B14F-4D97-AF65-F5344CB8AC3E}">
        <p14:creationId xmlns:p14="http://schemas.microsoft.com/office/powerpoint/2010/main" val="292860540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74638"/>
            <a:ext cx="8640960" cy="1143000"/>
          </a:xfrm>
        </p:spPr>
        <p:txBody>
          <a:bodyPr>
            <a:normAutofit/>
          </a:bodyPr>
          <a:lstStyle/>
          <a:p>
            <a:r>
              <a:rPr kumimoji="1" lang="ja-JP" altLang="en-US" dirty="0" smtClean="0"/>
              <a:t>３</a:t>
            </a:r>
            <a:r>
              <a:rPr kumimoji="1" lang="en-US" altLang="ja-JP" dirty="0" smtClean="0"/>
              <a:t>,</a:t>
            </a:r>
            <a:r>
              <a:rPr lang="ja-JP" altLang="en-US" dirty="0" smtClean="0"/>
              <a:t>施策で</a:t>
            </a:r>
            <a:r>
              <a:rPr kumimoji="1" lang="ja-JP" altLang="en-US" dirty="0" smtClean="0"/>
              <a:t>仕入れ拡大</a:t>
            </a:r>
            <a:r>
              <a:rPr lang="ja-JP" altLang="en-US" dirty="0" smtClean="0"/>
              <a:t>・</a:t>
            </a:r>
            <a:r>
              <a:rPr kumimoji="1" lang="ja-JP" altLang="en-US" dirty="0" smtClean="0"/>
              <a:t>品揃えを確保</a:t>
            </a:r>
            <a:endParaRPr kumimoji="1" lang="ja-JP" altLang="en-US" dirty="0"/>
          </a:p>
        </p:txBody>
      </p:sp>
      <p:sp>
        <p:nvSpPr>
          <p:cNvPr id="3" name="コンテンツ プレースホルダー 2"/>
          <p:cNvSpPr>
            <a:spLocks noGrp="1"/>
          </p:cNvSpPr>
          <p:nvPr>
            <p:ph idx="1"/>
          </p:nvPr>
        </p:nvSpPr>
        <p:spPr>
          <a:xfrm>
            <a:off x="467544" y="1628800"/>
            <a:ext cx="8229600" cy="4525963"/>
          </a:xfrm>
        </p:spPr>
        <p:txBody>
          <a:bodyPr>
            <a:normAutofit/>
          </a:bodyPr>
          <a:lstStyle/>
          <a:p>
            <a:pPr>
              <a:buFont typeface="Arial"/>
              <a:buChar char="•"/>
            </a:pPr>
            <a:r>
              <a:rPr kumimoji="1" lang="ja-JP" altLang="en-US" dirty="0" smtClean="0"/>
              <a:t>ブランド強化施策として、サイトのリニューアルをします。さらに、</a:t>
            </a:r>
            <a:r>
              <a:rPr kumimoji="1" lang="en-US" altLang="ja-JP" dirty="0" smtClean="0"/>
              <a:t>YouTube</a:t>
            </a:r>
            <a:r>
              <a:rPr kumimoji="1" lang="ja-JP" altLang="en-US" dirty="0" smtClean="0"/>
              <a:t>などを利用して面白い買取動画をアップし拡散させます。</a:t>
            </a:r>
            <a:endParaRPr lang="en-US" altLang="ja-JP" dirty="0"/>
          </a:p>
          <a:p>
            <a:pPr marL="0" indent="0">
              <a:buNone/>
            </a:pPr>
            <a:endParaRPr lang="en-US" altLang="ja-JP" dirty="0" smtClean="0"/>
          </a:p>
          <a:p>
            <a:r>
              <a:rPr lang="ja-JP" altLang="en-US" dirty="0" smtClean="0"/>
              <a:t>仕入れ強化施策の効果を継続し、さらに伸ばし続ける為に</a:t>
            </a:r>
            <a:r>
              <a:rPr lang="ja-JP" altLang="en-US" dirty="0">
                <a:latin typeface="+mn-ea"/>
                <a:cs typeface="Meiryo UI" panose="020B0604030504040204" pitchFamily="50" charset="-128"/>
              </a:rPr>
              <a:t>近隣ヘビーユーザーやネットでのヘビーリピーターを増やしていきます</a:t>
            </a:r>
            <a:r>
              <a:rPr lang="ja-JP" altLang="en-US" dirty="0" smtClean="0">
                <a:latin typeface="+mn-ea"/>
                <a:cs typeface="Meiryo UI" panose="020B0604030504040204" pitchFamily="50" charset="-128"/>
              </a:rPr>
              <a:t>。</a:t>
            </a:r>
            <a:endParaRPr lang="en-US" altLang="ja-JP" dirty="0" smtClean="0">
              <a:latin typeface="+mn-ea"/>
              <a:cs typeface="Meiryo UI" panose="020B0604030504040204" pitchFamily="50" charset="-128"/>
            </a:endParaRPr>
          </a:p>
        </p:txBody>
      </p:sp>
    </p:spTree>
    <p:extLst>
      <p:ext uri="{BB962C8B-B14F-4D97-AF65-F5344CB8AC3E}">
        <p14:creationId xmlns:p14="http://schemas.microsoft.com/office/powerpoint/2010/main" val="394574386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HGｺﾞｼｯｸE" pitchFamily="49" charset="-128"/>
                <a:ea typeface="HGｺﾞｼｯｸE" pitchFamily="49" charset="-128"/>
              </a:rPr>
              <a:t>ホームページのリニューアル</a:t>
            </a:r>
            <a:endParaRPr kumimoji="1" lang="ja-JP" altLang="en-US" dirty="0">
              <a:latin typeface="HGｺﾞｼｯｸE" pitchFamily="49" charset="-128"/>
              <a:ea typeface="HGｺﾞｼｯｸE" pitchFamily="49" charset="-128"/>
            </a:endParaRPr>
          </a:p>
        </p:txBody>
      </p:sp>
      <p:pic>
        <p:nvPicPr>
          <p:cNvPr id="1028" name="Picture 4" descr="C:\Users\student\Desktop\カシコシュ.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132856"/>
            <a:ext cx="2880320" cy="3888432"/>
          </a:xfrm>
          <a:prstGeom prst="rect">
            <a:avLst/>
          </a:prstGeom>
          <a:noFill/>
          <a:extLst>
            <a:ext uri="{909E8E84-426E-40dd-AFC4-6F175D3DCCD1}">
              <a14:hiddenFill xmlns:a14="http://schemas.microsoft.com/office/drawing/2010/main">
                <a:solidFill>
                  <a:srgbClr val="FFFFFF"/>
                </a:solidFill>
              </a14:hiddenFill>
            </a:ext>
          </a:extLst>
        </p:spPr>
      </p:pic>
      <p:sp>
        <p:nvSpPr>
          <p:cNvPr id="4" name="右矢印 3"/>
          <p:cNvSpPr/>
          <p:nvPr/>
        </p:nvSpPr>
        <p:spPr>
          <a:xfrm>
            <a:off x="4355976" y="3573016"/>
            <a:ext cx="720080" cy="576064"/>
          </a:xfrm>
          <a:prstGeom prst="rightArrow">
            <a:avLst>
              <a:gd name="adj1" fmla="val 56392"/>
              <a:gd name="adj2" fmla="val 50124"/>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pic>
        <p:nvPicPr>
          <p:cNvPr id="5" name="図 4" descr="カシコシュワイヤーフレーム.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4128" y="2132856"/>
            <a:ext cx="2436307" cy="3933056"/>
          </a:xfrm>
          <a:prstGeom prst="rect">
            <a:avLst/>
          </a:prstGeom>
        </p:spPr>
      </p:pic>
      <p:sp>
        <p:nvSpPr>
          <p:cNvPr id="6" name="角丸四角形 5"/>
          <p:cNvSpPr/>
          <p:nvPr/>
        </p:nvSpPr>
        <p:spPr>
          <a:xfrm>
            <a:off x="611560" y="1628800"/>
            <a:ext cx="3456384" cy="4608512"/>
          </a:xfrm>
          <a:prstGeom prst="roundRect">
            <a:avLst>
              <a:gd name="adj" fmla="val 0"/>
            </a:avLst>
          </a:prstGeom>
          <a:noFill/>
          <a:ln w="38100" cmpd="sng">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1115616" y="1412776"/>
            <a:ext cx="2520281" cy="504056"/>
          </a:xfrm>
        </p:spPr>
        <p:style>
          <a:lnRef idx="3">
            <a:schemeClr val="lt1"/>
          </a:lnRef>
          <a:fillRef idx="1">
            <a:schemeClr val="accent6"/>
          </a:fillRef>
          <a:effectRef idx="1">
            <a:schemeClr val="accent6"/>
          </a:effectRef>
          <a:fontRef idx="minor">
            <a:schemeClr val="lt1"/>
          </a:fontRef>
        </p:style>
        <p:txBody>
          <a:bodyPr>
            <a:normAutofit fontScale="92500" lnSpcReduction="10000"/>
          </a:bodyPr>
          <a:lstStyle/>
          <a:p>
            <a:pPr marL="0" indent="0" algn="ctr">
              <a:buNone/>
            </a:pPr>
            <a:r>
              <a:rPr lang="ja-JP" altLang="en-US" b="1" dirty="0" smtClean="0">
                <a:latin typeface="HGPｺﾞｼｯｸM" pitchFamily="50" charset="-128"/>
                <a:ea typeface="HGPｺﾞｼｯｸM" pitchFamily="50" charset="-128"/>
              </a:rPr>
              <a:t>現状のページ</a:t>
            </a:r>
            <a:endParaRPr lang="en-US" altLang="ja-JP" b="1" dirty="0" smtClean="0">
              <a:latin typeface="HGPｺﾞｼｯｸM" pitchFamily="50" charset="-128"/>
              <a:ea typeface="HGPｺﾞｼｯｸM" pitchFamily="50" charset="-128"/>
            </a:endParaRPr>
          </a:p>
        </p:txBody>
      </p:sp>
      <p:sp>
        <p:nvSpPr>
          <p:cNvPr id="9" name="角丸四角形 8"/>
          <p:cNvSpPr/>
          <p:nvPr/>
        </p:nvSpPr>
        <p:spPr>
          <a:xfrm>
            <a:off x="5292080" y="1628800"/>
            <a:ext cx="3240360" cy="4608512"/>
          </a:xfrm>
          <a:prstGeom prst="roundRect">
            <a:avLst>
              <a:gd name="adj" fmla="val 0"/>
            </a:avLst>
          </a:prstGeom>
          <a:noFill/>
          <a:ln w="38100" cmpd="sng">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コンテンツ プレースホルダー 2"/>
          <p:cNvSpPr txBox="1">
            <a:spLocks/>
          </p:cNvSpPr>
          <p:nvPr/>
        </p:nvSpPr>
        <p:spPr>
          <a:xfrm>
            <a:off x="5724128" y="1412776"/>
            <a:ext cx="2448272" cy="5040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Font typeface="Arial" pitchFamily="34" charset="0"/>
              <a:buNone/>
            </a:pPr>
            <a:r>
              <a:rPr lang="ja-JP" altLang="en-US" b="1" dirty="0" smtClean="0">
                <a:solidFill>
                  <a:schemeClr val="bg1"/>
                </a:solidFill>
                <a:latin typeface="HGPｺﾞｼｯｸM" pitchFamily="50" charset="-128"/>
                <a:ea typeface="HGPｺﾞｼｯｸM" pitchFamily="50" charset="-128"/>
              </a:rPr>
              <a:t>改善ページ</a:t>
            </a:r>
            <a:endParaRPr lang="en-US" altLang="ja-JP" b="1" dirty="0" smtClean="0">
              <a:solidFill>
                <a:schemeClr val="bg1"/>
              </a:solidFill>
              <a:latin typeface="HGPｺﾞｼｯｸM" pitchFamily="50" charset="-128"/>
              <a:ea typeface="HGPｺﾞｼｯｸM" pitchFamily="50" charset="-128"/>
            </a:endParaRPr>
          </a:p>
        </p:txBody>
      </p:sp>
      <p:sp>
        <p:nvSpPr>
          <p:cNvPr id="7" name="テキスト ボックス 6"/>
          <p:cNvSpPr txBox="1"/>
          <p:nvPr/>
        </p:nvSpPr>
        <p:spPr>
          <a:xfrm>
            <a:off x="179512" y="188640"/>
            <a:ext cx="1554219" cy="369332"/>
          </a:xfrm>
          <a:prstGeom prst="rect">
            <a:avLst/>
          </a:prstGeom>
          <a:noFill/>
        </p:spPr>
        <p:txBody>
          <a:bodyPr wrap="none" rtlCol="0">
            <a:spAutoFit/>
          </a:bodyPr>
          <a:lstStyle/>
          <a:p>
            <a:r>
              <a:rPr kumimoji="1" lang="ja-JP" altLang="en-US" dirty="0" smtClean="0"/>
              <a:t>３</a:t>
            </a:r>
            <a:r>
              <a:rPr kumimoji="1" lang="en-US" altLang="ja-JP" dirty="0" smtClean="0"/>
              <a:t>,</a:t>
            </a:r>
            <a:r>
              <a:rPr kumimoji="1" lang="ja-JP" altLang="en-US" dirty="0" smtClean="0"/>
              <a:t>仕入れ拡大</a:t>
            </a:r>
            <a:endParaRPr kumimoji="1" lang="ja-JP" altLang="en-US" dirty="0"/>
          </a:p>
        </p:txBody>
      </p:sp>
    </p:spTree>
    <p:extLst>
      <p:ext uri="{BB962C8B-B14F-4D97-AF65-F5344CB8AC3E}">
        <p14:creationId xmlns:p14="http://schemas.microsoft.com/office/powerpoint/2010/main" val="39329027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ｺﾞｼｯｸE" pitchFamily="49" charset="-128"/>
                <a:ea typeface="HGｺﾞｼｯｸE" pitchFamily="49" charset="-128"/>
              </a:rPr>
              <a:t>サービス面での向上</a:t>
            </a:r>
            <a:endParaRPr kumimoji="1" lang="ja-JP" altLang="en-US" dirty="0">
              <a:latin typeface="HGｺﾞｼｯｸE" pitchFamily="49" charset="-128"/>
              <a:ea typeface="HGｺﾞｼｯｸE" pitchFamily="49" charset="-128"/>
            </a:endParaRPr>
          </a:p>
        </p:txBody>
      </p:sp>
      <p:pic>
        <p:nvPicPr>
          <p:cNvPr id="2052" name="Picture 4" descr="C:\Users\student\Desktop\zaiko_mai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628800"/>
            <a:ext cx="3312368" cy="19306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図表 6"/>
          <p:cNvGraphicFramePr/>
          <p:nvPr>
            <p:extLst>
              <p:ext uri="{D42A27DB-BD31-4B8C-83A1-F6EECF244321}">
                <p14:modId xmlns:p14="http://schemas.microsoft.com/office/powerpoint/2010/main" val="1741748882"/>
              </p:ext>
            </p:extLst>
          </p:nvPr>
        </p:nvGraphicFramePr>
        <p:xfrm>
          <a:off x="467544" y="1628800"/>
          <a:ext cx="8208912" cy="4480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テキスト ボックス 5"/>
          <p:cNvSpPr txBox="1"/>
          <p:nvPr/>
        </p:nvSpPr>
        <p:spPr>
          <a:xfrm>
            <a:off x="251520" y="188640"/>
            <a:ext cx="1554219" cy="369332"/>
          </a:xfrm>
          <a:prstGeom prst="rect">
            <a:avLst/>
          </a:prstGeom>
          <a:noFill/>
        </p:spPr>
        <p:txBody>
          <a:bodyPr wrap="none" rtlCol="0">
            <a:spAutoFit/>
          </a:bodyPr>
          <a:lstStyle/>
          <a:p>
            <a:r>
              <a:rPr kumimoji="1" lang="ja-JP" altLang="en-US" dirty="0" smtClean="0"/>
              <a:t>３</a:t>
            </a:r>
            <a:r>
              <a:rPr kumimoji="1" lang="en-US" altLang="ja-JP" dirty="0" smtClean="0"/>
              <a:t>,</a:t>
            </a:r>
            <a:r>
              <a:rPr kumimoji="1" lang="ja-JP" altLang="en-US" dirty="0" smtClean="0"/>
              <a:t>仕入れ拡大</a:t>
            </a:r>
            <a:endParaRPr kumimoji="1" lang="ja-JP" altLang="en-US" dirty="0"/>
          </a:p>
        </p:txBody>
      </p:sp>
    </p:spTree>
    <p:extLst>
      <p:ext uri="{BB962C8B-B14F-4D97-AF65-F5344CB8AC3E}">
        <p14:creationId xmlns:p14="http://schemas.microsoft.com/office/powerpoint/2010/main" val="428987811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2924944"/>
            <a:ext cx="8229600" cy="1143000"/>
          </a:xfrm>
        </p:spPr>
        <p:txBody>
          <a:bodyPr>
            <a:normAutofit/>
          </a:bodyPr>
          <a:lstStyle/>
          <a:p>
            <a:r>
              <a:rPr kumimoji="1" lang="ja-JP" altLang="en-US" dirty="0" smtClean="0"/>
              <a:t>ここまでの施策で目指す最終目標</a:t>
            </a:r>
            <a:endParaRPr kumimoji="1" lang="ja-JP" altLang="en-US" dirty="0"/>
          </a:p>
        </p:txBody>
      </p:sp>
    </p:spTree>
    <p:extLst>
      <p:ext uri="{BB962C8B-B14F-4D97-AF65-F5344CB8AC3E}">
        <p14:creationId xmlns:p14="http://schemas.microsoft.com/office/powerpoint/2010/main" val="24078557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780928"/>
            <a:ext cx="8229600" cy="1287016"/>
          </a:xfrm>
        </p:spPr>
        <p:txBody>
          <a:bodyPr>
            <a:normAutofit/>
          </a:bodyPr>
          <a:lstStyle/>
          <a:p>
            <a:r>
              <a:rPr lang="ja-JP" altLang="en-US" sz="3200" b="1" dirty="0">
                <a:latin typeface="Meiryo UI" panose="020B0604030504040204" pitchFamily="50" charset="-128"/>
                <a:ea typeface="Meiryo UI" panose="020B0604030504040204" pitchFamily="50" charset="-128"/>
                <a:cs typeface="Meiryo UI" panose="020B0604030504040204" pitchFamily="50" charset="-128"/>
              </a:rPr>
              <a:t>年商１０億円を</a:t>
            </a:r>
            <a:r>
              <a:rPr lang="ja-JP" altLang="en-US" sz="3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１５億円</a:t>
            </a:r>
            <a:r>
              <a:rPr lang="ja-JP" altLang="en-US" sz="3200" b="1" dirty="0">
                <a:latin typeface="Meiryo UI" panose="020B0604030504040204" pitchFamily="50" charset="-128"/>
                <a:ea typeface="Meiryo UI" panose="020B0604030504040204" pitchFamily="50" charset="-128"/>
                <a:cs typeface="Meiryo UI" panose="020B0604030504040204" pitchFamily="50" charset="-128"/>
              </a:rPr>
              <a:t>に引き上げる。</a:t>
            </a:r>
            <a:r>
              <a:rPr lang="en-US" altLang="ja-JP" sz="3200" b="1" dirty="0">
                <a:latin typeface="Meiryo UI" panose="020B0604030504040204" pitchFamily="50" charset="-128"/>
                <a:ea typeface="Meiryo UI" panose="020B0604030504040204" pitchFamily="50" charset="-128"/>
                <a:cs typeface="Meiryo UI" panose="020B0604030504040204" pitchFamily="50" charset="-128"/>
              </a:rPr>
              <a:t/>
            </a:r>
            <a:br>
              <a:rPr lang="en-US" altLang="ja-JP" sz="3200" b="1" dirty="0">
                <a:latin typeface="Meiryo UI" panose="020B0604030504040204" pitchFamily="50" charset="-128"/>
                <a:ea typeface="Meiryo UI" panose="020B0604030504040204" pitchFamily="50" charset="-128"/>
                <a:cs typeface="Meiryo UI" panose="020B0604030504040204" pitchFamily="50" charset="-128"/>
              </a:rPr>
            </a:br>
            <a:r>
              <a:rPr lang="ja-JP" altLang="en-US" sz="3200" b="1" dirty="0">
                <a:latin typeface="Meiryo UI" panose="020B0604030504040204" pitchFamily="50" charset="-128"/>
                <a:ea typeface="Meiryo UI" panose="020B0604030504040204" pitchFamily="50" charset="-128"/>
                <a:cs typeface="Meiryo UI" panose="020B0604030504040204" pitchFamily="50" charset="-128"/>
              </a:rPr>
              <a:t>では、</a:t>
            </a:r>
            <a:r>
              <a:rPr lang="ja-JP" altLang="en-US" sz="3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５億円</a:t>
            </a:r>
            <a:r>
              <a:rPr lang="ja-JP" altLang="en-US" sz="3200" b="1" dirty="0">
                <a:latin typeface="Meiryo UI" panose="020B0604030504040204" pitchFamily="50" charset="-128"/>
                <a:ea typeface="Meiryo UI" panose="020B0604030504040204" pitchFamily="50" charset="-128"/>
                <a:cs typeface="Meiryo UI" panose="020B0604030504040204" pitchFamily="50" charset="-128"/>
              </a:rPr>
              <a:t>はどうすれば達成できるか？</a:t>
            </a:r>
            <a:endParaRPr kumimoji="1" lang="ja-JP" altLang="en-US" sz="3200" dirty="0"/>
          </a:p>
        </p:txBody>
      </p:sp>
    </p:spTree>
    <p:extLst>
      <p:ext uri="{BB962C8B-B14F-4D97-AF65-F5344CB8AC3E}">
        <p14:creationId xmlns:p14="http://schemas.microsoft.com/office/powerpoint/2010/main" val="265729562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a:spLocks noChangeAspect="1"/>
          </p:cNvSpPr>
          <p:nvPr/>
        </p:nvSpPr>
        <p:spPr>
          <a:xfrm>
            <a:off x="755576" y="5373216"/>
            <a:ext cx="3888432" cy="792088"/>
          </a:xfrm>
          <a:prstGeom prst="roundRect">
            <a:avLst/>
          </a:prstGeom>
          <a:ln w="28575" cmpd="sng">
            <a:solidFill>
              <a:srgbClr val="0008FF"/>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宅配買取サービス及びネット販売</a:t>
            </a:r>
            <a:endParaRPr kumimoji="1" lang="ja-JP" altLang="en-US" dirty="0"/>
          </a:p>
        </p:txBody>
      </p:sp>
      <p:sp>
        <p:nvSpPr>
          <p:cNvPr id="8" name="角丸四角形 7"/>
          <p:cNvSpPr>
            <a:spLocks noChangeAspect="1"/>
          </p:cNvSpPr>
          <p:nvPr/>
        </p:nvSpPr>
        <p:spPr>
          <a:xfrm>
            <a:off x="5796136" y="5373216"/>
            <a:ext cx="1944216" cy="792088"/>
          </a:xfrm>
          <a:prstGeom prst="roundRect">
            <a:avLst/>
          </a:prstGeom>
          <a:ln w="28575" cmpd="sng">
            <a:solidFill>
              <a:srgbClr val="0008FF"/>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新規利用者</a:t>
            </a:r>
            <a:endParaRPr kumimoji="1" lang="ja-JP" altLang="en-US" dirty="0"/>
          </a:p>
        </p:txBody>
      </p:sp>
      <p:sp>
        <p:nvSpPr>
          <p:cNvPr id="9" name="正方形/長方形 8"/>
          <p:cNvSpPr/>
          <p:nvPr/>
        </p:nvSpPr>
        <p:spPr>
          <a:xfrm>
            <a:off x="683568" y="1412776"/>
            <a:ext cx="7704856" cy="914400"/>
          </a:xfrm>
          <a:prstGeom prst="rect">
            <a:avLst/>
          </a:prstGeom>
          <a:ln>
            <a:solidFill>
              <a:srgbClr val="0008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4000" dirty="0" smtClean="0"/>
              <a:t>目標</a:t>
            </a:r>
            <a:r>
              <a:rPr lang="ja-JP" altLang="en-US" sz="4000" dirty="0" smtClean="0"/>
              <a:t>売上</a:t>
            </a:r>
            <a:r>
              <a:rPr kumimoji="1" lang="ja-JP" altLang="en-US" sz="4000" dirty="0" smtClean="0"/>
              <a:t>　＋　５億円</a:t>
            </a:r>
            <a:endParaRPr kumimoji="1" lang="ja-JP" altLang="en-US" sz="4000" dirty="0"/>
          </a:p>
        </p:txBody>
      </p:sp>
      <p:cxnSp>
        <p:nvCxnSpPr>
          <p:cNvPr id="28" name="直線矢印コネクタ 27"/>
          <p:cNvCxnSpPr/>
          <p:nvPr/>
        </p:nvCxnSpPr>
        <p:spPr>
          <a:xfrm>
            <a:off x="2771800" y="2420888"/>
            <a:ext cx="0" cy="2880320"/>
          </a:xfrm>
          <a:prstGeom prst="straightConnector1">
            <a:avLst/>
          </a:prstGeom>
          <a:ln w="38100" cmpd="sng">
            <a:solidFill>
              <a:schemeClr val="tx2">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6732240" y="2420888"/>
            <a:ext cx="0" cy="2880320"/>
          </a:xfrm>
          <a:prstGeom prst="straightConnector1">
            <a:avLst/>
          </a:prstGeom>
          <a:ln w="38100" cmpd="sng">
            <a:prstDash val="dash"/>
            <a:tailEnd type="arrow"/>
          </a:ln>
        </p:spPr>
        <p:style>
          <a:lnRef idx="2">
            <a:schemeClr val="accent1"/>
          </a:lnRef>
          <a:fillRef idx="0">
            <a:schemeClr val="accent1"/>
          </a:fillRef>
          <a:effectRef idx="1">
            <a:schemeClr val="accent1"/>
          </a:effectRef>
          <a:fontRef idx="minor">
            <a:schemeClr val="tx1"/>
          </a:fontRef>
        </p:style>
      </p:cxnSp>
      <p:sp>
        <p:nvSpPr>
          <p:cNvPr id="46" name="爆発 1 45"/>
          <p:cNvSpPr/>
          <p:nvPr/>
        </p:nvSpPr>
        <p:spPr>
          <a:xfrm>
            <a:off x="1259632" y="2852936"/>
            <a:ext cx="3096344" cy="1800016"/>
          </a:xfrm>
          <a:prstGeom prst="irregularSeal1">
            <a:avLst/>
          </a:prstGeom>
          <a:ln w="38100" cmpd="sng">
            <a:solidFill>
              <a:srgbClr val="FF0000"/>
            </a:solidFill>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ja-JP" altLang="en-US" sz="2400" b="1" dirty="0" smtClean="0"/>
              <a:t>３</a:t>
            </a:r>
            <a:r>
              <a:rPr kumimoji="1" lang="ja-JP" altLang="en-US" sz="2400" b="1" dirty="0" smtClean="0"/>
              <a:t>億円</a:t>
            </a:r>
            <a:endParaRPr kumimoji="1" lang="ja-JP" altLang="en-US" sz="2400" b="1" dirty="0"/>
          </a:p>
        </p:txBody>
      </p:sp>
      <p:sp>
        <p:nvSpPr>
          <p:cNvPr id="48" name="爆発 1 47"/>
          <p:cNvSpPr/>
          <p:nvPr/>
        </p:nvSpPr>
        <p:spPr>
          <a:xfrm>
            <a:off x="5220072" y="2852936"/>
            <a:ext cx="3096344" cy="1800016"/>
          </a:xfrm>
          <a:prstGeom prst="irregularSeal1">
            <a:avLst/>
          </a:prstGeom>
          <a:ln w="38100" cmpd="sng">
            <a:solidFill>
              <a:srgbClr val="FF0000"/>
            </a:solidFill>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ja-JP" altLang="en-US" sz="2400" b="1" dirty="0" smtClean="0"/>
              <a:t>２</a:t>
            </a:r>
            <a:r>
              <a:rPr kumimoji="1" lang="ja-JP" altLang="en-US" sz="2400" b="1" dirty="0" smtClean="0"/>
              <a:t>億円</a:t>
            </a:r>
            <a:endParaRPr kumimoji="1" lang="ja-JP" altLang="en-US" sz="2400" b="1" dirty="0"/>
          </a:p>
        </p:txBody>
      </p:sp>
      <p:sp>
        <p:nvSpPr>
          <p:cNvPr id="62" name="タイトル 61"/>
          <p:cNvSpPr>
            <a:spLocks noGrp="1"/>
          </p:cNvSpPr>
          <p:nvPr>
            <p:ph type="title"/>
          </p:nvPr>
        </p:nvSpPr>
        <p:spPr/>
        <p:txBody>
          <a:bodyPr>
            <a:normAutofit/>
          </a:bodyPr>
          <a:lstStyle/>
          <a:p>
            <a:r>
              <a:rPr lang="ja-JP" altLang="en-US" dirty="0" smtClean="0"/>
              <a:t>具体的な目標数値（</a:t>
            </a:r>
            <a:r>
              <a:rPr lang="en-US" altLang="ja-JP" dirty="0" smtClean="0"/>
              <a:t>KGI</a:t>
            </a:r>
            <a:r>
              <a:rPr lang="ja-JP" altLang="en-US" dirty="0" smtClean="0"/>
              <a:t>）</a:t>
            </a:r>
            <a:endParaRPr kumimoji="1" lang="ja-JP" altLang="en-US" dirty="0"/>
          </a:p>
        </p:txBody>
      </p:sp>
    </p:spTree>
    <p:extLst>
      <p:ext uri="{BB962C8B-B14F-4D97-AF65-F5344CB8AC3E}">
        <p14:creationId xmlns:p14="http://schemas.microsoft.com/office/powerpoint/2010/main" val="212552669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p:cTn id="13" dur="500" fill="hold"/>
                                        <p:tgtEl>
                                          <p:spTgt spid="48"/>
                                        </p:tgtEl>
                                        <p:attrNameLst>
                                          <p:attrName>ppt_w</p:attrName>
                                        </p:attrNameLst>
                                      </p:cBhvr>
                                      <p:tavLst>
                                        <p:tav tm="0">
                                          <p:val>
                                            <p:fltVal val="0"/>
                                          </p:val>
                                        </p:tav>
                                        <p:tav tm="100000">
                                          <p:val>
                                            <p:strVal val="#ppt_w"/>
                                          </p:val>
                                        </p:tav>
                                      </p:tavLst>
                                    </p:anim>
                                    <p:anim calcmode="lin" valueType="num">
                                      <p:cBhvr>
                                        <p:cTn id="14"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プロジェクトの概要</a:t>
            </a:r>
            <a:endParaRPr kumimoji="1" lang="ja-JP" altLang="en-US" dirty="0"/>
          </a:p>
        </p:txBody>
      </p:sp>
      <p:sp>
        <p:nvSpPr>
          <p:cNvPr id="3" name="コンテンツ プレースホルダー 2"/>
          <p:cNvSpPr>
            <a:spLocks noGrp="1"/>
          </p:cNvSpPr>
          <p:nvPr>
            <p:ph idx="1"/>
          </p:nvPr>
        </p:nvSpPr>
        <p:spPr>
          <a:xfrm>
            <a:off x="467544" y="1628800"/>
            <a:ext cx="8208912" cy="4525963"/>
          </a:xfrm>
        </p:spPr>
        <p:txBody>
          <a:bodyPr>
            <a:normAutofit/>
          </a:bodyPr>
          <a:lstStyle/>
          <a:p>
            <a:pPr>
              <a:buFont typeface="Arial"/>
              <a:buChar char="•"/>
            </a:pPr>
            <a:r>
              <a:rPr kumimoji="1" lang="ja-JP" altLang="en-US" sz="4000" dirty="0" smtClean="0"/>
              <a:t>目的</a:t>
            </a:r>
            <a:endParaRPr kumimoji="1" lang="en-US" altLang="ja-JP" sz="4000" dirty="0" smtClean="0"/>
          </a:p>
          <a:p>
            <a:pPr marL="457200" lvl="1" indent="0">
              <a:buNone/>
            </a:pPr>
            <a:r>
              <a:rPr kumimoji="1" lang="ja-JP" altLang="en-US" dirty="0" smtClean="0"/>
              <a:t>宅配買取サービスの商圏を広げることにより、認知拡大を図り、新規ユーザー層の店舗来店を促し、ファンを囲い込み良い評判を拡散してもらうことでブランド力</a:t>
            </a:r>
            <a:r>
              <a:rPr kumimoji="1" lang="en-US" altLang="ja-JP" dirty="0" smtClean="0"/>
              <a:t>UP</a:t>
            </a:r>
            <a:r>
              <a:rPr kumimoji="1" lang="ja-JP" altLang="en-US" dirty="0" smtClean="0"/>
              <a:t>を目指します。</a:t>
            </a:r>
            <a:endParaRPr kumimoji="1" lang="en-US" altLang="ja-JP" dirty="0" smtClean="0"/>
          </a:p>
          <a:p>
            <a:pPr>
              <a:buFont typeface="Arial"/>
              <a:buChar char="•"/>
            </a:pPr>
            <a:r>
              <a:rPr lang="ja-JP" altLang="en-US" sz="3600" dirty="0" smtClean="0"/>
              <a:t>目標</a:t>
            </a:r>
            <a:r>
              <a:rPr lang="ja-JP" altLang="en-US" dirty="0" smtClean="0"/>
              <a:t>　</a:t>
            </a:r>
            <a:endParaRPr lang="en-US" altLang="ja-JP" dirty="0" smtClean="0"/>
          </a:p>
          <a:p>
            <a:pPr lvl="1">
              <a:buFont typeface="Wingdings" charset="2"/>
              <a:buChar char="Ø"/>
            </a:pPr>
            <a:r>
              <a:rPr lang="en-US" altLang="ja-JP" dirty="0" smtClean="0"/>
              <a:t>KGI</a:t>
            </a:r>
            <a:r>
              <a:rPr lang="ja-JP" altLang="en-US" dirty="0" smtClean="0"/>
              <a:t>（</a:t>
            </a:r>
            <a:r>
              <a:rPr lang="ja-JP" altLang="en-US" b="1" dirty="0"/>
              <a:t>重要目標達成指標</a:t>
            </a:r>
            <a:r>
              <a:rPr lang="ja-JP" altLang="en-US" dirty="0" smtClean="0"/>
              <a:t>）の達成</a:t>
            </a:r>
            <a:endParaRPr lang="en-US" altLang="ja-JP" dirty="0" smtClean="0"/>
          </a:p>
          <a:p>
            <a:pPr lvl="1">
              <a:buFont typeface="Wingdings" charset="2"/>
              <a:buChar char="Ø"/>
            </a:pPr>
            <a:r>
              <a:rPr lang="ja-JP" altLang="en-US" dirty="0" smtClean="0"/>
              <a:t>ブランド・仕入れ強化（拡大）及び効果の継続</a:t>
            </a:r>
            <a:endParaRPr lang="en-US" altLang="ja-JP" dirty="0"/>
          </a:p>
        </p:txBody>
      </p:sp>
    </p:spTree>
    <p:extLst>
      <p:ext uri="{BB962C8B-B14F-4D97-AF65-F5344CB8AC3E}">
        <p14:creationId xmlns:p14="http://schemas.microsoft.com/office/powerpoint/2010/main" val="313377713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852936"/>
            <a:ext cx="8229600" cy="1143000"/>
          </a:xfrm>
        </p:spPr>
        <p:txBody>
          <a:bodyPr/>
          <a:lstStyle/>
          <a:p>
            <a:r>
              <a:rPr kumimoji="1" lang="ja-JP" altLang="en-US" dirty="0" smtClean="0"/>
              <a:t>参考：競合他社との比較</a:t>
            </a:r>
            <a:endParaRPr kumimoji="1" lang="ja-JP" altLang="en-US" dirty="0"/>
          </a:p>
        </p:txBody>
      </p:sp>
    </p:spTree>
    <p:extLst>
      <p:ext uri="{BB962C8B-B14F-4D97-AF65-F5344CB8AC3E}">
        <p14:creationId xmlns:p14="http://schemas.microsoft.com/office/powerpoint/2010/main" val="103864842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a:latin typeface="HGｺﾞｼｯｸE" pitchFamily="49" charset="-128"/>
                <a:ea typeface="HGｺﾞｼｯｸE" pitchFamily="49" charset="-128"/>
              </a:rPr>
              <a:t>競合店舗認知度・信頼度</a:t>
            </a:r>
            <a:r>
              <a:rPr lang="ja-JP" altLang="en-US" dirty="0" smtClean="0">
                <a:latin typeface="HGｺﾞｼｯｸE" pitchFamily="49" charset="-128"/>
                <a:ea typeface="HGｺﾞｼｯｸE" pitchFamily="49" charset="-128"/>
              </a:rPr>
              <a:t>グラフ</a:t>
            </a:r>
            <a:endParaRPr kumimoji="1" lang="ja-JP" altLang="en-US" dirty="0"/>
          </a:p>
        </p:txBody>
      </p:sp>
      <p:sp>
        <p:nvSpPr>
          <p:cNvPr id="3" name="四方向矢印 2"/>
          <p:cNvSpPr/>
          <p:nvPr/>
        </p:nvSpPr>
        <p:spPr>
          <a:xfrm>
            <a:off x="2411760" y="1916832"/>
            <a:ext cx="4968552" cy="4392488"/>
          </a:xfrm>
          <a:prstGeom prst="quadArrow">
            <a:avLst>
              <a:gd name="adj1" fmla="val 0"/>
              <a:gd name="adj2" fmla="val 3780"/>
              <a:gd name="adj3" fmla="val 328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 name="角丸四角形 4"/>
          <p:cNvSpPr/>
          <p:nvPr/>
        </p:nvSpPr>
        <p:spPr>
          <a:xfrm>
            <a:off x="3203848" y="2132856"/>
            <a:ext cx="1368152"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セカンド</a:t>
            </a:r>
            <a:endParaRPr kumimoji="1" lang="en-US" altLang="ja-JP" dirty="0" smtClean="0"/>
          </a:p>
          <a:p>
            <a:pPr algn="ctr"/>
            <a:r>
              <a:rPr kumimoji="1" lang="ja-JP" altLang="en-US" dirty="0" smtClean="0"/>
              <a:t>ストリート</a:t>
            </a:r>
            <a:endParaRPr kumimoji="1" lang="ja-JP" altLang="en-US" dirty="0"/>
          </a:p>
        </p:txBody>
      </p:sp>
      <p:sp>
        <p:nvSpPr>
          <p:cNvPr id="6" name="角丸四角形 5"/>
          <p:cNvSpPr/>
          <p:nvPr/>
        </p:nvSpPr>
        <p:spPr>
          <a:xfrm>
            <a:off x="2699792" y="3140968"/>
            <a:ext cx="1224136" cy="6983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キング</a:t>
            </a:r>
            <a:endParaRPr kumimoji="1" lang="en-US" altLang="ja-JP" dirty="0" smtClean="0"/>
          </a:p>
          <a:p>
            <a:pPr algn="ctr"/>
            <a:r>
              <a:rPr kumimoji="1" lang="ja-JP" altLang="en-US" dirty="0" smtClean="0"/>
              <a:t>ファミリー</a:t>
            </a:r>
            <a:endParaRPr kumimoji="1" lang="ja-JP" altLang="en-US" dirty="0"/>
          </a:p>
        </p:txBody>
      </p:sp>
      <p:sp>
        <p:nvSpPr>
          <p:cNvPr id="8" name="角丸四角形 7"/>
          <p:cNvSpPr/>
          <p:nvPr/>
        </p:nvSpPr>
        <p:spPr>
          <a:xfrm>
            <a:off x="5292080" y="2132856"/>
            <a:ext cx="1440160"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トレジャー</a:t>
            </a:r>
            <a:endParaRPr kumimoji="1" lang="en-US" altLang="ja-JP" dirty="0" smtClean="0"/>
          </a:p>
          <a:p>
            <a:pPr algn="ctr"/>
            <a:r>
              <a:rPr kumimoji="1" lang="ja-JP" altLang="en-US" dirty="0" smtClean="0"/>
              <a:t>ファクトリー</a:t>
            </a:r>
            <a:endParaRPr kumimoji="1" lang="ja-JP" altLang="en-US" dirty="0"/>
          </a:p>
        </p:txBody>
      </p:sp>
      <p:sp>
        <p:nvSpPr>
          <p:cNvPr id="9" name="角丸四角形 8"/>
          <p:cNvSpPr/>
          <p:nvPr/>
        </p:nvSpPr>
        <p:spPr>
          <a:xfrm>
            <a:off x="5940152" y="2996952"/>
            <a:ext cx="1296144" cy="7703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ハードオフ</a:t>
            </a:r>
            <a:endParaRPr kumimoji="1" lang="ja-JP" altLang="en-US" dirty="0"/>
          </a:p>
        </p:txBody>
      </p:sp>
      <p:sp>
        <p:nvSpPr>
          <p:cNvPr id="11" name="角丸四角形 10"/>
          <p:cNvSpPr/>
          <p:nvPr/>
        </p:nvSpPr>
        <p:spPr>
          <a:xfrm>
            <a:off x="5292080" y="5301208"/>
            <a:ext cx="1346448"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まんだらけ</a:t>
            </a:r>
            <a:endParaRPr kumimoji="1" lang="ja-JP" altLang="en-US" dirty="0"/>
          </a:p>
        </p:txBody>
      </p:sp>
      <p:sp>
        <p:nvSpPr>
          <p:cNvPr id="12" name="角丸四角形 11"/>
          <p:cNvSpPr/>
          <p:nvPr/>
        </p:nvSpPr>
        <p:spPr>
          <a:xfrm>
            <a:off x="3419872" y="5517232"/>
            <a:ext cx="1058416" cy="6263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コメ兵</a:t>
            </a:r>
            <a:endParaRPr kumimoji="1" lang="ja-JP" altLang="en-US" dirty="0"/>
          </a:p>
        </p:txBody>
      </p:sp>
      <p:sp>
        <p:nvSpPr>
          <p:cNvPr id="13" name="角丸四角形 12"/>
          <p:cNvSpPr/>
          <p:nvPr/>
        </p:nvSpPr>
        <p:spPr>
          <a:xfrm>
            <a:off x="6012160" y="4365104"/>
            <a:ext cx="1224136" cy="7703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ベクトル</a:t>
            </a:r>
            <a:endParaRPr kumimoji="1" lang="ja-JP" altLang="en-US" dirty="0"/>
          </a:p>
        </p:txBody>
      </p:sp>
      <p:sp>
        <p:nvSpPr>
          <p:cNvPr id="14" name="角丸四角形 13"/>
          <p:cNvSpPr/>
          <p:nvPr/>
        </p:nvSpPr>
        <p:spPr>
          <a:xfrm>
            <a:off x="2699792" y="4653136"/>
            <a:ext cx="1296144" cy="698376"/>
          </a:xfrm>
          <a:prstGeom prst="roundRect">
            <a:avLst/>
          </a:prstGeom>
          <a:ln w="38100" cmpd="sng">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カシコシュ</a:t>
            </a:r>
            <a:endParaRPr kumimoji="1" lang="ja-JP" altLang="en-US" dirty="0"/>
          </a:p>
        </p:txBody>
      </p:sp>
      <p:sp>
        <p:nvSpPr>
          <p:cNvPr id="16" name="テキスト ボックス 15"/>
          <p:cNvSpPr txBox="1"/>
          <p:nvPr/>
        </p:nvSpPr>
        <p:spPr>
          <a:xfrm>
            <a:off x="4355976" y="1556792"/>
            <a:ext cx="1107996" cy="369332"/>
          </a:xfrm>
          <a:prstGeom prst="rect">
            <a:avLst/>
          </a:prstGeom>
          <a:noFill/>
        </p:spPr>
        <p:txBody>
          <a:bodyPr wrap="none" rtlCol="0">
            <a:spAutoFit/>
          </a:bodyPr>
          <a:lstStyle/>
          <a:p>
            <a:r>
              <a:rPr kumimoji="1" lang="ja-JP" altLang="en-US" dirty="0" smtClean="0"/>
              <a:t>信頼性高</a:t>
            </a:r>
            <a:endParaRPr kumimoji="1" lang="ja-JP" altLang="en-US" dirty="0"/>
          </a:p>
        </p:txBody>
      </p:sp>
      <p:sp>
        <p:nvSpPr>
          <p:cNvPr id="17" name="テキスト ボックス 16"/>
          <p:cNvSpPr txBox="1"/>
          <p:nvPr/>
        </p:nvSpPr>
        <p:spPr>
          <a:xfrm>
            <a:off x="4355976" y="6309320"/>
            <a:ext cx="1107996" cy="369332"/>
          </a:xfrm>
          <a:prstGeom prst="rect">
            <a:avLst/>
          </a:prstGeom>
          <a:noFill/>
        </p:spPr>
        <p:txBody>
          <a:bodyPr wrap="none" rtlCol="0">
            <a:spAutoFit/>
          </a:bodyPr>
          <a:lstStyle/>
          <a:p>
            <a:r>
              <a:rPr kumimoji="1" lang="ja-JP" altLang="en-US" dirty="0" smtClean="0"/>
              <a:t>信頼性低</a:t>
            </a:r>
            <a:endParaRPr kumimoji="1" lang="ja-JP" altLang="en-US" dirty="0"/>
          </a:p>
        </p:txBody>
      </p:sp>
      <p:sp>
        <p:nvSpPr>
          <p:cNvPr id="18" name="テキスト ボックス 17"/>
          <p:cNvSpPr txBox="1"/>
          <p:nvPr/>
        </p:nvSpPr>
        <p:spPr>
          <a:xfrm>
            <a:off x="7452320" y="3573016"/>
            <a:ext cx="461665" cy="1015663"/>
          </a:xfrm>
          <a:prstGeom prst="rect">
            <a:avLst/>
          </a:prstGeom>
          <a:noFill/>
        </p:spPr>
        <p:txBody>
          <a:bodyPr vert="eaVert" wrap="none" rtlCol="0">
            <a:spAutoFit/>
          </a:bodyPr>
          <a:lstStyle/>
          <a:p>
            <a:r>
              <a:rPr kumimoji="1" lang="ja-JP" altLang="en-US" dirty="0" smtClean="0"/>
              <a:t>認知度高</a:t>
            </a:r>
            <a:endParaRPr kumimoji="1" lang="ja-JP" altLang="en-US" dirty="0"/>
          </a:p>
        </p:txBody>
      </p:sp>
      <p:sp>
        <p:nvSpPr>
          <p:cNvPr id="20" name="テキスト ボックス 19"/>
          <p:cNvSpPr txBox="1"/>
          <p:nvPr/>
        </p:nvSpPr>
        <p:spPr>
          <a:xfrm>
            <a:off x="1907704" y="3573016"/>
            <a:ext cx="461665" cy="1015663"/>
          </a:xfrm>
          <a:prstGeom prst="rect">
            <a:avLst/>
          </a:prstGeom>
          <a:noFill/>
        </p:spPr>
        <p:txBody>
          <a:bodyPr vert="eaVert" wrap="none" rtlCol="0">
            <a:spAutoFit/>
          </a:bodyPr>
          <a:lstStyle/>
          <a:p>
            <a:r>
              <a:rPr kumimoji="1" lang="ja-JP" altLang="en-US" dirty="0" smtClean="0"/>
              <a:t>認知度低</a:t>
            </a:r>
            <a:endParaRPr kumimoji="1" lang="ja-JP" altLang="en-US" dirty="0"/>
          </a:p>
        </p:txBody>
      </p:sp>
      <p:sp>
        <p:nvSpPr>
          <p:cNvPr id="21" name="四角形吹き出し 20"/>
          <p:cNvSpPr/>
          <p:nvPr/>
        </p:nvSpPr>
        <p:spPr>
          <a:xfrm>
            <a:off x="1547664" y="5445224"/>
            <a:ext cx="1080120" cy="612648"/>
          </a:xfrm>
          <a:prstGeom prst="wedgeRectCallout">
            <a:avLst>
              <a:gd name="adj1" fmla="val 43926"/>
              <a:gd name="adj2" fmla="val -80017"/>
            </a:avLst>
          </a:prstGeom>
          <a:ln>
            <a:solidFill>
              <a:srgbClr val="0000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smtClean="0"/>
              <a:t>現状</a:t>
            </a:r>
            <a:endParaRPr kumimoji="1" lang="ja-JP" altLang="en-US" dirty="0"/>
          </a:p>
        </p:txBody>
      </p:sp>
    </p:spTree>
    <p:extLst>
      <p:ext uri="{BB962C8B-B14F-4D97-AF65-F5344CB8AC3E}">
        <p14:creationId xmlns:p14="http://schemas.microsoft.com/office/powerpoint/2010/main" val="76267893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方向矢印 5"/>
          <p:cNvSpPr/>
          <p:nvPr/>
        </p:nvSpPr>
        <p:spPr>
          <a:xfrm>
            <a:off x="2339752" y="1844824"/>
            <a:ext cx="5184576" cy="4392488"/>
          </a:xfrm>
          <a:prstGeom prst="quadArrow">
            <a:avLst>
              <a:gd name="adj1" fmla="val 0"/>
              <a:gd name="adj2" fmla="val 3780"/>
              <a:gd name="adj3" fmla="val 328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角丸四角形 6"/>
          <p:cNvSpPr/>
          <p:nvPr/>
        </p:nvSpPr>
        <p:spPr>
          <a:xfrm>
            <a:off x="3203848" y="2132856"/>
            <a:ext cx="1368152"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セカンド</a:t>
            </a:r>
            <a:endParaRPr kumimoji="1" lang="en-US" altLang="ja-JP" dirty="0" smtClean="0"/>
          </a:p>
          <a:p>
            <a:pPr algn="ctr"/>
            <a:r>
              <a:rPr kumimoji="1" lang="ja-JP" altLang="en-US" dirty="0" smtClean="0"/>
              <a:t>ストリート</a:t>
            </a:r>
            <a:endParaRPr kumimoji="1" lang="ja-JP" altLang="en-US" dirty="0"/>
          </a:p>
        </p:txBody>
      </p:sp>
      <p:sp>
        <p:nvSpPr>
          <p:cNvPr id="8" name="角丸四角形 7"/>
          <p:cNvSpPr/>
          <p:nvPr/>
        </p:nvSpPr>
        <p:spPr>
          <a:xfrm>
            <a:off x="2771800" y="3140968"/>
            <a:ext cx="1224136" cy="6983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キング</a:t>
            </a:r>
            <a:endParaRPr kumimoji="1" lang="en-US" altLang="ja-JP" dirty="0" smtClean="0"/>
          </a:p>
          <a:p>
            <a:pPr algn="ctr"/>
            <a:r>
              <a:rPr kumimoji="1" lang="ja-JP" altLang="en-US" dirty="0" smtClean="0"/>
              <a:t>ファミリー</a:t>
            </a:r>
            <a:endParaRPr kumimoji="1" lang="ja-JP" altLang="en-US" dirty="0"/>
          </a:p>
        </p:txBody>
      </p:sp>
      <p:sp>
        <p:nvSpPr>
          <p:cNvPr id="9" name="角丸四角形 8"/>
          <p:cNvSpPr/>
          <p:nvPr/>
        </p:nvSpPr>
        <p:spPr>
          <a:xfrm>
            <a:off x="5292080" y="1988840"/>
            <a:ext cx="1440160"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トレジャー</a:t>
            </a:r>
            <a:endParaRPr kumimoji="1" lang="en-US" altLang="ja-JP" dirty="0" smtClean="0"/>
          </a:p>
          <a:p>
            <a:pPr algn="ctr"/>
            <a:r>
              <a:rPr kumimoji="1" lang="ja-JP" altLang="en-US" dirty="0" smtClean="0"/>
              <a:t>ファクトリー</a:t>
            </a:r>
            <a:endParaRPr kumimoji="1" lang="ja-JP" altLang="en-US" dirty="0"/>
          </a:p>
        </p:txBody>
      </p:sp>
      <p:sp>
        <p:nvSpPr>
          <p:cNvPr id="10" name="角丸四角形 9"/>
          <p:cNvSpPr/>
          <p:nvPr/>
        </p:nvSpPr>
        <p:spPr>
          <a:xfrm>
            <a:off x="5940152" y="3068960"/>
            <a:ext cx="1296144" cy="7703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ハードオフ</a:t>
            </a:r>
            <a:endParaRPr kumimoji="1" lang="ja-JP" altLang="en-US" dirty="0"/>
          </a:p>
        </p:txBody>
      </p:sp>
      <p:sp>
        <p:nvSpPr>
          <p:cNvPr id="11" name="角丸四角形 10"/>
          <p:cNvSpPr/>
          <p:nvPr/>
        </p:nvSpPr>
        <p:spPr>
          <a:xfrm>
            <a:off x="5292080" y="5301208"/>
            <a:ext cx="1346448" cy="7200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まんだらけ</a:t>
            </a:r>
            <a:endParaRPr kumimoji="1" lang="ja-JP" altLang="en-US" dirty="0"/>
          </a:p>
        </p:txBody>
      </p:sp>
      <p:sp>
        <p:nvSpPr>
          <p:cNvPr id="12" name="角丸四角形 11"/>
          <p:cNvSpPr/>
          <p:nvPr/>
        </p:nvSpPr>
        <p:spPr>
          <a:xfrm>
            <a:off x="3419872" y="5373216"/>
            <a:ext cx="1058416" cy="6263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コメ兵</a:t>
            </a:r>
            <a:endParaRPr kumimoji="1" lang="ja-JP" altLang="en-US" dirty="0"/>
          </a:p>
        </p:txBody>
      </p:sp>
      <p:sp>
        <p:nvSpPr>
          <p:cNvPr id="13" name="角丸四角形 12"/>
          <p:cNvSpPr/>
          <p:nvPr/>
        </p:nvSpPr>
        <p:spPr>
          <a:xfrm>
            <a:off x="6012160" y="4365104"/>
            <a:ext cx="1224136" cy="7703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ベクトル</a:t>
            </a:r>
            <a:endParaRPr kumimoji="1" lang="ja-JP" altLang="en-US" dirty="0"/>
          </a:p>
        </p:txBody>
      </p:sp>
      <p:sp>
        <p:nvSpPr>
          <p:cNvPr id="14" name="角丸四角形 13"/>
          <p:cNvSpPr/>
          <p:nvPr/>
        </p:nvSpPr>
        <p:spPr>
          <a:xfrm>
            <a:off x="5652120" y="2636912"/>
            <a:ext cx="1296144" cy="698376"/>
          </a:xfrm>
          <a:prstGeom prst="roundRect">
            <a:avLst/>
          </a:prstGeom>
          <a:ln w="38100" cmpd="sng">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カシコシュ</a:t>
            </a:r>
            <a:endParaRPr kumimoji="1" lang="ja-JP" altLang="en-US" dirty="0"/>
          </a:p>
        </p:txBody>
      </p:sp>
      <p:sp>
        <p:nvSpPr>
          <p:cNvPr id="15" name="テキスト ボックス 14"/>
          <p:cNvSpPr txBox="1"/>
          <p:nvPr/>
        </p:nvSpPr>
        <p:spPr>
          <a:xfrm>
            <a:off x="4355976" y="6237312"/>
            <a:ext cx="1107996" cy="369332"/>
          </a:xfrm>
          <a:prstGeom prst="rect">
            <a:avLst/>
          </a:prstGeom>
          <a:noFill/>
        </p:spPr>
        <p:txBody>
          <a:bodyPr wrap="none" rtlCol="0">
            <a:spAutoFit/>
          </a:bodyPr>
          <a:lstStyle/>
          <a:p>
            <a:r>
              <a:rPr kumimoji="1" lang="ja-JP" altLang="en-US" dirty="0" smtClean="0"/>
              <a:t>信頼性低</a:t>
            </a:r>
            <a:endParaRPr kumimoji="1" lang="ja-JP" altLang="en-US" dirty="0"/>
          </a:p>
        </p:txBody>
      </p:sp>
      <p:sp>
        <p:nvSpPr>
          <p:cNvPr id="16" name="テキスト ボックス 15"/>
          <p:cNvSpPr txBox="1"/>
          <p:nvPr/>
        </p:nvSpPr>
        <p:spPr>
          <a:xfrm>
            <a:off x="7596336" y="3501008"/>
            <a:ext cx="461665" cy="1015663"/>
          </a:xfrm>
          <a:prstGeom prst="rect">
            <a:avLst/>
          </a:prstGeom>
          <a:noFill/>
        </p:spPr>
        <p:txBody>
          <a:bodyPr vert="eaVert" wrap="none" rtlCol="0">
            <a:spAutoFit/>
          </a:bodyPr>
          <a:lstStyle/>
          <a:p>
            <a:r>
              <a:rPr kumimoji="1" lang="ja-JP" altLang="en-US" dirty="0" smtClean="0"/>
              <a:t>認知度高</a:t>
            </a:r>
            <a:endParaRPr kumimoji="1" lang="ja-JP" altLang="en-US" dirty="0"/>
          </a:p>
        </p:txBody>
      </p:sp>
      <p:sp>
        <p:nvSpPr>
          <p:cNvPr id="17" name="テキスト ボックス 16"/>
          <p:cNvSpPr txBox="1"/>
          <p:nvPr/>
        </p:nvSpPr>
        <p:spPr>
          <a:xfrm>
            <a:off x="4355976" y="1412776"/>
            <a:ext cx="1107996" cy="369332"/>
          </a:xfrm>
          <a:prstGeom prst="rect">
            <a:avLst/>
          </a:prstGeom>
          <a:noFill/>
        </p:spPr>
        <p:txBody>
          <a:bodyPr wrap="none" rtlCol="0">
            <a:spAutoFit/>
          </a:bodyPr>
          <a:lstStyle/>
          <a:p>
            <a:r>
              <a:rPr kumimoji="1" lang="ja-JP" altLang="en-US" dirty="0" smtClean="0"/>
              <a:t>信頼性高</a:t>
            </a:r>
            <a:endParaRPr kumimoji="1" lang="ja-JP" altLang="en-US" dirty="0"/>
          </a:p>
        </p:txBody>
      </p:sp>
      <p:sp>
        <p:nvSpPr>
          <p:cNvPr id="19" name="タイトル 18"/>
          <p:cNvSpPr>
            <a:spLocks noGrp="1"/>
          </p:cNvSpPr>
          <p:nvPr>
            <p:ph type="title"/>
          </p:nvPr>
        </p:nvSpPr>
        <p:spPr/>
        <p:txBody>
          <a:bodyPr>
            <a:normAutofit fontScale="90000"/>
          </a:bodyPr>
          <a:lstStyle/>
          <a:p>
            <a:r>
              <a:rPr lang="ja-JP" altLang="en-US" dirty="0">
                <a:latin typeface="HGｺﾞｼｯｸE" pitchFamily="49" charset="-128"/>
                <a:ea typeface="HGｺﾞｼｯｸE" pitchFamily="49" charset="-128"/>
              </a:rPr>
              <a:t>競合店舗認知度・信頼度</a:t>
            </a:r>
            <a:r>
              <a:rPr lang="ja-JP" altLang="en-US" dirty="0" smtClean="0">
                <a:latin typeface="HGｺﾞｼｯｸE" pitchFamily="49" charset="-128"/>
                <a:ea typeface="HGｺﾞｼｯｸE" pitchFamily="49" charset="-128"/>
              </a:rPr>
              <a:t>グラフ２</a:t>
            </a:r>
            <a:endParaRPr kumimoji="1" lang="ja-JP" altLang="en-US" dirty="0"/>
          </a:p>
        </p:txBody>
      </p:sp>
      <p:sp>
        <p:nvSpPr>
          <p:cNvPr id="20" name="テキスト ボックス 19"/>
          <p:cNvSpPr txBox="1"/>
          <p:nvPr/>
        </p:nvSpPr>
        <p:spPr>
          <a:xfrm>
            <a:off x="1835696" y="3573016"/>
            <a:ext cx="461665" cy="1015663"/>
          </a:xfrm>
          <a:prstGeom prst="rect">
            <a:avLst/>
          </a:prstGeom>
          <a:noFill/>
        </p:spPr>
        <p:txBody>
          <a:bodyPr vert="eaVert" wrap="none" rtlCol="0">
            <a:spAutoFit/>
          </a:bodyPr>
          <a:lstStyle/>
          <a:p>
            <a:r>
              <a:rPr kumimoji="1" lang="ja-JP" altLang="en-US" dirty="0" smtClean="0"/>
              <a:t>認知度低</a:t>
            </a:r>
            <a:endParaRPr kumimoji="1" lang="ja-JP" altLang="en-US" dirty="0"/>
          </a:p>
        </p:txBody>
      </p:sp>
      <p:sp>
        <p:nvSpPr>
          <p:cNvPr id="21" name="四角形吹き出し 20"/>
          <p:cNvSpPr/>
          <p:nvPr/>
        </p:nvSpPr>
        <p:spPr>
          <a:xfrm>
            <a:off x="7092280" y="1772816"/>
            <a:ext cx="1224136" cy="612648"/>
          </a:xfrm>
          <a:prstGeom prst="wedgeRectCallout">
            <a:avLst>
              <a:gd name="adj1" fmla="val -47565"/>
              <a:gd name="adj2" fmla="val 81283"/>
            </a:avLst>
          </a:prstGeom>
          <a:ln>
            <a:solidFill>
              <a:srgbClr val="0000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目標</a:t>
            </a:r>
            <a:endParaRPr kumimoji="1" lang="ja-JP" altLang="en-US" dirty="0"/>
          </a:p>
        </p:txBody>
      </p:sp>
    </p:spTree>
    <p:extLst>
      <p:ext uri="{BB962C8B-B14F-4D97-AF65-F5344CB8AC3E}">
        <p14:creationId xmlns:p14="http://schemas.microsoft.com/office/powerpoint/2010/main" val="217986997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852936"/>
            <a:ext cx="8229600" cy="1143000"/>
          </a:xfrm>
        </p:spPr>
        <p:txBody>
          <a:bodyPr/>
          <a:lstStyle/>
          <a:p>
            <a:r>
              <a:rPr kumimoji="1" lang="ja-JP" altLang="en-US" dirty="0" smtClean="0"/>
              <a:t>リサイクルショップの市場背景</a:t>
            </a:r>
            <a:endParaRPr kumimoji="1" lang="ja-JP" altLang="en-US" dirty="0"/>
          </a:p>
        </p:txBody>
      </p:sp>
    </p:spTree>
    <p:extLst>
      <p:ext uri="{BB962C8B-B14F-4D97-AF65-F5344CB8AC3E}">
        <p14:creationId xmlns:p14="http://schemas.microsoft.com/office/powerpoint/2010/main" val="193984119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右矢印 2"/>
          <p:cNvSpPr/>
          <p:nvPr/>
        </p:nvSpPr>
        <p:spPr>
          <a:xfrm rot="19315721">
            <a:off x="2662708" y="2379826"/>
            <a:ext cx="5724128" cy="2088232"/>
          </a:xfrm>
          <a:prstGeom prst="rightArrow">
            <a:avLst/>
          </a:prstGeom>
          <a:gradFill>
            <a:gsLst>
              <a:gs pos="0">
                <a:srgbClr val="FFFF00"/>
              </a:gs>
              <a:gs pos="34000">
                <a:srgbClr val="FFFF00"/>
              </a:gs>
              <a:gs pos="87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67544" y="188640"/>
            <a:ext cx="8229600" cy="850106"/>
          </a:xfrm>
        </p:spPr>
        <p:txBody>
          <a:bodyPr>
            <a:normAutofit/>
          </a:bodyPr>
          <a:lstStyle/>
          <a:p>
            <a:r>
              <a:rPr lang="ja-JP" altLang="en-US" sz="3800" dirty="0" smtClean="0"/>
              <a:t>中古品小売業の年間商品販売額推移</a:t>
            </a:r>
            <a:endParaRPr kumimoji="1" lang="ja-JP" altLang="en-US" sz="3800"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3464705203"/>
              </p:ext>
            </p:extLst>
          </p:nvPr>
        </p:nvGraphicFramePr>
        <p:xfrm>
          <a:off x="251520" y="1124744"/>
          <a:ext cx="8640960" cy="4608512"/>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p:cNvSpPr txBox="1"/>
          <p:nvPr/>
        </p:nvSpPr>
        <p:spPr>
          <a:xfrm>
            <a:off x="7524328" y="5733256"/>
            <a:ext cx="1390224" cy="307777"/>
          </a:xfrm>
          <a:prstGeom prst="rect">
            <a:avLst/>
          </a:prstGeom>
          <a:noFill/>
          <a:ln w="19050" cap="flat" cmpd="sng">
            <a:solidFill>
              <a:srgbClr val="0008FF"/>
            </a:solidFill>
            <a:prstDash val="dash"/>
            <a:bevel/>
          </a:ln>
        </p:spPr>
        <p:txBody>
          <a:bodyPr wrap="none" rtlCol="0">
            <a:spAutoFit/>
          </a:bodyPr>
          <a:lstStyle/>
          <a:p>
            <a:r>
              <a:rPr kumimoji="1" lang="ja-JP" altLang="en-US" sz="1400" dirty="0" smtClean="0"/>
              <a:t>単位　１００万円</a:t>
            </a:r>
            <a:endParaRPr kumimoji="1" lang="ja-JP" altLang="en-US" sz="1400" dirty="0"/>
          </a:p>
        </p:txBody>
      </p:sp>
      <p:sp>
        <p:nvSpPr>
          <p:cNvPr id="10" name="テキスト ボックス 9"/>
          <p:cNvSpPr txBox="1"/>
          <p:nvPr/>
        </p:nvSpPr>
        <p:spPr>
          <a:xfrm>
            <a:off x="5307593" y="6165304"/>
            <a:ext cx="3836407" cy="307777"/>
          </a:xfrm>
          <a:prstGeom prst="rect">
            <a:avLst/>
          </a:prstGeom>
          <a:noFill/>
        </p:spPr>
        <p:txBody>
          <a:bodyPr wrap="none" rtlCol="0">
            <a:spAutoFit/>
          </a:bodyPr>
          <a:lstStyle/>
          <a:p>
            <a:r>
              <a:rPr lang="en-US" altLang="ja-JP" sz="1400" dirty="0" smtClean="0"/>
              <a:t>※Funai  Soken </a:t>
            </a:r>
            <a:r>
              <a:rPr lang="ja-JP" altLang="en-US" sz="1400" dirty="0" smtClean="0"/>
              <a:t>買取総合店ビジネスモデル参照</a:t>
            </a:r>
            <a:endParaRPr lang="en-US" altLang="ja-JP" sz="1400" dirty="0" smtClean="0"/>
          </a:p>
        </p:txBody>
      </p:sp>
      <p:sp>
        <p:nvSpPr>
          <p:cNvPr id="7" name="爆発 1 6"/>
          <p:cNvSpPr/>
          <p:nvPr/>
        </p:nvSpPr>
        <p:spPr>
          <a:xfrm>
            <a:off x="1691680" y="1340768"/>
            <a:ext cx="4680520" cy="2808312"/>
          </a:xfrm>
          <a:prstGeom prst="irregularSeal1">
            <a:avLst/>
          </a:prstGeom>
          <a:ln w="38100" cmpd="sng">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sz="1900" b="1" dirty="0" smtClean="0"/>
              <a:t>市場は急激に拡大中！</a:t>
            </a:r>
            <a:endParaRPr lang="ja-JP" altLang="en-US" sz="1900" b="1" dirty="0"/>
          </a:p>
        </p:txBody>
      </p:sp>
    </p:spTree>
    <p:extLst>
      <p:ext uri="{BB962C8B-B14F-4D97-AF65-F5344CB8AC3E}">
        <p14:creationId xmlns:p14="http://schemas.microsoft.com/office/powerpoint/2010/main" val="110775983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ｺﾞｼｯｸE" pitchFamily="49" charset="-128"/>
                <a:ea typeface="HGｺﾞｼｯｸE" pitchFamily="49" charset="-128"/>
              </a:rPr>
              <a:t>ターゲット</a:t>
            </a:r>
            <a:endParaRPr kumimoji="1" lang="ja-JP" altLang="en-US" dirty="0">
              <a:latin typeface="HGｺﾞｼｯｸE" pitchFamily="49" charset="-128"/>
              <a:ea typeface="HGｺﾞｼｯｸE" pitchFamily="49" charset="-128"/>
            </a:endParaRPr>
          </a:p>
        </p:txBody>
      </p:sp>
      <p:sp>
        <p:nvSpPr>
          <p:cNvPr id="3" name="コンテンツ プレースホルダー 2"/>
          <p:cNvSpPr>
            <a:spLocks noGrp="1"/>
          </p:cNvSpPr>
          <p:nvPr>
            <p:ph idx="1"/>
          </p:nvPr>
        </p:nvSpPr>
        <p:spPr>
          <a:xfrm>
            <a:off x="179512" y="1700808"/>
            <a:ext cx="8784976" cy="4525963"/>
          </a:xfrm>
        </p:spPr>
        <p:txBody>
          <a:bodyPr>
            <a:normAutofit/>
          </a:bodyPr>
          <a:lstStyle/>
          <a:p>
            <a:pPr marL="0" indent="0" algn="ctr">
              <a:buNone/>
            </a:pPr>
            <a:r>
              <a:rPr lang="en-US" altLang="ja-JP" sz="3600" dirty="0" smtClean="0">
                <a:latin typeface="HGPｺﾞｼｯｸM" pitchFamily="50" charset="-128"/>
                <a:ea typeface="HGPｺﾞｼｯｸM" pitchFamily="50" charset="-128"/>
              </a:rPr>
              <a:t>---------------</a:t>
            </a:r>
            <a:r>
              <a:rPr lang="ja-JP" altLang="en-US" sz="3600" dirty="0" smtClean="0">
                <a:latin typeface="HGPｺﾞｼｯｸM" pitchFamily="50" charset="-128"/>
                <a:ea typeface="HGPｺﾞｼｯｸM" pitchFamily="50" charset="-128"/>
              </a:rPr>
              <a:t>　</a:t>
            </a:r>
            <a:r>
              <a:rPr kumimoji="1" lang="ja-JP" altLang="en-US" sz="3600" b="1" dirty="0" smtClean="0">
                <a:latin typeface="HGPｺﾞｼｯｸM" pitchFamily="50" charset="-128"/>
                <a:ea typeface="HGPｺﾞｼｯｸM" pitchFamily="50" charset="-128"/>
              </a:rPr>
              <a:t>現状</a:t>
            </a:r>
            <a:r>
              <a:rPr lang="ja-JP" altLang="ja-JP" sz="3600" dirty="0" smtClean="0">
                <a:latin typeface="HGPｺﾞｼｯｸM" pitchFamily="50" charset="-128"/>
                <a:ea typeface="HGPｺﾞｼｯｸM" pitchFamily="50" charset="-128"/>
              </a:rPr>
              <a:t>　</a:t>
            </a:r>
            <a:r>
              <a:rPr lang="en-US" altLang="ja-JP" sz="3600" dirty="0" smtClean="0">
                <a:latin typeface="HGPｺﾞｼｯｸM" pitchFamily="50" charset="-128"/>
                <a:ea typeface="HGPｺﾞｼｯｸM" pitchFamily="50" charset="-128"/>
              </a:rPr>
              <a:t>-</a:t>
            </a:r>
            <a:r>
              <a:rPr lang="en-US" altLang="ja-JP" sz="3600" dirty="0">
                <a:latin typeface="HGPｺﾞｼｯｸM" pitchFamily="50" charset="-128"/>
                <a:ea typeface="HGPｺﾞｼｯｸM" pitchFamily="50" charset="-128"/>
              </a:rPr>
              <a:t>--------------</a:t>
            </a:r>
            <a:endParaRPr kumimoji="1" lang="en-US" altLang="ja-JP" sz="3600" dirty="0" smtClean="0">
              <a:latin typeface="HGPｺﾞｼｯｸM" pitchFamily="50" charset="-128"/>
              <a:ea typeface="HGPｺﾞｼｯｸM" pitchFamily="50" charset="-128"/>
            </a:endParaRPr>
          </a:p>
          <a:p>
            <a:pPr lvl="1">
              <a:buFont typeface="Arial"/>
              <a:buChar char="•"/>
            </a:pPr>
            <a:r>
              <a:rPr lang="ja-JP" altLang="en-US" sz="2400" dirty="0" smtClean="0">
                <a:latin typeface="HGPｺﾞｼｯｸM" pitchFamily="50" charset="-128"/>
                <a:ea typeface="HGPｺﾞｼｯｸM" pitchFamily="50" charset="-128"/>
              </a:rPr>
              <a:t>カシコシュ店舗がある地域の人（半径５キロ以内）</a:t>
            </a:r>
            <a:endParaRPr lang="en-US" altLang="ja-JP" sz="2400" dirty="0" smtClean="0">
              <a:latin typeface="HGPｺﾞｼｯｸM" pitchFamily="50" charset="-128"/>
              <a:ea typeface="HGPｺﾞｼｯｸM" pitchFamily="50" charset="-128"/>
            </a:endParaRPr>
          </a:p>
          <a:p>
            <a:pPr lvl="1">
              <a:buFont typeface="Arial"/>
              <a:buChar char="•"/>
            </a:pPr>
            <a:r>
              <a:rPr kumimoji="1" lang="en-US" altLang="ja-JP" sz="2400" dirty="0" smtClean="0">
                <a:latin typeface="HGPｺﾞｼｯｸM" pitchFamily="50" charset="-128"/>
                <a:ea typeface="HGPｺﾞｼｯｸM" pitchFamily="50" charset="-128"/>
              </a:rPr>
              <a:t>30</a:t>
            </a:r>
            <a:r>
              <a:rPr kumimoji="1" lang="ja-JP" altLang="en-US" sz="2400" dirty="0" smtClean="0">
                <a:latin typeface="HGPｺﾞｼｯｸM" pitchFamily="50" charset="-128"/>
                <a:ea typeface="HGPｺﾞｼｯｸM" pitchFamily="50" charset="-128"/>
              </a:rPr>
              <a:t>代～</a:t>
            </a:r>
            <a:r>
              <a:rPr kumimoji="1" lang="en-US" altLang="ja-JP" sz="2400" dirty="0" smtClean="0">
                <a:latin typeface="HGPｺﾞｼｯｸM" pitchFamily="50" charset="-128"/>
                <a:ea typeface="HGPｺﾞｼｯｸM" pitchFamily="50" charset="-128"/>
              </a:rPr>
              <a:t>50</a:t>
            </a:r>
            <a:r>
              <a:rPr kumimoji="1" lang="ja-JP" altLang="en-US" sz="2400" dirty="0" smtClean="0">
                <a:latin typeface="HGPｺﾞｼｯｸM" pitchFamily="50" charset="-128"/>
                <a:ea typeface="HGPｺﾞｼｯｸM" pitchFamily="50" charset="-128"/>
              </a:rPr>
              <a:t>代ぐらいの利用者が多い</a:t>
            </a:r>
            <a:endParaRPr kumimoji="1" lang="en-US" altLang="ja-JP" sz="2400" dirty="0" smtClean="0">
              <a:latin typeface="HGPｺﾞｼｯｸM" pitchFamily="50" charset="-128"/>
              <a:ea typeface="HGPｺﾞｼｯｸM" pitchFamily="50" charset="-128"/>
            </a:endParaRPr>
          </a:p>
          <a:p>
            <a:pPr lvl="1">
              <a:buFont typeface="Arial"/>
              <a:buChar char="•"/>
            </a:pPr>
            <a:r>
              <a:rPr lang="en-US" altLang="ja-JP" sz="2400" dirty="0" smtClean="0">
                <a:latin typeface="HGPｺﾞｼｯｸM" pitchFamily="50" charset="-128"/>
                <a:ea typeface="HGPｺﾞｼｯｸM" pitchFamily="50" charset="-128"/>
              </a:rPr>
              <a:t>10</a:t>
            </a:r>
            <a:r>
              <a:rPr lang="ja-JP" altLang="en-US" sz="2400" dirty="0" smtClean="0">
                <a:latin typeface="HGPｺﾞｼｯｸM" pitchFamily="50" charset="-128"/>
                <a:ea typeface="HGPｺﾞｼｯｸM" pitchFamily="50" charset="-128"/>
              </a:rPr>
              <a:t>代～</a:t>
            </a:r>
            <a:r>
              <a:rPr lang="en-US" altLang="ja-JP" sz="2400" dirty="0" smtClean="0">
                <a:latin typeface="HGPｺﾞｼｯｸM" pitchFamily="50" charset="-128"/>
                <a:ea typeface="HGPｺﾞｼｯｸM" pitchFamily="50" charset="-128"/>
              </a:rPr>
              <a:t>20</a:t>
            </a:r>
            <a:r>
              <a:rPr lang="ja-JP" altLang="en-US" sz="2400" dirty="0" smtClean="0">
                <a:latin typeface="HGPｺﾞｼｯｸM" pitchFamily="50" charset="-128"/>
                <a:ea typeface="HGPｺﾞｼｯｸM" pitchFamily="50" charset="-128"/>
              </a:rPr>
              <a:t>代の若い世代の利用が少ない</a:t>
            </a:r>
            <a:endParaRPr kumimoji="1" lang="en-US" altLang="ja-JP" sz="2400" dirty="0">
              <a:latin typeface="HGPｺﾞｼｯｸM" pitchFamily="50" charset="-128"/>
              <a:ea typeface="HGPｺﾞｼｯｸM" pitchFamily="50" charset="-128"/>
            </a:endParaRPr>
          </a:p>
          <a:p>
            <a:pPr marL="0" indent="0" algn="ctr">
              <a:buNone/>
            </a:pPr>
            <a:r>
              <a:rPr lang="en-US" altLang="ja-JP" sz="3600" dirty="0">
                <a:latin typeface="HGPｺﾞｼｯｸM" pitchFamily="50" charset="-128"/>
                <a:ea typeface="HGPｺﾞｼｯｸM" pitchFamily="50" charset="-128"/>
              </a:rPr>
              <a:t>--------------</a:t>
            </a:r>
            <a:r>
              <a:rPr lang="en-US" altLang="ja-JP" sz="3600" dirty="0" smtClean="0">
                <a:latin typeface="HGPｺﾞｼｯｸM" pitchFamily="50" charset="-128"/>
                <a:ea typeface="HGPｺﾞｼｯｸM" pitchFamily="50" charset="-128"/>
              </a:rPr>
              <a:t>-</a:t>
            </a:r>
            <a:r>
              <a:rPr lang="ja-JP" altLang="en-US" sz="3600" dirty="0" smtClean="0">
                <a:latin typeface="HGPｺﾞｼｯｸM" pitchFamily="50" charset="-128"/>
                <a:ea typeface="HGPｺﾞｼｯｸM" pitchFamily="50" charset="-128"/>
              </a:rPr>
              <a:t>　</a:t>
            </a:r>
            <a:r>
              <a:rPr lang="ja-JP" altLang="en-US" sz="3600" b="1" dirty="0" smtClean="0">
                <a:latin typeface="HGPｺﾞｼｯｸM" pitchFamily="50" charset="-128"/>
                <a:ea typeface="HGPｺﾞｼｯｸM" pitchFamily="50" charset="-128"/>
              </a:rPr>
              <a:t>今後</a:t>
            </a:r>
            <a:r>
              <a:rPr lang="ja-JP" altLang="ja-JP" sz="3600" dirty="0">
                <a:latin typeface="HGPｺﾞｼｯｸM" pitchFamily="50" charset="-128"/>
                <a:ea typeface="HGPｺﾞｼｯｸM" pitchFamily="50" charset="-128"/>
              </a:rPr>
              <a:t>　</a:t>
            </a:r>
            <a:r>
              <a:rPr lang="en-US" altLang="ja-JP" sz="3600" dirty="0" smtClean="0">
                <a:latin typeface="HGPｺﾞｼｯｸM" pitchFamily="50" charset="-128"/>
                <a:ea typeface="HGPｺﾞｼｯｸM" pitchFamily="50" charset="-128"/>
              </a:rPr>
              <a:t>-</a:t>
            </a:r>
            <a:r>
              <a:rPr lang="en-US" altLang="ja-JP" sz="3600" dirty="0">
                <a:latin typeface="HGPｺﾞｼｯｸM" pitchFamily="50" charset="-128"/>
                <a:ea typeface="HGPｺﾞｼｯｸM" pitchFamily="50" charset="-128"/>
              </a:rPr>
              <a:t>--------------</a:t>
            </a:r>
            <a:endParaRPr lang="en-US" altLang="ja-JP" sz="3600" dirty="0" smtClean="0">
              <a:latin typeface="HGPｺﾞｼｯｸM" pitchFamily="50" charset="-128"/>
              <a:ea typeface="HGPｺﾞｼｯｸM" pitchFamily="50" charset="-128"/>
            </a:endParaRPr>
          </a:p>
          <a:p>
            <a:pPr lvl="1">
              <a:buFont typeface="Arial"/>
              <a:buChar char="•"/>
            </a:pPr>
            <a:r>
              <a:rPr kumimoji="1" lang="en-US" altLang="ja-JP" sz="2400" dirty="0" smtClean="0">
                <a:latin typeface="HGPｺﾞｼｯｸM" pitchFamily="50" charset="-128"/>
                <a:ea typeface="HGPｺﾞｼｯｸM" pitchFamily="50" charset="-128"/>
              </a:rPr>
              <a:t>Web</a:t>
            </a:r>
            <a:r>
              <a:rPr kumimoji="1" lang="ja-JP" altLang="en-US" sz="2400" dirty="0" smtClean="0">
                <a:latin typeface="HGPｺﾞｼｯｸM" pitchFamily="50" charset="-128"/>
                <a:ea typeface="HGPｺﾞｼｯｸM" pitchFamily="50" charset="-128"/>
              </a:rPr>
              <a:t>を利用し日本全国のユーザーを仕入れ対象にする</a:t>
            </a:r>
            <a:endParaRPr kumimoji="1" lang="en-US" altLang="ja-JP" sz="2400" dirty="0" smtClean="0">
              <a:latin typeface="HGPｺﾞｼｯｸM" pitchFamily="50" charset="-128"/>
              <a:ea typeface="HGPｺﾞｼｯｸM" pitchFamily="50" charset="-128"/>
            </a:endParaRPr>
          </a:p>
          <a:p>
            <a:pPr lvl="1">
              <a:buFont typeface="Arial"/>
              <a:buChar char="•"/>
            </a:pPr>
            <a:r>
              <a:rPr kumimoji="1" lang="ja-JP" altLang="en-US" sz="2400" dirty="0" smtClean="0">
                <a:latin typeface="HGPｺﾞｼｯｸM" pitchFamily="50" charset="-128"/>
                <a:ea typeface="HGPｺﾞｼｯｸM" pitchFamily="50" charset="-128"/>
              </a:rPr>
              <a:t>店舗商圏内でカシコシュ店舗の存在を知らなかった人</a:t>
            </a:r>
            <a:endParaRPr kumimoji="1" lang="en-US" altLang="ja-JP" sz="2400" dirty="0" smtClean="0">
              <a:latin typeface="HGPｺﾞｼｯｸM" pitchFamily="50" charset="-128"/>
              <a:ea typeface="HGPｺﾞｼｯｸM" pitchFamily="50" charset="-128"/>
            </a:endParaRPr>
          </a:p>
          <a:p>
            <a:pPr lvl="1">
              <a:buFont typeface="Arial"/>
              <a:buChar char="•"/>
            </a:pPr>
            <a:r>
              <a:rPr lang="en-US" altLang="ja-JP" sz="2400" dirty="0" smtClean="0">
                <a:latin typeface="HGPｺﾞｼｯｸM" pitchFamily="50" charset="-128"/>
                <a:ea typeface="HGPｺﾞｼｯｸM" pitchFamily="50" charset="-128"/>
              </a:rPr>
              <a:t>10</a:t>
            </a:r>
            <a:r>
              <a:rPr kumimoji="1" lang="ja-JP" altLang="en-US" sz="2400" dirty="0" smtClean="0">
                <a:latin typeface="HGPｺﾞｼｯｸM" pitchFamily="50" charset="-128"/>
                <a:ea typeface="HGPｺﾞｼｯｸM" pitchFamily="50" charset="-128"/>
              </a:rPr>
              <a:t>代</a:t>
            </a:r>
            <a:r>
              <a:rPr kumimoji="1" lang="en-US" altLang="ja-JP" sz="2400" dirty="0" smtClean="0">
                <a:latin typeface="HGPｺﾞｼｯｸM" pitchFamily="50" charset="-128"/>
                <a:ea typeface="HGPｺﾞｼｯｸM" pitchFamily="50" charset="-128"/>
              </a:rPr>
              <a:t>〜</a:t>
            </a:r>
            <a:r>
              <a:rPr lang="en-US" altLang="ja-JP" sz="2400" dirty="0" smtClean="0">
                <a:latin typeface="HGPｺﾞｼｯｸM" pitchFamily="50" charset="-128"/>
                <a:ea typeface="HGPｺﾞｼｯｸM" pitchFamily="50" charset="-128"/>
              </a:rPr>
              <a:t>20</a:t>
            </a:r>
            <a:r>
              <a:rPr kumimoji="1" lang="ja-JP" altLang="en-US" sz="2400" dirty="0" smtClean="0">
                <a:latin typeface="HGPｺﾞｼｯｸM" pitchFamily="50" charset="-128"/>
                <a:ea typeface="HGPｺﾞｼｯｸM" pitchFamily="50" charset="-128"/>
              </a:rPr>
              <a:t>代の若い世代の利用者を増やす</a:t>
            </a:r>
            <a:endParaRPr kumimoji="1" lang="ja-JP" altLang="en-US" sz="2400" dirty="0">
              <a:latin typeface="HGPｺﾞｼｯｸM" pitchFamily="50" charset="-128"/>
              <a:ea typeface="HGPｺﾞｼｯｸM" pitchFamily="50" charset="-128"/>
            </a:endParaRPr>
          </a:p>
        </p:txBody>
      </p:sp>
    </p:spTree>
    <p:extLst>
      <p:ext uri="{BB962C8B-B14F-4D97-AF65-F5344CB8AC3E}">
        <p14:creationId xmlns:p14="http://schemas.microsoft.com/office/powerpoint/2010/main" val="232103326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HGｺﾞｼｯｸE" pitchFamily="49" charset="-128"/>
                <a:ea typeface="HGｺﾞｼｯｸE" pitchFamily="49" charset="-128"/>
              </a:rPr>
              <a:t>現状のカシコシュの問題点</a:t>
            </a:r>
            <a:endParaRPr kumimoji="1" lang="ja-JP" altLang="en-US" dirty="0">
              <a:latin typeface="HGｺﾞｼｯｸE" pitchFamily="49" charset="-128"/>
              <a:ea typeface="HGｺﾞｼｯｸE" pitchFamily="49" charset="-128"/>
            </a:endParaRPr>
          </a:p>
        </p:txBody>
      </p:sp>
      <p:sp>
        <p:nvSpPr>
          <p:cNvPr id="3" name="コンテンツ プレースホルダー 2"/>
          <p:cNvSpPr>
            <a:spLocks noGrp="1"/>
          </p:cNvSpPr>
          <p:nvPr>
            <p:ph idx="1"/>
          </p:nvPr>
        </p:nvSpPr>
        <p:spPr>
          <a:xfrm>
            <a:off x="467544" y="1484784"/>
            <a:ext cx="8229600" cy="4320480"/>
          </a:xfrm>
        </p:spPr>
        <p:txBody>
          <a:bodyPr>
            <a:normAutofit/>
          </a:bodyPr>
          <a:lstStyle/>
          <a:p>
            <a:pPr marL="514350" indent="-514350">
              <a:lnSpc>
                <a:spcPct val="150000"/>
              </a:lnSpc>
              <a:buFont typeface="+mj-lt"/>
              <a:buAutoNum type="arabicPeriod"/>
            </a:pPr>
            <a:r>
              <a:rPr lang="ja-JP" altLang="en-US" dirty="0" smtClean="0">
                <a:latin typeface="HGPｺﾞｼｯｸM" pitchFamily="50" charset="-128"/>
                <a:ea typeface="HGPｺﾞｼｯｸM" pitchFamily="50" charset="-128"/>
              </a:rPr>
              <a:t>認知されていない（ブランド力がない）</a:t>
            </a:r>
            <a:endParaRPr lang="en-US" altLang="ja-JP" dirty="0">
              <a:latin typeface="HGPｺﾞｼｯｸM" pitchFamily="50" charset="-128"/>
              <a:ea typeface="HGPｺﾞｼｯｸM" pitchFamily="50" charset="-128"/>
            </a:endParaRPr>
          </a:p>
          <a:p>
            <a:pPr marL="514350" indent="-514350">
              <a:lnSpc>
                <a:spcPct val="150000"/>
              </a:lnSpc>
              <a:buFont typeface="+mj-lt"/>
              <a:buAutoNum type="arabicPeriod"/>
            </a:pPr>
            <a:r>
              <a:rPr lang="ja-JP" altLang="en-US" dirty="0">
                <a:solidFill>
                  <a:srgbClr val="000000"/>
                </a:solidFill>
                <a:latin typeface="HGPｺﾞｼｯｸM" pitchFamily="50" charset="-128"/>
                <a:ea typeface="HGPｺﾞｼｯｸM" pitchFamily="50" charset="-128"/>
              </a:rPr>
              <a:t>商圏が狭いため流行の商品が仕入れできない（仕入れ商品に地域色が色濃い</a:t>
            </a:r>
            <a:r>
              <a:rPr lang="ja-JP" altLang="en-US" dirty="0" smtClean="0">
                <a:solidFill>
                  <a:srgbClr val="000000"/>
                </a:solidFill>
                <a:latin typeface="HGPｺﾞｼｯｸM" pitchFamily="50" charset="-128"/>
                <a:ea typeface="HGPｺﾞｼｯｸM" pitchFamily="50" charset="-128"/>
              </a:rPr>
              <a:t>）</a:t>
            </a:r>
            <a:endParaRPr lang="en-US" altLang="ja-JP" dirty="0" smtClean="0">
              <a:solidFill>
                <a:srgbClr val="000000"/>
              </a:solidFill>
              <a:latin typeface="HGPｺﾞｼｯｸM" pitchFamily="50" charset="-128"/>
              <a:ea typeface="HGPｺﾞｼｯｸM" pitchFamily="50" charset="-128"/>
            </a:endParaRPr>
          </a:p>
          <a:p>
            <a:pPr marL="514350" indent="-514350">
              <a:lnSpc>
                <a:spcPct val="150000"/>
              </a:lnSpc>
              <a:buFont typeface="+mj-lt"/>
              <a:buAutoNum type="arabicPeriod"/>
            </a:pPr>
            <a:r>
              <a:rPr lang="ja-JP" altLang="en-US" dirty="0">
                <a:latin typeface="HGPｺﾞｼｯｸM" pitchFamily="50" charset="-128"/>
                <a:ea typeface="HGPｺﾞｼｯｸM" pitchFamily="50" charset="-128"/>
              </a:rPr>
              <a:t>買取商品の偏りがある</a:t>
            </a:r>
            <a:endParaRPr lang="en-US" altLang="ja-JP" dirty="0">
              <a:latin typeface="HGPｺﾞｼｯｸM" pitchFamily="50" charset="-128"/>
              <a:ea typeface="HGPｺﾞｼｯｸM" pitchFamily="50" charset="-128"/>
            </a:endParaRPr>
          </a:p>
          <a:p>
            <a:pPr marL="0" indent="0">
              <a:lnSpc>
                <a:spcPct val="150000"/>
              </a:lnSpc>
              <a:buNone/>
            </a:pPr>
            <a:endParaRPr lang="en-US" altLang="ja-JP" dirty="0" smtClean="0">
              <a:latin typeface="HGPｺﾞｼｯｸM" pitchFamily="50" charset="-128"/>
              <a:ea typeface="HGPｺﾞｼｯｸM" pitchFamily="50" charset="-128"/>
            </a:endParaRPr>
          </a:p>
        </p:txBody>
      </p:sp>
      <p:pic>
        <p:nvPicPr>
          <p:cNvPr id="4" name="図 3" descr="what-can-I-d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4437112"/>
            <a:ext cx="1872208" cy="1628800"/>
          </a:xfrm>
          <a:prstGeom prst="rect">
            <a:avLst/>
          </a:prstGeom>
        </p:spPr>
      </p:pic>
      <p:sp>
        <p:nvSpPr>
          <p:cNvPr id="5" name="円形吹き出し 4"/>
          <p:cNvSpPr/>
          <p:nvPr/>
        </p:nvSpPr>
        <p:spPr>
          <a:xfrm>
            <a:off x="6444208" y="3861048"/>
            <a:ext cx="2376264" cy="1044696"/>
          </a:xfrm>
          <a:prstGeom prst="wedgeEllipseCallout">
            <a:avLst>
              <a:gd name="adj1" fmla="val -46353"/>
              <a:gd name="adj2" fmla="val 5050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カシコシュって何？</a:t>
            </a:r>
            <a:endParaRPr kumimoji="1" lang="ja-JP" altLang="en-US" dirty="0"/>
          </a:p>
        </p:txBody>
      </p:sp>
    </p:spTree>
    <p:extLst>
      <p:ext uri="{BB962C8B-B14F-4D97-AF65-F5344CB8AC3E}">
        <p14:creationId xmlns:p14="http://schemas.microsoft.com/office/powerpoint/2010/main" val="147513553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r>
              <a:rPr lang="ja-JP" altLang="en-US" dirty="0" smtClean="0"/>
              <a:t>解決の為の</a:t>
            </a:r>
            <a:r>
              <a:rPr kumimoji="1" lang="ja-JP" altLang="en-US" dirty="0" smtClean="0"/>
              <a:t>企画概要</a:t>
            </a:r>
            <a:endParaRPr kumimoji="1" lang="ja-JP" altLang="en-US" dirty="0"/>
          </a:p>
        </p:txBody>
      </p:sp>
      <p:sp>
        <p:nvSpPr>
          <p:cNvPr id="3" name="コンテンツ プレースホルダー 2"/>
          <p:cNvSpPr>
            <a:spLocks noGrp="1"/>
          </p:cNvSpPr>
          <p:nvPr>
            <p:ph idx="1"/>
          </p:nvPr>
        </p:nvSpPr>
        <p:spPr>
          <a:xfrm>
            <a:off x="467544" y="1556792"/>
            <a:ext cx="8229600" cy="4641379"/>
          </a:xfrm>
        </p:spPr>
        <p:txBody>
          <a:bodyPr/>
          <a:lstStyle/>
          <a:p>
            <a:pPr marL="514350" lvl="0" indent="-514350">
              <a:lnSpc>
                <a:spcPct val="150000"/>
              </a:lnSpc>
              <a:buFont typeface="+mj-lt"/>
              <a:buAutoNum type="arabicPeriod"/>
            </a:pPr>
            <a:r>
              <a:rPr lang="ja-JP" altLang="en-US" dirty="0" smtClean="0"/>
              <a:t>認知度を高める</a:t>
            </a:r>
            <a:endParaRPr lang="en-US" altLang="ja-JP" dirty="0" smtClean="0"/>
          </a:p>
          <a:p>
            <a:pPr marL="514350" lvl="0" indent="-514350">
              <a:lnSpc>
                <a:spcPct val="150000"/>
              </a:lnSpc>
              <a:buFont typeface="+mj-lt"/>
              <a:buAutoNum type="arabicPeriod"/>
            </a:pPr>
            <a:r>
              <a:rPr lang="en-US" altLang="ja-JP" dirty="0" smtClean="0"/>
              <a:t>Web</a:t>
            </a:r>
            <a:r>
              <a:rPr lang="ja-JP" altLang="en-US" dirty="0" smtClean="0"/>
              <a:t>宅配</a:t>
            </a:r>
            <a:r>
              <a:rPr lang="ja-JP" altLang="en-US" dirty="0"/>
              <a:t>買取</a:t>
            </a:r>
            <a:r>
              <a:rPr lang="ja-JP" altLang="en-US" dirty="0" smtClean="0"/>
              <a:t>サービスで仕入れ強化</a:t>
            </a:r>
            <a:endParaRPr lang="ja-JP" altLang="en-US" dirty="0"/>
          </a:p>
          <a:p>
            <a:pPr marL="514350" lvl="0" indent="-514350">
              <a:lnSpc>
                <a:spcPct val="150000"/>
              </a:lnSpc>
              <a:buFont typeface="+mj-lt"/>
              <a:buAutoNum type="arabicPeriod"/>
            </a:pPr>
            <a:r>
              <a:rPr lang="ja-JP" altLang="en-US" dirty="0" smtClean="0"/>
              <a:t>サイト</a:t>
            </a:r>
            <a:r>
              <a:rPr lang="ja-JP" altLang="en-US" dirty="0"/>
              <a:t>をリニューアルし、ブランド力</a:t>
            </a:r>
            <a:r>
              <a:rPr lang="en-US" altLang="ja-JP" dirty="0" smtClean="0"/>
              <a:t>UP</a:t>
            </a:r>
          </a:p>
          <a:p>
            <a:pPr marL="0" indent="0">
              <a:lnSpc>
                <a:spcPct val="150000"/>
              </a:lnSpc>
              <a:buNone/>
            </a:pPr>
            <a:r>
              <a:rPr lang="ja-JP" altLang="en-US" dirty="0" smtClean="0"/>
              <a:t>　　さらにサービス面</a:t>
            </a:r>
            <a:r>
              <a:rPr lang="ja-JP" altLang="en-US" dirty="0"/>
              <a:t>の</a:t>
            </a:r>
            <a:r>
              <a:rPr lang="ja-JP" altLang="en-US" dirty="0" smtClean="0"/>
              <a:t>向上</a:t>
            </a:r>
            <a:endParaRPr lang="ja-JP" altLang="en-US" dirty="0"/>
          </a:p>
          <a:p>
            <a:pPr marL="0" lvl="0" indent="0">
              <a:lnSpc>
                <a:spcPct val="150000"/>
              </a:lnSpc>
              <a:buNone/>
            </a:pPr>
            <a:endParaRPr lang="ja-JP" altLang="en-US" dirty="0"/>
          </a:p>
        </p:txBody>
      </p:sp>
      <p:pic>
        <p:nvPicPr>
          <p:cNvPr id="4" name="図 3" descr="cardboard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4077072"/>
            <a:ext cx="2376264" cy="2019548"/>
          </a:xfrm>
          <a:prstGeom prst="rect">
            <a:avLst/>
          </a:prstGeom>
        </p:spPr>
      </p:pic>
    </p:spTree>
    <p:extLst>
      <p:ext uri="{BB962C8B-B14F-4D97-AF65-F5344CB8AC3E}">
        <p14:creationId xmlns:p14="http://schemas.microsoft.com/office/powerpoint/2010/main" val="404338874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332656"/>
            <a:ext cx="8229600" cy="1143000"/>
          </a:xfrm>
        </p:spPr>
        <p:txBody>
          <a:bodyPr/>
          <a:lstStyle/>
          <a:p>
            <a:r>
              <a:rPr lang="ja-JP" altLang="en-US" dirty="0"/>
              <a:t>施策の流れと目的</a:t>
            </a:r>
            <a:endParaRPr kumimoji="1" lang="ja-JP" altLang="en-US" dirty="0">
              <a:latin typeface="HGPｺﾞｼｯｸE" panose="020B0900000000000000" pitchFamily="50" charset="-128"/>
              <a:ea typeface="HGPｺﾞｼｯｸE" panose="020B0900000000000000" pitchFamily="50"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31978902"/>
              </p:ext>
            </p:extLst>
          </p:nvPr>
        </p:nvGraphicFramePr>
        <p:xfrm>
          <a:off x="251520" y="1484785"/>
          <a:ext cx="8640960" cy="4784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607873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280815B8-A986-4913-A81B-3EC00ECDB040}"/>
                                            </p:graphicEl>
                                          </p:spTgt>
                                        </p:tgtEl>
                                        <p:attrNameLst>
                                          <p:attrName>style.visibility</p:attrName>
                                        </p:attrNameLst>
                                      </p:cBhvr>
                                      <p:to>
                                        <p:strVal val="visible"/>
                                      </p:to>
                                    </p:set>
                                    <p:animEffect transition="in" filter="wipe(up)">
                                      <p:cBhvr>
                                        <p:cTn id="7" dur="500"/>
                                        <p:tgtEl>
                                          <p:spTgt spid="4">
                                            <p:graphicEl>
                                              <a:dgm id="{280815B8-A986-4913-A81B-3EC00ECDB04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graphicEl>
                                              <a:dgm id="{3E973F36-85A0-4A72-907C-44ACB7DE3C54}"/>
                                            </p:graphicEl>
                                          </p:spTgt>
                                        </p:tgtEl>
                                        <p:attrNameLst>
                                          <p:attrName>style.visibility</p:attrName>
                                        </p:attrNameLst>
                                      </p:cBhvr>
                                      <p:to>
                                        <p:strVal val="visible"/>
                                      </p:to>
                                    </p:set>
                                    <p:animEffect transition="in" filter="wipe(up)">
                                      <p:cBhvr>
                                        <p:cTn id="12" dur="500"/>
                                        <p:tgtEl>
                                          <p:spTgt spid="4">
                                            <p:graphicEl>
                                              <a:dgm id="{3E973F36-85A0-4A72-907C-44ACB7DE3C54}"/>
                                            </p:graphic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
                                            <p:graphicEl>
                                              <a:dgm id="{C2A06A79-4901-4AD2-8218-86B6188FF87A}"/>
                                            </p:graphicEl>
                                          </p:spTgt>
                                        </p:tgtEl>
                                        <p:attrNameLst>
                                          <p:attrName>style.visibility</p:attrName>
                                        </p:attrNameLst>
                                      </p:cBhvr>
                                      <p:to>
                                        <p:strVal val="visible"/>
                                      </p:to>
                                    </p:set>
                                    <p:animEffect transition="in" filter="wipe(up)">
                                      <p:cBhvr>
                                        <p:cTn id="15" dur="500"/>
                                        <p:tgtEl>
                                          <p:spTgt spid="4">
                                            <p:graphicEl>
                                              <a:dgm id="{C2A06A79-4901-4AD2-8218-86B6188FF87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graphicEl>
                                              <a:dgm id="{471DCCBA-F6A8-42A0-BCCC-91E81759A084}"/>
                                            </p:graphicEl>
                                          </p:spTgt>
                                        </p:tgtEl>
                                        <p:attrNameLst>
                                          <p:attrName>style.visibility</p:attrName>
                                        </p:attrNameLst>
                                      </p:cBhvr>
                                      <p:to>
                                        <p:strVal val="visible"/>
                                      </p:to>
                                    </p:set>
                                    <p:animEffect transition="in" filter="wipe(up)">
                                      <p:cBhvr>
                                        <p:cTn id="20" dur="500"/>
                                        <p:tgtEl>
                                          <p:spTgt spid="4">
                                            <p:graphicEl>
                                              <a:dgm id="{471DCCBA-F6A8-42A0-BCCC-91E81759A084}"/>
                                            </p:graphic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
                                            <p:graphicEl>
                                              <a:dgm id="{7A194A27-D5E9-4394-AD7F-A49937286561}"/>
                                            </p:graphicEl>
                                          </p:spTgt>
                                        </p:tgtEl>
                                        <p:attrNameLst>
                                          <p:attrName>style.visibility</p:attrName>
                                        </p:attrNameLst>
                                      </p:cBhvr>
                                      <p:to>
                                        <p:strVal val="visible"/>
                                      </p:to>
                                    </p:set>
                                    <p:animEffect transition="in" filter="wipe(up)">
                                      <p:cBhvr>
                                        <p:cTn id="23" dur="500"/>
                                        <p:tgtEl>
                                          <p:spTgt spid="4">
                                            <p:graphicEl>
                                              <a:dgm id="{7A194A27-D5E9-4394-AD7F-A4993728656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graphicEl>
                                              <a:dgm id="{DBEF46E2-5DCB-F149-8484-880F1F519911}"/>
                                            </p:graphicEl>
                                          </p:spTgt>
                                        </p:tgtEl>
                                        <p:attrNameLst>
                                          <p:attrName>style.visibility</p:attrName>
                                        </p:attrNameLst>
                                      </p:cBhvr>
                                      <p:to>
                                        <p:strVal val="visible"/>
                                      </p:to>
                                    </p:set>
                                    <p:animEffect transition="in" filter="wipe(up)">
                                      <p:cBhvr>
                                        <p:cTn id="28" dur="500"/>
                                        <p:tgtEl>
                                          <p:spTgt spid="4">
                                            <p:graphicEl>
                                              <a:dgm id="{DBEF46E2-5DCB-F149-8484-880F1F519911}"/>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
                                            <p:graphicEl>
                                              <a:dgm id="{47FC0A3A-A871-5243-B110-529EB3BEEBAD}"/>
                                            </p:graphicEl>
                                          </p:spTgt>
                                        </p:tgtEl>
                                        <p:attrNameLst>
                                          <p:attrName>style.visibility</p:attrName>
                                        </p:attrNameLst>
                                      </p:cBhvr>
                                      <p:to>
                                        <p:strVal val="visible"/>
                                      </p:to>
                                    </p:set>
                                    <p:animEffect transition="in" filter="wipe(up)">
                                      <p:cBhvr>
                                        <p:cTn id="31" dur="500"/>
                                        <p:tgtEl>
                                          <p:spTgt spid="4">
                                            <p:graphicEl>
                                              <a:dgm id="{47FC0A3A-A871-5243-B110-529EB3BEEBA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67544" y="2852936"/>
            <a:ext cx="8229600" cy="1143000"/>
          </a:xfrm>
        </p:spPr>
        <p:txBody>
          <a:bodyPr/>
          <a:lstStyle/>
          <a:p>
            <a:r>
              <a:rPr kumimoji="1" lang="ja-JP" altLang="en-US" dirty="0" smtClean="0"/>
              <a:t>問題解決の為の</a:t>
            </a:r>
            <a:r>
              <a:rPr lang="ja-JP" altLang="en-US" dirty="0" smtClean="0"/>
              <a:t>企画詳細</a:t>
            </a:r>
            <a:endParaRPr kumimoji="1" lang="ja-JP" altLang="en-US" dirty="0"/>
          </a:p>
        </p:txBody>
      </p:sp>
    </p:spTree>
    <p:extLst>
      <p:ext uri="{BB962C8B-B14F-4D97-AF65-F5344CB8AC3E}">
        <p14:creationId xmlns:p14="http://schemas.microsoft.com/office/powerpoint/2010/main" val="403638833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13694</TotalTime>
  <Words>1042</Words>
  <Application>Microsoft Macintosh PowerPoint</Application>
  <PresentationFormat>画面に合わせる (4:3)</PresentationFormat>
  <Paragraphs>167</Paragraphs>
  <Slides>22</Slides>
  <Notes>12</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Office ​​テーマ</vt:lpstr>
      <vt:lpstr>宅配買取プロジェクト</vt:lpstr>
      <vt:lpstr>プロジェクトの概要</vt:lpstr>
      <vt:lpstr>リサイクルショップの市場背景</vt:lpstr>
      <vt:lpstr>中古品小売業の年間商品販売額推移</vt:lpstr>
      <vt:lpstr>ターゲット</vt:lpstr>
      <vt:lpstr>現状のカシコシュの問題点</vt:lpstr>
      <vt:lpstr>問題解決の為の企画概要</vt:lpstr>
      <vt:lpstr>施策の流れと目的</vt:lpstr>
      <vt:lpstr>問題解決の為の企画詳細</vt:lpstr>
      <vt:lpstr>１,認知度向上を図る為の手法まとめ</vt:lpstr>
      <vt:lpstr>インターネット広告の市場規模</vt:lpstr>
      <vt:lpstr>ネット広告の種類</vt:lpstr>
      <vt:lpstr>２,Web宅配買取サービスの強化</vt:lpstr>
      <vt:lpstr>３,施策で仕入れ拡大・品揃えを確保</vt:lpstr>
      <vt:lpstr>ホームページのリニューアル</vt:lpstr>
      <vt:lpstr>サービス面での向上</vt:lpstr>
      <vt:lpstr>ここまでの施策で目指す最終目標</vt:lpstr>
      <vt:lpstr>年商１０億円を１５億円に引き上げる。 では、５億円はどうすれば達成できるか？</vt:lpstr>
      <vt:lpstr>具体的な目標数値（KGI）</vt:lpstr>
      <vt:lpstr>参考：競合他社との比較</vt:lpstr>
      <vt:lpstr>競合店舗認知度・信頼度グラフ</vt:lpstr>
      <vt:lpstr>競合店舗認知度・信頼度グラフ２</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吉山舞 舞</cp:lastModifiedBy>
  <cp:revision>202</cp:revision>
  <dcterms:created xsi:type="dcterms:W3CDTF">2015-07-14T03:57:24Z</dcterms:created>
  <dcterms:modified xsi:type="dcterms:W3CDTF">2017-02-26T08:45:55Z</dcterms:modified>
</cp:coreProperties>
</file>