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4" r:id="rId7"/>
    <p:sldId id="265" r:id="rId8"/>
    <p:sldId id="269" r:id="rId9"/>
    <p:sldId id="260" r:id="rId10"/>
    <p:sldId id="266" r:id="rId11"/>
    <p:sldId id="267" r:id="rId12"/>
    <p:sldId id="261" r:id="rId13"/>
    <p:sldId id="262" r:id="rId14"/>
    <p:sldId id="263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373323" y="2395569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vi-VN" b="1" u="sng" dirty="0" err="1"/>
              <a:t>Age</a:t>
            </a:r>
            <a:r>
              <a:rPr lang="vi-VN" b="1" u="sng" dirty="0"/>
              <a:t> </a:t>
            </a:r>
            <a:r>
              <a:rPr lang="vi-VN" b="1" u="sng" dirty="0" err="1"/>
              <a:t>Group</a:t>
            </a:r>
            <a:r>
              <a:rPr lang="vi-VN" b="1" u="sng" dirty="0"/>
              <a:t>:</a:t>
            </a:r>
          </a:p>
          <a:p>
            <a:r>
              <a:rPr lang="vi-VN" dirty="0" err="1"/>
              <a:t>Differ</a:t>
            </a:r>
            <a:r>
              <a:rPr lang="vi-VN" dirty="0"/>
              <a:t> </a:t>
            </a:r>
            <a:r>
              <a:rPr lang="vi-VN" dirty="0" err="1"/>
              <a:t>from</a:t>
            </a:r>
            <a:r>
              <a:rPr lang="vi-VN" dirty="0"/>
              <a:t> </a:t>
            </a:r>
            <a:r>
              <a:rPr lang="vi-VN" dirty="0" err="1"/>
              <a:t>potential</a:t>
            </a:r>
            <a:r>
              <a:rPr lang="vi-VN" dirty="0"/>
              <a:t> </a:t>
            </a:r>
            <a:r>
              <a:rPr lang="vi-VN" dirty="0" err="1"/>
              <a:t>customers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, </a:t>
            </a:r>
            <a:r>
              <a:rPr lang="vi-VN" dirty="0" err="1"/>
              <a:t>transaction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 </a:t>
            </a:r>
            <a:r>
              <a:rPr lang="vi-VN" dirty="0" err="1"/>
              <a:t>show</a:t>
            </a:r>
            <a:r>
              <a:rPr lang="vi-VN" dirty="0"/>
              <a:t> </a:t>
            </a:r>
            <a:r>
              <a:rPr lang="vi-VN" dirty="0" err="1"/>
              <a:t>huge</a:t>
            </a:r>
            <a:r>
              <a:rPr lang="vi-VN" dirty="0"/>
              <a:t> </a:t>
            </a:r>
            <a:r>
              <a:rPr lang="vi-VN" dirty="0" err="1"/>
              <a:t>gap</a:t>
            </a:r>
            <a:r>
              <a:rPr lang="vi-VN" dirty="0"/>
              <a:t> in </a:t>
            </a:r>
            <a:r>
              <a:rPr lang="vi-VN" dirty="0" err="1"/>
              <a:t>distributed</a:t>
            </a:r>
            <a:r>
              <a:rPr lang="vi-VN" dirty="0"/>
              <a:t>, the </a:t>
            </a:r>
            <a:r>
              <a:rPr lang="vi-VN" dirty="0" err="1"/>
              <a:t>data</a:t>
            </a:r>
            <a:r>
              <a:rPr lang="vi-VN" dirty="0"/>
              <a:t> </a:t>
            </a:r>
            <a:r>
              <a:rPr lang="vi-VN" dirty="0" err="1"/>
              <a:t>indicate</a:t>
            </a:r>
            <a:r>
              <a:rPr lang="vi-VN" dirty="0"/>
              <a:t> </a:t>
            </a:r>
            <a:r>
              <a:rPr lang="vi-VN" dirty="0" err="1"/>
              <a:t>that</a:t>
            </a:r>
            <a:r>
              <a:rPr lang="vi-VN" dirty="0"/>
              <a:t> </a:t>
            </a:r>
            <a:r>
              <a:rPr lang="vi-VN" dirty="0" err="1"/>
              <a:t>customers</a:t>
            </a:r>
            <a:r>
              <a:rPr lang="vi-VN" dirty="0"/>
              <a:t> </a:t>
            </a:r>
            <a:r>
              <a:rPr lang="vi-VN" dirty="0" err="1"/>
              <a:t>from</a:t>
            </a:r>
            <a:r>
              <a:rPr lang="vi-VN" dirty="0"/>
              <a:t> 30-60 </a:t>
            </a:r>
            <a:r>
              <a:rPr lang="vi-VN" dirty="0" err="1"/>
              <a:t>account</a:t>
            </a:r>
            <a:r>
              <a:rPr lang="vi-VN" dirty="0"/>
              <a:t> </a:t>
            </a:r>
            <a:r>
              <a:rPr lang="vi-VN" dirty="0" err="1"/>
              <a:t>almost</a:t>
            </a:r>
            <a:r>
              <a:rPr lang="vi-VN" dirty="0"/>
              <a:t> 70% </a:t>
            </a:r>
            <a:r>
              <a:rPr lang="vi-VN" dirty="0" err="1"/>
              <a:t>compare</a:t>
            </a:r>
            <a:r>
              <a:rPr lang="vi-VN" dirty="0"/>
              <a:t> to </a:t>
            </a:r>
            <a:r>
              <a:rPr lang="vi-VN" dirty="0" err="1"/>
              <a:t>orther</a:t>
            </a:r>
            <a:r>
              <a:rPr lang="vi-VN" dirty="0"/>
              <a:t> </a:t>
            </a:r>
            <a:r>
              <a:rPr lang="vi-VN" dirty="0" err="1"/>
              <a:t>ages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547D8A0-7154-4DF9-BC24-0D462B08C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32" y="2034916"/>
            <a:ext cx="4191585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592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60520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vi-VN" dirty="0" err="1"/>
              <a:t>From</a:t>
            </a:r>
            <a:r>
              <a:rPr lang="vi-VN" dirty="0"/>
              <a:t> </a:t>
            </a:r>
            <a:r>
              <a:rPr lang="vi-VN" dirty="0" err="1"/>
              <a:t>all</a:t>
            </a:r>
            <a:r>
              <a:rPr lang="vi-VN" dirty="0"/>
              <a:t> the </a:t>
            </a:r>
            <a:r>
              <a:rPr lang="vi-VN" dirty="0" err="1"/>
              <a:t>above</a:t>
            </a:r>
            <a:r>
              <a:rPr lang="vi-VN" dirty="0"/>
              <a:t> </a:t>
            </a:r>
            <a:r>
              <a:rPr lang="vi-VN" dirty="0" err="1"/>
              <a:t>information</a:t>
            </a:r>
            <a:r>
              <a:rPr lang="vi-VN" dirty="0"/>
              <a:t>, I </a:t>
            </a:r>
            <a:r>
              <a:rPr lang="vi-VN" dirty="0" err="1"/>
              <a:t>suggest</a:t>
            </a:r>
            <a:r>
              <a:rPr lang="vi-VN" dirty="0"/>
              <a:t> the </a:t>
            </a:r>
            <a:r>
              <a:rPr lang="vi-VN" dirty="0" err="1"/>
              <a:t>model</a:t>
            </a:r>
            <a:r>
              <a:rPr lang="vi-VN" dirty="0"/>
              <a:t>: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613A62-2A3D-4FCB-B932-1E9AE0067779}"/>
              </a:ext>
            </a:extLst>
          </p:cNvPr>
          <p:cNvSpPr/>
          <p:nvPr/>
        </p:nvSpPr>
        <p:spPr>
          <a:xfrm>
            <a:off x="4869180" y="2552775"/>
            <a:ext cx="1828800" cy="34051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BUYING DECITION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545375-93C5-4FA2-8CB5-E7A4DAF6937E}"/>
              </a:ext>
            </a:extLst>
          </p:cNvPr>
          <p:cNvSpPr/>
          <p:nvPr/>
        </p:nvSpPr>
        <p:spPr>
          <a:xfrm>
            <a:off x="1699260" y="1703948"/>
            <a:ext cx="1478280" cy="34051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400" i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Property</a:t>
            </a:r>
            <a:endParaRPr kumimoji="0" lang="vi-VN" sz="140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40CAFE-97A1-45F2-81A6-5E76020DA476}"/>
              </a:ext>
            </a:extLst>
          </p:cNvPr>
          <p:cNvSpPr/>
          <p:nvPr/>
        </p:nvSpPr>
        <p:spPr>
          <a:xfrm>
            <a:off x="1699260" y="2298620"/>
            <a:ext cx="1478280" cy="34051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400" i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</a:t>
            </a:r>
            <a:r>
              <a:rPr kumimoji="0" lang="vi-VN" sz="140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i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Industry</a:t>
            </a:r>
            <a:endParaRPr kumimoji="0" lang="vi-VN" sz="140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39DC70-290F-4A20-92CB-A3F554B3520C}"/>
              </a:ext>
            </a:extLst>
          </p:cNvPr>
          <p:cNvSpPr/>
          <p:nvPr/>
        </p:nvSpPr>
        <p:spPr>
          <a:xfrm>
            <a:off x="1699260" y="2893292"/>
            <a:ext cx="1478280" cy="34051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400" i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</a:t>
            </a:r>
            <a:r>
              <a:rPr kumimoji="0" lang="vi-VN" sz="140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i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Segment</a:t>
            </a:r>
            <a:endParaRPr kumimoji="0" lang="vi-VN" sz="140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CD020C-B083-44A9-8B40-2C50BCB26B38}"/>
              </a:ext>
            </a:extLst>
          </p:cNvPr>
          <p:cNvSpPr/>
          <p:nvPr/>
        </p:nvSpPr>
        <p:spPr>
          <a:xfrm>
            <a:off x="1699260" y="3487964"/>
            <a:ext cx="1478280" cy="34051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vi-VN" dirty="0" err="1"/>
              <a:t>Age</a:t>
            </a:r>
            <a:endParaRPr kumimoji="0" lang="vi-VN" sz="140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DD204-2254-469B-8A5E-A61A3D32F918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3177540" y="1874207"/>
            <a:ext cx="1691640" cy="8488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347AE7-330D-4627-B7FB-6C0F6FF096A5}"/>
              </a:ext>
            </a:extLst>
          </p:cNvPr>
          <p:cNvCxnSpPr>
            <a:stCxn id="14" idx="3"/>
            <a:endCxn id="2" idx="1"/>
          </p:cNvCxnSpPr>
          <p:nvPr/>
        </p:nvCxnSpPr>
        <p:spPr>
          <a:xfrm>
            <a:off x="3177540" y="2468879"/>
            <a:ext cx="1691640" cy="2541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3D23B8-A748-4F41-A8B4-59EDBD44708B}"/>
              </a:ext>
            </a:extLst>
          </p:cNvPr>
          <p:cNvCxnSpPr>
            <a:stCxn id="15" idx="3"/>
            <a:endCxn id="2" idx="1"/>
          </p:cNvCxnSpPr>
          <p:nvPr/>
        </p:nvCxnSpPr>
        <p:spPr>
          <a:xfrm flipV="1">
            <a:off x="3177540" y="2723034"/>
            <a:ext cx="1691640" cy="34051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BEBB29-4B03-4DFA-A604-5D2A4B0A0EB3}"/>
              </a:ext>
            </a:extLst>
          </p:cNvPr>
          <p:cNvCxnSpPr>
            <a:stCxn id="16" idx="3"/>
            <a:endCxn id="2" idx="1"/>
          </p:cNvCxnSpPr>
          <p:nvPr/>
        </p:nvCxnSpPr>
        <p:spPr>
          <a:xfrm flipV="1">
            <a:off x="3177540" y="2723034"/>
            <a:ext cx="1691640" cy="935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976589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620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39790" y="820525"/>
            <a:ext cx="8864419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This presentation will explore potential customer data and transaction history to develop potential customer model </a:t>
            </a:r>
            <a:r>
              <a:rPr lang="vi-VN" dirty="0"/>
              <a:t>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027564"/>
            <a:ext cx="2310719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F102097-D255-4CB9-AF4F-85BA1A5509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51" y="1824062"/>
            <a:ext cx="7350098" cy="33229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16599"/>
            <a:ext cx="8964375" cy="794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spc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 on the number of purchase in 3 year to identify the major group which account </a:t>
            </a:r>
            <a:r>
              <a:rPr lang="en-US" sz="1800" spc="0" dirty="0">
                <a:solidFill>
                  <a:srgbClr val="000000"/>
                </a:solidFill>
                <a:effectLst/>
                <a:latin typeface="+mn-lt"/>
              </a:rPr>
              <a:t>highest </a:t>
            </a:r>
            <a:r>
              <a:rPr lang="vi-VN" sz="1800" dirty="0" err="1">
                <a:latin typeface="+mn-lt"/>
              </a:rPr>
              <a:t>proportions</a:t>
            </a:r>
            <a:endParaRPr sz="1800" dirty="0">
              <a:latin typeface="+mn-lt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09337E7-9D92-445B-8FE0-C19C84242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86" y="1284030"/>
            <a:ext cx="4219923" cy="188617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1A248DA-C0B0-4072-8C2A-65573FABE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98" y="3170208"/>
            <a:ext cx="4385749" cy="19602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66CB1-C732-4B65-83A2-863261D31B44}"/>
              </a:ext>
            </a:extLst>
          </p:cNvPr>
          <p:cNvSpPr txBox="1"/>
          <p:nvPr/>
        </p:nvSpPr>
        <p:spPr>
          <a:xfrm>
            <a:off x="297180" y="1611208"/>
            <a:ext cx="4313727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vi-VN" b="1" u="sng" dirty="0" err="1"/>
              <a:t>Tenure</a:t>
            </a:r>
            <a:r>
              <a:rPr lang="vi-VN" b="1" u="sng" dirty="0"/>
              <a:t> </a:t>
            </a:r>
            <a:r>
              <a:rPr lang="vi-VN" b="1" u="sng" dirty="0" err="1"/>
              <a:t>data</a:t>
            </a:r>
            <a:r>
              <a:rPr lang="vi-VN" b="1" dirty="0"/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vi-V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vi-VN" dirty="0"/>
              <a:t>The </a:t>
            </a:r>
            <a:r>
              <a:rPr lang="vi-VN" dirty="0" err="1"/>
              <a:t>data</a:t>
            </a:r>
            <a:r>
              <a:rPr lang="vi-VN" dirty="0"/>
              <a:t> </a:t>
            </a:r>
            <a:r>
              <a:rPr lang="vi-VN" dirty="0" err="1"/>
              <a:t>indicate</a:t>
            </a:r>
            <a:r>
              <a:rPr lang="vi-VN" dirty="0"/>
              <a:t> </a:t>
            </a:r>
            <a:r>
              <a:rPr lang="vi-VN" dirty="0" err="1"/>
              <a:t>that</a:t>
            </a:r>
            <a:r>
              <a:rPr lang="vi-VN" dirty="0"/>
              <a:t> </a:t>
            </a:r>
            <a:r>
              <a:rPr lang="vi-VN" dirty="0" err="1"/>
              <a:t>customers</a:t>
            </a:r>
            <a:r>
              <a:rPr lang="vi-VN" dirty="0"/>
              <a:t> </a:t>
            </a:r>
            <a:r>
              <a:rPr lang="vi-VN" dirty="0" err="1"/>
              <a:t>which</a:t>
            </a:r>
            <a:r>
              <a:rPr lang="vi-VN" dirty="0"/>
              <a:t> </a:t>
            </a:r>
            <a:r>
              <a:rPr lang="vi-VN" dirty="0" err="1"/>
              <a:t>have</a:t>
            </a:r>
            <a:r>
              <a:rPr lang="vi-VN" dirty="0"/>
              <a:t> the </a:t>
            </a:r>
            <a:r>
              <a:rPr lang="vi-VN" dirty="0" err="1"/>
              <a:t>tenure</a:t>
            </a:r>
            <a:r>
              <a:rPr lang="vi-VN" dirty="0"/>
              <a:t> </a:t>
            </a:r>
            <a:r>
              <a:rPr lang="vi-VN" dirty="0" err="1"/>
              <a:t>between</a:t>
            </a:r>
            <a:r>
              <a:rPr lang="vi-VN" dirty="0"/>
              <a:t> 5 to 17 </a:t>
            </a:r>
            <a:r>
              <a:rPr lang="vi-VN" dirty="0" err="1"/>
              <a:t>tend</a:t>
            </a:r>
            <a:r>
              <a:rPr lang="vi-VN" dirty="0"/>
              <a:t> to </a:t>
            </a:r>
            <a:r>
              <a:rPr lang="vi-VN" dirty="0" err="1"/>
              <a:t>spent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bike</a:t>
            </a:r>
            <a:r>
              <a:rPr lang="vi-VN" dirty="0"/>
              <a:t> </a:t>
            </a:r>
            <a:r>
              <a:rPr lang="vi-VN" dirty="0" err="1"/>
              <a:t>related</a:t>
            </a:r>
            <a:r>
              <a:rPr lang="vi-VN" dirty="0"/>
              <a:t> </a:t>
            </a:r>
            <a:r>
              <a:rPr lang="vi-VN" dirty="0" err="1"/>
              <a:t>product</a:t>
            </a:r>
            <a:r>
              <a:rPr lang="vi-VN" dirty="0"/>
              <a:t> </a:t>
            </a:r>
            <a:r>
              <a:rPr lang="vi-VN" dirty="0" err="1"/>
              <a:t>more</a:t>
            </a:r>
            <a:r>
              <a:rPr lang="vi-VN" dirty="0"/>
              <a:t> than the </a:t>
            </a:r>
            <a:r>
              <a:rPr lang="vi-VN" dirty="0" err="1"/>
              <a:t>orther</a:t>
            </a:r>
            <a:r>
              <a:rPr lang="vi-VN" dirty="0"/>
              <a:t> in the </a:t>
            </a:r>
            <a:r>
              <a:rPr lang="vi-VN" dirty="0" err="1"/>
              <a:t>past</a:t>
            </a:r>
            <a:r>
              <a:rPr lang="vi-VN" dirty="0"/>
              <a:t> 3 </a:t>
            </a:r>
            <a:r>
              <a:rPr lang="vi-VN" dirty="0" err="1"/>
              <a:t>years</a:t>
            </a:r>
            <a:r>
              <a:rPr lang="vi-VN" dirty="0"/>
              <a:t>. (</a:t>
            </a:r>
            <a:r>
              <a:rPr lang="vi-VN" dirty="0" err="1"/>
              <a:t>each</a:t>
            </a:r>
            <a:r>
              <a:rPr lang="vi-VN" dirty="0"/>
              <a:t> </a:t>
            </a:r>
            <a:r>
              <a:rPr lang="vi-VN" dirty="0" err="1"/>
              <a:t>have</a:t>
            </a:r>
            <a:r>
              <a:rPr lang="vi-VN" dirty="0"/>
              <a:t> </a:t>
            </a:r>
            <a:r>
              <a:rPr lang="vi-VN" dirty="0" err="1"/>
              <a:t>higher</a:t>
            </a:r>
            <a:r>
              <a:rPr lang="vi-VN" dirty="0"/>
              <a:t> than 2000 </a:t>
            </a:r>
            <a:r>
              <a:rPr lang="vi-VN" dirty="0" err="1"/>
              <a:t>product</a:t>
            </a:r>
            <a:r>
              <a:rPr lang="vi-VN" dirty="0"/>
              <a:t>).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vi-V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Property</a:t>
            </a:r>
            <a:r>
              <a:rPr kumimoji="0" lang="vi-VN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Valuation</a:t>
            </a:r>
            <a:r>
              <a:rPr kumimoji="0" lang="vi-VN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</a:t>
            </a:r>
            <a:r>
              <a:rPr kumimoji="0" lang="vi-V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vi-V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vi-VN" dirty="0" err="1"/>
              <a:t>It</a:t>
            </a:r>
            <a:r>
              <a:rPr lang="vi-VN" dirty="0"/>
              <a:t>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clear</a:t>
            </a:r>
            <a:r>
              <a:rPr lang="vi-VN" dirty="0"/>
              <a:t> </a:t>
            </a:r>
            <a:r>
              <a:rPr lang="vi-VN" dirty="0" err="1"/>
              <a:t>that</a:t>
            </a:r>
            <a:r>
              <a:rPr lang="vi-VN" dirty="0"/>
              <a:t> </a:t>
            </a:r>
            <a:r>
              <a:rPr lang="vi-VN" dirty="0" err="1"/>
              <a:t>propety</a:t>
            </a:r>
            <a:r>
              <a:rPr lang="vi-VN" dirty="0"/>
              <a:t> </a:t>
            </a:r>
            <a:r>
              <a:rPr lang="vi-VN" dirty="0" err="1"/>
              <a:t>valuation</a:t>
            </a:r>
            <a:r>
              <a:rPr lang="vi-VN" dirty="0"/>
              <a:t> </a:t>
            </a:r>
            <a:r>
              <a:rPr lang="vi-VN" dirty="0" err="1"/>
              <a:t>form</a:t>
            </a:r>
            <a:r>
              <a:rPr lang="vi-VN" dirty="0"/>
              <a:t> 7 to 10 </a:t>
            </a:r>
            <a:r>
              <a:rPr lang="vi-VN" dirty="0" err="1"/>
              <a:t>make</a:t>
            </a:r>
            <a:r>
              <a:rPr lang="vi-VN" dirty="0"/>
              <a:t> </a:t>
            </a:r>
            <a:r>
              <a:rPr lang="vi-VN" dirty="0" err="1"/>
              <a:t>up</a:t>
            </a:r>
            <a:r>
              <a:rPr lang="vi-VN" dirty="0"/>
              <a:t> </a:t>
            </a:r>
            <a:r>
              <a:rPr lang="vi-VN" dirty="0" err="1"/>
              <a:t>much</a:t>
            </a:r>
            <a:r>
              <a:rPr lang="vi-VN" dirty="0"/>
              <a:t> </a:t>
            </a:r>
            <a:r>
              <a:rPr lang="vi-VN" dirty="0" err="1"/>
              <a:t>higher</a:t>
            </a:r>
            <a:r>
              <a:rPr lang="vi-VN" dirty="0"/>
              <a:t> </a:t>
            </a:r>
            <a:r>
              <a:rPr lang="vi-VN" dirty="0" err="1"/>
              <a:t>proportion</a:t>
            </a:r>
            <a:r>
              <a:rPr lang="vi-VN" dirty="0"/>
              <a:t> in the </a:t>
            </a:r>
            <a:r>
              <a:rPr lang="vi-VN" dirty="0" err="1"/>
              <a:t>char</a:t>
            </a:r>
            <a:r>
              <a:rPr lang="vi-VN" dirty="0"/>
              <a:t> (</a:t>
            </a:r>
            <a:r>
              <a:rPr lang="vi-VN" dirty="0" err="1"/>
              <a:t>all</a:t>
            </a:r>
            <a:r>
              <a:rPr lang="vi-VN" dirty="0"/>
              <a:t> 4 </a:t>
            </a:r>
            <a:r>
              <a:rPr lang="vi-VN" dirty="0" err="1"/>
              <a:t>propety</a:t>
            </a:r>
            <a:r>
              <a:rPr lang="vi-VN" dirty="0"/>
              <a:t> </a:t>
            </a:r>
            <a:r>
              <a:rPr lang="vi-VN" dirty="0" err="1"/>
              <a:t>valuation</a:t>
            </a:r>
            <a:r>
              <a:rPr lang="vi-VN" dirty="0"/>
              <a:t> </a:t>
            </a:r>
            <a:r>
              <a:rPr lang="vi-VN" dirty="0" err="1"/>
              <a:t>are</a:t>
            </a:r>
            <a:r>
              <a:rPr lang="vi-VN" dirty="0"/>
              <a:t> </a:t>
            </a:r>
            <a:r>
              <a:rPr lang="vi-VN" dirty="0" err="1"/>
              <a:t>higher</a:t>
            </a:r>
            <a:r>
              <a:rPr lang="vi-VN" dirty="0"/>
              <a:t> than 6000 </a:t>
            </a:r>
            <a:r>
              <a:rPr lang="vi-VN" dirty="0" err="1"/>
              <a:t>product</a:t>
            </a:r>
            <a:r>
              <a:rPr lang="vi-VN" dirty="0"/>
              <a:t> </a:t>
            </a:r>
            <a:r>
              <a:rPr lang="vi-VN" dirty="0" err="1"/>
              <a:t>while</a:t>
            </a:r>
            <a:r>
              <a:rPr lang="vi-VN" dirty="0"/>
              <a:t> </a:t>
            </a:r>
            <a:r>
              <a:rPr lang="vi-VN" dirty="0" err="1"/>
              <a:t>orthers</a:t>
            </a:r>
            <a:r>
              <a:rPr lang="vi-VN" dirty="0"/>
              <a:t> </a:t>
            </a:r>
            <a:r>
              <a:rPr lang="vi-VN" dirty="0" err="1"/>
              <a:t>are</a:t>
            </a:r>
            <a:r>
              <a:rPr lang="vi-VN" dirty="0"/>
              <a:t> </a:t>
            </a:r>
            <a:r>
              <a:rPr lang="vi-VN" dirty="0" err="1"/>
              <a:t>less</a:t>
            </a:r>
            <a:r>
              <a:rPr lang="vi-VN" dirty="0"/>
              <a:t> than 4000)</a:t>
            </a:r>
            <a:endParaRPr kumimoji="0" lang="vi-V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22785A7-B0C6-4745-A596-E4FE9C8D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9628"/>
            <a:ext cx="7056120" cy="31538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9F98B2-D21A-4A56-A976-55A8D1A266D8}"/>
              </a:ext>
            </a:extLst>
          </p:cNvPr>
          <p:cNvSpPr txBox="1"/>
          <p:nvPr/>
        </p:nvSpPr>
        <p:spPr>
          <a:xfrm>
            <a:off x="4930720" y="1524000"/>
            <a:ext cx="3947160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</a:t>
            </a:r>
            <a:r>
              <a:rPr kumimoji="0" lang="vi-VN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Industry</a:t>
            </a:r>
            <a:r>
              <a:rPr kumimoji="0" lang="vi-VN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vi-V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Three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major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industries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is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Financial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Manufacturing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and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Health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which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account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more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than a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haft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of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all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industries</a:t>
            </a:r>
            <a:endParaRPr kumimoji="0" lang="vi-V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222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C9941822-C94D-4138-A016-62981D35A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1" r="17504"/>
          <a:stretch/>
        </p:blipFill>
        <p:spPr>
          <a:xfrm>
            <a:off x="396242" y="1170275"/>
            <a:ext cx="3596640" cy="2504233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7F9020F5-0526-47D6-B783-D44C283807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1" r="23217"/>
          <a:stretch/>
        </p:blipFill>
        <p:spPr>
          <a:xfrm>
            <a:off x="3992882" y="2756772"/>
            <a:ext cx="2933700" cy="2504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3F667A-C1E6-44E9-94A2-3DF7813580C5}"/>
              </a:ext>
            </a:extLst>
          </p:cNvPr>
          <p:cNvSpPr txBox="1"/>
          <p:nvPr/>
        </p:nvSpPr>
        <p:spPr>
          <a:xfrm>
            <a:off x="4831082" y="1037399"/>
            <a:ext cx="4191000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</a:t>
            </a:r>
            <a:r>
              <a:rPr kumimoji="0" lang="vi-VN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Segment</a:t>
            </a:r>
            <a:r>
              <a:rPr kumimoji="0" lang="vi-VN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and</a:t>
            </a:r>
            <a:r>
              <a:rPr kumimoji="0" lang="vi-VN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State</a:t>
            </a:r>
            <a:r>
              <a:rPr kumimoji="0" lang="vi-VN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vi-V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vi-VN" dirty="0" err="1"/>
              <a:t>These</a:t>
            </a:r>
            <a:r>
              <a:rPr lang="vi-VN" dirty="0"/>
              <a:t> </a:t>
            </a:r>
            <a:r>
              <a:rPr lang="vi-VN" dirty="0" err="1"/>
              <a:t>two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 </a:t>
            </a:r>
            <a:r>
              <a:rPr lang="vi-VN" dirty="0" err="1"/>
              <a:t>are</a:t>
            </a:r>
            <a:r>
              <a:rPr lang="vi-VN" dirty="0"/>
              <a:t> </a:t>
            </a:r>
            <a:r>
              <a:rPr lang="vi-VN" dirty="0" err="1"/>
              <a:t>quite</a:t>
            </a:r>
            <a:r>
              <a:rPr lang="vi-VN" dirty="0"/>
              <a:t> </a:t>
            </a:r>
            <a:r>
              <a:rPr lang="vi-VN" dirty="0" err="1"/>
              <a:t>similar</a:t>
            </a:r>
            <a:r>
              <a:rPr lang="vi-VN" dirty="0"/>
              <a:t> in </a:t>
            </a:r>
            <a:r>
              <a:rPr lang="vi-VN" dirty="0" err="1"/>
              <a:t>proportion</a:t>
            </a:r>
            <a:r>
              <a:rPr lang="vi-VN" dirty="0"/>
              <a:t>, the </a:t>
            </a:r>
            <a:r>
              <a:rPr lang="vi-VN" dirty="0" err="1"/>
              <a:t>Mass</a:t>
            </a:r>
            <a:r>
              <a:rPr lang="vi-VN" dirty="0"/>
              <a:t> </a:t>
            </a:r>
            <a:r>
              <a:rPr lang="vi-VN" dirty="0" err="1"/>
              <a:t>Custormer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Wales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proportions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50% in </a:t>
            </a:r>
            <a:r>
              <a:rPr kumimoji="0" lang="vi-VN" sz="1400" i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</a:t>
            </a:r>
            <a:r>
              <a:rPr kumimoji="0" lang="vi-VN" sz="140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i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Segment</a:t>
            </a:r>
            <a:r>
              <a:rPr kumimoji="0" lang="vi-VN" sz="140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i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and</a:t>
            </a:r>
            <a:r>
              <a:rPr kumimoji="0" lang="vi-VN" sz="140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i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State</a:t>
            </a:r>
            <a:r>
              <a:rPr kumimoji="0" lang="vi-VN" sz="140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i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respectively</a:t>
            </a:r>
            <a:endParaRPr kumimoji="0" lang="vi-VN" sz="1400" i="0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3548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165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headline insight or information here. This should be the most important point for this slide.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D407B3C6-1C42-432A-8002-021844CBA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r="25155"/>
          <a:stretch/>
        </p:blipFill>
        <p:spPr>
          <a:xfrm>
            <a:off x="6361065" y="2015490"/>
            <a:ext cx="2745759" cy="2544322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90D46635-7F6C-4C63-A84D-EC45132BE6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4" r="23032"/>
          <a:stretch/>
        </p:blipFill>
        <p:spPr>
          <a:xfrm>
            <a:off x="3329186" y="2015490"/>
            <a:ext cx="2911334" cy="25443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1D00B8-88FF-44D0-9195-CFD39C4F06E6}"/>
              </a:ext>
            </a:extLst>
          </p:cNvPr>
          <p:cNvSpPr txBox="1"/>
          <p:nvPr/>
        </p:nvSpPr>
        <p:spPr>
          <a:xfrm>
            <a:off x="300990" y="2455128"/>
            <a:ext cx="3028196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Gender</a:t>
            </a:r>
            <a:r>
              <a:rPr kumimoji="0" lang="vi-VN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and</a:t>
            </a:r>
            <a:r>
              <a:rPr kumimoji="0" lang="vi-VN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Onw</a:t>
            </a:r>
            <a:r>
              <a:rPr kumimoji="0" lang="vi-VN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Car</a:t>
            </a:r>
            <a:r>
              <a:rPr kumimoji="0" lang="vi-VN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vi-V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vi-VN" dirty="0" err="1"/>
              <a:t>Both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these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 </a:t>
            </a:r>
            <a:r>
              <a:rPr lang="vi-VN" dirty="0" err="1"/>
              <a:t>are</a:t>
            </a:r>
            <a:r>
              <a:rPr lang="vi-VN" dirty="0"/>
              <a:t> </a:t>
            </a:r>
            <a:r>
              <a:rPr lang="vi-VN" dirty="0" err="1"/>
              <a:t>equa</a:t>
            </a:r>
            <a:r>
              <a:rPr lang="vi-VN" dirty="0"/>
              <a:t> in </a:t>
            </a:r>
            <a:r>
              <a:rPr lang="vi-VN" dirty="0" err="1"/>
              <a:t>proportion</a:t>
            </a:r>
            <a:r>
              <a:rPr lang="vi-VN" dirty="0"/>
              <a:t> so </a:t>
            </a:r>
            <a:r>
              <a:rPr lang="vi-VN" dirty="0" err="1"/>
              <a:t>there</a:t>
            </a:r>
            <a:r>
              <a:rPr lang="vi-VN" dirty="0"/>
              <a:t> </a:t>
            </a:r>
            <a:r>
              <a:rPr lang="vi-VN" dirty="0" err="1"/>
              <a:t>are</a:t>
            </a:r>
            <a:r>
              <a:rPr lang="vi-VN" dirty="0"/>
              <a:t> no </a:t>
            </a:r>
            <a:r>
              <a:rPr lang="vi-VN" dirty="0" err="1"/>
              <a:t>conclution</a:t>
            </a:r>
            <a:r>
              <a:rPr lang="vi-VN" dirty="0"/>
              <a:t> </a:t>
            </a:r>
            <a:r>
              <a:rPr lang="vi-VN" dirty="0" err="1"/>
              <a:t>about</a:t>
            </a:r>
            <a:r>
              <a:rPr lang="vi-VN" dirty="0"/>
              <a:t> </a:t>
            </a:r>
            <a:r>
              <a:rPr lang="vi-VN" dirty="0" err="1"/>
              <a:t>which</a:t>
            </a:r>
            <a:r>
              <a:rPr lang="vi-VN" dirty="0"/>
              <a:t> </a:t>
            </a:r>
            <a:r>
              <a:rPr lang="vi-VN" dirty="0" err="1"/>
              <a:t>customer</a:t>
            </a:r>
            <a:r>
              <a:rPr lang="vi-VN" dirty="0"/>
              <a:t> </a:t>
            </a:r>
            <a:r>
              <a:rPr lang="vi-VN" dirty="0" err="1"/>
              <a:t>should</a:t>
            </a:r>
            <a:r>
              <a:rPr lang="vi-VN" dirty="0"/>
              <a:t> be </a:t>
            </a:r>
            <a:r>
              <a:rPr lang="vi-VN" dirty="0" err="1"/>
              <a:t>targeted</a:t>
            </a:r>
            <a:endParaRPr kumimoji="0" lang="vi-VN" sz="1400" i="0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9091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165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headline insight or information here. This should be the most important point for this slide.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D9869579-336B-405E-A0C2-06E0F2BFF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4405"/>
          <a:stretch/>
        </p:blipFill>
        <p:spPr>
          <a:xfrm>
            <a:off x="4913561" y="1736685"/>
            <a:ext cx="3559879" cy="3192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7886BF-9E78-4DDD-8BC2-AA715BEB7947}"/>
              </a:ext>
            </a:extLst>
          </p:cNvPr>
          <p:cNvSpPr txBox="1"/>
          <p:nvPr/>
        </p:nvSpPr>
        <p:spPr>
          <a:xfrm>
            <a:off x="548640" y="2667000"/>
            <a:ext cx="418338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</a:t>
            </a:r>
            <a:r>
              <a:rPr kumimoji="0" lang="vi-VN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group</a:t>
            </a:r>
            <a:r>
              <a:rPr kumimoji="0" lang="vi-VN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vi-V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group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distrinution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is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quite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balance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between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4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vi-V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groups</a:t>
            </a:r>
            <a:r>
              <a:rPr kumimoji="0" lang="vi-V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(45-60, 30-45, 60-75, 15-30)</a:t>
            </a:r>
          </a:p>
        </p:txBody>
      </p:sp>
    </p:spTree>
    <p:extLst>
      <p:ext uri="{BB962C8B-B14F-4D97-AF65-F5344CB8AC3E}">
        <p14:creationId xmlns:p14="http://schemas.microsoft.com/office/powerpoint/2010/main" val="1477136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01007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vi-VN" dirty="0" err="1"/>
              <a:t>After</a:t>
            </a:r>
            <a:r>
              <a:rPr lang="vi-VN" dirty="0"/>
              <a:t> </a:t>
            </a:r>
            <a:r>
              <a:rPr lang="vi-VN" dirty="0" err="1"/>
              <a:t>explorating</a:t>
            </a:r>
            <a:r>
              <a:rPr lang="vi-VN" dirty="0"/>
              <a:t> the </a:t>
            </a:r>
            <a:r>
              <a:rPr lang="vi-VN" dirty="0" err="1"/>
              <a:t>potential</a:t>
            </a:r>
            <a:r>
              <a:rPr lang="vi-VN" dirty="0"/>
              <a:t> </a:t>
            </a:r>
            <a:r>
              <a:rPr lang="vi-VN" dirty="0" err="1"/>
              <a:t>customers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 </a:t>
            </a:r>
            <a:r>
              <a:rPr lang="vi-VN" dirty="0" err="1"/>
              <a:t>we</a:t>
            </a:r>
            <a:r>
              <a:rPr lang="vi-VN" dirty="0"/>
              <a:t> </a:t>
            </a:r>
            <a:r>
              <a:rPr lang="vi-VN" dirty="0" err="1"/>
              <a:t>went</a:t>
            </a:r>
            <a:r>
              <a:rPr lang="vi-VN" dirty="0"/>
              <a:t> </a:t>
            </a:r>
            <a:r>
              <a:rPr lang="vi-VN" dirty="0" err="1"/>
              <a:t>back</a:t>
            </a:r>
            <a:r>
              <a:rPr lang="vi-VN" dirty="0"/>
              <a:t> </a:t>
            </a:r>
            <a:r>
              <a:rPr lang="vi-VN" dirty="0" err="1"/>
              <a:t>checking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history</a:t>
            </a:r>
            <a:r>
              <a:rPr lang="vi-VN" dirty="0"/>
              <a:t> </a:t>
            </a:r>
            <a:r>
              <a:rPr lang="vi-VN" dirty="0" err="1"/>
              <a:t>transaction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old</a:t>
            </a:r>
            <a:r>
              <a:rPr lang="vi-VN" dirty="0"/>
              <a:t> </a:t>
            </a:r>
            <a:r>
              <a:rPr lang="vi-VN" dirty="0" err="1"/>
              <a:t>customers</a:t>
            </a:r>
            <a:r>
              <a:rPr lang="vi-VN" dirty="0"/>
              <a:t> </a:t>
            </a:r>
            <a:r>
              <a:rPr lang="vi-VN" dirty="0" err="1"/>
              <a:t>demographic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774140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vi-VN" i="1" dirty="0"/>
              <a:t>The </a:t>
            </a:r>
            <a:r>
              <a:rPr lang="vi-VN" i="1" dirty="0" err="1"/>
              <a:t>proportion</a:t>
            </a:r>
            <a:r>
              <a:rPr lang="vi-VN" i="1" dirty="0"/>
              <a:t> </a:t>
            </a:r>
            <a:r>
              <a:rPr lang="vi-VN" i="1" dirty="0" err="1"/>
              <a:t>between</a:t>
            </a:r>
            <a:r>
              <a:rPr lang="vi-VN" i="1" dirty="0"/>
              <a:t> </a:t>
            </a:r>
            <a:r>
              <a:rPr lang="vi-VN" i="1" dirty="0" err="1"/>
              <a:t>demographic</a:t>
            </a:r>
            <a:r>
              <a:rPr lang="vi-VN" i="1" dirty="0"/>
              <a:t> </a:t>
            </a:r>
            <a:r>
              <a:rPr lang="vi-VN" i="1" dirty="0" err="1"/>
              <a:t>data</a:t>
            </a:r>
            <a:r>
              <a:rPr lang="vi-VN" i="1" dirty="0"/>
              <a:t> </a:t>
            </a:r>
            <a:r>
              <a:rPr lang="vi-VN" i="1" dirty="0" err="1"/>
              <a:t>are</a:t>
            </a:r>
            <a:r>
              <a:rPr lang="vi-VN" i="1" dirty="0"/>
              <a:t> </a:t>
            </a:r>
            <a:r>
              <a:rPr lang="vi-VN" i="1" dirty="0" err="1"/>
              <a:t>quite</a:t>
            </a:r>
            <a:r>
              <a:rPr lang="vi-VN" i="1" dirty="0"/>
              <a:t> </a:t>
            </a:r>
            <a:r>
              <a:rPr lang="vi-VN" i="1" dirty="0" err="1"/>
              <a:t>similar</a:t>
            </a:r>
            <a:r>
              <a:rPr lang="vi-VN" i="1" dirty="0"/>
              <a:t> in </a:t>
            </a:r>
            <a:r>
              <a:rPr lang="vi-VN" i="1" dirty="0" err="1"/>
              <a:t>Gender</a:t>
            </a:r>
            <a:r>
              <a:rPr lang="vi-VN" i="1" dirty="0"/>
              <a:t>, </a:t>
            </a:r>
            <a:r>
              <a:rPr lang="vi-VN" i="1" dirty="0" err="1"/>
              <a:t>Car</a:t>
            </a:r>
            <a:r>
              <a:rPr lang="vi-VN" i="1" dirty="0"/>
              <a:t> </a:t>
            </a:r>
            <a:r>
              <a:rPr lang="vi-VN" i="1" dirty="0" err="1"/>
              <a:t>Owner</a:t>
            </a:r>
            <a:r>
              <a:rPr lang="vi-VN" i="1" dirty="0"/>
              <a:t>, </a:t>
            </a:r>
            <a:r>
              <a:rPr kumimoji="0" lang="vi-VN" i="1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Wealth</a:t>
            </a:r>
            <a:r>
              <a:rPr kumimoji="0" lang="vi-VN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 </a:t>
            </a:r>
            <a:r>
              <a:rPr kumimoji="0" lang="vi-VN" i="1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Segment</a:t>
            </a:r>
            <a:r>
              <a:rPr kumimoji="0" lang="vi-VN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, </a:t>
            </a:r>
            <a:r>
              <a:rPr kumimoji="0" lang="vi-VN" i="1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P</a:t>
            </a:r>
            <a:r>
              <a:rPr lang="vi-VN" i="1" dirty="0" err="1"/>
              <a:t>ropety</a:t>
            </a:r>
            <a:r>
              <a:rPr lang="vi-VN" i="1" dirty="0"/>
              <a:t> </a:t>
            </a:r>
            <a:r>
              <a:rPr lang="vi-VN" i="1" dirty="0" err="1"/>
              <a:t>Valuation</a:t>
            </a:r>
            <a:r>
              <a:rPr lang="vi-VN" i="1" dirty="0"/>
              <a:t>, </a:t>
            </a:r>
            <a:r>
              <a:rPr kumimoji="0" lang="vi-VN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job</a:t>
            </a:r>
            <a:r>
              <a:rPr kumimoji="0" lang="vi-VN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 </a:t>
            </a:r>
            <a:r>
              <a:rPr kumimoji="0" lang="vi-VN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industries</a:t>
            </a:r>
            <a:r>
              <a:rPr kumimoji="0" lang="vi-VN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, </a:t>
            </a:r>
            <a:r>
              <a:rPr kumimoji="0" lang="vi-VN" i="1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Wealth</a:t>
            </a:r>
            <a:r>
              <a:rPr kumimoji="0" lang="vi-VN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 </a:t>
            </a:r>
            <a:r>
              <a:rPr kumimoji="0" lang="vi-VN" i="1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Segment</a:t>
            </a:r>
            <a:r>
              <a:rPr kumimoji="0" lang="vi-VN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 </a:t>
            </a:r>
            <a:r>
              <a:rPr kumimoji="0" lang="vi-VN" i="1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and</a:t>
            </a:r>
            <a:r>
              <a:rPr kumimoji="0" lang="vi-VN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 </a:t>
            </a:r>
            <a:r>
              <a:rPr kumimoji="0" lang="vi-VN" i="1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Arial"/>
              </a:rPr>
              <a:t>State</a:t>
            </a:r>
            <a:r>
              <a:rPr lang="vi-VN" i="1" dirty="0">
                <a:ea typeface="+mn-ea"/>
                <a:cs typeface="+mn-cs"/>
                <a:sym typeface="Arial"/>
              </a:rPr>
              <a:t>. </a:t>
            </a:r>
            <a:r>
              <a:rPr lang="vi-VN" i="1" dirty="0" err="1">
                <a:ea typeface="+mn-ea"/>
                <a:cs typeface="+mn-cs"/>
                <a:sym typeface="Arial"/>
              </a:rPr>
              <a:t>Only</a:t>
            </a:r>
            <a:r>
              <a:rPr lang="vi-VN" i="1" dirty="0">
                <a:ea typeface="+mn-ea"/>
                <a:cs typeface="+mn-cs"/>
                <a:sym typeface="Arial"/>
              </a:rPr>
              <a:t> </a:t>
            </a:r>
            <a:r>
              <a:rPr lang="vi-VN" i="1" dirty="0" err="1">
                <a:ea typeface="+mn-ea"/>
                <a:cs typeface="+mn-cs"/>
                <a:sym typeface="Arial"/>
              </a:rPr>
              <a:t>Tenure</a:t>
            </a:r>
            <a:r>
              <a:rPr lang="vi-VN" i="1" dirty="0">
                <a:ea typeface="+mn-ea"/>
                <a:cs typeface="+mn-cs"/>
                <a:sym typeface="Arial"/>
              </a:rPr>
              <a:t> </a:t>
            </a:r>
            <a:r>
              <a:rPr lang="vi-VN" i="1" dirty="0" err="1">
                <a:ea typeface="+mn-ea"/>
                <a:cs typeface="+mn-cs"/>
                <a:sym typeface="Arial"/>
              </a:rPr>
              <a:t>and</a:t>
            </a:r>
            <a:r>
              <a:rPr lang="vi-VN" i="1" dirty="0">
                <a:ea typeface="+mn-ea"/>
                <a:cs typeface="+mn-cs"/>
                <a:sym typeface="Arial"/>
              </a:rPr>
              <a:t> </a:t>
            </a:r>
            <a:r>
              <a:rPr lang="vi-VN" i="1" dirty="0" err="1">
                <a:ea typeface="+mn-ea"/>
                <a:cs typeface="+mn-cs"/>
                <a:sym typeface="Arial"/>
              </a:rPr>
              <a:t>Age</a:t>
            </a:r>
            <a:r>
              <a:rPr lang="vi-VN" i="1" dirty="0">
                <a:ea typeface="+mn-ea"/>
                <a:cs typeface="+mn-cs"/>
                <a:sym typeface="Arial"/>
              </a:rPr>
              <a:t> </a:t>
            </a:r>
            <a:r>
              <a:rPr lang="vi-VN" i="1" dirty="0" err="1">
                <a:ea typeface="+mn-ea"/>
                <a:cs typeface="+mn-cs"/>
                <a:sym typeface="Arial"/>
              </a:rPr>
              <a:t>group</a:t>
            </a:r>
            <a:r>
              <a:rPr lang="vi-VN" i="1" dirty="0">
                <a:ea typeface="+mn-ea"/>
                <a:cs typeface="+mn-cs"/>
                <a:sym typeface="Arial"/>
              </a:rPr>
              <a:t> </a:t>
            </a:r>
            <a:r>
              <a:rPr lang="vi-VN" i="1" dirty="0" err="1">
                <a:ea typeface="+mn-ea"/>
                <a:cs typeface="+mn-cs"/>
                <a:sym typeface="Arial"/>
              </a:rPr>
              <a:t>show</a:t>
            </a:r>
            <a:r>
              <a:rPr lang="vi-VN" i="1" dirty="0">
                <a:ea typeface="+mn-ea"/>
                <a:cs typeface="+mn-cs"/>
                <a:sym typeface="Arial"/>
              </a:rPr>
              <a:t> </a:t>
            </a:r>
            <a:r>
              <a:rPr lang="vi-VN" i="1" dirty="0" err="1">
                <a:ea typeface="+mn-ea"/>
                <a:cs typeface="+mn-cs"/>
                <a:sym typeface="Arial"/>
              </a:rPr>
              <a:t>different</a:t>
            </a:r>
            <a:r>
              <a:rPr lang="vi-VN" i="1" dirty="0">
                <a:ea typeface="+mn-ea"/>
                <a:cs typeface="+mn-cs"/>
                <a:sym typeface="Arial"/>
              </a:rPr>
              <a:t> </a:t>
            </a:r>
            <a:r>
              <a:rPr lang="vi-VN" i="1" dirty="0" err="1">
                <a:ea typeface="+mn-ea"/>
                <a:cs typeface="+mn-cs"/>
                <a:sym typeface="Arial"/>
              </a:rPr>
              <a:t>proportions</a:t>
            </a:r>
            <a:endParaRPr i="1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19BB82B6-D049-4735-832D-A4BF83F8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810775"/>
            <a:ext cx="4656985" cy="3122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B401E-19CA-403B-B6C6-1B35A7FFB6BA}"/>
              </a:ext>
            </a:extLst>
          </p:cNvPr>
          <p:cNvSpPr txBox="1"/>
          <p:nvPr/>
        </p:nvSpPr>
        <p:spPr>
          <a:xfrm>
            <a:off x="248857" y="3503831"/>
            <a:ext cx="4046935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4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Tenure</a:t>
            </a:r>
            <a:r>
              <a:rPr kumimoji="0" lang="vi-VN" sz="1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vi-VN" dirty="0"/>
              <a:t>In </a:t>
            </a:r>
            <a:r>
              <a:rPr lang="vi-VN" dirty="0" err="1"/>
              <a:t>transacton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, the </a:t>
            </a:r>
            <a:r>
              <a:rPr lang="vi-VN" dirty="0" err="1"/>
              <a:t>number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transacton</a:t>
            </a:r>
            <a:r>
              <a:rPr lang="vi-VN" dirty="0"/>
              <a:t> </a:t>
            </a:r>
            <a:r>
              <a:rPr lang="vi-VN" dirty="0" err="1"/>
              <a:t>between</a:t>
            </a:r>
            <a:r>
              <a:rPr lang="vi-VN" dirty="0"/>
              <a:t> </a:t>
            </a:r>
            <a:r>
              <a:rPr lang="vi-VN" dirty="0" err="1"/>
              <a:t>tenures</a:t>
            </a:r>
            <a:r>
              <a:rPr lang="vi-VN" dirty="0"/>
              <a:t> do </a:t>
            </a:r>
            <a:r>
              <a:rPr lang="vi-VN" dirty="0" err="1"/>
              <a:t>not</a:t>
            </a:r>
            <a:r>
              <a:rPr lang="vi-VN" dirty="0"/>
              <a:t> </a:t>
            </a:r>
            <a:r>
              <a:rPr lang="vi-VN" dirty="0" err="1"/>
              <a:t>show</a:t>
            </a:r>
            <a:r>
              <a:rPr lang="vi-VN" dirty="0"/>
              <a:t> </a:t>
            </a:r>
            <a:r>
              <a:rPr lang="vi-VN" dirty="0" err="1"/>
              <a:t>big</a:t>
            </a:r>
            <a:r>
              <a:rPr lang="vi-VN" dirty="0"/>
              <a:t> </a:t>
            </a:r>
            <a:r>
              <a:rPr lang="vi-VN" dirty="0" err="1"/>
              <a:t>different</a:t>
            </a:r>
            <a:r>
              <a:rPr lang="vi-VN" dirty="0"/>
              <a:t> </a:t>
            </a:r>
            <a:endParaRPr kumimoji="0" lang="vi-VN" sz="140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Microsoft Office PowerPoint</Application>
  <PresentationFormat>On-screen Show (16:9)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Mai Nguyen</cp:lastModifiedBy>
  <cp:revision>1</cp:revision>
  <dcterms:modified xsi:type="dcterms:W3CDTF">2020-12-16T17:10:41Z</dcterms:modified>
</cp:coreProperties>
</file>