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5" r:id="rId6"/>
    <p:sldId id="263" r:id="rId7"/>
    <p:sldId id="258" r:id="rId8"/>
    <p:sldId id="260" r:id="rId9"/>
    <p:sldId id="264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F1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13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BB8B-66A5-40CE-B54B-1672272D2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FE2B4-1151-42A1-9A5F-3AEA7406F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9C451-7A2D-4DEB-9CC5-2358527B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189-4553-43AE-B806-7A967656CC2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1EF1F-755E-431D-909A-5943492F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0F435-B8B8-488A-9924-FE2E0044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0EF-735A-4F07-B78D-63E0ABE5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87BE-1B85-4E3D-BDFC-56C0852A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62AC-A2D6-4EC1-B1ED-9B506467B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37926-4304-4AB4-B581-DF3C0698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189-4553-43AE-B806-7A967656CC2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AE3D6-D564-4020-B40D-E8D1DED2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8D57-35E5-4C30-BFCC-D13AE159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0EF-735A-4F07-B78D-63E0ABE5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069EC-4149-4649-96C3-972C42FE4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6C227-B81F-4804-8713-9E2200567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D9436-08A4-4C17-B8FC-67F66161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189-4553-43AE-B806-7A967656CC2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80922-7D2E-4D2F-B54A-39233F75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F54DA-64AA-4A1B-B0CD-82470EF0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0EF-735A-4F07-B78D-63E0ABE5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8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17E2-C656-4F97-97E5-0C9C656D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5EC2-34A8-4C93-943A-BA5E167A8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98B8-D1D9-4662-B26E-19130BB7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189-4553-43AE-B806-7A967656CC2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AB8F-724E-4AE5-BBEF-0F03171E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B302E-254F-4C2E-96F8-D28BFF75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0EF-735A-4F07-B78D-63E0ABE5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1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E258-878C-4662-9DA2-2AA6F67F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61498-CD65-45AC-AB7E-75C2274C2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7FB10-F4AC-48D0-8AF1-1289CB32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189-4553-43AE-B806-7A967656CC2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5D20-8ACF-4DA8-9F22-BD2084C2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72EE9-CB75-463F-ABFA-7D61C5D5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0EF-735A-4F07-B78D-63E0ABE5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2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E376-9BB7-4AD5-BB5B-5BF22AF9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50655-FCD0-48DD-97F8-D890A75B3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2ACB4-AD19-4E8F-BA11-F8AAB5C8B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5AFE6-624D-4D84-A1BD-9212C866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189-4553-43AE-B806-7A967656CC2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FF14-A4BB-48A5-91A0-0B7CEBE4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381C6-3823-4969-B975-66944BEF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0EF-735A-4F07-B78D-63E0ABE5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892D-5308-4E73-9357-EE9C77D39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CA845-5886-46BD-A166-AFA9E902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CA8B9-0DAB-4C29-981A-A8EEA8C05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047DF8-24FF-4301-8168-AA1FC0031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83B17-3066-4B6F-AF90-F7ED6B09C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E1DA9-914E-4886-8BF1-51C116CA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189-4553-43AE-B806-7A967656CC2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625D6-64F8-4201-8AEA-AA49A650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A9320-7427-410D-8552-CC86F98C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0EF-735A-4F07-B78D-63E0ABE5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0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1BD1-21A9-4286-92B8-58843A56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A1B33-3442-45BA-A31D-7CD7997A5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189-4553-43AE-B806-7A967656CC2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DF056-E951-4264-BDB3-99AFB846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F890D-23D2-4839-8067-97573943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0EF-735A-4F07-B78D-63E0ABE5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8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6809C-3DE5-42E0-9261-9AAA468C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189-4553-43AE-B806-7A967656CC2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93F51-A121-43AE-B5D6-975F32CB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1C207-EC31-4AAE-BF15-00811D6D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0EF-735A-4F07-B78D-63E0ABE5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6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4DD7-C56D-4428-AD67-FB5A315C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B351-0C79-471A-9D00-23E8A2D2D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85848-8652-4921-8559-164E63E7A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921EC-D829-4094-B3AA-90AB10B4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189-4553-43AE-B806-7A967656CC2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CB6C0-ABA1-41D3-9CAE-62D11B94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80ABB-9765-4B8D-955C-C6D0449C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0EF-735A-4F07-B78D-63E0ABE5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8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85F9-6186-4355-8213-A51516E5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1CC34-7F08-463F-A226-06E35A4E9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51125-17AD-465F-A8F9-EB28711BD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9701E-9D6F-43AA-8031-C7F7D1153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189-4553-43AE-B806-7A967656CC2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FF04F-B187-4B7B-9064-864A6059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10782-A207-4E13-9B81-56D787D9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0EF-735A-4F07-B78D-63E0ABE5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24C81-BC85-4AFC-8845-42E9FDEE3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3D7FF-CC19-4A12-A957-0DB30B009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AFFB3-9A93-4AFB-AF04-6D011592B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2D189-4553-43AE-B806-7A967656CC2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1AB6E-CEB7-443F-8C15-83FECAF20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23286-CA18-4DF6-86D8-B38F5C790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8F0EF-735A-4F07-B78D-63E0ABE5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EE2A28-404B-4142-B3F9-2DA0FD9F6764}"/>
              </a:ext>
            </a:extLst>
          </p:cNvPr>
          <p:cNvSpPr/>
          <p:nvPr/>
        </p:nvSpPr>
        <p:spPr>
          <a:xfrm>
            <a:off x="866274" y="830179"/>
            <a:ext cx="5229726" cy="52297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5CA3A-C0E5-4CC5-8EFE-C335C72A005D}"/>
              </a:ext>
            </a:extLst>
          </p:cNvPr>
          <p:cNvSpPr/>
          <p:nvPr/>
        </p:nvSpPr>
        <p:spPr>
          <a:xfrm>
            <a:off x="2095500" y="2059405"/>
            <a:ext cx="2771273" cy="2771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171733-5BA8-4D84-8B2B-8D0B50E54DE7}"/>
              </a:ext>
            </a:extLst>
          </p:cNvPr>
          <p:cNvCxnSpPr/>
          <p:nvPr/>
        </p:nvCxnSpPr>
        <p:spPr>
          <a:xfrm flipV="1">
            <a:off x="866274" y="830179"/>
            <a:ext cx="5229726" cy="52297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0A3B4A-5D91-4CD4-95E3-7F3EA668A367}"/>
              </a:ext>
            </a:extLst>
          </p:cNvPr>
          <p:cNvSpPr txBox="1"/>
          <p:nvPr/>
        </p:nvSpPr>
        <p:spPr>
          <a:xfrm>
            <a:off x="9577137" y="913397"/>
            <a:ext cx="52297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Adversarially</a:t>
            </a:r>
            <a:r>
              <a:rPr lang="en-US" dirty="0"/>
              <a:t>, target can move to opposite corner</a:t>
            </a:r>
          </a:p>
          <a:p>
            <a:endParaRPr lang="en-US" dirty="0"/>
          </a:p>
          <a:p>
            <a:r>
              <a:rPr lang="en-US" dirty="0"/>
              <a:t>Want green/red &lt;= </a:t>
            </a:r>
            <a:r>
              <a:rPr lang="en-US" dirty="0" err="1"/>
              <a:t>rangerMaxV</a:t>
            </a:r>
            <a:r>
              <a:rPr lang="en-US" dirty="0"/>
              <a:t>/</a:t>
            </a:r>
            <a:r>
              <a:rPr lang="en-US" dirty="0" err="1"/>
              <a:t>targetMaxV</a:t>
            </a:r>
            <a:endParaRPr lang="en-US" dirty="0"/>
          </a:p>
          <a:p>
            <a:r>
              <a:rPr lang="en-US" dirty="0"/>
              <a:t>Green/</a:t>
            </a:r>
            <a:r>
              <a:rPr lang="en-US" dirty="0" err="1"/>
              <a:t>rangerMaxV</a:t>
            </a:r>
            <a:r>
              <a:rPr lang="en-US" dirty="0"/>
              <a:t> &lt;= red/</a:t>
            </a:r>
            <a:r>
              <a:rPr lang="en-US" dirty="0" err="1"/>
              <a:t>targetMaxV</a:t>
            </a:r>
            <a:endParaRPr lang="en-US" dirty="0"/>
          </a:p>
          <a:p>
            <a:r>
              <a:rPr lang="en-US" dirty="0"/>
              <a:t>Time for ranger to travel &lt;= time for target to travel</a:t>
            </a:r>
          </a:p>
          <a:p>
            <a:endParaRPr lang="en-US" dirty="0"/>
          </a:p>
          <a:p>
            <a:r>
              <a:rPr lang="en-US" dirty="0"/>
              <a:t>Length of side of green = maxX-rsqrt2</a:t>
            </a:r>
          </a:p>
          <a:p>
            <a:r>
              <a:rPr lang="en-US" dirty="0"/>
              <a:t>Length of </a:t>
            </a:r>
            <a:r>
              <a:rPr lang="en-US" dirty="0" err="1"/>
              <a:t>diag</a:t>
            </a:r>
            <a:r>
              <a:rPr lang="en-US" dirty="0"/>
              <a:t> of green = maxXsqrt2 – 2r</a:t>
            </a:r>
          </a:p>
          <a:p>
            <a:endParaRPr lang="en-US" dirty="0"/>
          </a:p>
          <a:p>
            <a:r>
              <a:rPr lang="en-US" dirty="0"/>
              <a:t>Length of </a:t>
            </a:r>
            <a:r>
              <a:rPr lang="en-US" dirty="0" err="1"/>
              <a:t>diag</a:t>
            </a:r>
            <a:r>
              <a:rPr lang="en-US" dirty="0"/>
              <a:t> of red = maxXsqrt2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86D81B-5368-4625-9B70-978CA656AB98}"/>
              </a:ext>
            </a:extLst>
          </p:cNvPr>
          <p:cNvCxnSpPr>
            <a:cxnSpLocks/>
          </p:cNvCxnSpPr>
          <p:nvPr/>
        </p:nvCxnSpPr>
        <p:spPr>
          <a:xfrm>
            <a:off x="2095500" y="2059405"/>
            <a:ext cx="2771273" cy="2771273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B78EF13-D1C8-48A1-9DD0-7D7256440FBA}"/>
              </a:ext>
            </a:extLst>
          </p:cNvPr>
          <p:cNvSpPr/>
          <p:nvPr/>
        </p:nvSpPr>
        <p:spPr>
          <a:xfrm>
            <a:off x="3152272" y="3272589"/>
            <a:ext cx="3356811" cy="3356811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F133E3-6E66-429A-A45E-B79D3B5EAFE1}"/>
              </a:ext>
            </a:extLst>
          </p:cNvPr>
          <p:cNvSpPr txBox="1"/>
          <p:nvPr/>
        </p:nvSpPr>
        <p:spPr>
          <a:xfrm>
            <a:off x="338088" y="6059905"/>
            <a:ext cx="105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FE2B50-01DC-4CB9-9D34-4A8BCE8A47D2}"/>
              </a:ext>
            </a:extLst>
          </p:cNvPr>
          <p:cNvCxnSpPr>
            <a:cxnSpLocks/>
          </p:cNvCxnSpPr>
          <p:nvPr/>
        </p:nvCxnSpPr>
        <p:spPr>
          <a:xfrm flipH="1">
            <a:off x="733926" y="4830678"/>
            <a:ext cx="1361574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25490F-D6D8-4D04-8275-77AA8CE98ED5}"/>
              </a:ext>
            </a:extLst>
          </p:cNvPr>
          <p:cNvSpPr txBox="1"/>
          <p:nvPr/>
        </p:nvSpPr>
        <p:spPr>
          <a:xfrm>
            <a:off x="-224987" y="4646012"/>
            <a:ext cx="170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r/sqrt(2)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138962-7035-4771-9F7D-38A521656B23}"/>
              </a:ext>
            </a:extLst>
          </p:cNvPr>
          <p:cNvCxnSpPr>
            <a:cxnSpLocks/>
            <a:endCxn id="4" idx="1"/>
          </p:cNvCxnSpPr>
          <p:nvPr/>
        </p:nvCxnSpPr>
        <p:spPr>
          <a:xfrm flipH="1">
            <a:off x="866274" y="3443036"/>
            <a:ext cx="2590800" cy="2006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688E64-0D2E-4D51-9357-9B5083C162FC}"/>
              </a:ext>
            </a:extLst>
          </p:cNvPr>
          <p:cNvSpPr txBox="1"/>
          <p:nvPr/>
        </p:nvSpPr>
        <p:spPr>
          <a:xfrm>
            <a:off x="-224987" y="3244334"/>
            <a:ext cx="170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maxX</a:t>
            </a:r>
            <a:r>
              <a:rPr lang="en-US" dirty="0"/>
              <a:t>/2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468721-B439-4D40-90B5-E2FFDC601FEA}"/>
              </a:ext>
            </a:extLst>
          </p:cNvPr>
          <p:cNvCxnSpPr>
            <a:cxnSpLocks/>
          </p:cNvCxnSpPr>
          <p:nvPr/>
        </p:nvCxnSpPr>
        <p:spPr>
          <a:xfrm flipH="1">
            <a:off x="629254" y="2085472"/>
            <a:ext cx="1466246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92A7CF-2B9E-46F7-B1BF-5F826E31E575}"/>
              </a:ext>
            </a:extLst>
          </p:cNvPr>
          <p:cNvSpPr txBox="1"/>
          <p:nvPr/>
        </p:nvSpPr>
        <p:spPr>
          <a:xfrm>
            <a:off x="6096000" y="421562"/>
            <a:ext cx="170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maxX</a:t>
            </a:r>
            <a:r>
              <a:rPr lang="en-US" dirty="0"/>
              <a:t>, </a:t>
            </a:r>
            <a:r>
              <a:rPr lang="en-US" dirty="0" err="1"/>
              <a:t>maxY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9BCDA2-4974-4ACF-8707-EBF63F1EDD1E}"/>
              </a:ext>
            </a:extLst>
          </p:cNvPr>
          <p:cNvSpPr txBox="1"/>
          <p:nvPr/>
        </p:nvSpPr>
        <p:spPr>
          <a:xfrm>
            <a:off x="-908383" y="1874739"/>
            <a:ext cx="170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maxX</a:t>
            </a:r>
            <a:r>
              <a:rPr lang="en-US" dirty="0"/>
              <a:t>-r/sqrt(2)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91E714-5472-4995-82F7-06DF1FECCBE5}"/>
              </a:ext>
            </a:extLst>
          </p:cNvPr>
          <p:cNvCxnSpPr/>
          <p:nvPr/>
        </p:nvCxnSpPr>
        <p:spPr>
          <a:xfrm>
            <a:off x="4866773" y="4830678"/>
            <a:ext cx="15981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E2D5AC-8999-4A2A-87FB-0174A5F04D45}"/>
              </a:ext>
            </a:extLst>
          </p:cNvPr>
          <p:cNvSpPr txBox="1"/>
          <p:nvPr/>
        </p:nvSpPr>
        <p:spPr>
          <a:xfrm>
            <a:off x="5466345" y="44630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667193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5C569C5-0C63-4227-AACE-26FDE647DC2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3000"/>
                    </a14:imgEffect>
                    <a14:imgEffect>
                      <a14:brightnessContrast contrast="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93" y="2315646"/>
            <a:ext cx="5099098" cy="2683736"/>
          </a:xfrm>
          <a:prstGeom prst="rect">
            <a:avLst/>
          </a:prstGeom>
        </p:spPr>
      </p:pic>
      <p:pic>
        <p:nvPicPr>
          <p:cNvPr id="15" name="Picture 1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8332E083-F0F0-4FAF-B2E4-7D26684A0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82" b="99091" l="2917" r="95625">
                        <a14:foregroundMark x1="30000" y1="84697" x2="68333" y2="86970"/>
                        <a14:foregroundMark x1="73542" y1="81364" x2="76042" y2="81212"/>
                        <a14:foregroundMark x1="48750" y1="93939" x2="48750" y2="93939"/>
                        <a14:foregroundMark x1="50625" y1="99242" x2="50625" y2="99242"/>
                        <a14:foregroundMark x1="12500" y1="52273" x2="12500" y2="52273"/>
                        <a14:foregroundMark x1="27083" y1="46515" x2="27083" y2="46515"/>
                        <a14:foregroundMark x1="27083" y1="46515" x2="27500" y2="47273"/>
                        <a14:foregroundMark x1="27500" y1="45455" x2="27500" y2="45455"/>
                        <a14:foregroundMark x1="27500" y1="45455" x2="27500" y2="45455"/>
                        <a14:foregroundMark x1="27500" y1="45455" x2="27500" y2="45455"/>
                        <a14:foregroundMark x1="15833" y1="25303" x2="13958" y2="23182"/>
                        <a14:foregroundMark x1="14792" y1="23182" x2="64167" y2="41061"/>
                        <a14:foregroundMark x1="15833" y1="71061" x2="5447" y2="15521"/>
                        <a14:foregroundMark x1="11393" y1="13872" x2="81250" y2="9697"/>
                        <a14:foregroundMark x1="91747" y1="55503" x2="92083" y2="56970"/>
                        <a14:foregroundMark x1="81250" y1="9697" x2="91197" y2="53103"/>
                        <a14:foregroundMark x1="87332" y1="65814" x2="18125" y2="72727"/>
                        <a14:foregroundMark x1="18125" y1="72727" x2="13750" y2="71667"/>
                        <a14:foregroundMark x1="16042" y1="46667" x2="76667" y2="35606"/>
                        <a14:foregroundMark x1="30000" y1="43939" x2="33750" y2="42424"/>
                        <a14:foregroundMark x1="32708" y1="47576" x2="32708" y2="47576"/>
                        <a14:foregroundMark x1="32708" y1="47576" x2="32708" y2="47576"/>
                        <a14:foregroundMark x1="32708" y1="47576" x2="29583" y2="46364"/>
                        <a14:foregroundMark x1="32917" y1="50152" x2="29583" y2="46667"/>
                        <a14:foregroundMark x1="34792" y1="50455" x2="36042" y2="50909"/>
                        <a14:foregroundMark x1="56667" y1="55606" x2="71875" y2="48182"/>
                        <a14:foregroundMark x1="78542" y1="47424" x2="63542" y2="50303"/>
                        <a14:foregroundMark x1="67708" y1="48636" x2="76667" y2="46364"/>
                        <a14:foregroundMark x1="76667" y1="46364" x2="74375" y2="45909"/>
                        <a14:foregroundMark x1="51250" y1="20606" x2="29583" y2="17727"/>
                        <a14:foregroundMark x1="29583" y1="17727" x2="74792" y2="17576"/>
                        <a14:foregroundMark x1="74792" y1="17576" x2="32500" y2="21515"/>
                        <a14:foregroundMark x1="32500" y1="21515" x2="48542" y2="28182"/>
                        <a14:foregroundMark x1="47292" y1="24242" x2="48125" y2="26970"/>
                        <a14:foregroundMark x1="49167" y1="30000" x2="87500" y2="34848"/>
                        <a14:foregroundMark x1="13333" y1="43333" x2="13333" y2="43333"/>
                        <a14:foregroundMark x1="13333" y1="43333" x2="13333" y2="43333"/>
                        <a14:foregroundMark x1="13333" y1="43333" x2="13333" y2="43333"/>
                        <a14:foregroundMark x1="13542" y1="23485" x2="48750" y2="29697"/>
                        <a14:foregroundMark x1="69167" y1="19697" x2="17917" y2="61364"/>
                        <a14:foregroundMark x1="17917" y1="61364" x2="90208" y2="43636"/>
                        <a14:foregroundMark x1="90208" y1="43636" x2="16667" y2="19848"/>
                        <a14:foregroundMark x1="16667" y1="19848" x2="31667" y2="42727"/>
                        <a14:foregroundMark x1="27708" y1="20000" x2="34167" y2="15303"/>
                        <a14:foregroundMark x1="26458" y1="19394" x2="27500" y2="14848"/>
                        <a14:foregroundMark x1="22292" y1="21364" x2="30417" y2="13182"/>
                        <a14:foregroundMark x1="26250" y1="15152" x2="22500" y2="20758"/>
                        <a14:foregroundMark x1="25000" y1="18636" x2="17500" y2="37424"/>
                        <a14:foregroundMark x1="16875" y1="18485" x2="13333" y2="21364"/>
                        <a14:foregroundMark x1="13542" y1="19697" x2="8125" y2="20606"/>
                        <a14:foregroundMark x1="16875" y1="21212" x2="11667" y2="35758"/>
                        <a14:foregroundMark x1="11667" y1="34091" x2="13750" y2="41970"/>
                        <a14:foregroundMark x1="11042" y1="32879" x2="6042" y2="29091"/>
                        <a14:foregroundMark x1="7292" y1="32273" x2="2917" y2="23182"/>
                        <a14:foregroundMark x1="24375" y1="14697" x2="42292" y2="5000"/>
                        <a14:foregroundMark x1="18333" y1="16818" x2="36042" y2="6364"/>
                        <a14:foregroundMark x1="19375" y1="14848" x2="22292" y2="10758"/>
                        <a14:foregroundMark x1="37917" y1="12273" x2="26667" y2="7727"/>
                        <a14:foregroundMark x1="23125" y1="10758" x2="58333" y2="6515"/>
                        <a14:foregroundMark x1="24792" y1="9545" x2="34583" y2="6061"/>
                        <a14:foregroundMark x1="34583" y1="6061" x2="42292" y2="4242"/>
                        <a14:foregroundMark x1="42292" y1="4242" x2="48542" y2="3788"/>
                        <a14:foregroundMark x1="46875" y1="13939" x2="54583" y2="22576"/>
                        <a14:foregroundMark x1="55833" y1="21818" x2="64792" y2="16061"/>
                        <a14:foregroundMark x1="58333" y1="14394" x2="77083" y2="14242"/>
                        <a14:foregroundMark x1="81250" y1="22121" x2="90000" y2="23333"/>
                        <a14:foregroundMark x1="64375" y1="13788" x2="51458" y2="3182"/>
                        <a14:foregroundMark x1="80000" y1="13030" x2="86875" y2="40758"/>
                        <a14:foregroundMark x1="74375" y1="18030" x2="89375" y2="20606"/>
                        <a14:foregroundMark x1="80417" y1="16970" x2="90625" y2="18485"/>
                        <a14:foregroundMark x1="85833" y1="24091" x2="91458" y2="23182"/>
                        <a14:foregroundMark x1="88333" y1="20758" x2="95208" y2="20758"/>
                        <a14:foregroundMark x1="69167" y1="13939" x2="62083" y2="4091"/>
                        <a14:foregroundMark x1="79167" y1="48636" x2="95625" y2="26970"/>
                        <a14:backgroundMark x1="9375" y1="5606" x2="9375" y2="5606"/>
                        <a14:backgroundMark x1="6250" y1="15152" x2="6250" y2="15152"/>
                        <a14:backgroundMark x1="6250" y1="15152" x2="6250" y2="15152"/>
                        <a14:backgroundMark x1="5000" y1="15152" x2="5000" y2="15152"/>
                        <a14:backgroundMark x1="6667" y1="13030" x2="6667" y2="13030"/>
                        <a14:backgroundMark x1="6667" y1="13030" x2="6250" y2="14242"/>
                        <a14:backgroundMark x1="9375" y1="13939" x2="4375" y2="14394"/>
                        <a14:backgroundMark x1="92083" y1="56970" x2="92708" y2="66667"/>
                        <a14:backgroundMark x1="95625" y1="56364" x2="92500" y2="563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527" y="2388585"/>
            <a:ext cx="965485" cy="1327541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9AF4D4AA-FD2E-41FC-9B67-62750805D3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588" y="3517510"/>
            <a:ext cx="1348312" cy="1554811"/>
          </a:xfrm>
          <a:prstGeom prst="rect">
            <a:avLst/>
          </a:prstGeom>
        </p:spPr>
      </p:pic>
      <p:pic>
        <p:nvPicPr>
          <p:cNvPr id="19" name="Picture 18" descr="An elephant walking in the dirt&#10;&#10;Description automatically generated with low confidence">
            <a:extLst>
              <a:ext uri="{FF2B5EF4-FFF2-40B4-BE49-F238E27FC236}">
                <a16:creationId xmlns:a16="http://schemas.microsoft.com/office/drawing/2014/main" id="{0008A0B5-2CD9-4D13-AB2C-5F6D5F4E54E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98" t="23958" r="18930" b="21095"/>
          <a:stretch/>
        </p:blipFill>
        <p:spPr>
          <a:xfrm>
            <a:off x="4732193" y="2908515"/>
            <a:ext cx="1430120" cy="1978617"/>
          </a:xfrm>
          <a:prstGeom prst="rect">
            <a:avLst/>
          </a:prstGeom>
        </p:spPr>
      </p:pic>
      <p:sp>
        <p:nvSpPr>
          <p:cNvPr id="20" name="Arrow: Left 19">
            <a:extLst>
              <a:ext uri="{FF2B5EF4-FFF2-40B4-BE49-F238E27FC236}">
                <a16:creationId xmlns:a16="http://schemas.microsoft.com/office/drawing/2014/main" id="{5697F230-53E1-4FAF-93BC-D4E64C09D8F8}"/>
              </a:ext>
            </a:extLst>
          </p:cNvPr>
          <p:cNvSpPr/>
          <p:nvPr/>
        </p:nvSpPr>
        <p:spPr>
          <a:xfrm rot="556621">
            <a:off x="6196888" y="4117732"/>
            <a:ext cx="881341" cy="500450"/>
          </a:xfrm>
          <a:prstGeom prst="leftArrow">
            <a:avLst/>
          </a:prstGeom>
          <a:solidFill>
            <a:srgbClr val="03F109"/>
          </a:solidFill>
          <a:ln w="34925">
            <a:solidFill>
              <a:srgbClr val="03F10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93D7484D-02CC-4FE6-AFA8-554ED1FD8F83}"/>
              </a:ext>
            </a:extLst>
          </p:cNvPr>
          <p:cNvSpPr/>
          <p:nvPr/>
        </p:nvSpPr>
        <p:spPr>
          <a:xfrm rot="20726596">
            <a:off x="6613993" y="3112951"/>
            <a:ext cx="881341" cy="500450"/>
          </a:xfrm>
          <a:prstGeom prst="leftArrow">
            <a:avLst/>
          </a:prstGeom>
          <a:solidFill>
            <a:srgbClr val="FF0000"/>
          </a:solidFill>
          <a:ln w="349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9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EE2A28-404B-4142-B3F9-2DA0FD9F6764}"/>
              </a:ext>
            </a:extLst>
          </p:cNvPr>
          <p:cNvSpPr/>
          <p:nvPr/>
        </p:nvSpPr>
        <p:spPr>
          <a:xfrm>
            <a:off x="846394" y="830179"/>
            <a:ext cx="5229726" cy="52297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5CA3A-C0E5-4CC5-8EFE-C335C72A005D}"/>
              </a:ext>
            </a:extLst>
          </p:cNvPr>
          <p:cNvSpPr/>
          <p:nvPr/>
        </p:nvSpPr>
        <p:spPr>
          <a:xfrm>
            <a:off x="2095500" y="2059405"/>
            <a:ext cx="2771273" cy="2771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171733-5BA8-4D84-8B2B-8D0B50E54DE7}"/>
              </a:ext>
            </a:extLst>
          </p:cNvPr>
          <p:cNvCxnSpPr/>
          <p:nvPr/>
        </p:nvCxnSpPr>
        <p:spPr>
          <a:xfrm flipV="1">
            <a:off x="846396" y="830179"/>
            <a:ext cx="5229726" cy="52297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0A3B4A-5D91-4CD4-95E3-7F3EA668A367}"/>
              </a:ext>
            </a:extLst>
          </p:cNvPr>
          <p:cNvSpPr txBox="1"/>
          <p:nvPr/>
        </p:nvSpPr>
        <p:spPr>
          <a:xfrm>
            <a:off x="7336048" y="-705444"/>
            <a:ext cx="69663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Adversarially</a:t>
            </a:r>
            <a:r>
              <a:rPr lang="en-US" dirty="0"/>
              <a:t>, target can move to opposite corner</a:t>
            </a:r>
          </a:p>
          <a:p>
            <a:endParaRPr lang="en-US" dirty="0"/>
          </a:p>
          <a:p>
            <a:r>
              <a:rPr lang="en-US" dirty="0"/>
              <a:t>Want green/red &lt;= </a:t>
            </a:r>
            <a:r>
              <a:rPr lang="en-US" dirty="0" err="1"/>
              <a:t>rangerMaxV</a:t>
            </a:r>
            <a:r>
              <a:rPr lang="en-US" dirty="0"/>
              <a:t>/</a:t>
            </a:r>
            <a:r>
              <a:rPr lang="en-US" dirty="0" err="1"/>
              <a:t>targetMaxV</a:t>
            </a:r>
            <a:endParaRPr lang="en-US" dirty="0"/>
          </a:p>
          <a:p>
            <a:r>
              <a:rPr lang="en-US" dirty="0"/>
              <a:t>Green/</a:t>
            </a:r>
            <a:r>
              <a:rPr lang="en-US" dirty="0" err="1"/>
              <a:t>rangerMaxV</a:t>
            </a:r>
            <a:r>
              <a:rPr lang="en-US" dirty="0"/>
              <a:t> &lt;= red/</a:t>
            </a:r>
            <a:r>
              <a:rPr lang="en-US" dirty="0" err="1"/>
              <a:t>targetMaxV</a:t>
            </a:r>
            <a:endParaRPr lang="en-US" dirty="0"/>
          </a:p>
          <a:p>
            <a:r>
              <a:rPr lang="en-US" dirty="0"/>
              <a:t>Time for ranger to travel &lt;= time for target to travel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preyr</a:t>
            </a:r>
            <a:r>
              <a:rPr lang="en-US" dirty="0"/>
              <a:t>(</a:t>
            </a:r>
            <a:r>
              <a:rPr lang="en-US" dirty="0" err="1"/>
              <a:t>maxVr</a:t>
            </a:r>
            <a:r>
              <a:rPr lang="en-US" dirty="0"/>
              <a:t>/</a:t>
            </a:r>
            <a:r>
              <a:rPr lang="en-US" dirty="0" err="1"/>
              <a:t>maxVp</a:t>
            </a:r>
            <a:r>
              <a:rPr lang="en-US" dirty="0"/>
              <a:t>) = (</a:t>
            </a:r>
            <a:r>
              <a:rPr lang="en-US" dirty="0" err="1"/>
              <a:t>preyr</a:t>
            </a:r>
            <a:r>
              <a:rPr lang="en-US" dirty="0"/>
              <a:t>/</a:t>
            </a:r>
            <a:r>
              <a:rPr lang="en-US" dirty="0" err="1"/>
              <a:t>maxVp</a:t>
            </a:r>
            <a:r>
              <a:rPr lang="en-US" dirty="0"/>
              <a:t>)*</a:t>
            </a:r>
            <a:r>
              <a:rPr lang="en-US" dirty="0" err="1"/>
              <a:t>maxVr</a:t>
            </a:r>
            <a:endParaRPr lang="en-US" dirty="0"/>
          </a:p>
          <a:p>
            <a:r>
              <a:rPr lang="en-US" dirty="0"/>
              <a:t>      = (time for poacher to get to prey) * </a:t>
            </a:r>
            <a:r>
              <a:rPr lang="en-US" dirty="0" err="1"/>
              <a:t>maxVr</a:t>
            </a:r>
            <a:endParaRPr lang="en-US" dirty="0"/>
          </a:p>
          <a:p>
            <a:r>
              <a:rPr lang="en-US" dirty="0"/>
              <a:t>      = distance ranger can travel in time it takes for poacher to reach prey</a:t>
            </a:r>
          </a:p>
          <a:p>
            <a:r>
              <a:rPr lang="en-US" dirty="0"/>
              <a:t>(Green – </a:t>
            </a:r>
            <a:r>
              <a:rPr lang="en-US" dirty="0" err="1"/>
              <a:t>preyr</a:t>
            </a:r>
            <a:r>
              <a:rPr lang="en-US" dirty="0"/>
              <a:t>(</a:t>
            </a:r>
            <a:r>
              <a:rPr lang="en-US" dirty="0" err="1"/>
              <a:t>maxVr</a:t>
            </a:r>
            <a:r>
              <a:rPr lang="en-US" dirty="0"/>
              <a:t>/</a:t>
            </a:r>
            <a:r>
              <a:rPr lang="en-US" dirty="0" err="1"/>
              <a:t>maxVp</a:t>
            </a:r>
            <a:r>
              <a:rPr lang="en-US" dirty="0"/>
              <a:t>))/</a:t>
            </a:r>
            <a:r>
              <a:rPr lang="en-US" dirty="0" err="1"/>
              <a:t>rangerMaxV</a:t>
            </a:r>
            <a:r>
              <a:rPr lang="en-US" dirty="0"/>
              <a:t> &lt;= red/</a:t>
            </a:r>
            <a:r>
              <a:rPr lang="en-US" dirty="0" err="1"/>
              <a:t>targetMaxV</a:t>
            </a:r>
            <a:endParaRPr lang="en-US" dirty="0"/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86D81B-5368-4625-9B70-978CA656AB98}"/>
              </a:ext>
            </a:extLst>
          </p:cNvPr>
          <p:cNvCxnSpPr>
            <a:cxnSpLocks/>
          </p:cNvCxnSpPr>
          <p:nvPr/>
        </p:nvCxnSpPr>
        <p:spPr>
          <a:xfrm>
            <a:off x="2095500" y="2059405"/>
            <a:ext cx="2771273" cy="2771273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CF133E3-6E66-429A-A45E-B79D3B5EAFE1}"/>
              </a:ext>
            </a:extLst>
          </p:cNvPr>
          <p:cNvSpPr txBox="1"/>
          <p:nvPr/>
        </p:nvSpPr>
        <p:spPr>
          <a:xfrm>
            <a:off x="338088" y="6059905"/>
            <a:ext cx="105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FE2B50-01DC-4CB9-9D34-4A8BCE8A47D2}"/>
              </a:ext>
            </a:extLst>
          </p:cNvPr>
          <p:cNvCxnSpPr>
            <a:cxnSpLocks/>
          </p:cNvCxnSpPr>
          <p:nvPr/>
        </p:nvCxnSpPr>
        <p:spPr>
          <a:xfrm flipH="1">
            <a:off x="624595" y="4830678"/>
            <a:ext cx="1361574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25490F-D6D8-4D04-8275-77AA8CE98ED5}"/>
              </a:ext>
            </a:extLst>
          </p:cNvPr>
          <p:cNvSpPr txBox="1"/>
          <p:nvPr/>
        </p:nvSpPr>
        <p:spPr>
          <a:xfrm>
            <a:off x="-224987" y="4646012"/>
            <a:ext cx="170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r/sqrt(2)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138962-7035-4771-9F7D-38A521656B23}"/>
              </a:ext>
            </a:extLst>
          </p:cNvPr>
          <p:cNvCxnSpPr>
            <a:cxnSpLocks/>
            <a:endCxn id="4" idx="1"/>
          </p:cNvCxnSpPr>
          <p:nvPr/>
        </p:nvCxnSpPr>
        <p:spPr>
          <a:xfrm flipH="1">
            <a:off x="846394" y="3443036"/>
            <a:ext cx="2590800" cy="2006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688E64-0D2E-4D51-9357-9B5083C162FC}"/>
              </a:ext>
            </a:extLst>
          </p:cNvPr>
          <p:cNvSpPr txBox="1"/>
          <p:nvPr/>
        </p:nvSpPr>
        <p:spPr>
          <a:xfrm>
            <a:off x="-224987" y="3244334"/>
            <a:ext cx="170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maxX</a:t>
            </a:r>
            <a:r>
              <a:rPr lang="en-US" dirty="0"/>
              <a:t>/2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468721-B439-4D40-90B5-E2FFDC601FEA}"/>
              </a:ext>
            </a:extLst>
          </p:cNvPr>
          <p:cNvCxnSpPr>
            <a:cxnSpLocks/>
          </p:cNvCxnSpPr>
          <p:nvPr/>
        </p:nvCxnSpPr>
        <p:spPr>
          <a:xfrm flipH="1">
            <a:off x="629254" y="2085472"/>
            <a:ext cx="1466246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92A7CF-2B9E-46F7-B1BF-5F826E31E575}"/>
              </a:ext>
            </a:extLst>
          </p:cNvPr>
          <p:cNvSpPr txBox="1"/>
          <p:nvPr/>
        </p:nvSpPr>
        <p:spPr>
          <a:xfrm>
            <a:off x="6096000" y="421562"/>
            <a:ext cx="170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maxX</a:t>
            </a:r>
            <a:r>
              <a:rPr lang="en-US" dirty="0"/>
              <a:t>, </a:t>
            </a:r>
            <a:r>
              <a:rPr lang="en-US" dirty="0" err="1"/>
              <a:t>maxY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9BCDA2-4974-4ACF-8707-EBF63F1EDD1E}"/>
              </a:ext>
            </a:extLst>
          </p:cNvPr>
          <p:cNvSpPr txBox="1"/>
          <p:nvPr/>
        </p:nvSpPr>
        <p:spPr>
          <a:xfrm>
            <a:off x="-908383" y="1874739"/>
            <a:ext cx="170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maxX</a:t>
            </a:r>
            <a:r>
              <a:rPr lang="en-US" dirty="0"/>
              <a:t>-r/sqrt(2)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F3BB45-8F95-4A79-8913-2BDB6228F55A}"/>
              </a:ext>
            </a:extLst>
          </p:cNvPr>
          <p:cNvGrpSpPr/>
          <p:nvPr/>
        </p:nvGrpSpPr>
        <p:grpSpPr>
          <a:xfrm>
            <a:off x="4975800" y="-195780"/>
            <a:ext cx="2171701" cy="2171701"/>
            <a:chOff x="5015560" y="2202541"/>
            <a:chExt cx="2171701" cy="217170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21314B7-82F3-4FCB-92DA-2BCB662673EB}"/>
                </a:ext>
              </a:extLst>
            </p:cNvPr>
            <p:cNvSpPr/>
            <p:nvPr/>
          </p:nvSpPr>
          <p:spPr>
            <a:xfrm>
              <a:off x="5015560" y="2202541"/>
              <a:ext cx="2171701" cy="2171701"/>
            </a:xfrm>
            <a:prstGeom prst="ellipse">
              <a:avLst/>
            </a:prstGeom>
            <a:noFill/>
            <a:ln w="57150"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B528D38-621C-4DE2-9AE2-72AE8759570E}"/>
                </a:ext>
              </a:extLst>
            </p:cNvPr>
            <p:cNvSpPr/>
            <p:nvPr/>
          </p:nvSpPr>
          <p:spPr>
            <a:xfrm>
              <a:off x="5963848" y="3100957"/>
              <a:ext cx="310817" cy="310817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D603B500-B3F2-472C-B055-F596106B143A}"/>
              </a:ext>
            </a:extLst>
          </p:cNvPr>
          <p:cNvSpPr/>
          <p:nvPr/>
        </p:nvSpPr>
        <p:spPr>
          <a:xfrm>
            <a:off x="5801258" y="672794"/>
            <a:ext cx="329922" cy="3299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4CBB8C-5222-4D6C-AE04-7813D6528043}"/>
              </a:ext>
            </a:extLst>
          </p:cNvPr>
          <p:cNvSpPr txBox="1"/>
          <p:nvPr/>
        </p:nvSpPr>
        <p:spPr>
          <a:xfrm>
            <a:off x="6250055" y="3771663"/>
            <a:ext cx="82312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Prey not moving:  distance(</a:t>
            </a:r>
            <a:r>
              <a:rPr lang="en-US" dirty="0" err="1"/>
              <a:t>p,t</a:t>
            </a:r>
            <a:r>
              <a:rPr lang="en-US" dirty="0"/>
              <a:t>)/</a:t>
            </a:r>
            <a:r>
              <a:rPr lang="en-US" dirty="0" err="1"/>
              <a:t>maxVp</a:t>
            </a:r>
            <a:r>
              <a:rPr lang="en-US" dirty="0"/>
              <a:t> &gt;= (distance(</a:t>
            </a:r>
            <a:r>
              <a:rPr lang="en-US" dirty="0" err="1"/>
              <a:t>r,t</a:t>
            </a:r>
            <a:r>
              <a:rPr lang="en-US" dirty="0"/>
              <a:t>)-</a:t>
            </a:r>
            <a:r>
              <a:rPr lang="en-US" dirty="0" err="1"/>
              <a:t>capr</a:t>
            </a:r>
            <a:r>
              <a:rPr lang="en-US" dirty="0"/>
              <a:t>)/</a:t>
            </a:r>
            <a:r>
              <a:rPr lang="en-US" dirty="0" err="1"/>
              <a:t>maxVr</a:t>
            </a:r>
            <a:endParaRPr lang="en-US" dirty="0"/>
          </a:p>
          <a:p>
            <a:r>
              <a:rPr lang="en-US" dirty="0"/>
              <a:t>Prey moving: distance(p,(t=p))/(</a:t>
            </a:r>
            <a:r>
              <a:rPr lang="en-US" dirty="0" err="1"/>
              <a:t>maxVp-maxVt</a:t>
            </a:r>
            <a:r>
              <a:rPr lang="en-US" dirty="0"/>
              <a:t>) &gt;= (distance(</a:t>
            </a:r>
            <a:r>
              <a:rPr lang="en-US" dirty="0" err="1"/>
              <a:t>r,proj</a:t>
            </a:r>
            <a:r>
              <a:rPr lang="en-US" dirty="0"/>
              <a:t>(t=p)))/</a:t>
            </a:r>
            <a:r>
              <a:rPr lang="en-US" dirty="0" err="1"/>
              <a:t>maxVr</a:t>
            </a:r>
            <a:endParaRPr lang="en-US" dirty="0"/>
          </a:p>
          <a:p>
            <a:endParaRPr lang="en-US" dirty="0"/>
          </a:p>
          <a:p>
            <a:r>
              <a:rPr lang="en-US" dirty="0"/>
              <a:t>( xR1  −  xT1 ) ^ 2  +  ( yR1  −  yT1 ) ^ 2  ≤ </a:t>
            </a:r>
            <a:br>
              <a:rPr lang="en-US" dirty="0"/>
            </a:br>
            <a:r>
              <a:rPr lang="en-US" dirty="0"/>
              <a:t>  ( </a:t>
            </a:r>
            <a:r>
              <a:rPr lang="en-US" dirty="0" err="1"/>
              <a:t>capr</a:t>
            </a:r>
            <a:r>
              <a:rPr lang="en-US" dirty="0"/>
              <a:t>  +  </a:t>
            </a:r>
            <a:r>
              <a:rPr lang="en-US" dirty="0" err="1"/>
              <a:t>distancesq</a:t>
            </a:r>
            <a:r>
              <a:rPr lang="en-US" dirty="0"/>
              <a:t>(xP1,xT1,yP1,yT1) ^ ( 1  /  2 )  /  </a:t>
            </a:r>
            <a:r>
              <a:rPr lang="en-US" dirty="0" err="1"/>
              <a:t>maxVp</a:t>
            </a:r>
            <a:r>
              <a:rPr lang="en-US" dirty="0"/>
              <a:t>  *  </a:t>
            </a:r>
            <a:r>
              <a:rPr lang="en-US" dirty="0" err="1"/>
              <a:t>maxVr</a:t>
            </a:r>
            <a:r>
              <a:rPr lang="en-US" dirty="0"/>
              <a:t> ) ^ 2</a:t>
            </a:r>
          </a:p>
          <a:p>
            <a:endParaRPr lang="en-US" dirty="0"/>
          </a:p>
          <a:p>
            <a:r>
              <a:rPr lang="en-US" dirty="0"/>
              <a:t>(xR1-xT1)^2 + (yR1-yT1)^2 &lt;= (</a:t>
            </a:r>
            <a:r>
              <a:rPr lang="en-US" dirty="0" err="1"/>
              <a:t>capr</a:t>
            </a:r>
            <a:r>
              <a:rPr lang="en-US" dirty="0"/>
              <a:t>+(</a:t>
            </a:r>
            <a:r>
              <a:rPr lang="en-US" dirty="0" err="1"/>
              <a:t>distancesq</a:t>
            </a:r>
            <a:r>
              <a:rPr lang="en-US" dirty="0"/>
              <a:t>(xP1,xT1,yP1,yT1))^(1/2)/</a:t>
            </a:r>
            <a:r>
              <a:rPr lang="en-US" dirty="0" err="1"/>
              <a:t>maxVp</a:t>
            </a:r>
            <a:r>
              <a:rPr lang="en-US" dirty="0"/>
              <a:t>*</a:t>
            </a:r>
            <a:r>
              <a:rPr lang="en-US" dirty="0" err="1"/>
              <a:t>maxVr</a:t>
            </a:r>
            <a:r>
              <a:rPr lang="en-US" dirty="0"/>
              <a:t>)^2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44B48-615D-45C2-A303-B59AAA0B5FBC}"/>
              </a:ext>
            </a:extLst>
          </p:cNvPr>
          <p:cNvGrpSpPr/>
          <p:nvPr/>
        </p:nvGrpSpPr>
        <p:grpSpPr>
          <a:xfrm>
            <a:off x="3546525" y="290622"/>
            <a:ext cx="3356811" cy="3356811"/>
            <a:chOff x="2886318" y="790894"/>
            <a:chExt cx="3356811" cy="335681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B440425-0D59-464A-A160-0E0DF06E7402}"/>
                </a:ext>
              </a:extLst>
            </p:cNvPr>
            <p:cNvSpPr/>
            <p:nvPr/>
          </p:nvSpPr>
          <p:spPr>
            <a:xfrm>
              <a:off x="2886318" y="790894"/>
              <a:ext cx="3356811" cy="3356811"/>
            </a:xfrm>
            <a:prstGeom prst="ellipse">
              <a:avLst/>
            </a:prstGeom>
            <a:noFill/>
            <a:ln w="57150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99DBA4-FF35-4E69-90D6-61B698602A83}"/>
                </a:ext>
              </a:extLst>
            </p:cNvPr>
            <p:cNvSpPr/>
            <p:nvPr/>
          </p:nvSpPr>
          <p:spPr>
            <a:xfrm>
              <a:off x="4364846" y="2111539"/>
              <a:ext cx="527585" cy="488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014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EE2A28-404B-4142-B3F9-2DA0FD9F6764}"/>
              </a:ext>
            </a:extLst>
          </p:cNvPr>
          <p:cNvSpPr/>
          <p:nvPr/>
        </p:nvSpPr>
        <p:spPr>
          <a:xfrm>
            <a:off x="844112" y="830179"/>
            <a:ext cx="5229726" cy="52297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5CA3A-C0E5-4CC5-8EFE-C335C72A005D}"/>
              </a:ext>
            </a:extLst>
          </p:cNvPr>
          <p:cNvSpPr/>
          <p:nvPr/>
        </p:nvSpPr>
        <p:spPr>
          <a:xfrm>
            <a:off x="2095500" y="2059405"/>
            <a:ext cx="2771273" cy="2771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171733-5BA8-4D84-8B2B-8D0B50E54DE7}"/>
              </a:ext>
            </a:extLst>
          </p:cNvPr>
          <p:cNvCxnSpPr/>
          <p:nvPr/>
        </p:nvCxnSpPr>
        <p:spPr>
          <a:xfrm flipV="1">
            <a:off x="866274" y="830179"/>
            <a:ext cx="5229726" cy="52297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0A3B4A-5D91-4CD4-95E3-7F3EA668A367}"/>
              </a:ext>
            </a:extLst>
          </p:cNvPr>
          <p:cNvSpPr txBox="1"/>
          <p:nvPr/>
        </p:nvSpPr>
        <p:spPr>
          <a:xfrm>
            <a:off x="7824361" y="-1530328"/>
            <a:ext cx="69663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Adversarially</a:t>
            </a:r>
            <a:r>
              <a:rPr lang="en-US" dirty="0"/>
              <a:t>, target can move to opposite corner</a:t>
            </a:r>
          </a:p>
          <a:p>
            <a:endParaRPr lang="en-US" dirty="0"/>
          </a:p>
          <a:p>
            <a:r>
              <a:rPr lang="en-US" dirty="0"/>
              <a:t>Want green/red &lt;= </a:t>
            </a:r>
            <a:r>
              <a:rPr lang="en-US" dirty="0" err="1"/>
              <a:t>rangerMaxV</a:t>
            </a:r>
            <a:r>
              <a:rPr lang="en-US" dirty="0"/>
              <a:t>/</a:t>
            </a:r>
            <a:r>
              <a:rPr lang="en-US" dirty="0" err="1"/>
              <a:t>targetMaxV</a:t>
            </a:r>
            <a:endParaRPr lang="en-US" dirty="0"/>
          </a:p>
          <a:p>
            <a:r>
              <a:rPr lang="en-US" dirty="0"/>
              <a:t>Green/</a:t>
            </a:r>
            <a:r>
              <a:rPr lang="en-US" dirty="0" err="1"/>
              <a:t>rangerMaxV</a:t>
            </a:r>
            <a:r>
              <a:rPr lang="en-US" dirty="0"/>
              <a:t> &lt;= red/</a:t>
            </a:r>
            <a:r>
              <a:rPr lang="en-US" dirty="0" err="1"/>
              <a:t>targetMaxV</a:t>
            </a:r>
            <a:endParaRPr lang="en-US" dirty="0"/>
          </a:p>
          <a:p>
            <a:r>
              <a:rPr lang="en-US" dirty="0"/>
              <a:t>Time for ranger to travel &lt;= time for target to travel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preyr</a:t>
            </a:r>
            <a:r>
              <a:rPr lang="en-US" dirty="0"/>
              <a:t>(</a:t>
            </a:r>
            <a:r>
              <a:rPr lang="en-US" dirty="0" err="1"/>
              <a:t>maxVr</a:t>
            </a:r>
            <a:r>
              <a:rPr lang="en-US" dirty="0"/>
              <a:t>/</a:t>
            </a:r>
            <a:r>
              <a:rPr lang="en-US" dirty="0" err="1"/>
              <a:t>maxVp</a:t>
            </a:r>
            <a:r>
              <a:rPr lang="en-US" dirty="0"/>
              <a:t>) = (</a:t>
            </a:r>
            <a:r>
              <a:rPr lang="en-US" dirty="0" err="1"/>
              <a:t>preyr</a:t>
            </a:r>
            <a:r>
              <a:rPr lang="en-US" dirty="0"/>
              <a:t>/</a:t>
            </a:r>
            <a:r>
              <a:rPr lang="en-US" dirty="0" err="1"/>
              <a:t>maxVp</a:t>
            </a:r>
            <a:r>
              <a:rPr lang="en-US" dirty="0"/>
              <a:t>)*</a:t>
            </a:r>
            <a:r>
              <a:rPr lang="en-US" dirty="0" err="1"/>
              <a:t>maxVr</a:t>
            </a:r>
            <a:endParaRPr lang="en-US" dirty="0"/>
          </a:p>
          <a:p>
            <a:r>
              <a:rPr lang="en-US" dirty="0"/>
              <a:t>      = (time for poacher to get to prey) * </a:t>
            </a:r>
            <a:r>
              <a:rPr lang="en-US" dirty="0" err="1"/>
              <a:t>maxVr</a:t>
            </a:r>
            <a:endParaRPr lang="en-US" dirty="0"/>
          </a:p>
          <a:p>
            <a:r>
              <a:rPr lang="en-US" dirty="0"/>
              <a:t>      = distance ranger can travel in time it takes for poacher to reach prey</a:t>
            </a:r>
          </a:p>
          <a:p>
            <a:r>
              <a:rPr lang="en-US" dirty="0"/>
              <a:t>(Green – </a:t>
            </a:r>
            <a:r>
              <a:rPr lang="en-US" dirty="0" err="1"/>
              <a:t>preyr</a:t>
            </a:r>
            <a:r>
              <a:rPr lang="en-US" dirty="0"/>
              <a:t>(</a:t>
            </a:r>
            <a:r>
              <a:rPr lang="en-US" dirty="0" err="1"/>
              <a:t>maxVr</a:t>
            </a:r>
            <a:r>
              <a:rPr lang="en-US" dirty="0"/>
              <a:t>/</a:t>
            </a:r>
            <a:r>
              <a:rPr lang="en-US" dirty="0" err="1"/>
              <a:t>maxVp</a:t>
            </a:r>
            <a:r>
              <a:rPr lang="en-US" dirty="0"/>
              <a:t>))/</a:t>
            </a:r>
            <a:r>
              <a:rPr lang="en-US" dirty="0" err="1"/>
              <a:t>rangerMaxV</a:t>
            </a:r>
            <a:r>
              <a:rPr lang="en-US" dirty="0"/>
              <a:t> &lt;= red/</a:t>
            </a:r>
            <a:r>
              <a:rPr lang="en-US" dirty="0" err="1"/>
              <a:t>targetMaxV</a:t>
            </a:r>
            <a:endParaRPr lang="en-US" dirty="0"/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86D81B-5368-4625-9B70-978CA656AB98}"/>
              </a:ext>
            </a:extLst>
          </p:cNvPr>
          <p:cNvCxnSpPr>
            <a:cxnSpLocks/>
          </p:cNvCxnSpPr>
          <p:nvPr/>
        </p:nvCxnSpPr>
        <p:spPr>
          <a:xfrm>
            <a:off x="2095500" y="2059405"/>
            <a:ext cx="2771273" cy="2771273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CF133E3-6E66-429A-A45E-B79D3B5EAFE1}"/>
              </a:ext>
            </a:extLst>
          </p:cNvPr>
          <p:cNvSpPr txBox="1"/>
          <p:nvPr/>
        </p:nvSpPr>
        <p:spPr>
          <a:xfrm>
            <a:off x="338088" y="6059905"/>
            <a:ext cx="105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FE2B50-01DC-4CB9-9D34-4A8BCE8A47D2}"/>
              </a:ext>
            </a:extLst>
          </p:cNvPr>
          <p:cNvCxnSpPr>
            <a:cxnSpLocks/>
          </p:cNvCxnSpPr>
          <p:nvPr/>
        </p:nvCxnSpPr>
        <p:spPr>
          <a:xfrm flipH="1">
            <a:off x="624595" y="4830678"/>
            <a:ext cx="1361574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25490F-D6D8-4D04-8275-77AA8CE98ED5}"/>
              </a:ext>
            </a:extLst>
          </p:cNvPr>
          <p:cNvSpPr txBox="1"/>
          <p:nvPr/>
        </p:nvSpPr>
        <p:spPr>
          <a:xfrm>
            <a:off x="-224987" y="4646012"/>
            <a:ext cx="170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r/sqrt(2)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138962-7035-4771-9F7D-38A521656B23}"/>
              </a:ext>
            </a:extLst>
          </p:cNvPr>
          <p:cNvCxnSpPr>
            <a:cxnSpLocks/>
            <a:endCxn id="4" idx="1"/>
          </p:cNvCxnSpPr>
          <p:nvPr/>
        </p:nvCxnSpPr>
        <p:spPr>
          <a:xfrm flipH="1">
            <a:off x="844112" y="3443036"/>
            <a:ext cx="2590800" cy="2006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688E64-0D2E-4D51-9357-9B5083C162FC}"/>
              </a:ext>
            </a:extLst>
          </p:cNvPr>
          <p:cNvSpPr txBox="1"/>
          <p:nvPr/>
        </p:nvSpPr>
        <p:spPr>
          <a:xfrm>
            <a:off x="-224987" y="3244334"/>
            <a:ext cx="170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maxX</a:t>
            </a:r>
            <a:r>
              <a:rPr lang="en-US" dirty="0"/>
              <a:t>/2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468721-B439-4D40-90B5-E2FFDC601FEA}"/>
              </a:ext>
            </a:extLst>
          </p:cNvPr>
          <p:cNvCxnSpPr>
            <a:cxnSpLocks/>
          </p:cNvCxnSpPr>
          <p:nvPr/>
        </p:nvCxnSpPr>
        <p:spPr>
          <a:xfrm flipH="1">
            <a:off x="629254" y="2085472"/>
            <a:ext cx="1466246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92A7CF-2B9E-46F7-B1BF-5F826E31E575}"/>
              </a:ext>
            </a:extLst>
          </p:cNvPr>
          <p:cNvSpPr txBox="1"/>
          <p:nvPr/>
        </p:nvSpPr>
        <p:spPr>
          <a:xfrm>
            <a:off x="6096000" y="421562"/>
            <a:ext cx="170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maxX</a:t>
            </a:r>
            <a:r>
              <a:rPr lang="en-US" dirty="0"/>
              <a:t>, </a:t>
            </a:r>
            <a:r>
              <a:rPr lang="en-US" dirty="0" err="1"/>
              <a:t>maxY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9BCDA2-4974-4ACF-8707-EBF63F1EDD1E}"/>
              </a:ext>
            </a:extLst>
          </p:cNvPr>
          <p:cNvSpPr txBox="1"/>
          <p:nvPr/>
        </p:nvSpPr>
        <p:spPr>
          <a:xfrm>
            <a:off x="-908383" y="1874739"/>
            <a:ext cx="170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maxX</a:t>
            </a:r>
            <a:r>
              <a:rPr lang="en-US" dirty="0"/>
              <a:t>-r/sqrt(2)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241BE6-E8F8-40FA-B5B8-4060636D9AAE}"/>
              </a:ext>
            </a:extLst>
          </p:cNvPr>
          <p:cNvGrpSpPr/>
          <p:nvPr/>
        </p:nvGrpSpPr>
        <p:grpSpPr>
          <a:xfrm>
            <a:off x="1411345" y="1685138"/>
            <a:ext cx="3356811" cy="3356811"/>
            <a:chOff x="3152272" y="2478497"/>
            <a:chExt cx="3356811" cy="335681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B78EF13-D1C8-48A1-9DD0-7D7256440FBA}"/>
                </a:ext>
              </a:extLst>
            </p:cNvPr>
            <p:cNvSpPr/>
            <p:nvPr/>
          </p:nvSpPr>
          <p:spPr>
            <a:xfrm>
              <a:off x="3152272" y="2478497"/>
              <a:ext cx="3356811" cy="3356811"/>
            </a:xfrm>
            <a:prstGeom prst="ellipse">
              <a:avLst/>
            </a:prstGeom>
            <a:noFill/>
            <a:ln w="57150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91E714-5472-4995-82F7-06DF1FECCBE5}"/>
                </a:ext>
              </a:extLst>
            </p:cNvPr>
            <p:cNvCxnSpPr/>
            <p:nvPr/>
          </p:nvCxnSpPr>
          <p:spPr>
            <a:xfrm>
              <a:off x="4890837" y="4096748"/>
              <a:ext cx="15981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E2D5AC-8999-4A2A-87FB-0174A5F04D45}"/>
                </a:ext>
              </a:extLst>
            </p:cNvPr>
            <p:cNvSpPr txBox="1"/>
            <p:nvPr/>
          </p:nvSpPr>
          <p:spPr>
            <a:xfrm>
              <a:off x="5466345" y="365694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2A7AD2C-ED69-4077-9351-A316E5961B85}"/>
              </a:ext>
            </a:extLst>
          </p:cNvPr>
          <p:cNvSpPr txBox="1"/>
          <p:nvPr/>
        </p:nvSpPr>
        <p:spPr>
          <a:xfrm>
            <a:off x="6712210" y="5965483"/>
            <a:ext cx="52297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edge:  we have leeway because we protect more space</a:t>
            </a:r>
          </a:p>
          <a:p>
            <a:r>
              <a:rPr lang="en-US" dirty="0"/>
              <a:t>In middle:  we have leeway because of prey moving away</a:t>
            </a:r>
          </a:p>
          <a:p>
            <a:endParaRPr lang="en-US" dirty="0"/>
          </a:p>
          <a:p>
            <a:r>
              <a:rPr lang="en-US" dirty="0"/>
              <a:t>Edge -&gt; Edge</a:t>
            </a:r>
          </a:p>
          <a:p>
            <a:r>
              <a:rPr lang="en-US" dirty="0"/>
              <a:t>Edge -&gt; Middle</a:t>
            </a:r>
          </a:p>
          <a:p>
            <a:r>
              <a:rPr lang="en-US" dirty="0"/>
              <a:t>Middle -&gt; Middle</a:t>
            </a:r>
          </a:p>
          <a:p>
            <a:r>
              <a:rPr lang="en-US" dirty="0"/>
              <a:t>Middle -&gt; Edge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D77118-D9BE-4869-B339-72FF50C6211D}"/>
              </a:ext>
            </a:extLst>
          </p:cNvPr>
          <p:cNvSpPr txBox="1"/>
          <p:nvPr/>
        </p:nvSpPr>
        <p:spPr>
          <a:xfrm>
            <a:off x="6906322" y="4591574"/>
            <a:ext cx="5229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far can the target get?</a:t>
            </a:r>
          </a:p>
          <a:p>
            <a:r>
              <a:rPr lang="en-US" dirty="0"/>
              <a:t>Assume target stays still:  we have time until poacher travels </a:t>
            </a:r>
            <a:r>
              <a:rPr lang="en-US" dirty="0" err="1"/>
              <a:t>preyr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603B500-B3F2-472C-B055-F596106B143A}"/>
              </a:ext>
            </a:extLst>
          </p:cNvPr>
          <p:cNvSpPr/>
          <p:nvPr/>
        </p:nvSpPr>
        <p:spPr>
          <a:xfrm>
            <a:off x="3577698" y="1601841"/>
            <a:ext cx="166594" cy="1665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D4D475-A1A4-47AD-8A4A-524AFB3F1C1E}"/>
              </a:ext>
            </a:extLst>
          </p:cNvPr>
          <p:cNvSpPr txBox="1"/>
          <p:nvPr/>
        </p:nvSpPr>
        <p:spPr>
          <a:xfrm>
            <a:off x="6183169" y="3991409"/>
            <a:ext cx="823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Prey not moving:  distance(</a:t>
            </a:r>
            <a:r>
              <a:rPr lang="en-US" dirty="0" err="1"/>
              <a:t>p,t</a:t>
            </a:r>
            <a:r>
              <a:rPr lang="en-US" dirty="0"/>
              <a:t>)/</a:t>
            </a:r>
            <a:r>
              <a:rPr lang="en-US" dirty="0" err="1"/>
              <a:t>maxVp</a:t>
            </a:r>
            <a:r>
              <a:rPr lang="en-US" dirty="0"/>
              <a:t> &gt;= (distance(</a:t>
            </a:r>
            <a:r>
              <a:rPr lang="en-US" dirty="0" err="1"/>
              <a:t>r,t</a:t>
            </a:r>
            <a:r>
              <a:rPr lang="en-US" dirty="0"/>
              <a:t>)-</a:t>
            </a:r>
            <a:r>
              <a:rPr lang="en-US" dirty="0" err="1"/>
              <a:t>capr</a:t>
            </a:r>
            <a:r>
              <a:rPr lang="en-US" dirty="0"/>
              <a:t>)/</a:t>
            </a:r>
            <a:r>
              <a:rPr lang="en-US" dirty="0" err="1"/>
              <a:t>maxVr</a:t>
            </a:r>
            <a:endParaRPr lang="en-US" dirty="0"/>
          </a:p>
          <a:p>
            <a:r>
              <a:rPr lang="en-US" dirty="0"/>
              <a:t>Prey moving: distance(p,(t=p))/(</a:t>
            </a:r>
            <a:r>
              <a:rPr lang="en-US" dirty="0" err="1"/>
              <a:t>maxVp-maxVt</a:t>
            </a:r>
            <a:r>
              <a:rPr lang="en-US" dirty="0"/>
              <a:t>) &gt;= (distance(</a:t>
            </a:r>
            <a:r>
              <a:rPr lang="en-US" dirty="0" err="1"/>
              <a:t>r,proj</a:t>
            </a:r>
            <a:r>
              <a:rPr lang="en-US" dirty="0"/>
              <a:t>(t=p)))/</a:t>
            </a:r>
            <a:r>
              <a:rPr lang="en-US" dirty="0" err="1"/>
              <a:t>maxVr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589636-38C1-4DCF-80CA-EBAF6D96F908}"/>
              </a:ext>
            </a:extLst>
          </p:cNvPr>
          <p:cNvGrpSpPr/>
          <p:nvPr/>
        </p:nvGrpSpPr>
        <p:grpSpPr>
          <a:xfrm>
            <a:off x="2681518" y="943508"/>
            <a:ext cx="896180" cy="896180"/>
            <a:chOff x="1666877" y="1108409"/>
            <a:chExt cx="896180" cy="8961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DF3BB45-8F95-4A79-8913-2BDB6228F55A}"/>
                </a:ext>
              </a:extLst>
            </p:cNvPr>
            <p:cNvGrpSpPr/>
            <p:nvPr/>
          </p:nvGrpSpPr>
          <p:grpSpPr>
            <a:xfrm>
              <a:off x="1666877" y="1108409"/>
              <a:ext cx="896180" cy="896180"/>
              <a:chOff x="5015560" y="2202541"/>
              <a:chExt cx="2171701" cy="217170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21314B7-82F3-4FCB-92DA-2BCB662673EB}"/>
                  </a:ext>
                </a:extLst>
              </p:cNvPr>
              <p:cNvSpPr/>
              <p:nvPr/>
            </p:nvSpPr>
            <p:spPr>
              <a:xfrm>
                <a:off x="5015560" y="2202541"/>
                <a:ext cx="2171701" cy="2171701"/>
              </a:xfrm>
              <a:prstGeom prst="ellipse">
                <a:avLst/>
              </a:prstGeom>
              <a:noFill/>
              <a:ln w="57150">
                <a:solidFill>
                  <a:schemeClr val="accent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B528D38-621C-4DE2-9AE2-72AE8759570E}"/>
                  </a:ext>
                </a:extLst>
              </p:cNvPr>
              <p:cNvSpPr/>
              <p:nvPr/>
            </p:nvSpPr>
            <p:spPr>
              <a:xfrm>
                <a:off x="5963848" y="3100957"/>
                <a:ext cx="310817" cy="310817"/>
              </a:xfrm>
              <a:prstGeom prst="ellipse">
                <a:avLst/>
              </a:prstGeom>
              <a:solidFill>
                <a:schemeClr val="accent6"/>
              </a:solidFill>
              <a:ln w="57150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6152DB9-5A20-42B7-AC01-8FCA93C5782B}"/>
                </a:ext>
              </a:extLst>
            </p:cNvPr>
            <p:cNvSpPr/>
            <p:nvPr/>
          </p:nvSpPr>
          <p:spPr>
            <a:xfrm>
              <a:off x="1945433" y="1386965"/>
              <a:ext cx="339069" cy="339069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ADB29CB-19D2-4660-8F93-5534C1B236A1}"/>
              </a:ext>
            </a:extLst>
          </p:cNvPr>
          <p:cNvSpPr txBox="1"/>
          <p:nvPr/>
        </p:nvSpPr>
        <p:spPr>
          <a:xfrm>
            <a:off x="6378022" y="1901009"/>
            <a:ext cx="8231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poacher catches prey &gt;= time ranger protects prey</a:t>
            </a:r>
          </a:p>
          <a:p>
            <a:r>
              <a:rPr lang="en-US" dirty="0"/>
              <a:t>time poacher catches prey &gt;= {prey moving/prey not moving}</a:t>
            </a:r>
          </a:p>
          <a:p>
            <a:r>
              <a:rPr lang="en-US" dirty="0"/>
              <a:t>The intersection case &gt;= Time ranger protects prey </a:t>
            </a:r>
          </a:p>
          <a:p>
            <a:r>
              <a:rPr lang="en-US" dirty="0"/>
              <a:t>------------------------------------------------</a:t>
            </a:r>
          </a:p>
          <a:p>
            <a:r>
              <a:rPr lang="en-US" dirty="0"/>
              <a:t>{prey moving/prey not moving} &gt;= The intersection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6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EE2A28-404B-4142-B3F9-2DA0FD9F6764}"/>
              </a:ext>
            </a:extLst>
          </p:cNvPr>
          <p:cNvSpPr/>
          <p:nvPr/>
        </p:nvSpPr>
        <p:spPr>
          <a:xfrm>
            <a:off x="844112" y="830179"/>
            <a:ext cx="5229726" cy="52297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5CA3A-C0E5-4CC5-8EFE-C335C72A005D}"/>
              </a:ext>
            </a:extLst>
          </p:cNvPr>
          <p:cNvSpPr/>
          <p:nvPr/>
        </p:nvSpPr>
        <p:spPr>
          <a:xfrm>
            <a:off x="2095500" y="2059405"/>
            <a:ext cx="2771273" cy="2771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171733-5BA8-4D84-8B2B-8D0B50E54DE7}"/>
              </a:ext>
            </a:extLst>
          </p:cNvPr>
          <p:cNvCxnSpPr/>
          <p:nvPr/>
        </p:nvCxnSpPr>
        <p:spPr>
          <a:xfrm flipV="1">
            <a:off x="866274" y="830179"/>
            <a:ext cx="5229726" cy="52297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86D81B-5368-4625-9B70-978CA656AB98}"/>
              </a:ext>
            </a:extLst>
          </p:cNvPr>
          <p:cNvCxnSpPr>
            <a:cxnSpLocks/>
          </p:cNvCxnSpPr>
          <p:nvPr/>
        </p:nvCxnSpPr>
        <p:spPr>
          <a:xfrm>
            <a:off x="2095500" y="2059405"/>
            <a:ext cx="2771273" cy="2771273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CF133E3-6E66-429A-A45E-B79D3B5EAFE1}"/>
              </a:ext>
            </a:extLst>
          </p:cNvPr>
          <p:cNvSpPr txBox="1"/>
          <p:nvPr/>
        </p:nvSpPr>
        <p:spPr>
          <a:xfrm>
            <a:off x="338088" y="6059905"/>
            <a:ext cx="105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FE2B50-01DC-4CB9-9D34-4A8BCE8A47D2}"/>
              </a:ext>
            </a:extLst>
          </p:cNvPr>
          <p:cNvCxnSpPr>
            <a:cxnSpLocks/>
          </p:cNvCxnSpPr>
          <p:nvPr/>
        </p:nvCxnSpPr>
        <p:spPr>
          <a:xfrm flipH="1">
            <a:off x="624595" y="4830678"/>
            <a:ext cx="1361574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25490F-D6D8-4D04-8275-77AA8CE98ED5}"/>
              </a:ext>
            </a:extLst>
          </p:cNvPr>
          <p:cNvSpPr txBox="1"/>
          <p:nvPr/>
        </p:nvSpPr>
        <p:spPr>
          <a:xfrm>
            <a:off x="-224987" y="4646012"/>
            <a:ext cx="170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r/sqrt(2)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138962-7035-4771-9F7D-38A521656B23}"/>
              </a:ext>
            </a:extLst>
          </p:cNvPr>
          <p:cNvCxnSpPr>
            <a:cxnSpLocks/>
            <a:endCxn id="4" idx="1"/>
          </p:cNvCxnSpPr>
          <p:nvPr/>
        </p:nvCxnSpPr>
        <p:spPr>
          <a:xfrm flipH="1">
            <a:off x="844112" y="3443036"/>
            <a:ext cx="2590800" cy="2006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688E64-0D2E-4D51-9357-9B5083C162FC}"/>
              </a:ext>
            </a:extLst>
          </p:cNvPr>
          <p:cNvSpPr txBox="1"/>
          <p:nvPr/>
        </p:nvSpPr>
        <p:spPr>
          <a:xfrm>
            <a:off x="-224987" y="3244334"/>
            <a:ext cx="170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maxX</a:t>
            </a:r>
            <a:r>
              <a:rPr lang="en-US" dirty="0"/>
              <a:t>/2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468721-B439-4D40-90B5-E2FFDC601FEA}"/>
              </a:ext>
            </a:extLst>
          </p:cNvPr>
          <p:cNvCxnSpPr>
            <a:cxnSpLocks/>
          </p:cNvCxnSpPr>
          <p:nvPr/>
        </p:nvCxnSpPr>
        <p:spPr>
          <a:xfrm flipH="1">
            <a:off x="629254" y="2085472"/>
            <a:ext cx="1466246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92A7CF-2B9E-46F7-B1BF-5F826E31E575}"/>
              </a:ext>
            </a:extLst>
          </p:cNvPr>
          <p:cNvSpPr txBox="1"/>
          <p:nvPr/>
        </p:nvSpPr>
        <p:spPr>
          <a:xfrm>
            <a:off x="6096000" y="421562"/>
            <a:ext cx="170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maxX</a:t>
            </a:r>
            <a:r>
              <a:rPr lang="en-US" dirty="0"/>
              <a:t>, </a:t>
            </a:r>
            <a:r>
              <a:rPr lang="en-US" dirty="0" err="1"/>
              <a:t>maxY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9BCDA2-4974-4ACF-8707-EBF63F1EDD1E}"/>
              </a:ext>
            </a:extLst>
          </p:cNvPr>
          <p:cNvSpPr txBox="1"/>
          <p:nvPr/>
        </p:nvSpPr>
        <p:spPr>
          <a:xfrm>
            <a:off x="-908383" y="1874739"/>
            <a:ext cx="170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maxX</a:t>
            </a:r>
            <a:r>
              <a:rPr lang="en-US" dirty="0"/>
              <a:t>-r/sqrt(2)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241BE6-E8F8-40FA-B5B8-4060636D9AAE}"/>
              </a:ext>
            </a:extLst>
          </p:cNvPr>
          <p:cNvGrpSpPr/>
          <p:nvPr/>
        </p:nvGrpSpPr>
        <p:grpSpPr>
          <a:xfrm>
            <a:off x="3073382" y="3157943"/>
            <a:ext cx="3405396" cy="3476820"/>
            <a:chOff x="3152272" y="2478497"/>
            <a:chExt cx="3356811" cy="335681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B78EF13-D1C8-48A1-9DD0-7D7256440FBA}"/>
                </a:ext>
              </a:extLst>
            </p:cNvPr>
            <p:cNvSpPr/>
            <p:nvPr/>
          </p:nvSpPr>
          <p:spPr>
            <a:xfrm>
              <a:off x="3152272" y="2478497"/>
              <a:ext cx="3356811" cy="3356811"/>
            </a:xfrm>
            <a:prstGeom prst="ellipse">
              <a:avLst/>
            </a:prstGeom>
            <a:noFill/>
            <a:ln w="57150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91E714-5472-4995-82F7-06DF1FECCBE5}"/>
                </a:ext>
              </a:extLst>
            </p:cNvPr>
            <p:cNvCxnSpPr/>
            <p:nvPr/>
          </p:nvCxnSpPr>
          <p:spPr>
            <a:xfrm>
              <a:off x="4890837" y="4096748"/>
              <a:ext cx="15981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E2D5AC-8999-4A2A-87FB-0174A5F04D45}"/>
                </a:ext>
              </a:extLst>
            </p:cNvPr>
            <p:cNvSpPr txBox="1"/>
            <p:nvPr/>
          </p:nvSpPr>
          <p:spPr>
            <a:xfrm>
              <a:off x="5466345" y="365694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D603B500-B3F2-472C-B055-F596106B143A}"/>
              </a:ext>
            </a:extLst>
          </p:cNvPr>
          <p:cNvSpPr/>
          <p:nvPr/>
        </p:nvSpPr>
        <p:spPr>
          <a:xfrm>
            <a:off x="3740471" y="805786"/>
            <a:ext cx="166594" cy="1665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589636-38C1-4DCF-80CA-EBAF6D96F908}"/>
              </a:ext>
            </a:extLst>
          </p:cNvPr>
          <p:cNvGrpSpPr/>
          <p:nvPr/>
        </p:nvGrpSpPr>
        <p:grpSpPr>
          <a:xfrm>
            <a:off x="5550696" y="5600306"/>
            <a:ext cx="896180" cy="896180"/>
            <a:chOff x="1666877" y="1108409"/>
            <a:chExt cx="896180" cy="8961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DF3BB45-8F95-4A79-8913-2BDB6228F55A}"/>
                </a:ext>
              </a:extLst>
            </p:cNvPr>
            <p:cNvGrpSpPr/>
            <p:nvPr/>
          </p:nvGrpSpPr>
          <p:grpSpPr>
            <a:xfrm>
              <a:off x="1666877" y="1108409"/>
              <a:ext cx="896180" cy="896180"/>
              <a:chOff x="5015560" y="2202541"/>
              <a:chExt cx="2171701" cy="217170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21314B7-82F3-4FCB-92DA-2BCB662673EB}"/>
                  </a:ext>
                </a:extLst>
              </p:cNvPr>
              <p:cNvSpPr/>
              <p:nvPr/>
            </p:nvSpPr>
            <p:spPr>
              <a:xfrm>
                <a:off x="5015560" y="2202541"/>
                <a:ext cx="2171701" cy="2171701"/>
              </a:xfrm>
              <a:prstGeom prst="ellipse">
                <a:avLst/>
              </a:prstGeom>
              <a:noFill/>
              <a:ln w="57150">
                <a:solidFill>
                  <a:schemeClr val="accent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B528D38-621C-4DE2-9AE2-72AE8759570E}"/>
                  </a:ext>
                </a:extLst>
              </p:cNvPr>
              <p:cNvSpPr/>
              <p:nvPr/>
            </p:nvSpPr>
            <p:spPr>
              <a:xfrm>
                <a:off x="5963848" y="3100957"/>
                <a:ext cx="310817" cy="310817"/>
              </a:xfrm>
              <a:prstGeom prst="ellipse">
                <a:avLst/>
              </a:prstGeom>
              <a:solidFill>
                <a:schemeClr val="accent6"/>
              </a:solidFill>
              <a:ln w="57150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6152DB9-5A20-42B7-AC01-8FCA93C5782B}"/>
                </a:ext>
              </a:extLst>
            </p:cNvPr>
            <p:cNvSpPr/>
            <p:nvPr/>
          </p:nvSpPr>
          <p:spPr>
            <a:xfrm>
              <a:off x="1945433" y="1386965"/>
              <a:ext cx="339069" cy="339069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385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EE2A28-404B-4142-B3F9-2DA0FD9F6764}"/>
              </a:ext>
            </a:extLst>
          </p:cNvPr>
          <p:cNvSpPr/>
          <p:nvPr/>
        </p:nvSpPr>
        <p:spPr>
          <a:xfrm>
            <a:off x="844112" y="830179"/>
            <a:ext cx="5229726" cy="52297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5CA3A-C0E5-4CC5-8EFE-C335C72A005D}"/>
              </a:ext>
            </a:extLst>
          </p:cNvPr>
          <p:cNvSpPr/>
          <p:nvPr/>
        </p:nvSpPr>
        <p:spPr>
          <a:xfrm>
            <a:off x="1381540" y="1452852"/>
            <a:ext cx="4151067" cy="3980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C403EC-C1CE-421F-A68E-CFB0A1811225}"/>
              </a:ext>
            </a:extLst>
          </p:cNvPr>
          <p:cNvSpPr/>
          <p:nvPr/>
        </p:nvSpPr>
        <p:spPr>
          <a:xfrm>
            <a:off x="1743634" y="1810680"/>
            <a:ext cx="3404719" cy="32647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171733-5BA8-4D84-8B2B-8D0B50E54DE7}"/>
              </a:ext>
            </a:extLst>
          </p:cNvPr>
          <p:cNvCxnSpPr/>
          <p:nvPr/>
        </p:nvCxnSpPr>
        <p:spPr>
          <a:xfrm flipV="1">
            <a:off x="866274" y="830179"/>
            <a:ext cx="5229726" cy="52297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86D81B-5368-4625-9B70-978CA656AB98}"/>
              </a:ext>
            </a:extLst>
          </p:cNvPr>
          <p:cNvCxnSpPr>
            <a:cxnSpLocks/>
          </p:cNvCxnSpPr>
          <p:nvPr/>
        </p:nvCxnSpPr>
        <p:spPr>
          <a:xfrm>
            <a:off x="1386779" y="1485144"/>
            <a:ext cx="4091998" cy="3916818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CF133E3-6E66-429A-A45E-B79D3B5EAFE1}"/>
              </a:ext>
            </a:extLst>
          </p:cNvPr>
          <p:cNvSpPr txBox="1"/>
          <p:nvPr/>
        </p:nvSpPr>
        <p:spPr>
          <a:xfrm>
            <a:off x="338088" y="6059905"/>
            <a:ext cx="105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FE2B50-01DC-4CB9-9D34-4A8BCE8A47D2}"/>
              </a:ext>
            </a:extLst>
          </p:cNvPr>
          <p:cNvCxnSpPr>
            <a:cxnSpLocks/>
          </p:cNvCxnSpPr>
          <p:nvPr/>
        </p:nvCxnSpPr>
        <p:spPr>
          <a:xfrm flipH="1">
            <a:off x="-130621" y="5497284"/>
            <a:ext cx="1499672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25490F-D6D8-4D04-8275-77AA8CE98ED5}"/>
              </a:ext>
            </a:extLst>
          </p:cNvPr>
          <p:cNvSpPr txBox="1"/>
          <p:nvPr/>
        </p:nvSpPr>
        <p:spPr>
          <a:xfrm>
            <a:off x="-1120132" y="5312618"/>
            <a:ext cx="170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r/sqrt(2)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138962-7035-4771-9F7D-38A521656B23}"/>
              </a:ext>
            </a:extLst>
          </p:cNvPr>
          <p:cNvCxnSpPr>
            <a:cxnSpLocks/>
          </p:cNvCxnSpPr>
          <p:nvPr/>
        </p:nvCxnSpPr>
        <p:spPr>
          <a:xfrm flipH="1">
            <a:off x="-184475" y="3443036"/>
            <a:ext cx="3619387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688E64-0D2E-4D51-9357-9B5083C162FC}"/>
              </a:ext>
            </a:extLst>
          </p:cNvPr>
          <p:cNvSpPr txBox="1"/>
          <p:nvPr/>
        </p:nvSpPr>
        <p:spPr>
          <a:xfrm>
            <a:off x="-1119736" y="3244334"/>
            <a:ext cx="170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maxX</a:t>
            </a:r>
            <a:r>
              <a:rPr lang="en-US" dirty="0"/>
              <a:t>/2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468721-B439-4D40-90B5-E2FFDC601FEA}"/>
              </a:ext>
            </a:extLst>
          </p:cNvPr>
          <p:cNvCxnSpPr>
            <a:cxnSpLocks/>
          </p:cNvCxnSpPr>
          <p:nvPr/>
        </p:nvCxnSpPr>
        <p:spPr>
          <a:xfrm flipH="1">
            <a:off x="-158710" y="1452852"/>
            <a:ext cx="1466246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92A7CF-2B9E-46F7-B1BF-5F826E31E575}"/>
              </a:ext>
            </a:extLst>
          </p:cNvPr>
          <p:cNvSpPr txBox="1"/>
          <p:nvPr/>
        </p:nvSpPr>
        <p:spPr>
          <a:xfrm>
            <a:off x="6096000" y="421562"/>
            <a:ext cx="170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maxX</a:t>
            </a:r>
            <a:r>
              <a:rPr lang="en-US" dirty="0"/>
              <a:t>, </a:t>
            </a:r>
            <a:r>
              <a:rPr lang="en-US" dirty="0" err="1"/>
              <a:t>maxY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9BCDA2-4974-4ACF-8707-EBF63F1EDD1E}"/>
              </a:ext>
            </a:extLst>
          </p:cNvPr>
          <p:cNvSpPr txBox="1"/>
          <p:nvPr/>
        </p:nvSpPr>
        <p:spPr>
          <a:xfrm>
            <a:off x="-1696347" y="1242119"/>
            <a:ext cx="170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maxX</a:t>
            </a:r>
            <a:r>
              <a:rPr lang="en-US" dirty="0"/>
              <a:t>-r/sqrt(2)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241BE6-E8F8-40FA-B5B8-4060636D9AAE}"/>
              </a:ext>
            </a:extLst>
          </p:cNvPr>
          <p:cNvGrpSpPr/>
          <p:nvPr/>
        </p:nvGrpSpPr>
        <p:grpSpPr>
          <a:xfrm>
            <a:off x="4248227" y="978278"/>
            <a:ext cx="1708482" cy="1744316"/>
            <a:chOff x="3152272" y="2478497"/>
            <a:chExt cx="3356811" cy="335681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B78EF13-D1C8-48A1-9DD0-7D7256440FBA}"/>
                </a:ext>
              </a:extLst>
            </p:cNvPr>
            <p:cNvSpPr/>
            <p:nvPr/>
          </p:nvSpPr>
          <p:spPr>
            <a:xfrm>
              <a:off x="3152272" y="2478497"/>
              <a:ext cx="3356811" cy="3356811"/>
            </a:xfrm>
            <a:prstGeom prst="ellipse">
              <a:avLst/>
            </a:prstGeom>
            <a:noFill/>
            <a:ln w="57150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91E714-5472-4995-82F7-06DF1FECCBE5}"/>
                </a:ext>
              </a:extLst>
            </p:cNvPr>
            <p:cNvCxnSpPr/>
            <p:nvPr/>
          </p:nvCxnSpPr>
          <p:spPr>
            <a:xfrm>
              <a:off x="4890837" y="4096748"/>
              <a:ext cx="15981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E2D5AC-8999-4A2A-87FB-0174A5F04D45}"/>
                </a:ext>
              </a:extLst>
            </p:cNvPr>
            <p:cNvSpPr txBox="1"/>
            <p:nvPr/>
          </p:nvSpPr>
          <p:spPr>
            <a:xfrm>
              <a:off x="5555811" y="3530432"/>
              <a:ext cx="914400" cy="710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D589636-38C1-4DCF-80CA-EBAF6D96F908}"/>
              </a:ext>
            </a:extLst>
          </p:cNvPr>
          <p:cNvGrpSpPr/>
          <p:nvPr/>
        </p:nvGrpSpPr>
        <p:grpSpPr>
          <a:xfrm>
            <a:off x="5586912" y="421562"/>
            <a:ext cx="896180" cy="896180"/>
            <a:chOff x="1666877" y="1108409"/>
            <a:chExt cx="896180" cy="8961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DF3BB45-8F95-4A79-8913-2BDB6228F55A}"/>
                </a:ext>
              </a:extLst>
            </p:cNvPr>
            <p:cNvGrpSpPr/>
            <p:nvPr/>
          </p:nvGrpSpPr>
          <p:grpSpPr>
            <a:xfrm>
              <a:off x="1666877" y="1108409"/>
              <a:ext cx="896180" cy="896180"/>
              <a:chOff x="5015560" y="2202541"/>
              <a:chExt cx="2171701" cy="217170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21314B7-82F3-4FCB-92DA-2BCB662673EB}"/>
                  </a:ext>
                </a:extLst>
              </p:cNvPr>
              <p:cNvSpPr/>
              <p:nvPr/>
            </p:nvSpPr>
            <p:spPr>
              <a:xfrm>
                <a:off x="5015560" y="2202541"/>
                <a:ext cx="2171701" cy="2171701"/>
              </a:xfrm>
              <a:prstGeom prst="ellipse">
                <a:avLst/>
              </a:prstGeom>
              <a:noFill/>
              <a:ln w="57150">
                <a:solidFill>
                  <a:schemeClr val="accent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B528D38-621C-4DE2-9AE2-72AE8759570E}"/>
                  </a:ext>
                </a:extLst>
              </p:cNvPr>
              <p:cNvSpPr/>
              <p:nvPr/>
            </p:nvSpPr>
            <p:spPr>
              <a:xfrm>
                <a:off x="5963848" y="3100957"/>
                <a:ext cx="310817" cy="310817"/>
              </a:xfrm>
              <a:prstGeom prst="ellipse">
                <a:avLst/>
              </a:prstGeom>
              <a:solidFill>
                <a:schemeClr val="accent6"/>
              </a:solidFill>
              <a:ln w="57150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6152DB9-5A20-42B7-AC01-8FCA93C5782B}"/>
                </a:ext>
              </a:extLst>
            </p:cNvPr>
            <p:cNvSpPr/>
            <p:nvPr/>
          </p:nvSpPr>
          <p:spPr>
            <a:xfrm>
              <a:off x="1945433" y="1386965"/>
              <a:ext cx="339069" cy="339069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4A436E-83D4-41F7-81EC-AA4756EA11B0}"/>
              </a:ext>
            </a:extLst>
          </p:cNvPr>
          <p:cNvCxnSpPr>
            <a:cxnSpLocks/>
          </p:cNvCxnSpPr>
          <p:nvPr/>
        </p:nvCxnSpPr>
        <p:spPr>
          <a:xfrm flipH="1">
            <a:off x="283719" y="5075391"/>
            <a:ext cx="1499672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A65C315-7629-484F-92AB-4ED5416D1CCA}"/>
              </a:ext>
            </a:extLst>
          </p:cNvPr>
          <p:cNvSpPr txBox="1"/>
          <p:nvPr/>
        </p:nvSpPr>
        <p:spPr>
          <a:xfrm>
            <a:off x="-3319669" y="4846651"/>
            <a:ext cx="415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capr</a:t>
            </a:r>
            <a:r>
              <a:rPr lang="en-US" dirty="0"/>
              <a:t>+(</a:t>
            </a:r>
            <a:r>
              <a:rPr lang="en-US" dirty="0" err="1"/>
              <a:t>preyr</a:t>
            </a:r>
            <a:r>
              <a:rPr lang="en-US" dirty="0"/>
              <a:t>/</a:t>
            </a:r>
            <a:r>
              <a:rPr lang="en-US" dirty="0" err="1"/>
              <a:t>maxVp</a:t>
            </a:r>
            <a:r>
              <a:rPr lang="en-US" dirty="0"/>
              <a:t>)*</a:t>
            </a:r>
            <a:r>
              <a:rPr lang="en-US" dirty="0" err="1"/>
              <a:t>maxVr</a:t>
            </a:r>
            <a:r>
              <a:rPr lang="en-US" dirty="0"/>
              <a:t>)/sqrt(2)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00ECD8-CE41-4AC1-884E-0931C13E4B93}"/>
              </a:ext>
            </a:extLst>
          </p:cNvPr>
          <p:cNvCxnSpPr>
            <a:cxnSpLocks/>
          </p:cNvCxnSpPr>
          <p:nvPr/>
        </p:nvCxnSpPr>
        <p:spPr>
          <a:xfrm flipH="1">
            <a:off x="243962" y="1820427"/>
            <a:ext cx="1499672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00D397E-23D1-4148-896C-0CB5DFD97C7B}"/>
              </a:ext>
            </a:extLst>
          </p:cNvPr>
          <p:cNvSpPr txBox="1"/>
          <p:nvPr/>
        </p:nvSpPr>
        <p:spPr>
          <a:xfrm>
            <a:off x="-2902227" y="1608620"/>
            <a:ext cx="375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maxX</a:t>
            </a:r>
            <a:r>
              <a:rPr lang="en-US" dirty="0"/>
              <a:t> - (</a:t>
            </a:r>
            <a:r>
              <a:rPr lang="en-US" dirty="0" err="1"/>
              <a:t>capr</a:t>
            </a:r>
            <a:r>
              <a:rPr lang="en-US" dirty="0"/>
              <a:t>+(</a:t>
            </a:r>
            <a:r>
              <a:rPr lang="en-US" dirty="0" err="1"/>
              <a:t>preyr</a:t>
            </a:r>
            <a:r>
              <a:rPr lang="en-US" dirty="0"/>
              <a:t>/</a:t>
            </a:r>
            <a:r>
              <a:rPr lang="en-US" dirty="0" err="1"/>
              <a:t>maxVp</a:t>
            </a:r>
            <a:r>
              <a:rPr lang="en-US" dirty="0"/>
              <a:t>)*</a:t>
            </a:r>
            <a:r>
              <a:rPr lang="en-US" dirty="0" err="1"/>
              <a:t>maxVr</a:t>
            </a:r>
            <a:r>
              <a:rPr lang="en-US" dirty="0"/>
              <a:t>)/sqrt(2)</a:t>
            </a:r>
          </a:p>
        </p:txBody>
      </p:sp>
    </p:spTree>
    <p:extLst>
      <p:ext uri="{BB962C8B-B14F-4D97-AF65-F5344CB8AC3E}">
        <p14:creationId xmlns:p14="http://schemas.microsoft.com/office/powerpoint/2010/main" val="118930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EE2A28-404B-4142-B3F9-2DA0FD9F6764}"/>
              </a:ext>
            </a:extLst>
          </p:cNvPr>
          <p:cNvSpPr/>
          <p:nvPr/>
        </p:nvSpPr>
        <p:spPr>
          <a:xfrm>
            <a:off x="1496766" y="1407252"/>
            <a:ext cx="3899245" cy="3959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5CA3A-C0E5-4CC5-8EFE-C335C72A005D}"/>
              </a:ext>
            </a:extLst>
          </p:cNvPr>
          <p:cNvSpPr/>
          <p:nvPr/>
        </p:nvSpPr>
        <p:spPr>
          <a:xfrm>
            <a:off x="2095500" y="2059405"/>
            <a:ext cx="2771273" cy="2771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171733-5BA8-4D84-8B2B-8D0B50E54DE7}"/>
              </a:ext>
            </a:extLst>
          </p:cNvPr>
          <p:cNvCxnSpPr/>
          <p:nvPr/>
        </p:nvCxnSpPr>
        <p:spPr>
          <a:xfrm flipV="1">
            <a:off x="866274" y="830179"/>
            <a:ext cx="5229726" cy="52297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86D81B-5368-4625-9B70-978CA656AB98}"/>
              </a:ext>
            </a:extLst>
          </p:cNvPr>
          <p:cNvCxnSpPr>
            <a:cxnSpLocks/>
          </p:cNvCxnSpPr>
          <p:nvPr/>
        </p:nvCxnSpPr>
        <p:spPr>
          <a:xfrm>
            <a:off x="2095500" y="2059405"/>
            <a:ext cx="2771273" cy="2771273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CF133E3-6E66-429A-A45E-B79D3B5EAFE1}"/>
              </a:ext>
            </a:extLst>
          </p:cNvPr>
          <p:cNvSpPr txBox="1"/>
          <p:nvPr/>
        </p:nvSpPr>
        <p:spPr>
          <a:xfrm>
            <a:off x="338088" y="6059905"/>
            <a:ext cx="105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FE2B50-01DC-4CB9-9D34-4A8BCE8A47D2}"/>
              </a:ext>
            </a:extLst>
          </p:cNvPr>
          <p:cNvCxnSpPr>
            <a:cxnSpLocks/>
          </p:cNvCxnSpPr>
          <p:nvPr/>
        </p:nvCxnSpPr>
        <p:spPr>
          <a:xfrm flipH="1">
            <a:off x="624595" y="4830678"/>
            <a:ext cx="1361574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25490F-D6D8-4D04-8275-77AA8CE98ED5}"/>
              </a:ext>
            </a:extLst>
          </p:cNvPr>
          <p:cNvSpPr txBox="1"/>
          <p:nvPr/>
        </p:nvSpPr>
        <p:spPr>
          <a:xfrm>
            <a:off x="-224987" y="4646012"/>
            <a:ext cx="170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r/sqrt(2)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138962-7035-4771-9F7D-38A521656B23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1496766" y="3387191"/>
            <a:ext cx="1885242" cy="55844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688E64-0D2E-4D51-9357-9B5083C162FC}"/>
              </a:ext>
            </a:extLst>
          </p:cNvPr>
          <p:cNvSpPr txBox="1"/>
          <p:nvPr/>
        </p:nvSpPr>
        <p:spPr>
          <a:xfrm>
            <a:off x="-224987" y="3244334"/>
            <a:ext cx="170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maxX</a:t>
            </a:r>
            <a:r>
              <a:rPr lang="en-US" dirty="0"/>
              <a:t>/2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468721-B439-4D40-90B5-E2FFDC601FEA}"/>
              </a:ext>
            </a:extLst>
          </p:cNvPr>
          <p:cNvCxnSpPr>
            <a:cxnSpLocks/>
          </p:cNvCxnSpPr>
          <p:nvPr/>
        </p:nvCxnSpPr>
        <p:spPr>
          <a:xfrm flipH="1">
            <a:off x="629254" y="2085472"/>
            <a:ext cx="1466246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92A7CF-2B9E-46F7-B1BF-5F826E31E575}"/>
              </a:ext>
            </a:extLst>
          </p:cNvPr>
          <p:cNvSpPr txBox="1"/>
          <p:nvPr/>
        </p:nvSpPr>
        <p:spPr>
          <a:xfrm>
            <a:off x="6096000" y="421562"/>
            <a:ext cx="170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maxX</a:t>
            </a:r>
            <a:r>
              <a:rPr lang="en-US" dirty="0"/>
              <a:t>, </a:t>
            </a:r>
            <a:r>
              <a:rPr lang="en-US" dirty="0" err="1"/>
              <a:t>maxY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9BCDA2-4974-4ACF-8707-EBF63F1EDD1E}"/>
              </a:ext>
            </a:extLst>
          </p:cNvPr>
          <p:cNvSpPr txBox="1"/>
          <p:nvPr/>
        </p:nvSpPr>
        <p:spPr>
          <a:xfrm>
            <a:off x="-908383" y="1874739"/>
            <a:ext cx="170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maxX</a:t>
            </a:r>
            <a:r>
              <a:rPr lang="en-US" dirty="0"/>
              <a:t>-r/sqrt(2)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241BE6-E8F8-40FA-B5B8-4060636D9AAE}"/>
              </a:ext>
            </a:extLst>
          </p:cNvPr>
          <p:cNvGrpSpPr/>
          <p:nvPr/>
        </p:nvGrpSpPr>
        <p:grpSpPr>
          <a:xfrm>
            <a:off x="3217758" y="3183896"/>
            <a:ext cx="1525967" cy="1557971"/>
            <a:chOff x="3152272" y="2478497"/>
            <a:chExt cx="3356811" cy="335681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B78EF13-D1C8-48A1-9DD0-7D7256440FBA}"/>
                </a:ext>
              </a:extLst>
            </p:cNvPr>
            <p:cNvSpPr/>
            <p:nvPr/>
          </p:nvSpPr>
          <p:spPr>
            <a:xfrm>
              <a:off x="3152272" y="2478497"/>
              <a:ext cx="3356811" cy="3356811"/>
            </a:xfrm>
            <a:prstGeom prst="ellipse">
              <a:avLst/>
            </a:prstGeom>
            <a:noFill/>
            <a:ln w="57150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91E714-5472-4995-82F7-06DF1FECCBE5}"/>
                </a:ext>
              </a:extLst>
            </p:cNvPr>
            <p:cNvCxnSpPr/>
            <p:nvPr/>
          </p:nvCxnSpPr>
          <p:spPr>
            <a:xfrm>
              <a:off x="4890837" y="4096748"/>
              <a:ext cx="15981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E2D5AC-8999-4A2A-87FB-0174A5F04D45}"/>
                </a:ext>
              </a:extLst>
            </p:cNvPr>
            <p:cNvSpPr txBox="1"/>
            <p:nvPr/>
          </p:nvSpPr>
          <p:spPr>
            <a:xfrm>
              <a:off x="5466345" y="365694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D603B500-B3F2-472C-B055-F596106B143A}"/>
              </a:ext>
            </a:extLst>
          </p:cNvPr>
          <p:cNvSpPr/>
          <p:nvPr/>
        </p:nvSpPr>
        <p:spPr>
          <a:xfrm>
            <a:off x="3740471" y="805786"/>
            <a:ext cx="166594" cy="1665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589636-38C1-4DCF-80CA-EBAF6D96F908}"/>
              </a:ext>
            </a:extLst>
          </p:cNvPr>
          <p:cNvGrpSpPr/>
          <p:nvPr/>
        </p:nvGrpSpPr>
        <p:grpSpPr>
          <a:xfrm>
            <a:off x="3049257" y="3043971"/>
            <a:ext cx="1212529" cy="1212529"/>
            <a:chOff x="1666877" y="1108409"/>
            <a:chExt cx="896180" cy="8961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DF3BB45-8F95-4A79-8913-2BDB6228F55A}"/>
                </a:ext>
              </a:extLst>
            </p:cNvPr>
            <p:cNvGrpSpPr/>
            <p:nvPr/>
          </p:nvGrpSpPr>
          <p:grpSpPr>
            <a:xfrm>
              <a:off x="1666877" y="1108409"/>
              <a:ext cx="896180" cy="896180"/>
              <a:chOff x="5015560" y="2202541"/>
              <a:chExt cx="2171701" cy="217170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21314B7-82F3-4FCB-92DA-2BCB662673EB}"/>
                  </a:ext>
                </a:extLst>
              </p:cNvPr>
              <p:cNvSpPr/>
              <p:nvPr/>
            </p:nvSpPr>
            <p:spPr>
              <a:xfrm>
                <a:off x="5015560" y="2202541"/>
                <a:ext cx="2171701" cy="2171701"/>
              </a:xfrm>
              <a:prstGeom prst="ellipse">
                <a:avLst/>
              </a:prstGeom>
              <a:noFill/>
              <a:ln w="57150">
                <a:solidFill>
                  <a:schemeClr val="accent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B528D38-621C-4DE2-9AE2-72AE8759570E}"/>
                  </a:ext>
                </a:extLst>
              </p:cNvPr>
              <p:cNvSpPr/>
              <p:nvPr/>
            </p:nvSpPr>
            <p:spPr>
              <a:xfrm>
                <a:off x="5963848" y="3100957"/>
                <a:ext cx="310817" cy="310817"/>
              </a:xfrm>
              <a:prstGeom prst="ellipse">
                <a:avLst/>
              </a:prstGeom>
              <a:solidFill>
                <a:schemeClr val="accent6"/>
              </a:solidFill>
              <a:ln w="57150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6152DB9-5A20-42B7-AC01-8FCA93C5782B}"/>
                </a:ext>
              </a:extLst>
            </p:cNvPr>
            <p:cNvSpPr/>
            <p:nvPr/>
          </p:nvSpPr>
          <p:spPr>
            <a:xfrm>
              <a:off x="1945433" y="1386965"/>
              <a:ext cx="339069" cy="339069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110BC64-48D2-4F22-9549-67884C230D70}"/>
              </a:ext>
            </a:extLst>
          </p:cNvPr>
          <p:cNvSpPr txBox="1"/>
          <p:nvPr/>
        </p:nvSpPr>
        <p:spPr>
          <a:xfrm>
            <a:off x="6539948" y="2773017"/>
            <a:ext cx="646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distance(</a:t>
            </a:r>
            <a:r>
              <a:rPr lang="en-US" dirty="0" err="1"/>
              <a:t>t,p</a:t>
            </a:r>
            <a:r>
              <a:rPr lang="en-US" dirty="0"/>
              <a:t>)/(</a:t>
            </a:r>
            <a:r>
              <a:rPr lang="en-US" dirty="0" err="1"/>
              <a:t>maxVp-maxVt</a:t>
            </a:r>
            <a:r>
              <a:rPr lang="en-US" dirty="0"/>
              <a:t>) &gt;= distance(</a:t>
            </a:r>
            <a:r>
              <a:rPr lang="en-US" dirty="0" err="1"/>
              <a:t>proj</a:t>
            </a:r>
            <a:r>
              <a:rPr lang="en-US" dirty="0"/>
              <a:t>(</a:t>
            </a:r>
            <a:r>
              <a:rPr lang="en-US" dirty="0" err="1"/>
              <a:t>tfinal</a:t>
            </a:r>
            <a:r>
              <a:rPr lang="en-US" dirty="0"/>
              <a:t>),r)/(</a:t>
            </a:r>
            <a:r>
              <a:rPr lang="en-US" dirty="0" err="1"/>
              <a:t>maxVr</a:t>
            </a:r>
            <a:r>
              <a:rPr lang="en-US" dirty="0"/>
              <a:t>-x)</a:t>
            </a:r>
          </a:p>
          <a:p>
            <a:r>
              <a:rPr lang="en-US" dirty="0"/>
              <a:t>where x depends on how much intersection between </a:t>
            </a:r>
            <a:r>
              <a:rPr lang="en-US" dirty="0" err="1"/>
              <a:t>capr</a:t>
            </a:r>
            <a:r>
              <a:rPr lang="en-US" dirty="0"/>
              <a:t> and </a:t>
            </a:r>
            <a:r>
              <a:rPr lang="en-US" dirty="0" err="1"/>
              <a:t>preyr</a:t>
            </a:r>
            <a:r>
              <a:rPr lang="en-US" dirty="0"/>
              <a:t> is invariant</a:t>
            </a:r>
          </a:p>
        </p:txBody>
      </p:sp>
    </p:spTree>
    <p:extLst>
      <p:ext uri="{BB962C8B-B14F-4D97-AF65-F5344CB8AC3E}">
        <p14:creationId xmlns:p14="http://schemas.microsoft.com/office/powerpoint/2010/main" val="125408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BE1BE23-629A-47A9-87BB-BD68A7CC9677}"/>
              </a:ext>
            </a:extLst>
          </p:cNvPr>
          <p:cNvSpPr/>
          <p:nvPr/>
        </p:nvSpPr>
        <p:spPr>
          <a:xfrm>
            <a:off x="1510748" y="785191"/>
            <a:ext cx="3707295" cy="3707295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AD09E3-BD4F-437C-B32E-D6AB12AE0265}"/>
              </a:ext>
            </a:extLst>
          </p:cNvPr>
          <p:cNvSpPr/>
          <p:nvPr/>
        </p:nvSpPr>
        <p:spPr>
          <a:xfrm>
            <a:off x="1898374" y="1321904"/>
            <a:ext cx="218661" cy="2186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5E9AAA-EA54-440F-97EE-E92A289AB92D}"/>
              </a:ext>
            </a:extLst>
          </p:cNvPr>
          <p:cNvSpPr/>
          <p:nvPr/>
        </p:nvSpPr>
        <p:spPr>
          <a:xfrm>
            <a:off x="3255064" y="2529507"/>
            <a:ext cx="218661" cy="2186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082622-15EF-46E2-8655-5864D25A95A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07704" y="1421914"/>
            <a:ext cx="1279382" cy="1139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DBBFBD-9761-4247-BAAA-3721E568681C}"/>
              </a:ext>
            </a:extLst>
          </p:cNvPr>
          <p:cNvCxnSpPr>
            <a:cxnSpLocks/>
          </p:cNvCxnSpPr>
          <p:nvPr/>
        </p:nvCxnSpPr>
        <p:spPr>
          <a:xfrm>
            <a:off x="2007704" y="1421913"/>
            <a:ext cx="1279382" cy="9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45FF72-2E12-4654-B988-9F70193EFD7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287086" y="1426573"/>
            <a:ext cx="0" cy="1134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92B7AF2-5806-4E5B-99AC-059BF6A29A8D}"/>
              </a:ext>
            </a:extLst>
          </p:cNvPr>
          <p:cNvSpPr txBox="1"/>
          <p:nvPr/>
        </p:nvSpPr>
        <p:spPr>
          <a:xfrm>
            <a:off x="2252932" y="1137238"/>
            <a:ext cx="100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xT1-xP1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F2A044-099B-4261-B8CD-0FD3E1581B98}"/>
              </a:ext>
            </a:extLst>
          </p:cNvPr>
          <p:cNvSpPr txBox="1"/>
          <p:nvPr/>
        </p:nvSpPr>
        <p:spPr>
          <a:xfrm rot="5400000">
            <a:off x="3007912" y="1822970"/>
            <a:ext cx="100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yT1-yP1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21D2E2-A645-4DC3-80C2-5EC2707AB062}"/>
              </a:ext>
            </a:extLst>
          </p:cNvPr>
          <p:cNvCxnSpPr>
            <a:cxnSpLocks/>
          </p:cNvCxnSpPr>
          <p:nvPr/>
        </p:nvCxnSpPr>
        <p:spPr>
          <a:xfrm>
            <a:off x="3364394" y="2631490"/>
            <a:ext cx="852674" cy="75952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B5718F-2BBE-4E39-B10B-658ADA20E88F}"/>
              </a:ext>
            </a:extLst>
          </p:cNvPr>
          <p:cNvSpPr txBox="1"/>
          <p:nvPr/>
        </p:nvSpPr>
        <p:spPr>
          <a:xfrm>
            <a:off x="5775158" y="1353652"/>
            <a:ext cx="4409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dyT1/dxT1 = (yT1-yP1)/(xT1-xP1)</a:t>
            </a:r>
          </a:p>
          <a:p>
            <a:r>
              <a:rPr lang="en-US" dirty="0"/>
              <a:t>dyT1(xT1-xP1) = dxT1(yT1-yP1)</a:t>
            </a:r>
          </a:p>
          <a:p>
            <a:r>
              <a:rPr lang="en-US" dirty="0"/>
              <a:t> &amp; (not at wall -&gt; dxT1^2+dyT1^2 = maxVt^2)</a:t>
            </a:r>
          </a:p>
          <a:p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159910-3126-42C2-B024-94E298FB1CA1}"/>
              </a:ext>
            </a:extLst>
          </p:cNvPr>
          <p:cNvCxnSpPr>
            <a:cxnSpLocks/>
          </p:cNvCxnSpPr>
          <p:nvPr/>
        </p:nvCxnSpPr>
        <p:spPr>
          <a:xfrm>
            <a:off x="4217068" y="2656974"/>
            <a:ext cx="0" cy="73403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3D0F11-5B58-4EF2-BD0F-F70A59FA616C}"/>
              </a:ext>
            </a:extLst>
          </p:cNvPr>
          <p:cNvCxnSpPr>
            <a:cxnSpLocks/>
          </p:cNvCxnSpPr>
          <p:nvPr/>
        </p:nvCxnSpPr>
        <p:spPr>
          <a:xfrm>
            <a:off x="3364394" y="2630069"/>
            <a:ext cx="852674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F4C0FED-F475-4245-A49B-9981E9880FFE}"/>
              </a:ext>
            </a:extLst>
          </p:cNvPr>
          <p:cNvSpPr txBox="1"/>
          <p:nvPr/>
        </p:nvSpPr>
        <p:spPr>
          <a:xfrm>
            <a:off x="3505747" y="2276982"/>
            <a:ext cx="76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dxT1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FA0666-6727-42B1-A6EB-2950101064D5}"/>
              </a:ext>
            </a:extLst>
          </p:cNvPr>
          <p:cNvSpPr txBox="1"/>
          <p:nvPr/>
        </p:nvSpPr>
        <p:spPr>
          <a:xfrm rot="5400000">
            <a:off x="4044683" y="2843395"/>
            <a:ext cx="76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dyT1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CABAEA-3859-453D-A13D-B0D677D63DC0}"/>
              </a:ext>
            </a:extLst>
          </p:cNvPr>
          <p:cNvCxnSpPr>
            <a:cxnSpLocks/>
          </p:cNvCxnSpPr>
          <p:nvPr/>
        </p:nvCxnSpPr>
        <p:spPr>
          <a:xfrm flipH="1">
            <a:off x="3786100" y="1648306"/>
            <a:ext cx="9261" cy="3127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DEEA951-7800-4B51-A9A9-27C3220B54E9}"/>
              </a:ext>
            </a:extLst>
          </p:cNvPr>
          <p:cNvSpPr txBox="1"/>
          <p:nvPr/>
        </p:nvSpPr>
        <p:spPr>
          <a:xfrm>
            <a:off x="6172200" y="3212030"/>
            <a:ext cx="48502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cases:  </a:t>
            </a:r>
          </a:p>
          <a:p>
            <a:r>
              <a:rPr lang="en-US" dirty="0"/>
              <a:t> - Prey does not hit wall before getting caught</a:t>
            </a:r>
          </a:p>
          <a:p>
            <a:r>
              <a:rPr lang="en-US" dirty="0"/>
              <a:t>    - measure how long It takes for poacher to catch prey (travel at </a:t>
            </a:r>
            <a:r>
              <a:rPr lang="en-US" dirty="0" err="1"/>
              <a:t>vP-vT</a:t>
            </a:r>
            <a:r>
              <a:rPr lang="en-US" dirty="0"/>
              <a:t> for exact </a:t>
            </a:r>
            <a:r>
              <a:rPr lang="en-US" dirty="0" err="1"/>
              <a:t>dist</a:t>
            </a:r>
            <a:r>
              <a:rPr lang="en-US" dirty="0"/>
              <a:t>)</a:t>
            </a:r>
          </a:p>
          <a:p>
            <a:r>
              <a:rPr lang="en-US" dirty="0"/>
              <a:t> - Prey does hit wall in before getting caught</a:t>
            </a:r>
          </a:p>
          <a:p>
            <a:r>
              <a:rPr lang="en-US" dirty="0"/>
              <a:t>    - first calculate time for prey to hit wall</a:t>
            </a:r>
          </a:p>
          <a:p>
            <a:r>
              <a:rPr lang="en-US" dirty="0"/>
              <a:t>    - then can calculate where prey hits wall</a:t>
            </a:r>
          </a:p>
          <a:p>
            <a:r>
              <a:rPr lang="en-US" dirty="0"/>
              <a:t>    - then can calculate time for poacher to hit that point</a:t>
            </a:r>
          </a:p>
        </p:txBody>
      </p:sp>
    </p:spTree>
    <p:extLst>
      <p:ext uri="{BB962C8B-B14F-4D97-AF65-F5344CB8AC3E}">
        <p14:creationId xmlns:p14="http://schemas.microsoft.com/office/powerpoint/2010/main" val="284163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6B5718F-2BBE-4E39-B10B-658ADA20E88F}"/>
              </a:ext>
            </a:extLst>
          </p:cNvPr>
          <p:cNvSpPr txBox="1"/>
          <p:nvPr/>
        </p:nvSpPr>
        <p:spPr>
          <a:xfrm>
            <a:off x="-944187" y="514317"/>
            <a:ext cx="4409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dyT1/dxT1 = (yT1-yP1)/(xT1-xP1)</a:t>
            </a:r>
          </a:p>
          <a:p>
            <a:r>
              <a:rPr lang="en-US" dirty="0"/>
              <a:t>dyT1(xT1-xP1) = dxT1(yT1-yP1)</a:t>
            </a:r>
          </a:p>
          <a:p>
            <a:r>
              <a:rPr lang="en-US" dirty="0"/>
              <a:t> &amp; (not at wall -&gt; dxT1^2+dyT1^2 = maxVt^2)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EEA951-7800-4B51-A9A9-27C3220B54E9}"/>
              </a:ext>
            </a:extLst>
          </p:cNvPr>
          <p:cNvSpPr txBox="1"/>
          <p:nvPr/>
        </p:nvSpPr>
        <p:spPr>
          <a:xfrm>
            <a:off x="6172200" y="3212030"/>
            <a:ext cx="48502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cases:  </a:t>
            </a:r>
          </a:p>
          <a:p>
            <a:r>
              <a:rPr lang="en-US" dirty="0"/>
              <a:t> - Prey does not hit wall before getting caught</a:t>
            </a:r>
          </a:p>
          <a:p>
            <a:r>
              <a:rPr lang="en-US" dirty="0"/>
              <a:t>    - measure how long It takes for poacher to catch prey (travel at </a:t>
            </a:r>
            <a:r>
              <a:rPr lang="en-US" dirty="0" err="1"/>
              <a:t>vP-vT</a:t>
            </a:r>
            <a:r>
              <a:rPr lang="en-US" dirty="0"/>
              <a:t> for exact </a:t>
            </a:r>
            <a:r>
              <a:rPr lang="en-US" dirty="0" err="1"/>
              <a:t>dist</a:t>
            </a:r>
            <a:r>
              <a:rPr lang="en-US" dirty="0"/>
              <a:t>)</a:t>
            </a:r>
          </a:p>
          <a:p>
            <a:r>
              <a:rPr lang="en-US" dirty="0"/>
              <a:t> - Prey does hit wall in before getting caught</a:t>
            </a:r>
          </a:p>
          <a:p>
            <a:r>
              <a:rPr lang="en-US" dirty="0"/>
              <a:t>    - first calculate time for prey to hit wall</a:t>
            </a:r>
          </a:p>
          <a:p>
            <a:r>
              <a:rPr lang="en-US" dirty="0"/>
              <a:t>    - then can calculate where prey hits wall</a:t>
            </a:r>
          </a:p>
          <a:p>
            <a:r>
              <a:rPr lang="en-US" dirty="0"/>
              <a:t>    - then can calculate time for poacher to hit that point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8E0782-8488-42D6-B6A7-497C1DEE8B02}"/>
              </a:ext>
            </a:extLst>
          </p:cNvPr>
          <p:cNvGrpSpPr/>
          <p:nvPr/>
        </p:nvGrpSpPr>
        <p:grpSpPr>
          <a:xfrm>
            <a:off x="927289" y="1852390"/>
            <a:ext cx="3356811" cy="3356811"/>
            <a:chOff x="3152272" y="2478497"/>
            <a:chExt cx="3356811" cy="335681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03B709-8BD9-4DCC-9E9D-71F862F410D7}"/>
                </a:ext>
              </a:extLst>
            </p:cNvPr>
            <p:cNvSpPr/>
            <p:nvPr/>
          </p:nvSpPr>
          <p:spPr>
            <a:xfrm>
              <a:off x="3152272" y="2478497"/>
              <a:ext cx="3356811" cy="3356811"/>
            </a:xfrm>
            <a:prstGeom prst="ellipse">
              <a:avLst/>
            </a:prstGeom>
            <a:noFill/>
            <a:ln w="57150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F8E9F1A-520E-4843-8404-7297A53C3BCD}"/>
                </a:ext>
              </a:extLst>
            </p:cNvPr>
            <p:cNvCxnSpPr/>
            <p:nvPr/>
          </p:nvCxnSpPr>
          <p:spPr>
            <a:xfrm>
              <a:off x="4890837" y="4096748"/>
              <a:ext cx="15981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360973-D85A-4B3F-86A0-2857360DB25F}"/>
                </a:ext>
              </a:extLst>
            </p:cNvPr>
            <p:cNvSpPr txBox="1"/>
            <p:nvPr/>
          </p:nvSpPr>
          <p:spPr>
            <a:xfrm>
              <a:off x="5466345" y="365694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capr</a:t>
              </a: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89E704-A8D0-4FAB-8279-64BF21AB4C9B}"/>
              </a:ext>
            </a:extLst>
          </p:cNvPr>
          <p:cNvGrpSpPr/>
          <p:nvPr/>
        </p:nvGrpSpPr>
        <p:grpSpPr>
          <a:xfrm>
            <a:off x="2938282" y="750383"/>
            <a:ext cx="2171701" cy="2171701"/>
            <a:chOff x="5015560" y="2202541"/>
            <a:chExt cx="2171701" cy="217170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16286C0-79D6-494B-9925-F56F14E2CACA}"/>
                </a:ext>
              </a:extLst>
            </p:cNvPr>
            <p:cNvSpPr/>
            <p:nvPr/>
          </p:nvSpPr>
          <p:spPr>
            <a:xfrm>
              <a:off x="5015560" y="2202541"/>
              <a:ext cx="2171701" cy="2171701"/>
            </a:xfrm>
            <a:prstGeom prst="ellipse">
              <a:avLst/>
            </a:prstGeom>
            <a:noFill/>
            <a:ln w="57150"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486CF4D-9D8B-44FA-8722-6EB864EADA20}"/>
                </a:ext>
              </a:extLst>
            </p:cNvPr>
            <p:cNvSpPr/>
            <p:nvPr/>
          </p:nvSpPr>
          <p:spPr>
            <a:xfrm>
              <a:off x="5963848" y="3100957"/>
              <a:ext cx="310817" cy="310817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1648534-6A18-428F-8012-999954EDC0DE}"/>
              </a:ext>
            </a:extLst>
          </p:cNvPr>
          <p:cNvSpPr/>
          <p:nvPr/>
        </p:nvSpPr>
        <p:spPr>
          <a:xfrm>
            <a:off x="2938282" y="1057829"/>
            <a:ext cx="329922" cy="3299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0FC81-DA2A-4369-82A0-15301B0C9B83}"/>
              </a:ext>
            </a:extLst>
          </p:cNvPr>
          <p:cNvSpPr txBox="1"/>
          <p:nvPr/>
        </p:nvSpPr>
        <p:spPr>
          <a:xfrm>
            <a:off x="5982485" y="-59361"/>
            <a:ext cx="52297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Adversarially</a:t>
            </a:r>
            <a:r>
              <a:rPr lang="en-US" dirty="0"/>
              <a:t>, target can move to opposite corner</a:t>
            </a:r>
          </a:p>
          <a:p>
            <a:endParaRPr lang="en-US" dirty="0"/>
          </a:p>
          <a:p>
            <a:r>
              <a:rPr lang="en-US" dirty="0"/>
              <a:t>Want green/red &lt;= </a:t>
            </a:r>
            <a:r>
              <a:rPr lang="en-US" dirty="0" err="1"/>
              <a:t>rangerMaxV</a:t>
            </a:r>
            <a:r>
              <a:rPr lang="en-US" dirty="0"/>
              <a:t>/</a:t>
            </a:r>
            <a:r>
              <a:rPr lang="en-US" dirty="0" err="1"/>
              <a:t>targetMaxV</a:t>
            </a:r>
            <a:endParaRPr lang="en-US" dirty="0"/>
          </a:p>
          <a:p>
            <a:r>
              <a:rPr lang="en-US" dirty="0"/>
              <a:t>Green/</a:t>
            </a:r>
            <a:r>
              <a:rPr lang="en-US" dirty="0" err="1"/>
              <a:t>rangerMaxV</a:t>
            </a:r>
            <a:r>
              <a:rPr lang="en-US" dirty="0"/>
              <a:t> &lt;= red/</a:t>
            </a:r>
            <a:r>
              <a:rPr lang="en-US" dirty="0" err="1"/>
              <a:t>targetMaxV</a:t>
            </a:r>
            <a:endParaRPr lang="en-US" dirty="0"/>
          </a:p>
          <a:p>
            <a:r>
              <a:rPr lang="en-US" dirty="0"/>
              <a:t>Time for ranger to travel &lt;= time for target to travel</a:t>
            </a:r>
          </a:p>
          <a:p>
            <a:endParaRPr lang="en-US" dirty="0"/>
          </a:p>
          <a:p>
            <a:r>
              <a:rPr lang="en-US" dirty="0"/>
              <a:t>Length of side of green = maxX-rsqrt2</a:t>
            </a:r>
          </a:p>
          <a:p>
            <a:r>
              <a:rPr lang="en-US" dirty="0"/>
              <a:t>Length of </a:t>
            </a:r>
            <a:r>
              <a:rPr lang="en-US" dirty="0" err="1"/>
              <a:t>diag</a:t>
            </a:r>
            <a:r>
              <a:rPr lang="en-US" dirty="0"/>
              <a:t> of green = maxXsqrt2 – 2r</a:t>
            </a:r>
          </a:p>
          <a:p>
            <a:endParaRPr lang="en-US" dirty="0"/>
          </a:p>
          <a:p>
            <a:r>
              <a:rPr lang="en-US" dirty="0"/>
              <a:t>Length of </a:t>
            </a:r>
            <a:r>
              <a:rPr lang="en-US" dirty="0" err="1"/>
              <a:t>diag</a:t>
            </a:r>
            <a:r>
              <a:rPr lang="en-US" dirty="0"/>
              <a:t> of red = maxXsqrt2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1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98E0782-8488-42D6-B6A7-497C1DEE8B02}"/>
              </a:ext>
            </a:extLst>
          </p:cNvPr>
          <p:cNvGrpSpPr/>
          <p:nvPr/>
        </p:nvGrpSpPr>
        <p:grpSpPr>
          <a:xfrm>
            <a:off x="927289" y="1852390"/>
            <a:ext cx="3356811" cy="3356811"/>
            <a:chOff x="3152272" y="2478497"/>
            <a:chExt cx="3356811" cy="335681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03B709-8BD9-4DCC-9E9D-71F862F410D7}"/>
                </a:ext>
              </a:extLst>
            </p:cNvPr>
            <p:cNvSpPr/>
            <p:nvPr/>
          </p:nvSpPr>
          <p:spPr>
            <a:xfrm>
              <a:off x="3152272" y="2478497"/>
              <a:ext cx="3356811" cy="3356811"/>
            </a:xfrm>
            <a:prstGeom prst="ellipse">
              <a:avLst/>
            </a:prstGeom>
            <a:noFill/>
            <a:ln w="57150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F8E9F1A-520E-4843-8404-7297A53C3BCD}"/>
                </a:ext>
              </a:extLst>
            </p:cNvPr>
            <p:cNvCxnSpPr/>
            <p:nvPr/>
          </p:nvCxnSpPr>
          <p:spPr>
            <a:xfrm>
              <a:off x="4890837" y="4096748"/>
              <a:ext cx="15981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360973-D85A-4B3F-86A0-2857360DB25F}"/>
                </a:ext>
              </a:extLst>
            </p:cNvPr>
            <p:cNvSpPr txBox="1"/>
            <p:nvPr/>
          </p:nvSpPr>
          <p:spPr>
            <a:xfrm>
              <a:off x="5466345" y="365694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capr</a:t>
              </a: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89E704-A8D0-4FAB-8279-64BF21AB4C9B}"/>
              </a:ext>
            </a:extLst>
          </p:cNvPr>
          <p:cNvGrpSpPr/>
          <p:nvPr/>
        </p:nvGrpSpPr>
        <p:grpSpPr>
          <a:xfrm>
            <a:off x="2938282" y="750383"/>
            <a:ext cx="2171701" cy="2171701"/>
            <a:chOff x="5015560" y="2202541"/>
            <a:chExt cx="2171701" cy="217170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16286C0-79D6-494B-9925-F56F14E2CACA}"/>
                </a:ext>
              </a:extLst>
            </p:cNvPr>
            <p:cNvSpPr/>
            <p:nvPr/>
          </p:nvSpPr>
          <p:spPr>
            <a:xfrm>
              <a:off x="5015560" y="2202541"/>
              <a:ext cx="2171701" cy="2171701"/>
            </a:xfrm>
            <a:prstGeom prst="ellipse">
              <a:avLst/>
            </a:prstGeom>
            <a:noFill/>
            <a:ln w="57150"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486CF4D-9D8B-44FA-8722-6EB864EADA20}"/>
                </a:ext>
              </a:extLst>
            </p:cNvPr>
            <p:cNvSpPr/>
            <p:nvPr/>
          </p:nvSpPr>
          <p:spPr>
            <a:xfrm>
              <a:off x="5963848" y="3100957"/>
              <a:ext cx="310817" cy="310817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34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957</Words>
  <Application>Microsoft Office PowerPoint</Application>
  <PresentationFormat>Widescreen</PresentationFormat>
  <Paragraphs>129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Maia Iyer</dc:creator>
  <cp:lastModifiedBy>Maia Iyer</cp:lastModifiedBy>
  <cp:revision>9</cp:revision>
  <dcterms:created xsi:type="dcterms:W3CDTF">2021-11-13T20:34:07Z</dcterms:created>
  <dcterms:modified xsi:type="dcterms:W3CDTF">2021-11-30T03:01:38Z</dcterms:modified>
</cp:coreProperties>
</file>