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165623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509E"/>
    <a:srgbClr val="AE7DBD"/>
    <a:srgbClr val="23AC7F"/>
    <a:srgbClr val="DDB41D"/>
    <a:srgbClr val="C39E37"/>
    <a:srgbClr val="EBCF67"/>
    <a:srgbClr val="633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0" d="100"/>
          <a:sy n="40" d="100"/>
        </p:scale>
        <p:origin x="-2236" y="-68"/>
      </p:cViewPr>
      <p:guideLst>
        <p:guide orient="horz" pos="521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5145080"/>
            <a:ext cx="5829300" cy="35501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9385354"/>
            <a:ext cx="4800600" cy="42326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BFEE-0446-48E9-8850-FC1933F784D9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85F-9150-419B-989C-031030AD1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53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BFEE-0446-48E9-8850-FC1933F784D9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85F-9150-419B-989C-031030AD1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0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885630"/>
            <a:ext cx="1157288" cy="188397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885630"/>
            <a:ext cx="3357563" cy="188397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BFEE-0446-48E9-8850-FC1933F784D9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85F-9150-419B-989C-031030AD1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71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BFEE-0446-48E9-8850-FC1933F784D9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85F-9150-419B-989C-031030AD1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67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10642867"/>
            <a:ext cx="5829300" cy="32894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7019849"/>
            <a:ext cx="5829300" cy="36230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BFEE-0446-48E9-8850-FC1933F784D9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85F-9150-419B-989C-031030AD1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49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8" y="5152746"/>
            <a:ext cx="2257425" cy="145726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3" y="5152746"/>
            <a:ext cx="2257425" cy="145726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BFEE-0446-48E9-8850-FC1933F784D9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85F-9150-419B-989C-031030AD1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70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63265"/>
            <a:ext cx="6172200" cy="2760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707369"/>
            <a:ext cx="3030141" cy="15450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5252425"/>
            <a:ext cx="3030141" cy="95425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3707369"/>
            <a:ext cx="3031331" cy="15450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5252425"/>
            <a:ext cx="3031331" cy="95425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BFEE-0446-48E9-8850-FC1933F784D9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85F-9150-419B-989C-031030AD1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62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BFEE-0446-48E9-8850-FC1933F784D9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85F-9150-419B-989C-031030AD1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63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BFEE-0446-48E9-8850-FC1933F784D9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85F-9150-419B-989C-031030AD1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23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659428"/>
            <a:ext cx="2256235" cy="28064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0" y="659433"/>
            <a:ext cx="3833813" cy="141355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3465837"/>
            <a:ext cx="2256235" cy="113291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BFEE-0446-48E9-8850-FC1933F784D9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85F-9150-419B-989C-031030AD1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2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11593672"/>
            <a:ext cx="4114800" cy="1368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1479880"/>
            <a:ext cx="4114800" cy="99374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12962372"/>
            <a:ext cx="4114800" cy="19437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BFEE-0446-48E9-8850-FC1933F784D9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85F-9150-419B-989C-031030AD1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67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63265"/>
            <a:ext cx="6172200" cy="2760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864563"/>
            <a:ext cx="6172200" cy="1093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5350884"/>
            <a:ext cx="1600200" cy="88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BFEE-0446-48E9-8850-FC1933F784D9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5350884"/>
            <a:ext cx="2171700" cy="88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5350884"/>
            <a:ext cx="1600200" cy="88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B85F-9150-419B-989C-031030AD1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26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-27384" y="10729440"/>
            <a:ext cx="6885384" cy="5040586"/>
          </a:xfrm>
          <a:prstGeom prst="rect">
            <a:avLst/>
          </a:prstGeom>
          <a:solidFill>
            <a:srgbClr val="AE7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7" y="-774"/>
            <a:ext cx="6866237" cy="3862258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188640" y="971600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Elephant" panose="02020904090505020303" pitchFamily="18" charset="0"/>
              </a:rPr>
              <a:t>Hi, I’m Maia</a:t>
            </a:r>
            <a:endParaRPr lang="en-CA" sz="4000" dirty="0">
              <a:latin typeface="Elephant" panose="02020904090505020303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65018" y="1554783"/>
            <a:ext cx="5828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iLo-Deco" panose="02000603000000000000" pitchFamily="2" charset="0"/>
                <a:cs typeface="Arial" panose="020B0604020202020204" pitchFamily="34" charset="0"/>
              </a:rPr>
              <a:t>I’m a developer based in Wellington, NZ</a:t>
            </a:r>
            <a:endParaRPr lang="en-CA" sz="2400" dirty="0">
              <a:latin typeface="HiLo-Deco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32656" y="2157273"/>
            <a:ext cx="1296144" cy="435238"/>
          </a:xfrm>
          <a:prstGeom prst="rect">
            <a:avLst/>
          </a:prstGeom>
          <a:solidFill>
            <a:srgbClr val="8B509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1" name="Rectangle 170"/>
          <p:cNvSpPr/>
          <p:nvPr/>
        </p:nvSpPr>
        <p:spPr>
          <a:xfrm>
            <a:off x="1781200" y="2157273"/>
            <a:ext cx="1296144" cy="435238"/>
          </a:xfrm>
          <a:prstGeom prst="rect">
            <a:avLst/>
          </a:prstGeom>
          <a:solidFill>
            <a:srgbClr val="8B509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2" name="Isosceles Triangle 171"/>
          <p:cNvSpPr/>
          <p:nvPr/>
        </p:nvSpPr>
        <p:spPr>
          <a:xfrm rot="10800000">
            <a:off x="332656" y="2157273"/>
            <a:ext cx="1296144" cy="435238"/>
          </a:xfrm>
          <a:prstGeom prst="triangle">
            <a:avLst>
              <a:gd name="adj" fmla="val 0"/>
            </a:avLst>
          </a:prstGeom>
          <a:solidFill>
            <a:srgbClr val="AE7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3" name="Isosceles Triangle 172"/>
          <p:cNvSpPr/>
          <p:nvPr/>
        </p:nvSpPr>
        <p:spPr>
          <a:xfrm rot="10800000">
            <a:off x="1781200" y="2157273"/>
            <a:ext cx="1296144" cy="435238"/>
          </a:xfrm>
          <a:prstGeom prst="triangle">
            <a:avLst>
              <a:gd name="adj" fmla="val 0"/>
            </a:avLst>
          </a:prstGeom>
          <a:solidFill>
            <a:srgbClr val="AE7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4" name="Rectangle 173"/>
          <p:cNvSpPr/>
          <p:nvPr/>
        </p:nvSpPr>
        <p:spPr>
          <a:xfrm>
            <a:off x="522910" y="218954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HiLo-Deco" panose="02000603000000000000" pitchFamily="2" charset="0"/>
              </a:rPr>
              <a:t>My Work</a:t>
            </a:r>
            <a:endParaRPr lang="en-CA" b="1" dirty="0">
              <a:solidFill>
                <a:schemeClr val="bg1"/>
              </a:solidFill>
              <a:latin typeface="HiLo-Deco" panose="02000603000000000000" pitchFamily="2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021235" y="2189542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HiLo-Deco" panose="02000603000000000000" pitchFamily="2" charset="0"/>
              </a:rPr>
              <a:t>Hire Me</a:t>
            </a:r>
            <a:endParaRPr lang="en-CA" b="1" dirty="0">
              <a:solidFill>
                <a:schemeClr val="bg1"/>
              </a:solidFill>
              <a:latin typeface="HiLo-Deco" panose="02000603000000000000" pitchFamily="2" charset="0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260648" y="4139950"/>
            <a:ext cx="432048" cy="12724271"/>
            <a:chOff x="260648" y="4139952"/>
            <a:chExt cx="504056" cy="5004906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260648" y="4355976"/>
              <a:ext cx="0" cy="4752528"/>
            </a:xfrm>
            <a:prstGeom prst="line">
              <a:avLst/>
            </a:prstGeom>
            <a:ln w="63500">
              <a:solidFill>
                <a:srgbClr val="C39E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32656" y="4355976"/>
              <a:ext cx="0" cy="4752528"/>
            </a:xfrm>
            <a:prstGeom prst="line">
              <a:avLst/>
            </a:prstGeom>
            <a:ln w="63500">
              <a:solidFill>
                <a:srgbClr val="DDB4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485056" y="4139952"/>
              <a:ext cx="0" cy="5004906"/>
            </a:xfrm>
            <a:prstGeom prst="line">
              <a:avLst/>
            </a:prstGeom>
            <a:ln w="63500">
              <a:solidFill>
                <a:srgbClr val="C39E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548680" y="4139952"/>
              <a:ext cx="0" cy="5004906"/>
            </a:xfrm>
            <a:prstGeom prst="line">
              <a:avLst/>
            </a:prstGeom>
            <a:ln w="63500">
              <a:solidFill>
                <a:srgbClr val="DDB4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2696" y="4355976"/>
              <a:ext cx="0" cy="4752528"/>
            </a:xfrm>
            <a:prstGeom prst="line">
              <a:avLst/>
            </a:prstGeom>
            <a:ln w="63500">
              <a:solidFill>
                <a:srgbClr val="C39E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64704" y="4355976"/>
              <a:ext cx="0" cy="4752528"/>
            </a:xfrm>
            <a:prstGeom prst="line">
              <a:avLst/>
            </a:prstGeom>
            <a:ln w="63500">
              <a:solidFill>
                <a:srgbClr val="DDB4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6237312" y="4139951"/>
            <a:ext cx="432048" cy="12555760"/>
            <a:chOff x="260648" y="4139952"/>
            <a:chExt cx="504056" cy="5004906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260648" y="4355976"/>
              <a:ext cx="0" cy="4752528"/>
            </a:xfrm>
            <a:prstGeom prst="line">
              <a:avLst/>
            </a:prstGeom>
            <a:ln w="63500">
              <a:solidFill>
                <a:srgbClr val="C39E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332656" y="4355976"/>
              <a:ext cx="0" cy="4752528"/>
            </a:xfrm>
            <a:prstGeom prst="line">
              <a:avLst/>
            </a:prstGeom>
            <a:ln w="63500">
              <a:solidFill>
                <a:srgbClr val="DDB4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85056" y="4139952"/>
              <a:ext cx="0" cy="5004906"/>
            </a:xfrm>
            <a:prstGeom prst="line">
              <a:avLst/>
            </a:prstGeom>
            <a:ln w="63500">
              <a:solidFill>
                <a:srgbClr val="C39E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48680" y="4139952"/>
              <a:ext cx="0" cy="5004906"/>
            </a:xfrm>
            <a:prstGeom prst="line">
              <a:avLst/>
            </a:prstGeom>
            <a:ln w="63500">
              <a:solidFill>
                <a:srgbClr val="DDB4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692696" y="4355976"/>
              <a:ext cx="0" cy="4752528"/>
            </a:xfrm>
            <a:prstGeom prst="line">
              <a:avLst/>
            </a:prstGeom>
            <a:ln w="63500">
              <a:solidFill>
                <a:srgbClr val="C39E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64704" y="4355976"/>
              <a:ext cx="0" cy="4752528"/>
            </a:xfrm>
            <a:prstGeom prst="line">
              <a:avLst/>
            </a:prstGeom>
            <a:ln w="63500">
              <a:solidFill>
                <a:srgbClr val="DDB4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23"/>
          <a:stretch/>
        </p:blipFill>
        <p:spPr bwMode="auto">
          <a:xfrm>
            <a:off x="980728" y="6397053"/>
            <a:ext cx="5040560" cy="159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" name="TextBox 190"/>
          <p:cNvSpPr txBox="1"/>
          <p:nvPr/>
        </p:nvSpPr>
        <p:spPr>
          <a:xfrm>
            <a:off x="2744924" y="417435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3AC7F"/>
                </a:solidFill>
                <a:latin typeface="Elephant" panose="02020904090505020303" pitchFamily="18" charset="0"/>
              </a:rPr>
              <a:t>About</a:t>
            </a:r>
            <a:endParaRPr lang="en-CA" dirty="0">
              <a:solidFill>
                <a:srgbClr val="23AC7F"/>
              </a:solidFill>
              <a:latin typeface="Elephant" panose="02020904090505020303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096470" y="4600253"/>
            <a:ext cx="4665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iLo-Deco" panose="02000603000000000000" pitchFamily="2" charset="0"/>
              </a:rPr>
              <a:t>An empathetic, multidisciplinary approach to building the web</a:t>
            </a:r>
            <a:endParaRPr lang="en-CA" sz="1600" dirty="0">
              <a:latin typeface="HiLo-Deco" panose="02000603000000000000" pitchFamily="2" charset="0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1196752" y="5112792"/>
            <a:ext cx="864096" cy="864096"/>
          </a:xfrm>
          <a:prstGeom prst="ellipse">
            <a:avLst/>
          </a:prstGeom>
          <a:solidFill>
            <a:srgbClr val="AE7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8B509E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4877239" y="5112792"/>
            <a:ext cx="864096" cy="864096"/>
          </a:xfrm>
          <a:prstGeom prst="ellipse">
            <a:avLst/>
          </a:prstGeom>
          <a:solidFill>
            <a:srgbClr val="AE7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8B509E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3676909" y="5112792"/>
            <a:ext cx="864096" cy="864096"/>
          </a:xfrm>
          <a:prstGeom prst="ellipse">
            <a:avLst/>
          </a:prstGeom>
          <a:solidFill>
            <a:srgbClr val="AE7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8B509E"/>
              </a:solidFill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2429271" y="5102557"/>
            <a:ext cx="864096" cy="864096"/>
          </a:xfrm>
          <a:prstGeom prst="ellipse">
            <a:avLst/>
          </a:prstGeom>
          <a:solidFill>
            <a:srgbClr val="AE7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8B509E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064505" y="5998374"/>
            <a:ext cx="1128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iLo-Deco" panose="02000603000000000000" pitchFamily="2" charset="0"/>
              </a:rPr>
              <a:t>Team Player</a:t>
            </a:r>
            <a:endParaRPr lang="en-CA" sz="1600" b="1" dirty="0">
              <a:latin typeface="HiLo-Deco" panose="02000603000000000000" pitchFamily="2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193094" y="6005421"/>
            <a:ext cx="1307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iLo-Deco" panose="02000603000000000000" pitchFamily="2" charset="0"/>
              </a:rPr>
              <a:t>Problem Solver</a:t>
            </a:r>
            <a:endParaRPr lang="en-CA" sz="1600" b="1" dirty="0">
              <a:latin typeface="HiLo-Deco" panose="02000603000000000000" pitchFamily="2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544662" y="6005421"/>
            <a:ext cx="125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iLo-Deco" panose="02000603000000000000" pitchFamily="2" charset="0"/>
              </a:rPr>
              <a:t>Fast Learner</a:t>
            </a:r>
            <a:endParaRPr lang="en-CA" sz="1600" b="1" dirty="0">
              <a:latin typeface="HiLo-Deco" panose="02000603000000000000" pitchFamily="2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725144" y="6012468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iLo-Deco" panose="02000603000000000000" pitchFamily="2" charset="0"/>
              </a:rPr>
              <a:t>Multidisciplinary</a:t>
            </a:r>
            <a:endParaRPr lang="en-CA" sz="1600" b="1" dirty="0">
              <a:latin typeface="HiLo-Deco" panose="02000603000000000000" pitchFamily="2" charset="0"/>
            </a:endParaRPr>
          </a:p>
        </p:txBody>
      </p:sp>
      <p:sp>
        <p:nvSpPr>
          <p:cNvPr id="201" name="Chord 200"/>
          <p:cNvSpPr/>
          <p:nvPr/>
        </p:nvSpPr>
        <p:spPr>
          <a:xfrm>
            <a:off x="1196752" y="5112792"/>
            <a:ext cx="864096" cy="864096"/>
          </a:xfrm>
          <a:prstGeom prst="chord">
            <a:avLst>
              <a:gd name="adj1" fmla="val 2700000"/>
              <a:gd name="adj2" fmla="val 13735835"/>
            </a:avLst>
          </a:prstGeom>
          <a:solidFill>
            <a:srgbClr val="8B5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2" name="Chord 201"/>
          <p:cNvSpPr/>
          <p:nvPr/>
        </p:nvSpPr>
        <p:spPr>
          <a:xfrm>
            <a:off x="2419394" y="5102557"/>
            <a:ext cx="864096" cy="864096"/>
          </a:xfrm>
          <a:prstGeom prst="chord">
            <a:avLst>
              <a:gd name="adj1" fmla="val 2700000"/>
              <a:gd name="adj2" fmla="val 13735835"/>
            </a:avLst>
          </a:prstGeom>
          <a:solidFill>
            <a:srgbClr val="8B5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3" name="Chord 202"/>
          <p:cNvSpPr/>
          <p:nvPr/>
        </p:nvSpPr>
        <p:spPr>
          <a:xfrm>
            <a:off x="3676909" y="5102557"/>
            <a:ext cx="864096" cy="864096"/>
          </a:xfrm>
          <a:prstGeom prst="chord">
            <a:avLst>
              <a:gd name="adj1" fmla="val 2700000"/>
              <a:gd name="adj2" fmla="val 13735835"/>
            </a:avLst>
          </a:prstGeom>
          <a:solidFill>
            <a:srgbClr val="8B5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4" name="Chord 203"/>
          <p:cNvSpPr/>
          <p:nvPr/>
        </p:nvSpPr>
        <p:spPr>
          <a:xfrm>
            <a:off x="4877239" y="5115018"/>
            <a:ext cx="864096" cy="864096"/>
          </a:xfrm>
          <a:prstGeom prst="chord">
            <a:avLst>
              <a:gd name="adj1" fmla="val 2700000"/>
              <a:gd name="adj2" fmla="val 13735835"/>
            </a:avLst>
          </a:prstGeom>
          <a:solidFill>
            <a:srgbClr val="8B5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5" name="TextBox 204"/>
          <p:cNvSpPr txBox="1"/>
          <p:nvPr/>
        </p:nvSpPr>
        <p:spPr>
          <a:xfrm>
            <a:off x="1097144" y="8158614"/>
            <a:ext cx="4807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800" dirty="0">
                <a:latin typeface="Abel" panose="02000506030000020004" pitchFamily="2" charset="0"/>
              </a:rPr>
              <a:t>When I'm not coding, I'm spending time doing </a:t>
            </a:r>
            <a:r>
              <a:rPr lang="en-CA" sz="800" dirty="0" err="1">
                <a:latin typeface="Abel" panose="02000506030000020004" pitchFamily="2" charset="0"/>
              </a:rPr>
              <a:t>acroyoga</a:t>
            </a:r>
            <a:r>
              <a:rPr lang="en-CA" sz="800" dirty="0">
                <a:latin typeface="Abel" panose="02000506030000020004" pitchFamily="2" charset="0"/>
              </a:rPr>
              <a:t>, cooking delicious vegan food, </a:t>
            </a:r>
            <a:r>
              <a:rPr lang="en-CA" sz="800" dirty="0" err="1">
                <a:latin typeface="Abel" panose="02000506030000020004" pitchFamily="2" charset="0"/>
              </a:rPr>
              <a:t>cylcing</a:t>
            </a:r>
            <a:r>
              <a:rPr lang="en-CA" sz="800" dirty="0">
                <a:latin typeface="Abel" panose="02000506030000020004" pitchFamily="2" charset="0"/>
              </a:rPr>
              <a:t>/hiking, or making pottery.</a:t>
            </a:r>
            <a:r>
              <a:rPr lang="en-CA" sz="800" dirty="0">
                <a:latin typeface="Abel" panose="02000506030000020004" pitchFamily="2" charset="0"/>
              </a:rPr>
              <a:t/>
            </a:r>
            <a:br>
              <a:rPr lang="en-CA" sz="800" dirty="0">
                <a:latin typeface="Abel" panose="02000506030000020004" pitchFamily="2" charset="0"/>
              </a:rPr>
            </a:br>
            <a:endParaRPr lang="en-CA" sz="800" dirty="0">
              <a:latin typeface="Abel" panose="02000506030000020004" pitchFamily="2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014703" y="8783758"/>
            <a:ext cx="4890167" cy="1441627"/>
          </a:xfrm>
          <a:prstGeom prst="rect">
            <a:avLst/>
          </a:prstGeom>
          <a:solidFill>
            <a:srgbClr val="23A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07" name="Group 206"/>
          <p:cNvGrpSpPr/>
          <p:nvPr/>
        </p:nvGrpSpPr>
        <p:grpSpPr>
          <a:xfrm>
            <a:off x="3001544" y="8562811"/>
            <a:ext cx="854913" cy="1323439"/>
            <a:chOff x="2940753" y="8511709"/>
            <a:chExt cx="854913" cy="1323439"/>
          </a:xfrm>
        </p:grpSpPr>
        <p:sp>
          <p:nvSpPr>
            <p:cNvPr id="208" name="TextBox 207"/>
            <p:cNvSpPr txBox="1"/>
            <p:nvPr/>
          </p:nvSpPr>
          <p:spPr>
            <a:xfrm>
              <a:off x="2940753" y="8511709"/>
              <a:ext cx="5826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‘</a:t>
              </a:r>
              <a:endParaRPr lang="en-CA" sz="80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212976" y="8511709"/>
              <a:ext cx="5826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‘</a:t>
              </a:r>
              <a:endParaRPr lang="en-CA" sz="80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210" name="Straight Connector 209"/>
          <p:cNvCxnSpPr/>
          <p:nvPr/>
        </p:nvCxnSpPr>
        <p:spPr>
          <a:xfrm>
            <a:off x="1205136" y="8939199"/>
            <a:ext cx="0" cy="10701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5696041" y="8960455"/>
            <a:ext cx="0" cy="104890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endCxn id="216" idx="0"/>
          </p:cNvCxnSpPr>
          <p:nvPr/>
        </p:nvCxnSpPr>
        <p:spPr>
          <a:xfrm>
            <a:off x="1205168" y="10045377"/>
            <a:ext cx="454609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1088752" y="10045377"/>
            <a:ext cx="108000" cy="10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4" name="Rectangle 213"/>
          <p:cNvSpPr/>
          <p:nvPr/>
        </p:nvSpPr>
        <p:spPr>
          <a:xfrm>
            <a:off x="1097136" y="8852455"/>
            <a:ext cx="108000" cy="10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5" name="Rectangle 214"/>
          <p:cNvSpPr/>
          <p:nvPr/>
        </p:nvSpPr>
        <p:spPr>
          <a:xfrm>
            <a:off x="5697264" y="8857233"/>
            <a:ext cx="108000" cy="10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6" name="Rectangle 215"/>
          <p:cNvSpPr/>
          <p:nvPr/>
        </p:nvSpPr>
        <p:spPr>
          <a:xfrm>
            <a:off x="5697264" y="10045377"/>
            <a:ext cx="108000" cy="10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7" name="Straight Connector 216"/>
          <p:cNvCxnSpPr/>
          <p:nvPr/>
        </p:nvCxnSpPr>
        <p:spPr>
          <a:xfrm>
            <a:off x="1088752" y="8972136"/>
            <a:ext cx="178960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922632" y="8966374"/>
            <a:ext cx="18826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1382944" y="9217273"/>
            <a:ext cx="4092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b="1" dirty="0">
                <a:solidFill>
                  <a:schemeClr val="bg1"/>
                </a:solidFill>
                <a:latin typeface="HiLo-Deco" panose="02000603000000000000" pitchFamily="2" charset="0"/>
              </a:rPr>
              <a:t>Positive. Succinct. Professional. Driven. If you are looking for an energetic breath of fresh air, Maia’s your person!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405855" y="9702745"/>
            <a:ext cx="40462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i="1" dirty="0">
                <a:solidFill>
                  <a:schemeClr val="bg1"/>
                </a:solidFill>
                <a:latin typeface="HiLo-Deco" panose="02000603000000000000" pitchFamily="2" charset="0"/>
              </a:rPr>
              <a:t>— Deborah Jolly, Client, The Advocates’ </a:t>
            </a:r>
            <a:r>
              <a:rPr lang="en-CA" sz="1200" i="1" dirty="0" smtClean="0">
                <a:solidFill>
                  <a:schemeClr val="bg1"/>
                </a:solidFill>
                <a:latin typeface="HiLo-Deco" panose="02000603000000000000" pitchFamily="2" charset="0"/>
              </a:rPr>
              <a:t>Society</a:t>
            </a:r>
            <a:endParaRPr lang="en-CA" sz="1200" dirty="0">
              <a:solidFill>
                <a:schemeClr val="bg1"/>
              </a:solidFill>
              <a:latin typeface="HiLo-Deco" panose="02000603000000000000" pitchFamily="2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587216" y="10945465"/>
            <a:ext cx="16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My Work</a:t>
            </a:r>
            <a:endParaRPr lang="en-CA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700808" y="11449082"/>
            <a:ext cx="785711" cy="288471"/>
          </a:xfrm>
          <a:prstGeom prst="rect">
            <a:avLst/>
          </a:prstGeom>
          <a:solidFill>
            <a:srgbClr val="23AC7F"/>
          </a:solidFill>
          <a:ln>
            <a:solidFill>
              <a:srgbClr val="DDB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iLo-Deco" panose="02000603000000000000" pitchFamily="2" charset="0"/>
              </a:rPr>
              <a:t>Coding</a:t>
            </a:r>
            <a:endParaRPr lang="en-CA" sz="1400" dirty="0">
              <a:latin typeface="HiLo-Deco" panose="02000603000000000000" pitchFamily="2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558527" y="11449521"/>
            <a:ext cx="785711" cy="288471"/>
          </a:xfrm>
          <a:prstGeom prst="rect">
            <a:avLst/>
          </a:prstGeom>
          <a:noFill/>
          <a:ln>
            <a:solidFill>
              <a:srgbClr val="DDB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latin typeface="HiLo-Deco" panose="02000603000000000000" pitchFamily="2" charset="0"/>
              </a:rPr>
              <a:t>Marketing</a:t>
            </a:r>
            <a:endParaRPr lang="en-CA" sz="1350" dirty="0">
              <a:latin typeface="HiLo-Deco" panose="02000603000000000000" pitchFamily="2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3422623" y="11449521"/>
            <a:ext cx="785711" cy="288471"/>
          </a:xfrm>
          <a:prstGeom prst="rect">
            <a:avLst/>
          </a:prstGeom>
          <a:noFill/>
          <a:ln>
            <a:solidFill>
              <a:srgbClr val="DDB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iLo-Deco" panose="02000603000000000000" pitchFamily="2" charset="0"/>
              </a:rPr>
              <a:t>Design</a:t>
            </a:r>
            <a:endParaRPr lang="en-CA" sz="1400" dirty="0">
              <a:latin typeface="HiLo-Deco" panose="02000603000000000000" pitchFamily="2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4299473" y="11449521"/>
            <a:ext cx="785711" cy="288471"/>
          </a:xfrm>
          <a:prstGeom prst="rect">
            <a:avLst/>
          </a:prstGeom>
          <a:noFill/>
          <a:ln>
            <a:solidFill>
              <a:srgbClr val="DDB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iLo-Deco" panose="02000603000000000000" pitchFamily="2" charset="0"/>
              </a:rPr>
              <a:t>Writing</a:t>
            </a:r>
            <a:endParaRPr lang="en-CA" sz="1400" dirty="0">
              <a:latin typeface="HiLo-Deco" panose="02000603000000000000" pitchFamily="2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636912" y="12025584"/>
            <a:ext cx="1584176" cy="3024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7" name="Rectangle 226"/>
          <p:cNvSpPr/>
          <p:nvPr/>
        </p:nvSpPr>
        <p:spPr>
          <a:xfrm>
            <a:off x="895359" y="12018291"/>
            <a:ext cx="1584176" cy="3024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8" name="Rectangle 227"/>
          <p:cNvSpPr/>
          <p:nvPr/>
        </p:nvSpPr>
        <p:spPr>
          <a:xfrm>
            <a:off x="4365104" y="12025584"/>
            <a:ext cx="1584176" cy="3024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9" name="TextBox 228"/>
          <p:cNvSpPr txBox="1"/>
          <p:nvPr/>
        </p:nvSpPr>
        <p:spPr>
          <a:xfrm>
            <a:off x="958909" y="12047071"/>
            <a:ext cx="146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iLo-Deco" panose="02000603000000000000" pitchFamily="2" charset="0"/>
              </a:rPr>
              <a:t>Pantry to Plate</a:t>
            </a:r>
            <a:endParaRPr lang="en-CA" sz="1600" b="1" dirty="0">
              <a:latin typeface="HiLo-Deco" panose="02000603000000000000" pitchFamily="2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710422" y="12047071"/>
            <a:ext cx="146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iLo-Deco" panose="02000603000000000000" pitchFamily="2" charset="0"/>
              </a:rPr>
              <a:t>Make Me </a:t>
            </a:r>
            <a:r>
              <a:rPr lang="en-US" sz="1600" b="1" dirty="0" err="1" smtClean="0">
                <a:latin typeface="HiLo-Deco" panose="02000603000000000000" pitchFamily="2" charset="0"/>
              </a:rPr>
              <a:t>Acro</a:t>
            </a:r>
            <a:endParaRPr lang="en-CA" sz="1600" b="1" dirty="0">
              <a:latin typeface="HiLo-Deco" panose="02000603000000000000" pitchFamily="2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426949" y="12048192"/>
            <a:ext cx="146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iLo-Deco" panose="02000603000000000000" pitchFamily="2" charset="0"/>
              </a:rPr>
              <a:t>Global Timeline</a:t>
            </a:r>
            <a:endParaRPr lang="en-CA" sz="1600" b="1" dirty="0">
              <a:latin typeface="HiLo-Deco" panose="02000603000000000000" pitchFamily="2" charset="0"/>
            </a:endParaRPr>
          </a:p>
        </p:txBody>
      </p:sp>
      <p:pic>
        <p:nvPicPr>
          <p:cNvPr id="232" name="Picture 2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7" t="697" r="1171" b="-697"/>
          <a:stretch/>
        </p:blipFill>
        <p:spPr>
          <a:xfrm>
            <a:off x="1139998" y="12422273"/>
            <a:ext cx="1115502" cy="1115502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13" y="12422276"/>
            <a:ext cx="1115502" cy="1115502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2" b="12042"/>
          <a:stretch/>
        </p:blipFill>
        <p:spPr>
          <a:xfrm>
            <a:off x="4609253" y="12422276"/>
            <a:ext cx="1132081" cy="1132081"/>
          </a:xfrm>
          <a:prstGeom prst="rect">
            <a:avLst/>
          </a:prstGeom>
        </p:spPr>
      </p:pic>
      <p:sp>
        <p:nvSpPr>
          <p:cNvPr id="2073" name="TextBox 2072"/>
          <p:cNvSpPr txBox="1"/>
          <p:nvPr/>
        </p:nvSpPr>
        <p:spPr>
          <a:xfrm>
            <a:off x="1097144" y="13537778"/>
            <a:ext cx="11797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700" dirty="0">
                <a:latin typeface="Abel" panose="02000506030000020004" pitchFamily="2" charset="0"/>
              </a:rPr>
              <a:t>Tired of staring into your fridge or pantry and thinking, "I have nothing to eat!" As our final project at EDA, our group of five solved this problem by developing a website to offer recipe ideas based on what you have, and a shopping list of what you need</a:t>
            </a:r>
            <a:r>
              <a:rPr lang="en-CA" sz="700" dirty="0" smtClean="0">
                <a:latin typeface="Abel" panose="02000506030000020004" pitchFamily="2" charset="0"/>
              </a:rPr>
              <a:t>.</a:t>
            </a:r>
            <a:endParaRPr lang="en-CA" sz="700" dirty="0">
              <a:latin typeface="Abel" panose="02000506030000020004" pitchFamily="2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814288" y="13537778"/>
            <a:ext cx="11797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700" dirty="0">
                <a:latin typeface="Abel" panose="02000506030000020004" pitchFamily="2" charset="0"/>
              </a:rPr>
              <a:t>Tired of staring into your fridge or pantry and thinking, "I have nothing to eat!" As our final project at EDA, our group of five solved this problem by developing a website to offer recipe ideas based on what you have, and a shopping list of what you need</a:t>
            </a:r>
            <a:r>
              <a:rPr lang="en-CA" sz="700" dirty="0" smtClean="0">
                <a:latin typeface="Abel" panose="02000506030000020004" pitchFamily="2" charset="0"/>
              </a:rPr>
              <a:t>.</a:t>
            </a:r>
            <a:endParaRPr lang="en-CA" sz="700" dirty="0">
              <a:latin typeface="Abel" panose="02000506030000020004" pitchFamily="2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4590940" y="13546843"/>
            <a:ext cx="11797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700" dirty="0">
                <a:latin typeface="Abel" panose="02000506030000020004" pitchFamily="2" charset="0"/>
              </a:rPr>
              <a:t>Tired of staring into your fridge or pantry and thinking, "I have nothing to eat!" As our final project at EDA, our group of five solved this problem by developing a website to offer recipe ideas based on what you have, and a shopping list of what you need</a:t>
            </a:r>
            <a:r>
              <a:rPr lang="en-CA" sz="700" dirty="0" smtClean="0">
                <a:latin typeface="Abel" panose="02000506030000020004" pitchFamily="2" charset="0"/>
              </a:rPr>
              <a:t>.</a:t>
            </a:r>
            <a:endParaRPr lang="en-CA" sz="700" dirty="0">
              <a:latin typeface="Abel" panose="02000506030000020004" pitchFamily="2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39998" y="14581175"/>
            <a:ext cx="317362" cy="108731"/>
          </a:xfrm>
          <a:prstGeom prst="rect">
            <a:avLst/>
          </a:prstGeom>
          <a:solidFill>
            <a:srgbClr val="DDB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latin typeface="HiLo-Deco" panose="02000603000000000000" pitchFamily="2" charset="0"/>
              </a:rPr>
              <a:t>React</a:t>
            </a:r>
            <a:endParaRPr lang="en-CA" sz="500" dirty="0">
              <a:latin typeface="HiLo-Deco" panose="02000603000000000000" pitchFamily="2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473933" y="14581175"/>
            <a:ext cx="358756" cy="108731"/>
          </a:xfrm>
          <a:prstGeom prst="rect">
            <a:avLst/>
          </a:prstGeom>
          <a:solidFill>
            <a:srgbClr val="DDB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latin typeface="HiLo-Deco" panose="02000603000000000000" pitchFamily="2" charset="0"/>
              </a:rPr>
              <a:t>Redux</a:t>
            </a:r>
            <a:endParaRPr lang="en-CA" sz="500" dirty="0">
              <a:latin typeface="HiLo-Deco" panose="02000603000000000000" pitchFamily="2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849261" y="14581174"/>
            <a:ext cx="488803" cy="108731"/>
          </a:xfrm>
          <a:prstGeom prst="rect">
            <a:avLst/>
          </a:prstGeom>
          <a:solidFill>
            <a:srgbClr val="DDB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latin typeface="HiLo-Deco" panose="02000603000000000000" pitchFamily="2" charset="0"/>
              </a:rPr>
              <a:t>Teamwork</a:t>
            </a:r>
            <a:endParaRPr lang="en-CA" sz="500" dirty="0">
              <a:latin typeface="HiLo-Deco" panose="02000603000000000000" pitchFamily="2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2835399" y="14582160"/>
            <a:ext cx="317362" cy="108731"/>
          </a:xfrm>
          <a:prstGeom prst="rect">
            <a:avLst/>
          </a:prstGeom>
          <a:solidFill>
            <a:srgbClr val="DDB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latin typeface="HiLo-Deco" panose="02000603000000000000" pitchFamily="2" charset="0"/>
              </a:rPr>
              <a:t>React</a:t>
            </a:r>
            <a:endParaRPr lang="en-CA" sz="500" dirty="0">
              <a:latin typeface="HiLo-Deco" panose="02000603000000000000" pitchFamily="2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3169334" y="14582160"/>
            <a:ext cx="358756" cy="108731"/>
          </a:xfrm>
          <a:prstGeom prst="rect">
            <a:avLst/>
          </a:prstGeom>
          <a:solidFill>
            <a:srgbClr val="DDB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latin typeface="HiLo-Deco" panose="02000603000000000000" pitchFamily="2" charset="0"/>
              </a:rPr>
              <a:t>Redux</a:t>
            </a:r>
            <a:endParaRPr lang="en-CA" sz="500" dirty="0">
              <a:latin typeface="HiLo-Deco" panose="02000603000000000000" pitchFamily="2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3544662" y="14582159"/>
            <a:ext cx="488803" cy="108731"/>
          </a:xfrm>
          <a:prstGeom prst="rect">
            <a:avLst/>
          </a:prstGeom>
          <a:solidFill>
            <a:srgbClr val="DDB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latin typeface="HiLo-Deco" panose="02000603000000000000" pitchFamily="2" charset="0"/>
              </a:rPr>
              <a:t>Teamwork</a:t>
            </a:r>
            <a:endParaRPr lang="en-CA" sz="500" dirty="0">
              <a:latin typeface="HiLo-Deco" panose="02000603000000000000" pitchFamily="2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4586720" y="14589615"/>
            <a:ext cx="317362" cy="108731"/>
          </a:xfrm>
          <a:prstGeom prst="rect">
            <a:avLst/>
          </a:prstGeom>
          <a:solidFill>
            <a:srgbClr val="DDB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latin typeface="HiLo-Deco" panose="02000603000000000000" pitchFamily="2" charset="0"/>
              </a:rPr>
              <a:t>React</a:t>
            </a:r>
            <a:endParaRPr lang="en-CA" sz="500" dirty="0">
              <a:latin typeface="HiLo-Deco" panose="02000603000000000000" pitchFamily="2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4920655" y="14589615"/>
            <a:ext cx="358756" cy="108731"/>
          </a:xfrm>
          <a:prstGeom prst="rect">
            <a:avLst/>
          </a:prstGeom>
          <a:solidFill>
            <a:srgbClr val="DDB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latin typeface="HiLo-Deco" panose="02000603000000000000" pitchFamily="2" charset="0"/>
              </a:rPr>
              <a:t>Redux</a:t>
            </a:r>
            <a:endParaRPr lang="en-CA" sz="500" dirty="0">
              <a:latin typeface="HiLo-Deco" panose="02000603000000000000" pitchFamily="2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5295983" y="14589614"/>
            <a:ext cx="488803" cy="108731"/>
          </a:xfrm>
          <a:prstGeom prst="rect">
            <a:avLst/>
          </a:prstGeom>
          <a:solidFill>
            <a:srgbClr val="DDB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latin typeface="HiLo-Deco" panose="02000603000000000000" pitchFamily="2" charset="0"/>
              </a:rPr>
              <a:t>Teamwork</a:t>
            </a:r>
            <a:endParaRPr lang="en-CA" sz="500" dirty="0">
              <a:latin typeface="HiLo-Deco" panose="02000603000000000000" pitchFamily="2" charset="0"/>
            </a:endParaRPr>
          </a:p>
        </p:txBody>
      </p:sp>
      <p:sp>
        <p:nvSpPr>
          <p:cNvPr id="2074" name="Rectangle 2073"/>
          <p:cNvSpPr/>
          <p:nvPr/>
        </p:nvSpPr>
        <p:spPr>
          <a:xfrm>
            <a:off x="1340768" y="14761914"/>
            <a:ext cx="720080" cy="208730"/>
          </a:xfrm>
          <a:prstGeom prst="rect">
            <a:avLst/>
          </a:prstGeom>
          <a:noFill/>
          <a:ln w="9525">
            <a:solidFill>
              <a:srgbClr val="23A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23AC7F"/>
                </a:solidFill>
                <a:latin typeface="HiLo-Deco" panose="02000603000000000000" pitchFamily="2" charset="0"/>
              </a:rPr>
              <a:t>See it live</a:t>
            </a:r>
            <a:endParaRPr lang="en-CA" sz="1050" b="1" dirty="0">
              <a:solidFill>
                <a:srgbClr val="23AC7F"/>
              </a:solidFill>
              <a:latin typeface="HiLo-Deco" panose="02000603000000000000" pitchFamily="2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068983" y="14761914"/>
            <a:ext cx="720080" cy="208730"/>
          </a:xfrm>
          <a:prstGeom prst="rect">
            <a:avLst/>
          </a:prstGeom>
          <a:noFill/>
          <a:ln w="9525">
            <a:solidFill>
              <a:srgbClr val="23A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23AC7F"/>
                </a:solidFill>
                <a:latin typeface="HiLo-Deco" panose="02000603000000000000" pitchFamily="2" charset="0"/>
              </a:rPr>
              <a:t>See it live</a:t>
            </a:r>
            <a:endParaRPr lang="en-CA" sz="1050" b="1" dirty="0">
              <a:solidFill>
                <a:srgbClr val="23AC7F"/>
              </a:solidFill>
              <a:latin typeface="HiLo-Deco" panose="02000603000000000000" pitchFamily="2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4820304" y="14761914"/>
            <a:ext cx="720080" cy="208730"/>
          </a:xfrm>
          <a:prstGeom prst="rect">
            <a:avLst/>
          </a:prstGeom>
          <a:noFill/>
          <a:ln w="9525">
            <a:solidFill>
              <a:srgbClr val="23A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23AC7F"/>
                </a:solidFill>
                <a:latin typeface="HiLo-Deco" panose="02000603000000000000" pitchFamily="2" charset="0"/>
              </a:rPr>
              <a:t>See it live</a:t>
            </a:r>
            <a:endParaRPr lang="en-CA" sz="1050" b="1" dirty="0">
              <a:solidFill>
                <a:srgbClr val="23AC7F"/>
              </a:solidFill>
              <a:latin typeface="HiLo-Deco" panose="02000603000000000000" pitchFamily="2" charset="0"/>
            </a:endParaRPr>
          </a:p>
        </p:txBody>
      </p:sp>
      <p:grpSp>
        <p:nvGrpSpPr>
          <p:cNvPr id="2077" name="Group 2076"/>
          <p:cNvGrpSpPr/>
          <p:nvPr/>
        </p:nvGrpSpPr>
        <p:grpSpPr>
          <a:xfrm>
            <a:off x="7135206" y="31611"/>
            <a:ext cx="6858000" cy="3577197"/>
            <a:chOff x="7173416" y="12750614"/>
            <a:chExt cx="6858000" cy="3577197"/>
          </a:xfrm>
        </p:grpSpPr>
        <p:sp>
          <p:nvSpPr>
            <p:cNvPr id="2075" name="Rectangle 2074"/>
            <p:cNvSpPr/>
            <p:nvPr/>
          </p:nvSpPr>
          <p:spPr>
            <a:xfrm>
              <a:off x="7173416" y="12750614"/>
              <a:ext cx="6858000" cy="3577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7173416" y="12750614"/>
              <a:ext cx="6858000" cy="3577197"/>
              <a:chOff x="0" y="216298"/>
              <a:chExt cx="6858000" cy="3577197"/>
            </a:xfrm>
          </p:grpSpPr>
          <p:sp>
            <p:nvSpPr>
              <p:cNvPr id="252" name="Rectangle 251"/>
              <p:cNvSpPr/>
              <p:nvPr/>
            </p:nvSpPr>
            <p:spPr>
              <a:xfrm>
                <a:off x="1700808" y="2448546"/>
                <a:ext cx="1882688" cy="435238"/>
              </a:xfrm>
              <a:prstGeom prst="rect">
                <a:avLst/>
              </a:prstGeom>
              <a:solidFill>
                <a:srgbClr val="AE7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268760" y="3054831"/>
                <a:ext cx="1441163" cy="738664"/>
              </a:xfrm>
              <a:prstGeom prst="rect">
                <a:avLst/>
              </a:prstGeom>
              <a:solidFill>
                <a:srgbClr val="AE7DB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400" dirty="0" smtClean="0">
                    <a:solidFill>
                      <a:schemeClr val="bg1"/>
                    </a:solidFill>
                  </a:rPr>
                  <a:t>Light Purple </a:t>
                </a:r>
                <a:r>
                  <a:rPr lang="en-CA" sz="1400" dirty="0">
                    <a:solidFill>
                      <a:schemeClr val="bg1"/>
                    </a:solidFill>
                  </a:rPr>
                  <a:t>#</a:t>
                </a:r>
                <a:r>
                  <a:rPr lang="en-CA" sz="1400" dirty="0" smtClean="0">
                    <a:solidFill>
                      <a:schemeClr val="bg1"/>
                    </a:solidFill>
                  </a:rPr>
                  <a:t>AE7DBD</a:t>
                </a: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RGB 174,125,189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2709923" y="3054831"/>
                <a:ext cx="1439157" cy="738664"/>
              </a:xfrm>
              <a:prstGeom prst="rect">
                <a:avLst/>
              </a:prstGeom>
              <a:solidFill>
                <a:srgbClr val="C39E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Dark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Bronze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#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C39E37</a:t>
                </a:r>
              </a:p>
              <a:p>
                <a:pPr algn="ctr"/>
                <a:r>
                  <a:rPr lang="en-CA" sz="1400" dirty="0" smtClean="0">
                    <a:solidFill>
                      <a:schemeClr val="bg1"/>
                    </a:solidFill>
                  </a:rPr>
                  <a:t>RGB 195,158,55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4149080" y="3054831"/>
                <a:ext cx="1440160" cy="738664"/>
              </a:xfrm>
              <a:prstGeom prst="rect">
                <a:avLst/>
              </a:prstGeom>
              <a:solidFill>
                <a:srgbClr val="DDB4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Light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Bronze</a:t>
                </a: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#DDB41D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RGB 221,180,29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5589240" y="3054831"/>
                <a:ext cx="1268760" cy="738664"/>
              </a:xfrm>
              <a:prstGeom prst="rect">
                <a:avLst/>
              </a:prstGeom>
              <a:solidFill>
                <a:srgbClr val="23AC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Accent Teal #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23AC7F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RGB 35,172,127</a:t>
                </a:r>
                <a:endParaRPr lang="en-CA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127112" y="216298"/>
                <a:ext cx="41764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Elephant" panose="02020904090505020303" pitchFamily="18" charset="0"/>
                  </a:rPr>
                  <a:t>h</a:t>
                </a:r>
                <a:r>
                  <a:rPr lang="en-US" sz="4000" dirty="0" smtClean="0">
                    <a:latin typeface="Elephant" panose="02020904090505020303" pitchFamily="18" charset="0"/>
                  </a:rPr>
                  <a:t>1 – Hero Title</a:t>
                </a:r>
                <a:endParaRPr lang="en-CA" sz="4000" dirty="0">
                  <a:latin typeface="Elephant" panose="02020904090505020303" pitchFamily="18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27112" y="864370"/>
                <a:ext cx="2207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23AC7F"/>
                    </a:solidFill>
                    <a:latin typeface="Elephant" panose="02020904090505020303" pitchFamily="18" charset="0"/>
                  </a:rPr>
                  <a:t>h</a:t>
                </a:r>
                <a:r>
                  <a:rPr lang="en-US" dirty="0" smtClean="0">
                    <a:solidFill>
                      <a:srgbClr val="23AC7F"/>
                    </a:solidFill>
                    <a:latin typeface="Elephant" panose="02020904090505020303" pitchFamily="18" charset="0"/>
                  </a:rPr>
                  <a:t>2 – Section Title</a:t>
                </a:r>
                <a:endParaRPr lang="en-CA" dirty="0">
                  <a:solidFill>
                    <a:srgbClr val="23AC7F"/>
                  </a:solidFill>
                  <a:latin typeface="Elephant" panose="02020904090505020303" pitchFamily="18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188640" y="1656458"/>
                <a:ext cx="2815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HiLo-Deco" panose="02000603000000000000" pitchFamily="2" charset="0"/>
                  </a:rPr>
                  <a:t>h4 – Subject Title, Quote Body</a:t>
                </a:r>
                <a:endParaRPr lang="en-CA" b="1" dirty="0">
                  <a:latin typeface="HiLo-Deco" panose="02000603000000000000" pitchFamily="2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188640" y="1233702"/>
                <a:ext cx="5828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iLo-Deco" panose="02000603000000000000" pitchFamily="2" charset="0"/>
                    <a:cs typeface="Arial" panose="020B0604020202020204" pitchFamily="34" charset="0"/>
                  </a:rPr>
                  <a:t>h3 – Hero Subtitle</a:t>
                </a:r>
                <a:endParaRPr lang="en-CA" sz="2400" dirty="0">
                  <a:latin typeface="HiLo-Deco" panose="02000603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167001" y="1965976"/>
                <a:ext cx="29562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iLo-Deco" panose="02000603000000000000" pitchFamily="2" charset="0"/>
                  </a:rPr>
                  <a:t>h5 – Section Subtitle, </a:t>
                </a:r>
                <a:r>
                  <a:rPr lang="en-US" sz="1600" i="1" dirty="0">
                    <a:latin typeface="HiLo-Deco" panose="02000603000000000000" pitchFamily="2" charset="0"/>
                  </a:rPr>
                  <a:t>Quote Source</a:t>
                </a:r>
                <a:endParaRPr lang="en-CA" sz="1600" i="1" dirty="0">
                  <a:latin typeface="HiLo-Deco" panose="02000603000000000000" pitchFamily="2" charset="0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286668" y="2448546"/>
                <a:ext cx="1296144" cy="435238"/>
              </a:xfrm>
              <a:prstGeom prst="rect">
                <a:avLst/>
              </a:prstGeom>
              <a:solidFill>
                <a:srgbClr val="8B509E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63" name="Isosceles Triangle 262"/>
              <p:cNvSpPr/>
              <p:nvPr/>
            </p:nvSpPr>
            <p:spPr>
              <a:xfrm rot="10800000">
                <a:off x="286668" y="2448546"/>
                <a:ext cx="1296144" cy="435238"/>
              </a:xfrm>
              <a:prstGeom prst="triangle">
                <a:avLst>
                  <a:gd name="adj" fmla="val 0"/>
                </a:avLst>
              </a:prstGeom>
              <a:solidFill>
                <a:srgbClr val="AE7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331853" y="2480815"/>
                <a:ext cx="1205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HiLo-Deco" panose="02000603000000000000" pitchFamily="2" charset="0"/>
                  </a:rPr>
                  <a:t>Hero Button</a:t>
                </a:r>
                <a:endParaRPr lang="en-CA" b="1" dirty="0">
                  <a:solidFill>
                    <a:schemeClr val="bg1"/>
                  </a:solidFill>
                  <a:latin typeface="HiLo-Deco" panose="02000603000000000000" pitchFamily="2" charset="0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812008" y="2521245"/>
                <a:ext cx="785711" cy="288471"/>
              </a:xfrm>
              <a:prstGeom prst="rect">
                <a:avLst/>
              </a:prstGeom>
              <a:solidFill>
                <a:srgbClr val="23AC7F"/>
              </a:solidFill>
              <a:ln>
                <a:solidFill>
                  <a:srgbClr val="DDB4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HiLo-Deco" panose="02000603000000000000" pitchFamily="2" charset="0"/>
                  </a:rPr>
                  <a:t>Option</a:t>
                </a:r>
                <a:endParaRPr lang="en-CA" sz="1400" dirty="0">
                  <a:latin typeface="HiLo-Deco" panose="02000603000000000000" pitchFamily="2" charset="0"/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3717032" y="2513344"/>
                <a:ext cx="488803" cy="194606"/>
              </a:xfrm>
              <a:prstGeom prst="rect">
                <a:avLst/>
              </a:prstGeom>
              <a:solidFill>
                <a:srgbClr val="DDB4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HiLo-Deco" panose="02000603000000000000" pitchFamily="2" charset="0"/>
                  </a:rPr>
                  <a:t>Tag</a:t>
                </a:r>
                <a:endParaRPr lang="en-CA" sz="1000" dirty="0">
                  <a:latin typeface="HiLo-Deco" panose="02000603000000000000" pitchFamily="2" charset="0"/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4293096" y="2511731"/>
                <a:ext cx="720080" cy="293990"/>
              </a:xfrm>
              <a:prstGeom prst="rect">
                <a:avLst/>
              </a:prstGeom>
              <a:noFill/>
              <a:ln w="28575">
                <a:solidFill>
                  <a:srgbClr val="23AC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 smtClean="0">
                    <a:solidFill>
                      <a:srgbClr val="23AC7F"/>
                    </a:solidFill>
                    <a:latin typeface="HiLo-Deco" panose="02000603000000000000" pitchFamily="2" charset="0"/>
                  </a:rPr>
                  <a:t>Button</a:t>
                </a:r>
                <a:endParaRPr lang="en-CA" sz="1350" b="1" dirty="0">
                  <a:solidFill>
                    <a:srgbClr val="23AC7F"/>
                  </a:solidFill>
                  <a:latin typeface="HiLo-Deco" panose="02000603000000000000" pitchFamily="2" charset="0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2709923" y="2517250"/>
                <a:ext cx="785711" cy="288471"/>
              </a:xfrm>
              <a:prstGeom prst="rect">
                <a:avLst/>
              </a:prstGeom>
              <a:noFill/>
              <a:ln>
                <a:solidFill>
                  <a:srgbClr val="DDB4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 smtClean="0">
                    <a:latin typeface="HiLo-Deco" panose="02000603000000000000" pitchFamily="2" charset="0"/>
                  </a:rPr>
                  <a:t>Option</a:t>
                </a:r>
                <a:endParaRPr lang="en-CA" sz="1350" dirty="0">
                  <a:latin typeface="HiLo-Deco" panose="02000603000000000000" pitchFamily="2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0" y="3054831"/>
                <a:ext cx="1268760" cy="738664"/>
              </a:xfrm>
              <a:prstGeom prst="rect">
                <a:avLst/>
              </a:prstGeom>
              <a:solidFill>
                <a:srgbClr val="8B50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Dark Purple #8B509E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RGB 139,80,158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620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350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Maia</dc:creator>
  <cp:lastModifiedBy>Maia</cp:lastModifiedBy>
  <cp:revision>16</cp:revision>
  <dcterms:created xsi:type="dcterms:W3CDTF">2018-04-10T05:15:48Z</dcterms:created>
  <dcterms:modified xsi:type="dcterms:W3CDTF">2018-04-10T08:20:45Z</dcterms:modified>
</cp:coreProperties>
</file>