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 varScale="1">
        <p:scale>
          <a:sx n="88" d="100"/>
          <a:sy n="88" d="100"/>
        </p:scale>
        <p:origin x="1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AC4B-BA11-1944-8A98-ECFC0B88D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A9D05-9DDE-324C-958D-92F57623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AD8B3-3987-DA47-9849-32C7A295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AE47-192A-2243-85AF-54499C6A031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F9FFC-9CB2-664A-9EE2-FE516CC7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11FA5-CFD1-FB40-B7D3-F93212B4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6F33-57A6-1C4B-9EB2-96C84AFF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A779-91F0-D147-BA6C-7C83AE80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6CD8F-DF43-C148-8B3E-710074FF6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BACD-351F-BD44-B85A-C8191155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AE47-192A-2243-85AF-54499C6A031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4C7B4-8EB1-314C-89D2-EE6949A4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926B-D0BA-8747-9968-78ACDAE0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6F33-57A6-1C4B-9EB2-96C84AFF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0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B4133-15B9-1D49-9881-411D53EAF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FC480-A30F-594D-A961-C4D29AB53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81DD3-DE86-534A-826E-F6F74AD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AE47-192A-2243-85AF-54499C6A031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C74D5-DE64-EE4D-B132-F98089DD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774F-E1C4-494C-AFED-21504AEF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6F33-57A6-1C4B-9EB2-96C84AFF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12C2-8B7D-7A46-9E78-92FC7B5D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93CD-6C36-134D-8ECF-12F48E85C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2AFE-1C30-1141-8F82-E87D9642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AE47-192A-2243-85AF-54499C6A031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4D692-82DC-D047-B2A6-4ED0A911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682D-B0EE-C642-A7A8-CD26CF84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6F33-57A6-1C4B-9EB2-96C84AFF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1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E281-B868-C34B-B6F3-0BF7C672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3C2D6-EA42-4649-A352-DE88425E0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67F7E-CEB6-4847-AC70-DF8C0B5F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AE47-192A-2243-85AF-54499C6A031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FCDE-72C5-1740-BDCF-97863D64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884C-5DE0-3944-85D2-A57F27AD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6F33-57A6-1C4B-9EB2-96C84AFF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4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7E9C-53E4-F54D-89A9-4FBD37D6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FF55E-1982-5348-94AB-126D69D31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F7C0D-952D-E543-8F0E-B290A5120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8B92F-4E12-F544-8048-A3156EBF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AE47-192A-2243-85AF-54499C6A031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243F6-675C-0846-8177-7462D5EA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70441-F7EE-8C47-ABDF-907656A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6F33-57A6-1C4B-9EB2-96C84AFF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6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215A-5D01-F145-81C9-CFD79654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01240-480F-BB4B-A4A4-EA5C43879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5F660-80DD-EF45-AD82-00417DCE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A3B37-61D0-EE49-9BD1-A89ECA273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4373B-51C2-4C4F-8833-A8C188079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511C1-E54B-464A-B953-42AB9AF3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AE47-192A-2243-85AF-54499C6A031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A7571-33C6-FF40-8BD5-76C815A4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C5D2E-10CE-CD42-A397-91A6C94C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6F33-57A6-1C4B-9EB2-96C84AFF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2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090D-DC8D-F642-9C4D-2015B7B0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0CEA6-DDE9-4F4E-AA50-B8F21663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AE47-192A-2243-85AF-54499C6A031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6FC36-FDD7-B44D-A7D7-6EDAF089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94D13-A0CC-D447-AD88-4996032F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6F33-57A6-1C4B-9EB2-96C84AFF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7CD97-6674-5E4E-9E0C-84139527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AE47-192A-2243-85AF-54499C6A031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19F6A-9626-0943-A894-63DC617B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24174-FF1B-B543-A23B-BBD55450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6F33-57A6-1C4B-9EB2-96C84AFF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1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5C9B-78B1-6A44-882A-65119B31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A033-9181-D743-9C47-250EEBCB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9D8AD-0718-E344-8C8F-F43598067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6A7A4-DDA3-7F4E-88E8-519A0D83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AE47-192A-2243-85AF-54499C6A031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155B4-EF34-7A4D-BD82-B8407ACE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72C5E-9F01-7E45-8531-29FA10D1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6F33-57A6-1C4B-9EB2-96C84AFF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7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1A32-0D93-D44C-BFB4-A689351A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91F1B-04D9-D243-8294-E21661A10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BEF02-2796-A846-9A45-59DDF9620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C98B-872C-1F47-B4F0-A39FF140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AE47-192A-2243-85AF-54499C6A031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4B503-595B-1041-B870-48F28A10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555EE-5168-1A4A-9A8A-AC630536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6F33-57A6-1C4B-9EB2-96C84AFF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8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D15E9-37EB-1241-87D6-A7694E1A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79D39-71F7-F14D-82BC-D2F311936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F4A08-B790-E14C-86C1-BD6FE4D99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FAE47-192A-2243-85AF-54499C6A0310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A275E-B833-5640-BD7B-F2F58601E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A3EE0-4ED5-9C4D-9908-A69962029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6F33-57A6-1C4B-9EB2-96C84AFF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03EF59-DDEB-3D47-B89A-D7F5B0BC9535}"/>
              </a:ext>
            </a:extLst>
          </p:cNvPr>
          <p:cNvSpPr/>
          <p:nvPr/>
        </p:nvSpPr>
        <p:spPr>
          <a:xfrm>
            <a:off x="444280" y="1218270"/>
            <a:ext cx="2103120" cy="791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Trials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885AD-50E2-7143-B60E-ACDC2BCA1B35}"/>
              </a:ext>
            </a:extLst>
          </p:cNvPr>
          <p:cNvSpPr txBox="1"/>
          <p:nvPr/>
        </p:nvSpPr>
        <p:spPr>
          <a:xfrm rot="16200000">
            <a:off x="-364978" y="1421109"/>
            <a:ext cx="113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B93C4-148F-0049-87A4-A66458B62DB2}"/>
              </a:ext>
            </a:extLst>
          </p:cNvPr>
          <p:cNvSpPr txBox="1"/>
          <p:nvPr/>
        </p:nvSpPr>
        <p:spPr>
          <a:xfrm rot="16200000">
            <a:off x="-702303" y="3040291"/>
            <a:ext cx="181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Source/method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60874-9677-3449-B786-0ED1C64BBA2A}"/>
              </a:ext>
            </a:extLst>
          </p:cNvPr>
          <p:cNvSpPr/>
          <p:nvPr/>
        </p:nvSpPr>
        <p:spPr>
          <a:xfrm>
            <a:off x="2758780" y="1218270"/>
            <a:ext cx="2103120" cy="791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Registries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97A43E-804E-0140-81EC-01DE87974B6B}"/>
              </a:ext>
            </a:extLst>
          </p:cNvPr>
          <p:cNvSpPr/>
          <p:nvPr/>
        </p:nvSpPr>
        <p:spPr>
          <a:xfrm>
            <a:off x="5073280" y="1209906"/>
            <a:ext cx="2103120" cy="791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Bibliometric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E38AA2-B79C-D245-8894-091F56694C76}"/>
              </a:ext>
            </a:extLst>
          </p:cNvPr>
          <p:cNvSpPr/>
          <p:nvPr/>
        </p:nvSpPr>
        <p:spPr>
          <a:xfrm>
            <a:off x="7387777" y="1218270"/>
            <a:ext cx="2103120" cy="791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Full-text PDF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09E0CD-C8DA-B842-A47E-FEE77883FB6E}"/>
              </a:ext>
            </a:extLst>
          </p:cNvPr>
          <p:cNvSpPr/>
          <p:nvPr/>
        </p:nvSpPr>
        <p:spPr>
          <a:xfrm>
            <a:off x="444280" y="2358482"/>
            <a:ext cx="2103120" cy="18120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IntoValue</a:t>
            </a:r>
            <a:r>
              <a:rPr lang="en-US" dirty="0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 cohorts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(Riedel et al. 2021)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DA2FDA-1C23-4C4D-91A9-F9EA7A09E267}"/>
              </a:ext>
            </a:extLst>
          </p:cNvPr>
          <p:cNvSpPr/>
          <p:nvPr/>
        </p:nvSpPr>
        <p:spPr>
          <a:xfrm>
            <a:off x="2758780" y="2358483"/>
            <a:ext cx="2103120" cy="22079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ClinicalTrials.gov</a:t>
            </a:r>
            <a:endParaRPr lang="en-US" b="1" dirty="0">
              <a:solidFill>
                <a:sysClr val="windowText" lastClr="000000"/>
              </a:solidFill>
              <a:latin typeface="American Typewriter" panose="02090604020004020304" pitchFamily="18" charset="77"/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Via AACT PostgreSQL database API </a:t>
            </a:r>
          </a:p>
          <a:p>
            <a:pPr algn="ctr"/>
            <a:endParaRPr lang="en-US" dirty="0">
              <a:solidFill>
                <a:sysClr val="windowText" lastClr="000000"/>
              </a:solidFill>
              <a:latin typeface="American Typewriter" panose="02090604020004020304" pitchFamily="18" charset="77"/>
            </a:endParaRPr>
          </a:p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DRKS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Via </a:t>
            </a:r>
            <a:r>
              <a:rPr lang="en-US" dirty="0" err="1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webscraping</a:t>
            </a:r>
            <a:endParaRPr lang="en-US" dirty="0">
              <a:solidFill>
                <a:sysClr val="windowText" lastClr="00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5734E8-440B-874C-8E8E-6704FEEBC434}"/>
              </a:ext>
            </a:extLst>
          </p:cNvPr>
          <p:cNvSpPr/>
          <p:nvPr/>
        </p:nvSpPr>
        <p:spPr>
          <a:xfrm>
            <a:off x="5073280" y="2350117"/>
            <a:ext cx="2103120" cy="16558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PubMed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Via E-utilities API and {</a:t>
            </a:r>
            <a:r>
              <a:rPr lang="en-US" dirty="0" err="1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rentrez</a:t>
            </a:r>
            <a:r>
              <a:rPr lang="en-US" dirty="0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} R package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BEE4F9-0253-6D43-9BDD-F14042C8C6E3}"/>
              </a:ext>
            </a:extLst>
          </p:cNvPr>
          <p:cNvSpPr/>
          <p:nvPr/>
        </p:nvSpPr>
        <p:spPr>
          <a:xfrm>
            <a:off x="7387777" y="2358482"/>
            <a:ext cx="2103120" cy="28231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Unpaywall</a:t>
            </a:r>
            <a:endParaRPr lang="en-US" b="1" dirty="0">
              <a:solidFill>
                <a:sysClr val="windowText" lastClr="000000"/>
              </a:solidFill>
              <a:latin typeface="American Typewriter" panose="02090604020004020304" pitchFamily="18" charset="77"/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Via API and {</a:t>
            </a:r>
            <a:r>
              <a:rPr lang="en-US" dirty="0" err="1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roadoi</a:t>
            </a:r>
            <a:r>
              <a:rPr lang="en-US" dirty="0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} R package</a:t>
            </a:r>
          </a:p>
          <a:p>
            <a:pPr algn="ctr"/>
            <a:endParaRPr lang="en-US" dirty="0">
              <a:solidFill>
                <a:sysClr val="windowText" lastClr="000000"/>
              </a:solidFill>
              <a:latin typeface="American Typewriter" panose="02090604020004020304" pitchFamily="18" charset="77"/>
            </a:endParaRPr>
          </a:p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Manual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Via institutional licenses and author contact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3719A4-BA7D-C646-B5FF-B51EB31AC26B}"/>
              </a:ext>
            </a:extLst>
          </p:cNvPr>
          <p:cNvSpPr/>
          <p:nvPr/>
        </p:nvSpPr>
        <p:spPr>
          <a:xfrm>
            <a:off x="9702274" y="1218270"/>
            <a:ext cx="2103120" cy="791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Full-text XML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B2288E-35BC-3747-A58F-F78AB1D73D11}"/>
              </a:ext>
            </a:extLst>
          </p:cNvPr>
          <p:cNvSpPr/>
          <p:nvPr/>
        </p:nvSpPr>
        <p:spPr>
          <a:xfrm>
            <a:off x="9702274" y="2343281"/>
            <a:ext cx="2103120" cy="16558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GROBID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American Typewriter" panose="02090604020004020304" pitchFamily="18" charset="77"/>
              </a:rPr>
              <a:t>Via Python library</a:t>
            </a:r>
          </a:p>
        </p:txBody>
      </p:sp>
    </p:spTree>
    <p:extLst>
      <p:ext uri="{BB962C8B-B14F-4D97-AF65-F5344CB8AC3E}">
        <p14:creationId xmlns:p14="http://schemas.microsoft.com/office/powerpoint/2010/main" val="263025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61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American Typewriter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Maia S-H</dc:creator>
  <cp:lastModifiedBy>Maia S-H</cp:lastModifiedBy>
  <cp:revision>3</cp:revision>
  <dcterms:created xsi:type="dcterms:W3CDTF">2021-05-20T08:57:30Z</dcterms:created>
  <dcterms:modified xsi:type="dcterms:W3CDTF">2021-05-20T09:20:07Z</dcterms:modified>
</cp:coreProperties>
</file>