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Glacial Indifference Bold" charset="1" panose="00000800000000000000"/>
      <p:regular r:id="rId21"/>
    </p:embeddedFont>
    <p:embeddedFont>
      <p:font typeface="HK Grotesk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9.png" Type="http://schemas.openxmlformats.org/officeDocument/2006/relationships/image"/><Relationship Id="rId5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1.png" Type="http://schemas.openxmlformats.org/officeDocument/2006/relationships/image"/><Relationship Id="rId5" Target="../media/image22.png" Type="http://schemas.openxmlformats.org/officeDocument/2006/relationships/image"/><Relationship Id="rId6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https://pypi.org" TargetMode="External" Type="http://schemas.openxmlformats.org/officeDocument/2006/relationships/hyperlink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4.png" Type="http://schemas.openxmlformats.org/officeDocument/2006/relationships/image"/><Relationship Id="rId5" Target="https://pypi.org" TargetMode="External" Type="http://schemas.openxmlformats.org/officeDocument/2006/relationships/hyperlink"/><Relationship Id="rId6" Target="https://pypi.org" TargetMode="External" Type="http://schemas.openxmlformats.org/officeDocument/2006/relationships/hyperlink"/><Relationship Id="rId7" Target="../media/image5.png" Type="http://schemas.openxmlformats.org/officeDocument/2006/relationships/image"/><Relationship Id="rId8" Target="../media/image6.png" Type="http://schemas.openxmlformats.org/officeDocument/2006/relationships/image"/><Relationship Id="rId9" Target="../media/image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https://coolprop.org" TargetMode="External" Type="http://schemas.openxmlformats.org/officeDocument/2006/relationships/hyperlink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2308196"/>
            <a:ext cx="8984736" cy="57372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PYTHON APLICADO À ENGENHARIA QUÍMICA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36280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5"/>
                </a:lnTo>
                <a:lnTo>
                  <a:pt x="0" y="14514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2633" y="5652072"/>
            <a:ext cx="6354509" cy="1882502"/>
          </a:xfrm>
          <a:custGeom>
            <a:avLst/>
            <a:gdLst/>
            <a:ahLst/>
            <a:cxnLst/>
            <a:rect r="r" b="b" t="t" l="l"/>
            <a:pathLst>
              <a:path h="1882502" w="6354509">
                <a:moveTo>
                  <a:pt x="0" y="0"/>
                </a:moveTo>
                <a:lnTo>
                  <a:pt x="6354510" y="0"/>
                </a:lnTo>
                <a:lnTo>
                  <a:pt x="6354510" y="1882503"/>
                </a:lnTo>
                <a:lnTo>
                  <a:pt x="0" y="188250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894041" y="5679502"/>
            <a:ext cx="5330418" cy="1855072"/>
          </a:xfrm>
          <a:custGeom>
            <a:avLst/>
            <a:gdLst/>
            <a:ahLst/>
            <a:cxnLst/>
            <a:rect r="r" b="b" t="t" l="l"/>
            <a:pathLst>
              <a:path h="1855072" w="5330418">
                <a:moveTo>
                  <a:pt x="0" y="0"/>
                </a:moveTo>
                <a:lnTo>
                  <a:pt x="5330418" y="0"/>
                </a:lnTo>
                <a:lnTo>
                  <a:pt x="5330418" y="1855073"/>
                </a:lnTo>
                <a:lnTo>
                  <a:pt x="0" y="185507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6738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862634" y="5437555"/>
            <a:ext cx="3743495" cy="2097019"/>
          </a:xfrm>
          <a:custGeom>
            <a:avLst/>
            <a:gdLst/>
            <a:ahLst/>
            <a:cxnLst/>
            <a:rect r="r" b="b" t="t" l="l"/>
            <a:pathLst>
              <a:path h="2097019" w="3743495">
                <a:moveTo>
                  <a:pt x="0" y="0"/>
                </a:moveTo>
                <a:lnTo>
                  <a:pt x="3743495" y="0"/>
                </a:lnTo>
                <a:lnTo>
                  <a:pt x="3743495" y="2097020"/>
                </a:lnTo>
                <a:lnTo>
                  <a:pt x="0" y="209702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91" t="-12234" r="-4895" b="-12933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108436" y="1066800"/>
            <a:ext cx="16150864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CÁLCULOS ENVOLVENDO DERIVADAS E INTEGRAIS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8436" y="3580608"/>
            <a:ext cx="1551285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Manualmente, uma integral definida e uma derivada, por exemplo seriam resolvidas aplicando prorpriedades...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8734425"/>
            <a:ext cx="1399721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No Python não precisa de nada disso, apenas bibliotecas e algumas linhas de código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1936280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5"/>
                </a:lnTo>
                <a:lnTo>
                  <a:pt x="0" y="14514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50685" y="1066800"/>
            <a:ext cx="5186630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MÓDULO 3</a:t>
            </a:r>
          </a:p>
          <a:p>
            <a:pPr algn="just">
              <a:lnSpc>
                <a:spcPts val="803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823210" y="3304607"/>
            <a:ext cx="14641580" cy="4776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78589" indent="-589294" lvl="1">
              <a:lnSpc>
                <a:spcPts val="7642"/>
              </a:lnSpc>
              <a:buFont typeface="Arial"/>
              <a:buChar char="•"/>
            </a:pPr>
            <a:r>
              <a:rPr lang="en-US" sz="545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Desenvolvimento de um perfil de transferencia de calor em placas planas</a:t>
            </a:r>
          </a:p>
          <a:p>
            <a:pPr algn="just">
              <a:lnSpc>
                <a:spcPts val="7642"/>
              </a:lnSpc>
            </a:pPr>
          </a:p>
          <a:p>
            <a:pPr algn="just" marL="1178589" indent="-589294" lvl="1">
              <a:lnSpc>
                <a:spcPts val="7642"/>
              </a:lnSpc>
              <a:buFont typeface="Arial"/>
              <a:buChar char="•"/>
            </a:pPr>
            <a:r>
              <a:rPr lang="en-US" sz="545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Resolução de EDO partindo de um balanço de energia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355501" y="-2726350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7499001" y="623199"/>
            <a:ext cx="10279812" cy="8368911"/>
          </a:xfrm>
          <a:custGeom>
            <a:avLst/>
            <a:gdLst/>
            <a:ahLst/>
            <a:cxnLst/>
            <a:rect r="r" b="b" t="t" l="l"/>
            <a:pathLst>
              <a:path h="8368911" w="10279812">
                <a:moveTo>
                  <a:pt x="0" y="0"/>
                </a:moveTo>
                <a:lnTo>
                  <a:pt x="10279812" y="0"/>
                </a:lnTo>
                <a:lnTo>
                  <a:pt x="10279812" y="8368910"/>
                </a:lnTo>
                <a:lnTo>
                  <a:pt x="0" y="83689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499001" y="8992109"/>
            <a:ext cx="10279812" cy="671692"/>
          </a:xfrm>
          <a:custGeom>
            <a:avLst/>
            <a:gdLst/>
            <a:ahLst/>
            <a:cxnLst/>
            <a:rect r="r" b="b" t="t" l="l"/>
            <a:pathLst>
              <a:path h="671692" w="10279812">
                <a:moveTo>
                  <a:pt x="0" y="0"/>
                </a:moveTo>
                <a:lnTo>
                  <a:pt x="10279812" y="0"/>
                </a:lnTo>
                <a:lnTo>
                  <a:pt x="10279812" y="671692"/>
                </a:lnTo>
                <a:lnTo>
                  <a:pt x="0" y="67169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479285" y="3111627"/>
            <a:ext cx="4525551" cy="4101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EDO EM BALANÇO DE ENERGIA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775042" y="-2339377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767609" y="5660961"/>
            <a:ext cx="4301866" cy="4231198"/>
          </a:xfrm>
          <a:custGeom>
            <a:avLst/>
            <a:gdLst/>
            <a:ahLst/>
            <a:cxnLst/>
            <a:rect r="r" b="b" t="t" l="l"/>
            <a:pathLst>
              <a:path h="4231198" w="4301866">
                <a:moveTo>
                  <a:pt x="0" y="0"/>
                </a:moveTo>
                <a:lnTo>
                  <a:pt x="4301865" y="0"/>
                </a:lnTo>
                <a:lnTo>
                  <a:pt x="4301865" y="4231198"/>
                </a:lnTo>
                <a:lnTo>
                  <a:pt x="0" y="423119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9183868" y="5683122"/>
            <a:ext cx="4288995" cy="4186876"/>
          </a:xfrm>
          <a:custGeom>
            <a:avLst/>
            <a:gdLst/>
            <a:ahLst/>
            <a:cxnLst/>
            <a:rect r="r" b="b" t="t" l="l"/>
            <a:pathLst>
              <a:path h="4186876" w="4288995">
                <a:moveTo>
                  <a:pt x="0" y="0"/>
                </a:moveTo>
                <a:lnTo>
                  <a:pt x="4288995" y="0"/>
                </a:lnTo>
                <a:lnTo>
                  <a:pt x="4288995" y="4186876"/>
                </a:lnTo>
                <a:lnTo>
                  <a:pt x="0" y="41868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108436" y="1066800"/>
            <a:ext cx="16150864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PERFIS DE TRANSFERÊNCIA DE CALOR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08436" y="2693794"/>
            <a:ext cx="15512859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Referem-se à distribuição de temperatura dentro de um objeto ou sistema, que pode ser analisada através de diferentes mecanismos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08436" y="4581525"/>
            <a:ext cx="1559259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Vamos considerar uma superfície plana e isolada de um meio no qual há geração uniforme de calor.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04118" y="-2677978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5"/>
                </a:lnTo>
                <a:lnTo>
                  <a:pt x="0" y="1451428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536452" y="5143500"/>
            <a:ext cx="10268064" cy="1828559"/>
          </a:xfrm>
          <a:custGeom>
            <a:avLst/>
            <a:gdLst/>
            <a:ahLst/>
            <a:cxnLst/>
            <a:rect r="r" b="b" t="t" l="l"/>
            <a:pathLst>
              <a:path h="1828559" w="10268064">
                <a:moveTo>
                  <a:pt x="0" y="0"/>
                </a:moveTo>
                <a:lnTo>
                  <a:pt x="10268063" y="0"/>
                </a:lnTo>
                <a:lnTo>
                  <a:pt x="10268063" y="1828559"/>
                </a:lnTo>
                <a:lnTo>
                  <a:pt x="0" y="18285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530149" y="7159670"/>
            <a:ext cx="491548" cy="1828559"/>
          </a:xfrm>
          <a:custGeom>
            <a:avLst/>
            <a:gdLst/>
            <a:ahLst/>
            <a:cxnLst/>
            <a:rect r="r" b="b" t="t" l="l"/>
            <a:pathLst>
              <a:path h="1828559" w="491548">
                <a:moveTo>
                  <a:pt x="0" y="0"/>
                </a:moveTo>
                <a:lnTo>
                  <a:pt x="491548" y="0"/>
                </a:lnTo>
                <a:lnTo>
                  <a:pt x="491548" y="1828560"/>
                </a:lnTo>
                <a:lnTo>
                  <a:pt x="0" y="18285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4536452" y="7159670"/>
            <a:ext cx="4060372" cy="1828559"/>
          </a:xfrm>
          <a:custGeom>
            <a:avLst/>
            <a:gdLst/>
            <a:ahLst/>
            <a:cxnLst/>
            <a:rect r="r" b="b" t="t" l="l"/>
            <a:pathLst>
              <a:path h="1828559" w="4060372">
                <a:moveTo>
                  <a:pt x="0" y="0"/>
                </a:moveTo>
                <a:lnTo>
                  <a:pt x="4060372" y="0"/>
                </a:lnTo>
                <a:lnTo>
                  <a:pt x="4060372" y="1828560"/>
                </a:lnTo>
                <a:lnTo>
                  <a:pt x="0" y="18285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152884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012172" y="7159670"/>
            <a:ext cx="5119966" cy="1828559"/>
          </a:xfrm>
          <a:custGeom>
            <a:avLst/>
            <a:gdLst/>
            <a:ahLst/>
            <a:cxnLst/>
            <a:rect r="r" b="b" t="t" l="l"/>
            <a:pathLst>
              <a:path h="1828559" w="5119966">
                <a:moveTo>
                  <a:pt x="0" y="0"/>
                </a:moveTo>
                <a:lnTo>
                  <a:pt x="5119966" y="0"/>
                </a:lnTo>
                <a:lnTo>
                  <a:pt x="5119966" y="1828560"/>
                </a:lnTo>
                <a:lnTo>
                  <a:pt x="0" y="182856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952625"/>
            <a:ext cx="10514458" cy="319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Placa metálica quadrada de 30x30 unidades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Condições iniciais: Placa toda a 0°C (fria)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Condições de contorno: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Topo: Mantido a 100°C (quente)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Lados esquerdo, direito e inferior: Mantidos a 0°C (frios)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64976" y="962025"/>
            <a:ext cx="1051445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 placa é mantida na seguinte condição...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387749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98986" y="2173495"/>
            <a:ext cx="6690029" cy="1719525"/>
          </a:xfrm>
          <a:custGeom>
            <a:avLst/>
            <a:gdLst/>
            <a:ahLst/>
            <a:cxnLst/>
            <a:rect r="r" b="b" t="t" l="l"/>
            <a:pathLst>
              <a:path h="1719525" w="6690029">
                <a:moveTo>
                  <a:pt x="0" y="0"/>
                </a:moveTo>
                <a:lnTo>
                  <a:pt x="6690028" y="0"/>
                </a:lnTo>
                <a:lnTo>
                  <a:pt x="6690028" y="1719525"/>
                </a:lnTo>
                <a:lnTo>
                  <a:pt x="0" y="1719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99154" y="4589357"/>
            <a:ext cx="5148166" cy="1108286"/>
          </a:xfrm>
          <a:custGeom>
            <a:avLst/>
            <a:gdLst/>
            <a:ahLst/>
            <a:cxnLst/>
            <a:rect r="r" b="b" t="t" l="l"/>
            <a:pathLst>
              <a:path h="1108286" w="5148166">
                <a:moveTo>
                  <a:pt x="0" y="0"/>
                </a:moveTo>
                <a:lnTo>
                  <a:pt x="5148166" y="0"/>
                </a:lnTo>
                <a:lnTo>
                  <a:pt x="5148166" y="1108286"/>
                </a:lnTo>
                <a:lnTo>
                  <a:pt x="0" y="110828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827813" y="5908342"/>
            <a:ext cx="5290849" cy="3233296"/>
          </a:xfrm>
          <a:custGeom>
            <a:avLst/>
            <a:gdLst/>
            <a:ahLst/>
            <a:cxnLst/>
            <a:rect r="r" b="b" t="t" l="l"/>
            <a:pathLst>
              <a:path h="3233296" w="5290849">
                <a:moveTo>
                  <a:pt x="0" y="0"/>
                </a:moveTo>
                <a:lnTo>
                  <a:pt x="5290848" y="0"/>
                </a:lnTo>
                <a:lnTo>
                  <a:pt x="5290848" y="3233296"/>
                </a:lnTo>
                <a:lnTo>
                  <a:pt x="0" y="323329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144000" y="4312120"/>
            <a:ext cx="8032636" cy="1069279"/>
          </a:xfrm>
          <a:custGeom>
            <a:avLst/>
            <a:gdLst/>
            <a:ahLst/>
            <a:cxnLst/>
            <a:rect r="r" b="b" t="t" l="l"/>
            <a:pathLst>
              <a:path h="1069279" w="8032636">
                <a:moveTo>
                  <a:pt x="0" y="0"/>
                </a:moveTo>
                <a:lnTo>
                  <a:pt x="8032636" y="0"/>
                </a:lnTo>
                <a:lnTo>
                  <a:pt x="8032636" y="1069280"/>
                </a:lnTo>
                <a:lnTo>
                  <a:pt x="0" y="106928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9611847">
            <a:off x="7352125" y="5416825"/>
            <a:ext cx="1765991" cy="1306834"/>
          </a:xfrm>
          <a:custGeom>
            <a:avLst/>
            <a:gdLst/>
            <a:ahLst/>
            <a:cxnLst/>
            <a:rect r="r" b="b" t="t" l="l"/>
            <a:pathLst>
              <a:path h="1306834" w="1765991">
                <a:moveTo>
                  <a:pt x="0" y="0"/>
                </a:moveTo>
                <a:lnTo>
                  <a:pt x="1765992" y="0"/>
                </a:lnTo>
                <a:lnTo>
                  <a:pt x="1765992" y="1306834"/>
                </a:lnTo>
                <a:lnTo>
                  <a:pt x="0" y="13068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227051"/>
            <a:ext cx="14029463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Para o caso da placa com duas dimensões, a equação fica com a seguinte forma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144000" y="5630968"/>
            <a:ext cx="8095877" cy="4257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 Segue a equação de diferenças finitas para um ponto nodal interior sem geração.</a:t>
            </a:r>
          </a:p>
          <a:p>
            <a:pPr algn="just">
              <a:lnSpc>
                <a:spcPts val="4200"/>
              </a:lnSpc>
            </a:pP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Para o nosso exemplo, teriamos que fazer iterações manualmente para todos os pontos da placa! Mas é possível simplificar tudo resolvendo com o Python.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4338336" y="-3273956"/>
            <a:ext cx="9611327" cy="13560956"/>
          </a:xfrm>
          <a:custGeom>
            <a:avLst/>
            <a:gdLst/>
            <a:ahLst/>
            <a:cxnLst/>
            <a:rect r="r" b="b" t="t" l="l"/>
            <a:pathLst>
              <a:path h="13560956" w="9611327">
                <a:moveTo>
                  <a:pt x="0" y="0"/>
                </a:moveTo>
                <a:lnTo>
                  <a:pt x="9611328" y="0"/>
                </a:lnTo>
                <a:lnTo>
                  <a:pt x="9611328" y="13560956"/>
                </a:lnTo>
                <a:lnTo>
                  <a:pt x="0" y="1356095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51632" y="2308196"/>
            <a:ext cx="8984736" cy="14510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307"/>
              </a:lnSpc>
            </a:pPr>
            <a:r>
              <a:rPr lang="en-US" b="true" sz="10006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MÓDULO 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856053" y="4584330"/>
            <a:ext cx="12575894" cy="298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22521" indent="-611260" lvl="1">
              <a:lnSpc>
                <a:spcPts val="7927"/>
              </a:lnSpc>
              <a:buFont typeface="Arial"/>
              <a:buChar char="•"/>
            </a:pPr>
            <a:r>
              <a:rPr lang="en-US" sz="5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Ambiente de desenvolvimento</a:t>
            </a:r>
          </a:p>
          <a:p>
            <a:pPr algn="l" marL="1222521" indent="-611260" lvl="1">
              <a:lnSpc>
                <a:spcPts val="7927"/>
              </a:lnSpc>
              <a:buFont typeface="Arial"/>
              <a:buChar char="•"/>
            </a:pPr>
            <a:r>
              <a:rPr lang="en-US" sz="5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Conceitos Básicos de Programação</a:t>
            </a:r>
          </a:p>
          <a:p>
            <a:pPr algn="l" marL="1222521" indent="-611260" lvl="1">
              <a:lnSpc>
                <a:spcPts val="7927"/>
              </a:lnSpc>
              <a:buFont typeface="Arial"/>
              <a:buChar char="•"/>
            </a:pPr>
            <a:r>
              <a:rPr lang="en-US" sz="5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O que são bibliotecas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240743" y="2194485"/>
            <a:ext cx="8336437" cy="5898029"/>
          </a:xfrm>
          <a:custGeom>
            <a:avLst/>
            <a:gdLst/>
            <a:ahLst/>
            <a:cxnLst/>
            <a:rect r="r" b="b" t="t" l="l"/>
            <a:pathLst>
              <a:path h="5898029" w="8336437">
                <a:moveTo>
                  <a:pt x="0" y="0"/>
                </a:moveTo>
                <a:lnTo>
                  <a:pt x="8336437" y="0"/>
                </a:lnTo>
                <a:lnTo>
                  <a:pt x="8336437" y="5898030"/>
                </a:lnTo>
                <a:lnTo>
                  <a:pt x="0" y="58980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2232585"/>
            <a:ext cx="6228443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O QUE SÃO BIBLIOTECAS?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076825"/>
            <a:ext cx="7899970" cy="261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Em Python, uma biblioteca é uma coleção de módulos e funções pré-programadas que oferecem soluções prontas para problemas específicos, permitindo que desenvolvedores reutilizem código e poupem esforço.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1984652" y="-2093629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>
            <a:hlinkClick r:id="rId5" tooltip="https://pypi.org"/>
          </p:cNvPr>
          <p:cNvSpPr/>
          <p:nvPr/>
        </p:nvSpPr>
        <p:spPr>
          <a:xfrm flipH="false" flipV="false" rot="0">
            <a:off x="6735836" y="4603069"/>
            <a:ext cx="4816328" cy="1120891"/>
          </a:xfrm>
          <a:custGeom>
            <a:avLst/>
            <a:gdLst/>
            <a:ahLst/>
            <a:cxnLst/>
            <a:rect r="r" b="b" t="t" l="l"/>
            <a:pathLst>
              <a:path h="1120891" w="4816328">
                <a:moveTo>
                  <a:pt x="0" y="0"/>
                </a:moveTo>
                <a:lnTo>
                  <a:pt x="4816328" y="0"/>
                </a:lnTo>
                <a:lnTo>
                  <a:pt x="4816328" y="1120890"/>
                </a:lnTo>
                <a:lnTo>
                  <a:pt x="0" y="112089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>
            <a:hlinkClick r:id="rId6" tooltip="https://pypi.org"/>
          </p:cNvPr>
          <p:cNvSpPr/>
          <p:nvPr/>
        </p:nvSpPr>
        <p:spPr>
          <a:xfrm flipH="false" flipV="false" rot="0">
            <a:off x="6735836" y="6440632"/>
            <a:ext cx="4816328" cy="1120891"/>
          </a:xfrm>
          <a:custGeom>
            <a:avLst/>
            <a:gdLst/>
            <a:ahLst/>
            <a:cxnLst/>
            <a:rect r="r" b="b" t="t" l="l"/>
            <a:pathLst>
              <a:path h="1120891" w="4816328">
                <a:moveTo>
                  <a:pt x="0" y="0"/>
                </a:moveTo>
                <a:lnTo>
                  <a:pt x="4816328" y="0"/>
                </a:lnTo>
                <a:lnTo>
                  <a:pt x="4816328" y="1120891"/>
                </a:lnTo>
                <a:lnTo>
                  <a:pt x="0" y="112089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227822" y="8472879"/>
            <a:ext cx="1465946" cy="1084800"/>
          </a:xfrm>
          <a:custGeom>
            <a:avLst/>
            <a:gdLst/>
            <a:ahLst/>
            <a:cxnLst/>
            <a:rect r="r" b="b" t="t" l="l"/>
            <a:pathLst>
              <a:path h="1084800" w="1465946">
                <a:moveTo>
                  <a:pt x="0" y="0"/>
                </a:moveTo>
                <a:lnTo>
                  <a:pt x="1465946" y="0"/>
                </a:lnTo>
                <a:lnTo>
                  <a:pt x="1465946" y="1084800"/>
                </a:lnTo>
                <a:lnTo>
                  <a:pt x="0" y="108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2778915">
            <a:off x="4995404" y="6973916"/>
            <a:ext cx="1765991" cy="1306834"/>
          </a:xfrm>
          <a:custGeom>
            <a:avLst/>
            <a:gdLst/>
            <a:ahLst/>
            <a:cxnLst/>
            <a:rect r="r" b="b" t="t" l="l"/>
            <a:pathLst>
              <a:path h="1306834" w="1765991">
                <a:moveTo>
                  <a:pt x="0" y="0"/>
                </a:moveTo>
                <a:lnTo>
                  <a:pt x="1765992" y="0"/>
                </a:lnTo>
                <a:lnTo>
                  <a:pt x="1765992" y="1306834"/>
                </a:lnTo>
                <a:lnTo>
                  <a:pt x="0" y="13068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651827" y="1066800"/>
            <a:ext cx="12984346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COMO ENCONTRAR A MELHOR OPÇÃO PARA O MEU CASO?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04871" y="4800453"/>
            <a:ext cx="2078258" cy="64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Site </a:t>
            </a:r>
            <a:r>
              <a:rPr lang="en-US" sz="3662" u="sng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  <a:hlinkClick r:id="rId10" tooltip="https://pypi.org"/>
              </a:rPr>
              <a:t>PyPI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69366" y="6684776"/>
            <a:ext cx="1949267" cy="640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ChatGPT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113643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651827" y="1066800"/>
            <a:ext cx="12984346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COMO INSTALAR?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651827" y="2494739"/>
            <a:ext cx="12984346" cy="32311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27"/>
              </a:lnSpc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1) Abra o PROMPT DE COMANDO cliando no menu iniciar,  digitando CMD</a:t>
            </a:r>
          </a:p>
          <a:p>
            <a:pPr algn="l">
              <a:lnSpc>
                <a:spcPts val="5127"/>
              </a:lnSpc>
            </a:pPr>
          </a:p>
          <a:p>
            <a:pPr algn="l">
              <a:lnSpc>
                <a:spcPts val="5127"/>
              </a:lnSpc>
            </a:pPr>
            <a:r>
              <a:rPr lang="en-US" sz="36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2) Para instalar a biblioteca, basta digitar pip install (nome da biblioteca)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099250" y="6481639"/>
            <a:ext cx="4089499" cy="25834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127"/>
              </a:lnSpc>
              <a:spcBef>
                <a:spcPct val="0"/>
              </a:spcBef>
            </a:pPr>
            <a:r>
              <a:rPr lang="en-US" sz="3662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pip install sympy</a:t>
            </a:r>
          </a:p>
          <a:p>
            <a:pPr algn="l" marL="0" indent="0" lvl="0">
              <a:lnSpc>
                <a:spcPts val="5127"/>
              </a:lnSpc>
              <a:spcBef>
                <a:spcPct val="0"/>
              </a:spcBef>
            </a:pPr>
            <a:r>
              <a:rPr lang="en-US" sz="3662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pip install numpy</a:t>
            </a:r>
          </a:p>
          <a:p>
            <a:pPr algn="l" marL="0" indent="0" lvl="0">
              <a:lnSpc>
                <a:spcPts val="5127"/>
              </a:lnSpc>
              <a:spcBef>
                <a:spcPct val="0"/>
              </a:spcBef>
            </a:pPr>
            <a:r>
              <a:rPr lang="en-US" sz="3662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pip install matplotlib</a:t>
            </a:r>
          </a:p>
          <a:p>
            <a:pPr algn="l" marL="0" indent="0" lvl="0">
              <a:lnSpc>
                <a:spcPts val="5127"/>
              </a:lnSpc>
              <a:spcBef>
                <a:spcPct val="0"/>
              </a:spcBef>
            </a:pPr>
            <a:r>
              <a:rPr lang="en-US" sz="3662" strike="noStrike" u="none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pip install scipy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061378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4278309" y="5882606"/>
            <a:ext cx="1245899" cy="1245899"/>
          </a:xfrm>
          <a:custGeom>
            <a:avLst/>
            <a:gdLst/>
            <a:ahLst/>
            <a:cxnLst/>
            <a:rect r="r" b="b" t="t" l="l"/>
            <a:pathLst>
              <a:path h="1245899" w="1245899">
                <a:moveTo>
                  <a:pt x="0" y="0"/>
                </a:moveTo>
                <a:lnTo>
                  <a:pt x="1245900" y="0"/>
                </a:lnTo>
                <a:lnTo>
                  <a:pt x="1245900" y="1245900"/>
                </a:lnTo>
                <a:lnTo>
                  <a:pt x="0" y="12459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616350" y="2527821"/>
            <a:ext cx="2569819" cy="1098149"/>
          </a:xfrm>
          <a:custGeom>
            <a:avLst/>
            <a:gdLst/>
            <a:ahLst/>
            <a:cxnLst/>
            <a:rect r="r" b="b" t="t" l="l"/>
            <a:pathLst>
              <a:path h="1098149" w="2569819">
                <a:moveTo>
                  <a:pt x="0" y="0"/>
                </a:moveTo>
                <a:lnTo>
                  <a:pt x="2569818" y="0"/>
                </a:lnTo>
                <a:lnTo>
                  <a:pt x="2569818" y="1098150"/>
                </a:lnTo>
                <a:lnTo>
                  <a:pt x="0" y="10981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187472" y="7830726"/>
            <a:ext cx="1427574" cy="1427574"/>
          </a:xfrm>
          <a:custGeom>
            <a:avLst/>
            <a:gdLst/>
            <a:ahLst/>
            <a:cxnLst/>
            <a:rect r="r" b="b" t="t" l="l"/>
            <a:pathLst>
              <a:path h="1427574" w="1427574">
                <a:moveTo>
                  <a:pt x="0" y="0"/>
                </a:moveTo>
                <a:lnTo>
                  <a:pt x="1427574" y="0"/>
                </a:lnTo>
                <a:lnTo>
                  <a:pt x="1427574" y="1427574"/>
                </a:lnTo>
                <a:lnTo>
                  <a:pt x="0" y="142757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800322" y="665702"/>
            <a:ext cx="2201873" cy="1238554"/>
          </a:xfrm>
          <a:custGeom>
            <a:avLst/>
            <a:gdLst/>
            <a:ahLst/>
            <a:cxnLst/>
            <a:rect r="r" b="b" t="t" l="l"/>
            <a:pathLst>
              <a:path h="1238554" w="2201873">
                <a:moveTo>
                  <a:pt x="0" y="0"/>
                </a:moveTo>
                <a:lnTo>
                  <a:pt x="2201874" y="0"/>
                </a:lnTo>
                <a:lnTo>
                  <a:pt x="2201874" y="1238554"/>
                </a:lnTo>
                <a:lnTo>
                  <a:pt x="0" y="12385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119900" y="4301973"/>
            <a:ext cx="3562719" cy="878413"/>
          </a:xfrm>
          <a:custGeom>
            <a:avLst/>
            <a:gdLst/>
            <a:ahLst/>
            <a:cxnLst/>
            <a:rect r="r" b="b" t="t" l="l"/>
            <a:pathLst>
              <a:path h="878413" w="3562719">
                <a:moveTo>
                  <a:pt x="0" y="0"/>
                </a:moveTo>
                <a:lnTo>
                  <a:pt x="3562718" y="0"/>
                </a:lnTo>
                <a:lnTo>
                  <a:pt x="3562718" y="878413"/>
                </a:lnTo>
                <a:lnTo>
                  <a:pt x="0" y="87841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-152245" r="0" b="-15334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28700" y="1942356"/>
            <a:ext cx="8405166" cy="2063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AMBIENTE DE DESENVOLVIMENTO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4551998"/>
            <a:ext cx="11060249" cy="4706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É um software que reúne as ferramentas essenciais para desenvolver programas em um único lugar, como um editor de código, um depurador e ferramentas para executar e testar o código.  </a:t>
            </a:r>
          </a:p>
          <a:p>
            <a:pPr algn="just">
              <a:lnSpc>
                <a:spcPts val="4147"/>
              </a:lnSpc>
            </a:pPr>
            <a:r>
              <a:rPr lang="en-US" sz="2962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Auxiliam com a produtividade do desenvolvedor, oferecendo recursos como destaque de sintaxe (syntax highlighting), preenchimento automático de código (auto-complete), análise de código para encontrar erros e integração com sistemas de controle de versão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061378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803725" y="1555383"/>
            <a:ext cx="4680551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MÓDULO 2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121182" y="4320411"/>
            <a:ext cx="12045637" cy="1890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1178589" indent="-589294" lvl="1">
              <a:lnSpc>
                <a:spcPts val="7642"/>
              </a:lnSpc>
              <a:buFont typeface="Arial"/>
              <a:buChar char="•"/>
            </a:pPr>
            <a:r>
              <a:rPr lang="en-US" sz="545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Pacotes Termodinâmicos</a:t>
            </a:r>
          </a:p>
          <a:p>
            <a:pPr algn="just" marL="1178589" indent="-589294" lvl="1">
              <a:lnSpc>
                <a:spcPts val="7642"/>
              </a:lnSpc>
              <a:buFont typeface="Arial"/>
              <a:buChar char="•"/>
            </a:pPr>
            <a:r>
              <a:rPr lang="en-US" sz="5458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Resolução de derivadas e integrais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5400000">
            <a:off x="2113643" y="-2061378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0"/>
                </a:moveTo>
                <a:lnTo>
                  <a:pt x="10287000" y="0"/>
                </a:lnTo>
                <a:lnTo>
                  <a:pt x="10287000" y="14514286"/>
                </a:lnTo>
                <a:lnTo>
                  <a:pt x="0" y="145142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471076" y="3304141"/>
            <a:ext cx="5345849" cy="5420097"/>
          </a:xfrm>
          <a:custGeom>
            <a:avLst/>
            <a:gdLst/>
            <a:ahLst/>
            <a:cxnLst/>
            <a:rect r="r" b="b" t="t" l="l"/>
            <a:pathLst>
              <a:path h="5420097" w="5345849">
                <a:moveTo>
                  <a:pt x="0" y="0"/>
                </a:moveTo>
                <a:lnTo>
                  <a:pt x="5345848" y="0"/>
                </a:lnTo>
                <a:lnTo>
                  <a:pt x="5345848" y="5420096"/>
                </a:lnTo>
                <a:lnTo>
                  <a:pt x="0" y="54200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700518" y="1619878"/>
            <a:ext cx="14886963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MATERIAL DISPONÍVEL NO QRCODE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true" rot="5400000">
            <a:off x="5887357" y="-1904032"/>
            <a:ext cx="10287000" cy="14514286"/>
          </a:xfrm>
          <a:custGeom>
            <a:avLst/>
            <a:gdLst/>
            <a:ahLst/>
            <a:cxnLst/>
            <a:rect r="r" b="b" t="t" l="l"/>
            <a:pathLst>
              <a:path h="14514286" w="10287000">
                <a:moveTo>
                  <a:pt x="0" y="14514285"/>
                </a:moveTo>
                <a:lnTo>
                  <a:pt x="10287000" y="14514285"/>
                </a:lnTo>
                <a:lnTo>
                  <a:pt x="10287000" y="0"/>
                </a:lnTo>
                <a:lnTo>
                  <a:pt x="0" y="0"/>
                </a:lnTo>
                <a:lnTo>
                  <a:pt x="0" y="14514285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7600950" y="3600450"/>
            <a:ext cx="3086100" cy="3086100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A3036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140684" y="1066800"/>
            <a:ext cx="12279946" cy="1044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8039"/>
              </a:lnSpc>
            </a:pPr>
            <a:r>
              <a:rPr lang="en-US" b="true" sz="7114">
                <a:solidFill>
                  <a:srgbClr val="FFFFFF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PACOTES TERMODINÂMICOS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000278" y="2644177"/>
            <a:ext cx="14287445" cy="212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Úteieis para encontrar propriedades de uma substância (densidade, pressão de vapor, entalpia, etc...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 u="sng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  <a:hlinkClick r:id="rId4" tooltip="https://coolprop.org"/>
              </a:rPr>
              <a:t>CoolProp </a:t>
            </a: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é a biblioteca mais recomendada, pois abrange uma infinidade de fluidos.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000278" y="5301652"/>
            <a:ext cx="14287445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HK Grotesk"/>
                <a:ea typeface="HK Grotesk"/>
                <a:cs typeface="HK Grotesk"/>
                <a:sym typeface="HK Grotesk"/>
              </a:rPr>
              <a:t>Para instalar: pip install coolprop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DAG2QA0b_J0</dc:identifier>
  <dcterms:modified xsi:type="dcterms:W3CDTF">2011-08-01T06:04:30Z</dcterms:modified>
  <cp:revision>1</cp:revision>
  <dc:title>Blue and Green Modern Artificial Intelligence Presentation</dc:title>
</cp:coreProperties>
</file>