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99" r:id="rId3"/>
    <p:sldId id="268" r:id="rId4"/>
    <p:sldId id="261" r:id="rId5"/>
    <p:sldId id="278" r:id="rId6"/>
    <p:sldId id="290" r:id="rId7"/>
    <p:sldId id="301" r:id="rId8"/>
    <p:sldId id="292" r:id="rId9"/>
    <p:sldId id="282" r:id="rId10"/>
    <p:sldId id="302" r:id="rId11"/>
    <p:sldId id="303" r:id="rId12"/>
    <p:sldId id="291" r:id="rId13"/>
    <p:sldId id="284" r:id="rId14"/>
    <p:sldId id="285" r:id="rId15"/>
    <p:sldId id="280" r:id="rId16"/>
    <p:sldId id="258" r:id="rId17"/>
    <p:sldId id="256" r:id="rId18"/>
    <p:sldId id="306" r:id="rId19"/>
    <p:sldId id="305" r:id="rId20"/>
    <p:sldId id="307" r:id="rId21"/>
    <p:sldId id="276" r:id="rId22"/>
    <p:sldId id="298" r:id="rId23"/>
    <p:sldId id="277" r:id="rId24"/>
    <p:sldId id="296" r:id="rId25"/>
    <p:sldId id="309" r:id="rId26"/>
    <p:sldId id="295" r:id="rId27"/>
    <p:sldId id="294" r:id="rId28"/>
    <p:sldId id="308" r:id="rId29"/>
    <p:sldId id="262" r:id="rId30"/>
    <p:sldId id="297" r:id="rId31"/>
    <p:sldId id="293" r:id="rId32"/>
    <p:sldId id="269" r:id="rId33"/>
    <p:sldId id="272" r:id="rId3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E1117"/>
    <a:srgbClr val="8B4690"/>
    <a:srgbClr val="AA5CB0"/>
    <a:srgbClr val="572C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5" autoAdjust="0"/>
  </p:normalViewPr>
  <p:slideViewPr>
    <p:cSldViewPr>
      <p:cViewPr varScale="1">
        <p:scale>
          <a:sx n="131" d="100"/>
          <a:sy n="131" d="100"/>
        </p:scale>
        <p:origin x="-45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7BB2-8434-400B-9569-E497CF784153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934D-85D9-482F-B3FA-7379E640B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2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C5E2-E0F7-4306-9608-0210CE8569A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aufrrj/superstore_dat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hare.streamlit.io/maiaufrrj/superstore_data/main/app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2"/>
          <a:stretch/>
        </p:blipFill>
        <p:spPr>
          <a:xfrm>
            <a:off x="0" y="0"/>
            <a:ext cx="9144000" cy="34401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68111" y="4526999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JOÃO MAIA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468111" y="4047971"/>
            <a:ext cx="1920313" cy="487507"/>
            <a:chOff x="6468111" y="4011910"/>
            <a:chExt cx="1920313" cy="487507"/>
          </a:xfrm>
        </p:grpSpPr>
        <p:sp>
          <p:nvSpPr>
            <p:cNvPr id="5" name="CaixaDeTexto 4"/>
            <p:cNvSpPr txBox="1"/>
            <p:nvPr/>
          </p:nvSpPr>
          <p:spPr>
            <a:xfrm>
              <a:off x="6468111" y="4222418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Cientista de Dados JR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68111" y="4011910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PROCESSO SELETIVO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pic>
        <p:nvPicPr>
          <p:cNvPr id="1026" name="Picture 2" descr="D:\Users\MIN7632.MASTER\Pictures\logo_github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2680"/>
            <a:ext cx="321278" cy="3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763276"/>
            <a:ext cx="970906" cy="983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507854"/>
            <a:ext cx="970906" cy="238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649441" y="185166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29,71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870176" y="223453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25,41%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094312" y="257175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19,52%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278204" y="276327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15,10 %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LUCRO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144" y="14663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90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LUCRO </a:t>
            </a:r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ACUMULADO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490242" cy="276999"/>
            <a:chOff x="387292" y="2499742"/>
            <a:chExt cx="8490242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511060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058652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861834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34998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39952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Nicarágua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89514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72200" y="2499742"/>
              <a:ext cx="27443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32240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Áustria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00074" y="2499742"/>
              <a:ext cx="3962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Japão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068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Marrocos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8023968" y="2499742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Rússia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460432" y="249974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África</a:t>
              </a:r>
            </a:p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Sul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286.4k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150.7k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129.1k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111.9k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109.0k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107.3k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103.4k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102.8k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54.4k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42.0k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38.9k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33.4k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30.1k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27.9k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26.9k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24.3k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24.3k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22.8k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22.6k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21.9k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MAIS RELEVANTES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26770" r="11105" b="16269"/>
          <a:stretch/>
        </p:blipFill>
        <p:spPr bwMode="auto">
          <a:xfrm>
            <a:off x="-1" y="885278"/>
            <a:ext cx="9144001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9" t="18262" b="12982"/>
          <a:stretch/>
        </p:blipFill>
        <p:spPr bwMode="auto">
          <a:xfrm>
            <a:off x="151724" y="2427734"/>
            <a:ext cx="4598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56541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PREJUÍZO?</a:t>
            </a:r>
          </a:p>
        </p:txBody>
      </p:sp>
    </p:spTree>
    <p:extLst>
      <p:ext uri="{BB962C8B-B14F-4D97-AF65-F5344CB8AC3E}">
        <p14:creationId xmlns:p14="http://schemas.microsoft.com/office/powerpoint/2010/main" val="2111013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HISTOGRAMA DE PREJUÍZO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/>
          <a:stretch/>
        </p:blipFill>
        <p:spPr bwMode="auto">
          <a:xfrm>
            <a:off x="1" y="1347614"/>
            <a:ext cx="914399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80487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COMO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94632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IMPACTAM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2637765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DESCONTO 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503225" y="332492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 DE ENVIO?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051720" y="35095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684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 bwMode="auto">
          <a:xfrm>
            <a:off x="35496" y="1561586"/>
            <a:ext cx="2108360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1"/>
          <a:stretch/>
        </p:blipFill>
        <p:spPr bwMode="auto">
          <a:xfrm>
            <a:off x="2237121" y="1561586"/>
            <a:ext cx="2103082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237121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2012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5"/>
          <a:stretch/>
        </p:blipFill>
        <p:spPr bwMode="auto">
          <a:xfrm>
            <a:off x="4433468" y="1561586"/>
            <a:ext cx="2129733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433468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2013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5"/>
          <a:stretch/>
        </p:blipFill>
        <p:spPr bwMode="auto">
          <a:xfrm>
            <a:off x="6656466" y="1561586"/>
            <a:ext cx="2119966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65646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2014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6"/>
          <a:stretch/>
        </p:blipFill>
        <p:spPr bwMode="auto">
          <a:xfrm>
            <a:off x="8860409" y="1561584"/>
            <a:ext cx="283591" cy="21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MATRIZ DE CORRELAÇÃO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TEMPORAL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22848" y="2405957"/>
            <a:ext cx="7041440" cy="391976"/>
            <a:chOff x="122848" y="2405957"/>
            <a:chExt cx="7041440" cy="391976"/>
          </a:xfrm>
        </p:grpSpPr>
        <p:sp>
          <p:nvSpPr>
            <p:cNvPr id="13" name="Retângulo 12"/>
            <p:cNvSpPr/>
            <p:nvPr/>
          </p:nvSpPr>
          <p:spPr>
            <a:xfrm>
              <a:off x="122848" y="2405957"/>
              <a:ext cx="416704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9752" y="2422639"/>
              <a:ext cx="410250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50195" y="2422639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82443" y="2405957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49795" y="2815881"/>
            <a:ext cx="7025818" cy="394870"/>
            <a:chOff x="949795" y="2815881"/>
            <a:chExt cx="7025818" cy="394870"/>
          </a:xfrm>
        </p:grpSpPr>
        <p:sp>
          <p:nvSpPr>
            <p:cNvPr id="19" name="Retângulo 18"/>
            <p:cNvSpPr/>
            <p:nvPr/>
          </p:nvSpPr>
          <p:spPr>
            <a:xfrm>
              <a:off x="949795" y="282046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31840" y="2832975"/>
              <a:ext cx="432048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42283" y="283545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93768" y="2815881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18789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2011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00192" y="4011910"/>
            <a:ext cx="2088232" cy="430710"/>
            <a:chOff x="6444209" y="4020199"/>
            <a:chExt cx="2088232" cy="430710"/>
          </a:xfrm>
        </p:grpSpPr>
        <p:sp>
          <p:nvSpPr>
            <p:cNvPr id="24" name="CaixaDeTexto 23"/>
            <p:cNvSpPr txBox="1"/>
            <p:nvPr/>
          </p:nvSpPr>
          <p:spPr>
            <a:xfrm>
              <a:off x="6444209" y="402019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DESCONTO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76777" y="4250854"/>
              <a:ext cx="16556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BAIXA CORRELAÇÃO NEGATIVA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5535" y="4011910"/>
            <a:ext cx="3526425" cy="460282"/>
            <a:chOff x="251520" y="4011910"/>
            <a:chExt cx="2446305" cy="460282"/>
          </a:xfrm>
        </p:grpSpPr>
        <p:sp>
          <p:nvSpPr>
            <p:cNvPr id="28" name="CaixaDeTexto 27"/>
            <p:cNvSpPr txBox="1"/>
            <p:nvPr/>
          </p:nvSpPr>
          <p:spPr>
            <a:xfrm>
              <a:off x="251521" y="4011910"/>
              <a:ext cx="244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CUSTO DE ENVIO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1520" y="4272137"/>
              <a:ext cx="17900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FORTE CORRELAÇÃO POSITIVA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752008" y="4472192"/>
            <a:ext cx="13918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921681" y="4442620"/>
            <a:ext cx="13918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" y="1153691"/>
            <a:ext cx="886673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635896" y="1153690"/>
            <a:ext cx="1440160" cy="62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35896" y="3147814"/>
            <a:ext cx="144016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DISPERSÃO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CATEGORIA DE PRODUTO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3779912" y="1203598"/>
            <a:ext cx="288032" cy="5760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3779912" y="3291830"/>
            <a:ext cx="432048" cy="360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7574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CORRELAÇÃO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5341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IMPLICA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249974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524700" y="2427734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CAUSALIDADE?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004048" y="4083918"/>
            <a:ext cx="1582578" cy="58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5406999" y="379588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DIREÇÃO</a:t>
            </a:r>
            <a:endParaRPr lang="en-US" sz="1400" b="1" kern="0" dirty="0">
              <a:solidFill>
                <a:srgbClr val="FFC000">
                  <a:alpha val="88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707904" y="4117120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ker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00" dirty="0">
                <a:solidFill>
                  <a:srgbClr val="FFC000">
                    <a:alpha val="88000"/>
                  </a:srgbClr>
                </a:solidFill>
              </a:rPr>
              <a:t>INTENSIDADE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275856" y="4089778"/>
            <a:ext cx="178482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CUSTO DE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ENVIO E DESCONTO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0137"/>
            <a:ext cx="8028384" cy="212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36"/>
            <a:ext cx="8028384" cy="196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mensal.</a:t>
            </a:r>
            <a:endParaRPr lang="pt-BR" sz="11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927177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573" y="1360388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PREVISÃO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2134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DE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632405" y="2067694"/>
            <a:ext cx="4459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29750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MODELOS DE PREVISÃO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2837" y="1518052"/>
            <a:ext cx="203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6869" y="2166124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TAMANHO DA AMOSTRA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130" y="3265408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DA SÉRIE TEMPORAL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86869" y="1177846"/>
            <a:ext cx="2461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x REGRESSÃO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86869" y="1498062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ENTROPIA DOS 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86869" y="1818278"/>
            <a:ext cx="1681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UNIVARIADA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angulado 19"/>
          <p:cNvCxnSpPr>
            <a:stCxn id="3" idx="3"/>
            <a:endCxn id="7" idx="1"/>
          </p:cNvCxnSpPr>
          <p:nvPr/>
        </p:nvCxnSpPr>
        <p:spPr>
          <a:xfrm flipV="1">
            <a:off x="2264301" y="1308651"/>
            <a:ext cx="622568" cy="340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3" idx="3"/>
            <a:endCxn id="17" idx="1"/>
          </p:cNvCxnSpPr>
          <p:nvPr/>
        </p:nvCxnSpPr>
        <p:spPr>
          <a:xfrm flipV="1">
            <a:off x="2264301" y="1628867"/>
            <a:ext cx="622568" cy="199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" idx="3"/>
            <a:endCxn id="18" idx="1"/>
          </p:cNvCxnSpPr>
          <p:nvPr/>
        </p:nvCxnSpPr>
        <p:spPr>
          <a:xfrm>
            <a:off x="2264301" y="1648857"/>
            <a:ext cx="622568" cy="300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534554" y="3003798"/>
            <a:ext cx="345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ESTACIONÁRIA ou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NÃO-ESTACIONÁRIA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512071" y="3585624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SAZONAIS</a:t>
            </a:r>
          </a:p>
        </p:txBody>
      </p:sp>
      <p:cxnSp>
        <p:nvCxnSpPr>
          <p:cNvPr id="30" name="Conector angulado 29"/>
          <p:cNvCxnSpPr>
            <a:stCxn id="6" idx="3"/>
            <a:endCxn id="27" idx="1"/>
          </p:cNvCxnSpPr>
          <p:nvPr/>
        </p:nvCxnSpPr>
        <p:spPr>
          <a:xfrm flipV="1">
            <a:off x="2811418" y="3134603"/>
            <a:ext cx="723136" cy="261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" idx="3"/>
            <a:endCxn id="28" idx="1"/>
          </p:cNvCxnSpPr>
          <p:nvPr/>
        </p:nvCxnSpPr>
        <p:spPr>
          <a:xfrm>
            <a:off x="2811418" y="3396213"/>
            <a:ext cx="700653" cy="320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3"/>
            <a:endCxn id="5" idx="1"/>
          </p:cNvCxnSpPr>
          <p:nvPr/>
        </p:nvCxnSpPr>
        <p:spPr>
          <a:xfrm>
            <a:off x="2264301" y="1648857"/>
            <a:ext cx="62256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7" grpId="0"/>
      <p:bldP spid="18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TESTE DE DICKEY FULLER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AVALIAÇÃO DE ESTACIONARIEDADE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68144" y="987574"/>
            <a:ext cx="3117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 bwMode="auto">
          <a:xfrm>
            <a:off x="0" y="1268215"/>
            <a:ext cx="9144000" cy="231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reto 15"/>
          <p:cNvCxnSpPr/>
          <p:nvPr/>
        </p:nvCxnSpPr>
        <p:spPr>
          <a:xfrm flipV="1">
            <a:off x="487936" y="1916286"/>
            <a:ext cx="8476552" cy="14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9512" y="361136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ADF Statistic: 0.046292 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p-value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0.962197 </a:t>
            </a:r>
            <a:endParaRPr lang="en-US" sz="1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4035865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Critical Values: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1%: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-3.585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-2.928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-2.602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508104" y="3611369"/>
            <a:ext cx="1440160" cy="310663"/>
            <a:chOff x="2994720" y="3801197"/>
            <a:chExt cx="2808312" cy="310663"/>
          </a:xfrm>
        </p:grpSpPr>
        <p:sp>
          <p:nvSpPr>
            <p:cNvPr id="20" name="CaixaDeTexto 19"/>
            <p:cNvSpPr txBox="1"/>
            <p:nvPr/>
          </p:nvSpPr>
          <p:spPr>
            <a:xfrm>
              <a:off x="2994720" y="3801197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pt-BR" dirty="0">
                  <a:latin typeface="Arial" pitchFamily="34" charset="0"/>
                  <a:cs typeface="Arial" pitchFamily="34" charset="0"/>
                </a:rPr>
                <a:t>REJEIÇÃO DE </a:t>
              </a:r>
              <a:r>
                <a:rPr lang="pt-BR" dirty="0" smtClean="0">
                  <a:latin typeface="Arial" pitchFamily="34" charset="0"/>
                  <a:cs typeface="Arial" pitchFamily="34" charset="0"/>
                </a:rPr>
                <a:t>H : 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241370" y="3911805"/>
              <a:ext cx="3240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r>
                <a:rPr lang="pt-BR" sz="7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6804248" y="3611368"/>
            <a:ext cx="225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>
                <a:solidFill>
                  <a:srgbClr val="FFC000"/>
                </a:solidFill>
              </a:rPr>
              <a:t>SÉRIE </a:t>
            </a:r>
            <a:r>
              <a:rPr lang="pt-BR" dirty="0" smtClean="0">
                <a:solidFill>
                  <a:srgbClr val="FFC000"/>
                </a:solidFill>
              </a:rPr>
              <a:t>NÃO-ESTACIONÁRIA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PREVISÃO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48058" y="1203598"/>
            <a:ext cx="1351457" cy="864096"/>
            <a:chOff x="251520" y="1131590"/>
            <a:chExt cx="1351457" cy="864096"/>
          </a:xfrm>
        </p:grpSpPr>
        <p:sp>
          <p:nvSpPr>
            <p:cNvPr id="3" name="CaixaDeTexto 2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VAR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520" y="1487855"/>
              <a:ext cx="13514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Utilizado para prever mais de uma série ao mesmo tempo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080122" y="1203598"/>
            <a:ext cx="1860207" cy="864096"/>
            <a:chOff x="1783584" y="1131590"/>
            <a:chExt cx="1860207" cy="864096"/>
          </a:xfrm>
        </p:grpSpPr>
        <p:sp>
          <p:nvSpPr>
            <p:cNvPr id="4" name="CaixaDeTexto 3"/>
            <p:cNvSpPr txBox="1"/>
            <p:nvPr/>
          </p:nvSpPr>
          <p:spPr>
            <a:xfrm>
              <a:off x="1783584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SIMPLE EXPONENTIAL SMOOTHING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Dá mais peso para observações mais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recentes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416434" y="1203598"/>
            <a:ext cx="1860207" cy="864096"/>
            <a:chOff x="4119896" y="1131590"/>
            <a:chExt cx="1860207" cy="864096"/>
          </a:xfrm>
        </p:grpSpPr>
        <p:sp>
          <p:nvSpPr>
            <p:cNvPr id="5" name="CaixaDeTexto 4"/>
            <p:cNvSpPr txBox="1"/>
            <p:nvPr/>
          </p:nvSpPr>
          <p:spPr>
            <a:xfrm>
              <a:off x="4119896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DOUBLE EXPONENTIAL SMOOTHING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tendência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744241" y="1203598"/>
            <a:ext cx="1860207" cy="864096"/>
            <a:chOff x="6447703" y="1131590"/>
            <a:chExt cx="1860207" cy="864096"/>
          </a:xfrm>
        </p:grpSpPr>
        <p:sp>
          <p:nvSpPr>
            <p:cNvPr id="6" name="CaixaDeTexto 5"/>
            <p:cNvSpPr txBox="1"/>
            <p:nvPr/>
          </p:nvSpPr>
          <p:spPr>
            <a:xfrm>
              <a:off x="6447703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TRIPLE EXPONENTIAL SMOOTHING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94339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sazonalidade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48058" y="2571750"/>
            <a:ext cx="1351457" cy="581581"/>
            <a:chOff x="251520" y="2499742"/>
            <a:chExt cx="1351457" cy="581581"/>
          </a:xfrm>
        </p:grpSpPr>
        <p:sp>
          <p:nvSpPr>
            <p:cNvPr id="7" name="CaixaDeTexto 6"/>
            <p:cNvSpPr txBox="1"/>
            <p:nvPr/>
          </p:nvSpPr>
          <p:spPr>
            <a:xfrm>
              <a:off x="539552" y="2499742"/>
              <a:ext cx="769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ARCH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1520" y="2711991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Mede volatilidade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da série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286467" y="2539375"/>
            <a:ext cx="1553626" cy="858580"/>
            <a:chOff x="2130220" y="2499742"/>
            <a:chExt cx="1166934" cy="858580"/>
          </a:xfrm>
        </p:grpSpPr>
        <p:sp>
          <p:nvSpPr>
            <p:cNvPr id="8" name="CaixaDeTexto 7"/>
            <p:cNvSpPr txBox="1"/>
            <p:nvPr/>
          </p:nvSpPr>
          <p:spPr>
            <a:xfrm>
              <a:off x="2267571" y="2499742"/>
              <a:ext cx="892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GARCH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2711991"/>
              <a:ext cx="1166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ARCH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 médias móveis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Mais usado que o ARCH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589752" y="2571750"/>
            <a:ext cx="1513569" cy="581581"/>
            <a:chOff x="4293215" y="2499742"/>
            <a:chExt cx="1513569" cy="581581"/>
          </a:xfrm>
        </p:grpSpPr>
        <p:sp>
          <p:nvSpPr>
            <p:cNvPr id="9" name="CaixaDeTexto 8"/>
            <p:cNvSpPr txBox="1"/>
            <p:nvPr/>
          </p:nvSpPr>
          <p:spPr>
            <a:xfrm>
              <a:off x="4293215" y="2499742"/>
              <a:ext cx="1513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RANDOM FOREST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9450" y="2711991"/>
              <a:ext cx="132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Machine Learning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Regressão e Entropia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48264" y="2571750"/>
            <a:ext cx="1440160" cy="443081"/>
            <a:chOff x="6651726" y="2499742"/>
            <a:chExt cx="1440160" cy="44308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29743" y="2499742"/>
              <a:ext cx="1084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LSTM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651726" y="2711991"/>
              <a:ext cx="1440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Rede Neural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8058" y="3867894"/>
            <a:ext cx="1351457" cy="581581"/>
            <a:chOff x="251520" y="3795886"/>
            <a:chExt cx="1351457" cy="581581"/>
          </a:xfrm>
        </p:grpSpPr>
        <p:sp>
          <p:nvSpPr>
            <p:cNvPr id="11" name="CaixaDeTexto 10"/>
            <p:cNvSpPr txBox="1"/>
            <p:nvPr/>
          </p:nvSpPr>
          <p:spPr>
            <a:xfrm>
              <a:off x="527471" y="3795886"/>
              <a:ext cx="7933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BATS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1520" y="400813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múltiplas sazonalidades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426757" y="3867894"/>
            <a:ext cx="1413335" cy="720080"/>
            <a:chOff x="2130220" y="3795886"/>
            <a:chExt cx="1166934" cy="720080"/>
          </a:xfrm>
        </p:grpSpPr>
        <p:sp>
          <p:nvSpPr>
            <p:cNvPr id="12" name="CaixaDeTexto 11"/>
            <p:cNvSpPr txBox="1"/>
            <p:nvPr/>
          </p:nvSpPr>
          <p:spPr>
            <a:xfrm>
              <a:off x="2315871" y="3795886"/>
              <a:ext cx="797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TBATS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30220" y="400813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anterior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Modelar sazonalidades 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não-inteiras (flutuantes)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589752" y="3867893"/>
            <a:ext cx="1790954" cy="581582"/>
            <a:chOff x="4293214" y="3795885"/>
            <a:chExt cx="1790954" cy="581582"/>
          </a:xfrm>
        </p:grpSpPr>
        <p:sp>
          <p:nvSpPr>
            <p:cNvPr id="13" name="CaixaDeTexto 12"/>
            <p:cNvSpPr txBox="1"/>
            <p:nvPr/>
          </p:nvSpPr>
          <p:spPr>
            <a:xfrm>
              <a:off x="4293214" y="3795885"/>
              <a:ext cx="179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FACEBOOK PROPHET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66532" y="4008135"/>
              <a:ext cx="146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tendência,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sazonalidade e ruído.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090877" y="3867894"/>
            <a:ext cx="1166934" cy="581581"/>
            <a:chOff x="6794339" y="3795886"/>
            <a:chExt cx="1166934" cy="581581"/>
          </a:xfrm>
        </p:grpSpPr>
        <p:sp>
          <p:nvSpPr>
            <p:cNvPr id="14" name="CaixaDeTexto 13"/>
            <p:cNvSpPr txBox="1"/>
            <p:nvPr/>
          </p:nvSpPr>
          <p:spPr>
            <a:xfrm>
              <a:off x="7014157" y="3795886"/>
              <a:ext cx="727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NARX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94339" y="400813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Eventos caóticos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(erupções solares)</a:t>
              </a:r>
            </a:p>
          </p:txBody>
        </p:sp>
      </p:grpSp>
      <p:sp>
        <p:nvSpPr>
          <p:cNvPr id="46" name="Retângulo 45"/>
          <p:cNvSpPr/>
          <p:nvPr/>
        </p:nvSpPr>
        <p:spPr>
          <a:xfrm>
            <a:off x="0" y="2283718"/>
            <a:ext cx="6588224" cy="12961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3579862"/>
            <a:ext cx="4355976" cy="1563638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588224" y="3579862"/>
            <a:ext cx="2555775" cy="1606286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355976" y="4711241"/>
            <a:ext cx="2232248" cy="432259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16200000">
            <a:off x="8262158" y="2698018"/>
            <a:ext cx="1296144" cy="4675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" y="1059255"/>
            <a:ext cx="9144001" cy="1224463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090876" y="2936399"/>
            <a:ext cx="116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Capacidade de identificar padrões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0" grpId="0" animBg="1"/>
      <p:bldP spid="51" grpId="0" animBg="1"/>
      <p:bldP spid="47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37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MÉTRICAS DE DESEMPENHO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16085" y="98757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z="1600" dirty="0">
                <a:solidFill>
                  <a:schemeClr val="accent6">
                    <a:lumMod val="75000"/>
                    <a:alpha val="88000"/>
                  </a:schemeClr>
                </a:solidFill>
              </a:rPr>
              <a:t>ACURÁCIA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635646"/>
            <a:ext cx="1351457" cy="725597"/>
            <a:chOff x="251520" y="1131590"/>
            <a:chExt cx="1351457" cy="725597"/>
          </a:xfrm>
        </p:grpSpPr>
        <p:sp>
          <p:nvSpPr>
            <p:cNvPr id="5" name="CaixaDeTexto 4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RMSE</a:t>
              </a:r>
              <a:endParaRPr lang="pt-BR" sz="11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364626" y="1635646"/>
            <a:ext cx="1860207" cy="864096"/>
            <a:chOff x="1783584" y="1131590"/>
            <a:chExt cx="1860207" cy="864096"/>
          </a:xfrm>
        </p:grpSpPr>
        <p:sp>
          <p:nvSpPr>
            <p:cNvPr id="8" name="CaixaDeTexto 7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RMLSE</a:t>
              </a:r>
              <a:endParaRPr lang="pt-BR" sz="11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 considerando o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log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54434" y="1635646"/>
            <a:ext cx="1860207" cy="657364"/>
            <a:chOff x="4119896" y="1131590"/>
            <a:chExt cx="1860207" cy="657364"/>
          </a:xfrm>
        </p:grpSpPr>
        <p:sp>
          <p:nvSpPr>
            <p:cNvPr id="13" name="CaixaDeTexto 12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MAPE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66532" y="1419622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Percentual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744241" y="1635646"/>
            <a:ext cx="1860207" cy="725597"/>
            <a:chOff x="6447703" y="1131590"/>
            <a:chExt cx="1860207" cy="725597"/>
          </a:xfrm>
        </p:grpSpPr>
        <p:sp>
          <p:nvSpPr>
            <p:cNvPr id="16" name="CaixaDeTexto 15"/>
            <p:cNvSpPr txBox="1"/>
            <p:nvPr/>
          </p:nvSpPr>
          <p:spPr>
            <a:xfrm>
              <a:off x="6447703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MAE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94339" y="148785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907704" y="3507854"/>
            <a:ext cx="1119089" cy="725597"/>
            <a:chOff x="251520" y="1131590"/>
            <a:chExt cx="1351457" cy="725597"/>
          </a:xfrm>
        </p:grpSpPr>
        <p:sp>
          <p:nvSpPr>
            <p:cNvPr id="19" name="CaixaDeTexto 18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AIC</a:t>
              </a:r>
              <a:endParaRPr lang="pt-BR" sz="11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Akaike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395492" y="3507854"/>
            <a:ext cx="1860207" cy="864096"/>
            <a:chOff x="1783584" y="1131590"/>
            <a:chExt cx="1860207" cy="864096"/>
          </a:xfrm>
        </p:grpSpPr>
        <p:sp>
          <p:nvSpPr>
            <p:cNvPr id="22" name="CaixaDeTexto 21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BIC</a:t>
              </a:r>
              <a:endParaRPr lang="pt-BR" sz="11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Bayesian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624397" y="3507854"/>
            <a:ext cx="1529719" cy="864096"/>
            <a:chOff x="4119896" y="1131590"/>
            <a:chExt cx="1860207" cy="864096"/>
          </a:xfrm>
        </p:grpSpPr>
        <p:sp>
          <p:nvSpPr>
            <p:cNvPr id="25" name="CaixaDeTexto 24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HQIC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Hanna-Quinn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026793" y="307580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 kern="0">
                <a:solidFill>
                  <a:schemeClr val="accent6">
                    <a:lumMod val="7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GOODNESS OF FIT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88024" y="1563638"/>
            <a:ext cx="1440160" cy="8824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403648" y="4542388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pt-BR" dirty="0" smtClean="0"/>
              <a:t>ERRO ABSOLUTO MÉDIO PERCENTUAL (MAPE):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60032" y="4557777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Lato Light" pitchFamily="34" charset="0"/>
              </a:rPr>
              <a:t>21.81 </a:t>
            </a:r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9702"/>
            <a:ext cx="58959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LSTM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1403648" y="915566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FACEBOOK PROPHET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3284"/>
            <a:ext cx="6240693" cy="360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FACEBOOK PROPHET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3528" y="1139876"/>
            <a:ext cx="5652120" cy="18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9877"/>
            <a:ext cx="5616624" cy="37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DECOMPOSIÇÃO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TENDÊNCIA E SAZONALIDADE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3528" y="3003798"/>
            <a:ext cx="5652120" cy="186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5508104" y="3075806"/>
            <a:ext cx="216024" cy="859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1403648" y="876634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3203848" y="2246905"/>
            <a:ext cx="14401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451987" y="2013795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724128" y="1617751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978327" y="1247231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"/>
          <p:cNvSpPr txBox="1"/>
          <p:nvPr/>
        </p:nvSpPr>
        <p:spPr>
          <a:xfrm>
            <a:off x="6660232" y="204191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317.048k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6155666" y="117781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b="1" kern="0" dirty="0" smtClean="0">
                <a:solidFill>
                  <a:srgbClr val="00206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427.757k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403648" y="4595329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pt-BR" dirty="0" smtClean="0"/>
              <a:t>ERRO ABSOLUTO MÉDIO PERCENTUAL (MAPE):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60032" y="4610718"/>
            <a:ext cx="518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6.07 %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FACEBOOK PROPHET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9163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 ESTÃO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8371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NOSSOS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782" y="2750026"/>
            <a:ext cx="55996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CLIENTES?</a:t>
            </a:r>
          </a:p>
        </p:txBody>
      </p:sp>
    </p:spTree>
    <p:extLst>
      <p:ext uri="{BB962C8B-B14F-4D97-AF65-F5344CB8AC3E}">
        <p14:creationId xmlns:p14="http://schemas.microsoft.com/office/powerpoint/2010/main" val="721697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QUAIS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OS PRÓXIMOS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48445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PASSOS?</a:t>
            </a:r>
          </a:p>
        </p:txBody>
      </p:sp>
    </p:spTree>
    <p:extLst>
      <p:ext uri="{BB962C8B-B14F-4D97-AF65-F5344CB8AC3E}">
        <p14:creationId xmlns:p14="http://schemas.microsoft.com/office/powerpoint/2010/main" val="27178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9592" y="3507854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Estimativa de demanda futura está alinhada à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atendimento atual?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9592" y="3723878"/>
            <a:ext cx="540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de controle de processo com limites probabilísticos, avaliando picos de atendimento atual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592" y="1836862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de variáveis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exógenas 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análise multivariada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211008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Feriados de países com grande representatividade no faturamento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99592" y="2614142"/>
            <a:ext cx="1358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sentimento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059582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viabilidade para aquisição de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entrepostos comerciais.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9592" y="1296785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rotas estratégicas para redução de custo de envio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9592" y="2340918"/>
            <a:ext cx="207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Influência de variações cambiais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99592" y="284497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Promoter Score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107489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</a:t>
            </a:r>
            <a:r>
              <a:rPr lang="pt-BR" sz="1200" dirty="0">
                <a:solidFill>
                  <a:schemeClr val="bg1"/>
                </a:solidFill>
              </a:rPr>
              <a:t>sigmundojr.medium.com/facebook-lan%C3%A7a-ferramenta-para-forecast-open-source-403eff446dc7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https://towardsdatascience.com/implementing-facebook-prophet-efficiently-c241305405a3</a:t>
            </a:r>
          </a:p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https://github.com/cibelerusso/AnaliseMultivariadaEAprendizadoNaoSupervisionado/blob/master/Comandos%20em%20Python/7%20ACP.ipynb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80679" y="2008304"/>
            <a:ext cx="2024522" cy="1067502"/>
            <a:chOff x="3380679" y="1864288"/>
            <a:chExt cx="2024522" cy="1067502"/>
          </a:xfrm>
        </p:grpSpPr>
        <p:pic>
          <p:nvPicPr>
            <p:cNvPr id="1026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" t="26639" r="71388" b="28386"/>
            <a:stretch/>
          </p:blipFill>
          <p:spPr bwMode="auto">
            <a:xfrm>
              <a:off x="3817640" y="1864288"/>
              <a:ext cx="1082040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4" t="27616" r="7249" b="26314"/>
            <a:stretch/>
          </p:blipFill>
          <p:spPr bwMode="auto">
            <a:xfrm>
              <a:off x="3380679" y="2500166"/>
              <a:ext cx="2024522" cy="4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14051"/>
          <a:stretch/>
        </p:blipFill>
        <p:spPr bwMode="auto">
          <a:xfrm>
            <a:off x="0" y="-56182"/>
            <a:ext cx="9144000" cy="52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7" t="78030" r="71213" b="19231"/>
          <a:stretch/>
        </p:blipFill>
        <p:spPr bwMode="auto">
          <a:xfrm>
            <a:off x="6519992" y="814166"/>
            <a:ext cx="110101" cy="1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13970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VENDEMOS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902" y="2606010"/>
            <a:ext cx="3215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MAIS?</a:t>
            </a:r>
          </a:p>
        </p:txBody>
      </p:sp>
    </p:spTree>
    <p:extLst>
      <p:ext uri="{BB962C8B-B14F-4D97-AF65-F5344CB8AC3E}">
        <p14:creationId xmlns:p14="http://schemas.microsoft.com/office/powerpoint/2010/main" val="1146845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25574" r="11390" b="10980"/>
          <a:stretch/>
        </p:blipFill>
        <p:spPr bwMode="auto">
          <a:xfrm>
            <a:off x="0" y="885278"/>
            <a:ext cx="9144000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2" t="19326" r="1435" b="6100"/>
          <a:stretch/>
        </p:blipFill>
        <p:spPr bwMode="auto">
          <a:xfrm>
            <a:off x="130524" y="2435580"/>
            <a:ext cx="409028" cy="24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MAIORES COMPRADORES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28%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23%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18%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17%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22390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8854" y="2606010"/>
            <a:ext cx="42434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LUCRO?</a:t>
            </a:r>
          </a:p>
        </p:txBody>
      </p:sp>
    </p:spTree>
    <p:extLst>
      <p:ext uri="{BB962C8B-B14F-4D97-AF65-F5344CB8AC3E}">
        <p14:creationId xmlns:p14="http://schemas.microsoft.com/office/powerpoint/2010/main" val="1164345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676</Words>
  <Application>Microsoft Office PowerPoint</Application>
  <PresentationFormat>Apresentação na tela (16:9)</PresentationFormat>
  <Paragraphs>284</Paragraphs>
  <Slides>33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MAIA</dc:creator>
  <cp:lastModifiedBy>JOAO MAIA</cp:lastModifiedBy>
  <cp:revision>356</cp:revision>
  <dcterms:created xsi:type="dcterms:W3CDTF">2021-10-02T23:43:27Z</dcterms:created>
  <dcterms:modified xsi:type="dcterms:W3CDTF">2021-10-08T18:39:07Z</dcterms:modified>
</cp:coreProperties>
</file>