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9" r:id="rId3"/>
    <p:sldId id="299" r:id="rId4"/>
    <p:sldId id="268" r:id="rId5"/>
    <p:sldId id="261" r:id="rId6"/>
    <p:sldId id="278" r:id="rId7"/>
    <p:sldId id="290" r:id="rId8"/>
    <p:sldId id="301" r:id="rId9"/>
    <p:sldId id="292" r:id="rId10"/>
    <p:sldId id="282" r:id="rId11"/>
    <p:sldId id="302" r:id="rId12"/>
    <p:sldId id="303" r:id="rId13"/>
    <p:sldId id="283" r:id="rId14"/>
    <p:sldId id="291" r:id="rId15"/>
    <p:sldId id="284" r:id="rId16"/>
    <p:sldId id="285" r:id="rId17"/>
    <p:sldId id="279" r:id="rId18"/>
    <p:sldId id="280" r:id="rId19"/>
    <p:sldId id="258" r:id="rId20"/>
    <p:sldId id="256" r:id="rId21"/>
    <p:sldId id="306" r:id="rId22"/>
    <p:sldId id="305" r:id="rId23"/>
    <p:sldId id="307" r:id="rId24"/>
    <p:sldId id="276" r:id="rId25"/>
    <p:sldId id="298" r:id="rId26"/>
    <p:sldId id="277" r:id="rId27"/>
    <p:sldId id="296" r:id="rId28"/>
    <p:sldId id="295" r:id="rId29"/>
    <p:sldId id="294" r:id="rId30"/>
    <p:sldId id="308" r:id="rId31"/>
    <p:sldId id="262" r:id="rId32"/>
    <p:sldId id="297" r:id="rId33"/>
    <p:sldId id="293" r:id="rId34"/>
    <p:sldId id="269" r:id="rId35"/>
    <p:sldId id="289" r:id="rId36"/>
    <p:sldId id="286" r:id="rId37"/>
    <p:sldId id="271" r:id="rId38"/>
    <p:sldId id="272" r:id="rId39"/>
    <p:sldId id="304" r:id="rId4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E1117"/>
    <a:srgbClr val="8B4690"/>
    <a:srgbClr val="AA5CB0"/>
    <a:srgbClr val="572C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5" autoAdjust="0"/>
  </p:normalViewPr>
  <p:slideViewPr>
    <p:cSldViewPr>
      <p:cViewPr>
        <p:scale>
          <a:sx n="125" d="100"/>
          <a:sy n="125" d="100"/>
        </p:scale>
        <p:origin x="-122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7BB2-8434-400B-9569-E497CF784153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934D-85D9-482F-B3FA-7379E640B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11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Grupos de países?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: mercado)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4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Grupos de países?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: mercado)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4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6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2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9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2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0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maiaufrrj/superstore_data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plementing-facebook-prophet-efficiently-c241305405a3" TargetMode="External"/><Relationship Id="rId2" Type="http://schemas.openxmlformats.org/officeDocument/2006/relationships/hyperlink" Target="https://sigmundojr.medium.com/facebook-lan%C3%A7a-ferramenta-para-forecast-open-source-403eff446dc7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hare.streamlit.io/maiaufrrj/superstore_data/main/app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2"/>
          <a:stretch/>
        </p:blipFill>
        <p:spPr>
          <a:xfrm>
            <a:off x="0" y="0"/>
            <a:ext cx="9144000" cy="344019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467544" y="3751664"/>
            <a:ext cx="2208345" cy="1080120"/>
            <a:chOff x="467544" y="3751664"/>
            <a:chExt cx="2208345" cy="108012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60" b="92560" l="6150" r="8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751664"/>
              <a:ext cx="1201925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1547664" y="4153225"/>
              <a:ext cx="112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" pitchFamily="34" charset="0"/>
                </a:rPr>
                <a:t>JOÃO MAIA</a:t>
              </a:r>
              <a:endParaRPr lang="pt-BR" sz="12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468111" y="4047971"/>
            <a:ext cx="1920313" cy="487507"/>
            <a:chOff x="6468111" y="4011910"/>
            <a:chExt cx="1920313" cy="487507"/>
          </a:xfrm>
        </p:grpSpPr>
        <p:sp>
          <p:nvSpPr>
            <p:cNvPr id="5" name="CaixaDeTexto 4"/>
            <p:cNvSpPr txBox="1"/>
            <p:nvPr/>
          </p:nvSpPr>
          <p:spPr>
            <a:xfrm>
              <a:off x="6468111" y="4222418"/>
              <a:ext cx="192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 Light" pitchFamily="34" charset="0"/>
                </a:rPr>
                <a:t>Cientista de Dados JR</a:t>
              </a:r>
              <a:endParaRPr lang="pt-BR" sz="12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468111" y="4011910"/>
              <a:ext cx="192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 Light" pitchFamily="34" charset="0"/>
                </a:rPr>
                <a:t>PROCESSO SELETIVO</a:t>
              </a:r>
              <a:endParaRPr lang="pt-BR" sz="12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pic>
        <p:nvPicPr>
          <p:cNvPr id="1026" name="Picture 2" descr="D:\Users\MIN7632.MASTER\Pictures\logo_github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22680"/>
            <a:ext cx="321278" cy="3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13970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HOUVE MAIS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8854" y="2606010"/>
            <a:ext cx="424346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LUCRO?</a:t>
            </a:r>
          </a:p>
        </p:txBody>
      </p:sp>
    </p:spTree>
    <p:extLst>
      <p:ext uri="{BB962C8B-B14F-4D97-AF65-F5344CB8AC3E}">
        <p14:creationId xmlns:p14="http://schemas.microsoft.com/office/powerpoint/2010/main" val="1164345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516007" y="1851670"/>
            <a:ext cx="970906" cy="1895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36742" y="2234534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960878" y="2571750"/>
            <a:ext cx="970906" cy="11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66411" y="2638299"/>
            <a:ext cx="970906" cy="1108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93676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595584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813320" y="3677374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323528" y="3746702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35201" y="3739141"/>
            <a:ext cx="7869906" cy="229158"/>
            <a:chOff x="655337" y="4575053"/>
            <a:chExt cx="7869906" cy="229158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61059" y="4582416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20487" y="4582415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REPRESENTATIVIDADE DOS MERCADOS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516006" y="1491629"/>
            <a:ext cx="4621311" cy="22548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8"/>
          <p:cNvSpPr txBox="1"/>
          <p:nvPr/>
        </p:nvSpPr>
        <p:spPr>
          <a:xfrm>
            <a:off x="756040" y="18516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XX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959142" y="223453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3183278" y="257175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406444" y="26247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PERCENTUAL DE LUCRO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0821" y="146636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4943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358" y="417439"/>
            <a:ext cx="43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LUCRO ACUMULADO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1813817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2711932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2749921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929941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965945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3037953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3073957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3109961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3127941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3181969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3199971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3217973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2821929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3226963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332598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0" y="381590"/>
            <a:ext cx="251520" cy="625324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87292" y="3325985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45614" y="1635646"/>
            <a:ext cx="8499381" cy="1647023"/>
            <a:chOff x="345614" y="809403"/>
            <a:chExt cx="8499381" cy="1647023"/>
          </a:xfrm>
        </p:grpSpPr>
        <p:sp>
          <p:nvSpPr>
            <p:cNvPr id="63" name="CaixaDeTexto 62"/>
            <p:cNvSpPr txBox="1"/>
            <p:nvPr/>
          </p:nvSpPr>
          <p:spPr>
            <a:xfrm>
              <a:off x="345614" y="809403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2.3M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85775" y="17263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202506" y="177013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616401" y="183368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55140" y="1895658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483850" y="1901627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918287" y="195209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341043" y="199185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64009" y="20489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90371" y="209571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609585" y="2132965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030463" y="21556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287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459058" y="2211710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891106" y="220841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178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310173" y="219774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7243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1604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7600010" y="224395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014366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126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435909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114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275358" y="7453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20 MAIS RELEVANTES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5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25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 LUCRO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4" b="9501"/>
          <a:stretch/>
        </p:blipFill>
        <p:spPr bwMode="auto">
          <a:xfrm>
            <a:off x="0" y="2931788"/>
            <a:ext cx="9166077" cy="205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2838"/>
            <a:ext cx="9130283" cy="20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3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26770" r="11105" b="16269"/>
          <a:stretch/>
        </p:blipFill>
        <p:spPr bwMode="auto">
          <a:xfrm>
            <a:off x="-1" y="885278"/>
            <a:ext cx="9144001" cy="42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9" t="18262" b="12982"/>
          <a:stretch/>
        </p:blipFill>
        <p:spPr bwMode="auto">
          <a:xfrm>
            <a:off x="151724" y="2427734"/>
            <a:ext cx="45983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MAPA DE AGREGAÇÃO DE LUCRO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066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210" y="213970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HOUVE MAIS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288" y="2606010"/>
            <a:ext cx="565411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PREJUÍZO?</a:t>
            </a:r>
          </a:p>
        </p:txBody>
      </p:sp>
    </p:spTree>
    <p:extLst>
      <p:ext uri="{BB962C8B-B14F-4D97-AF65-F5344CB8AC3E}">
        <p14:creationId xmlns:p14="http://schemas.microsoft.com/office/powerpoint/2010/main" val="21110131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HISTOGRAMA DE PREJUÍZO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/>
          <a:stretch/>
        </p:blipFill>
        <p:spPr bwMode="auto">
          <a:xfrm>
            <a:off x="1" y="1347614"/>
            <a:ext cx="914399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7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ANÁLISE PRELIMINAR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429494"/>
            <a:ext cx="6408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 smtClean="0"/>
              <a:t>Valores perdidos?</a:t>
            </a:r>
          </a:p>
          <a:p>
            <a:r>
              <a:rPr lang="pt-BR" b="1" dirty="0" smtClean="0"/>
              <a:t>Descontinuidades no conjunto de dados?</a:t>
            </a:r>
          </a:p>
          <a:p>
            <a:r>
              <a:rPr lang="pt-BR" b="1" dirty="0" smtClean="0"/>
              <a:t>Dados a eliminar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59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080487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COMO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94632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NOS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IMPACTAM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2637765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DESCONTO </a:t>
            </a: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503225" y="3324929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CUSTO DE ENVIO?</a:t>
            </a: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051720" y="350959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0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7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9"/>
          <a:stretch/>
        </p:blipFill>
        <p:spPr bwMode="auto">
          <a:xfrm>
            <a:off x="35496" y="1561586"/>
            <a:ext cx="2108360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1"/>
          <a:stretch/>
        </p:blipFill>
        <p:spPr bwMode="auto">
          <a:xfrm>
            <a:off x="2237121" y="1561586"/>
            <a:ext cx="2103082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237121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2012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5"/>
          <a:stretch/>
        </p:blipFill>
        <p:spPr bwMode="auto">
          <a:xfrm>
            <a:off x="4433468" y="1561586"/>
            <a:ext cx="2129733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433468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2013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5"/>
          <a:stretch/>
        </p:blipFill>
        <p:spPr bwMode="auto">
          <a:xfrm>
            <a:off x="6656466" y="1561586"/>
            <a:ext cx="2119966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656466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2014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6"/>
          <a:stretch/>
        </p:blipFill>
        <p:spPr bwMode="auto">
          <a:xfrm>
            <a:off x="8860409" y="1561584"/>
            <a:ext cx="283591" cy="216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MATRIZ DE CORRELAÇÃO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EVOLUÇÃO TEMPORAL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22848" y="2405957"/>
            <a:ext cx="7041440" cy="391976"/>
            <a:chOff x="122848" y="2405957"/>
            <a:chExt cx="7041440" cy="391976"/>
          </a:xfrm>
        </p:grpSpPr>
        <p:sp>
          <p:nvSpPr>
            <p:cNvPr id="13" name="Retângulo 12"/>
            <p:cNvSpPr/>
            <p:nvPr/>
          </p:nvSpPr>
          <p:spPr>
            <a:xfrm>
              <a:off x="122848" y="2405957"/>
              <a:ext cx="416704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9752" y="2422639"/>
              <a:ext cx="410250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550195" y="2422639"/>
              <a:ext cx="381845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782443" y="2405957"/>
              <a:ext cx="381845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49795" y="2815881"/>
            <a:ext cx="7025818" cy="394870"/>
            <a:chOff x="949795" y="2815881"/>
            <a:chExt cx="7025818" cy="394870"/>
          </a:xfrm>
        </p:grpSpPr>
        <p:sp>
          <p:nvSpPr>
            <p:cNvPr id="19" name="Retângulo 18"/>
            <p:cNvSpPr/>
            <p:nvPr/>
          </p:nvSpPr>
          <p:spPr>
            <a:xfrm>
              <a:off x="949795" y="2820467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31840" y="2832975"/>
              <a:ext cx="432048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42283" y="2835457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593768" y="2815881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187896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2011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300192" y="4011910"/>
            <a:ext cx="2088232" cy="430710"/>
            <a:chOff x="6444209" y="4020199"/>
            <a:chExt cx="2088232" cy="430710"/>
          </a:xfrm>
        </p:grpSpPr>
        <p:sp>
          <p:nvSpPr>
            <p:cNvPr id="24" name="CaixaDeTexto 23"/>
            <p:cNvSpPr txBox="1"/>
            <p:nvPr/>
          </p:nvSpPr>
          <p:spPr>
            <a:xfrm>
              <a:off x="6444209" y="4020199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 smtClean="0">
                  <a:solidFill>
                    <a:schemeClr val="bg1"/>
                  </a:solidFill>
                  <a:latin typeface="Lato" pitchFamily="34" charset="0"/>
                </a:rPr>
                <a:t>VENDA x DESCONTO</a:t>
              </a:r>
              <a:endParaRPr lang="pt-BR" sz="14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876777" y="4250854"/>
              <a:ext cx="16556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dirty="0" smtClean="0">
                  <a:solidFill>
                    <a:schemeClr val="bg1"/>
                  </a:solidFill>
                  <a:latin typeface="Lato" pitchFamily="34" charset="0"/>
                </a:rPr>
                <a:t>BAIXA CORRELAÇÃO NEGATIVA</a:t>
              </a:r>
              <a:endParaRPr lang="pt-BR" sz="7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85535" y="4011910"/>
            <a:ext cx="3526425" cy="460282"/>
            <a:chOff x="251520" y="4011910"/>
            <a:chExt cx="2446305" cy="460282"/>
          </a:xfrm>
        </p:grpSpPr>
        <p:sp>
          <p:nvSpPr>
            <p:cNvPr id="28" name="CaixaDeTexto 27"/>
            <p:cNvSpPr txBox="1"/>
            <p:nvPr/>
          </p:nvSpPr>
          <p:spPr>
            <a:xfrm>
              <a:off x="251521" y="4011910"/>
              <a:ext cx="244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  <a:latin typeface="Lato" pitchFamily="34" charset="0"/>
                </a:rPr>
                <a:t>VENDA x CUSTO DE ENVIO</a:t>
              </a:r>
              <a:endParaRPr lang="pt-BR" sz="14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51520" y="4272137"/>
              <a:ext cx="17900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 smtClean="0">
                  <a:solidFill>
                    <a:schemeClr val="bg1"/>
                  </a:solidFill>
                  <a:latin typeface="Lato" pitchFamily="34" charset="0"/>
                </a:rPr>
                <a:t>FORTE CORRELAÇÃO POSITIVA</a:t>
              </a:r>
              <a:endParaRPr lang="pt-BR" sz="7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cxnSp>
        <p:nvCxnSpPr>
          <p:cNvPr id="8" name="Conector reto 7"/>
          <p:cNvCxnSpPr/>
          <p:nvPr/>
        </p:nvCxnSpPr>
        <p:spPr>
          <a:xfrm>
            <a:off x="752008" y="4472192"/>
            <a:ext cx="13918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921681" y="4442620"/>
            <a:ext cx="13918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416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8416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8416" y="1419622"/>
            <a:ext cx="640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países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atendidos pela AliPaga, por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venda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lucro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a representatividade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dentro do faturamento da empresa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02200" y="3823470"/>
            <a:ext cx="1106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granularidade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102200" y="4054302"/>
            <a:ext cx="553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ruído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02200" y="4285134"/>
            <a:ext cx="1541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- performance de modelo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8416" y="3606284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próximo período </a:t>
            </a:r>
            <a:r>
              <a:rPr lang="pt-BR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8416" y="2820586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qual destes você recomendaria investir?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8416" y="2211710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impacto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envio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4" y="1153691"/>
            <a:ext cx="886673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635896" y="1153690"/>
            <a:ext cx="1440160" cy="625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35896" y="3147814"/>
            <a:ext cx="1440160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DISPERSÃO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6408" y="745049"/>
            <a:ext cx="316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POR CATEGORIA DE PRODUTO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3779912" y="1203598"/>
            <a:ext cx="288032" cy="5760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3779912" y="3291830"/>
            <a:ext cx="432048" cy="3600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7574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noProof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CORRELAÇÃO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85341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IMPLICA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49974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524700" y="2427734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CAUSALIDADE?</a:t>
            </a:r>
            <a:endParaRPr kumimoji="0" 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5004048" y="4083918"/>
            <a:ext cx="1582578" cy="58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5406999" y="379588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rPr>
              <a:t>DIREÇÃO</a:t>
            </a:r>
            <a:endParaRPr lang="en-US" sz="1400" b="1" kern="0" dirty="0">
              <a:solidFill>
                <a:srgbClr val="FFC000">
                  <a:alpha val="88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3707904" y="4117120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ker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00" dirty="0">
                <a:solidFill>
                  <a:srgbClr val="FFC000">
                    <a:alpha val="88000"/>
                  </a:srgbClr>
                </a:solidFill>
              </a:rPr>
              <a:t>INTENSIDADE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3275856" y="4089778"/>
            <a:ext cx="178482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8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4400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</a:t>
            </a:r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 VENDAS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6408" y="745049"/>
            <a:ext cx="316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POR </a:t>
            </a:r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CUSTO DE ENVIO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4573" y="1360388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noProof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PREVISÃO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4653" y="2226225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DE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264252" y="2715766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VENDAS</a:t>
            </a:r>
            <a:endParaRPr kumimoji="0" 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3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DE MODELOS DE PREVISÃO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32837" y="1464747"/>
            <a:ext cx="203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NATUREZA DO PROBLEMA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86869" y="2112819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TAMANHO DA AMOSTRA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9130" y="3050945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NATUREZA DA SÉRIE TEMPORAL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86869" y="1124541"/>
            <a:ext cx="2461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CLASSIFICAÇÃO x REGRESSÃO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886869" y="1444757"/>
            <a:ext cx="1825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ENTROPIA DOS DADOS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886869" y="1764973"/>
            <a:ext cx="1681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UNIVARIADA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angulado 19"/>
          <p:cNvCxnSpPr>
            <a:stCxn id="3" idx="3"/>
            <a:endCxn id="7" idx="1"/>
          </p:cNvCxnSpPr>
          <p:nvPr/>
        </p:nvCxnSpPr>
        <p:spPr>
          <a:xfrm flipV="1">
            <a:off x="2264301" y="1255346"/>
            <a:ext cx="622568" cy="3402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3" idx="3"/>
            <a:endCxn id="17" idx="1"/>
          </p:cNvCxnSpPr>
          <p:nvPr/>
        </p:nvCxnSpPr>
        <p:spPr>
          <a:xfrm flipV="1">
            <a:off x="2264301" y="1575562"/>
            <a:ext cx="622568" cy="199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3" idx="3"/>
            <a:endCxn id="18" idx="1"/>
          </p:cNvCxnSpPr>
          <p:nvPr/>
        </p:nvCxnSpPr>
        <p:spPr>
          <a:xfrm>
            <a:off x="2264301" y="1595552"/>
            <a:ext cx="622568" cy="3002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534554" y="2789335"/>
            <a:ext cx="345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ESTACIONÁRIA ou NÃO-ESTACIONÁRIA?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512071" y="3371161"/>
            <a:ext cx="1825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SAZONAIS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angulado 29"/>
          <p:cNvCxnSpPr>
            <a:stCxn id="6" idx="3"/>
            <a:endCxn id="27" idx="1"/>
          </p:cNvCxnSpPr>
          <p:nvPr/>
        </p:nvCxnSpPr>
        <p:spPr>
          <a:xfrm flipV="1">
            <a:off x="2811418" y="2920140"/>
            <a:ext cx="723136" cy="261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6" idx="3"/>
            <a:endCxn id="28" idx="1"/>
          </p:cNvCxnSpPr>
          <p:nvPr/>
        </p:nvCxnSpPr>
        <p:spPr>
          <a:xfrm>
            <a:off x="2811418" y="3181750"/>
            <a:ext cx="700653" cy="3202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3" idx="3"/>
            <a:endCxn id="5" idx="1"/>
          </p:cNvCxnSpPr>
          <p:nvPr/>
        </p:nvCxnSpPr>
        <p:spPr>
          <a:xfrm>
            <a:off x="2264301" y="1595552"/>
            <a:ext cx="62256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61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TESTE DE DICKEY FULLER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AVALIAÇÃO DE ESTACIONARIEDADE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4288" y="987574"/>
            <a:ext cx="182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EVOLUÇÃO </a:t>
            </a:r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DE VENDAS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3"/>
          <a:stretch/>
        </p:blipFill>
        <p:spPr bwMode="auto">
          <a:xfrm>
            <a:off x="0" y="1268215"/>
            <a:ext cx="9144000" cy="231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reto 15"/>
          <p:cNvCxnSpPr/>
          <p:nvPr/>
        </p:nvCxnSpPr>
        <p:spPr>
          <a:xfrm flipV="1">
            <a:off x="487936" y="1916286"/>
            <a:ext cx="8476552" cy="144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9512" y="373142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ADF Statistic: 0.046292 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p-value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0.962197 </a:t>
            </a:r>
            <a:endParaRPr lang="en-US" sz="12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5008" y="4155926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rgbClr val="FFC000"/>
                </a:solidFill>
              </a:defRPr>
            </a:lvl1pPr>
          </a:lstStyle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Critical Values: </a:t>
            </a:r>
          </a:p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1%: -3.585</a:t>
            </a:r>
          </a:p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5%: -2.928 </a:t>
            </a:r>
          </a:p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10%: -2.602</a:t>
            </a:r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2547308" y="4289911"/>
            <a:ext cx="1440160" cy="310663"/>
            <a:chOff x="2994720" y="3801197"/>
            <a:chExt cx="2808312" cy="310663"/>
          </a:xfrm>
        </p:grpSpPr>
        <p:sp>
          <p:nvSpPr>
            <p:cNvPr id="20" name="CaixaDeTexto 19"/>
            <p:cNvSpPr txBox="1"/>
            <p:nvPr/>
          </p:nvSpPr>
          <p:spPr>
            <a:xfrm>
              <a:off x="2994720" y="3801197"/>
              <a:ext cx="2808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chemeClr val="bg1"/>
                  </a:solidFill>
                </a:defRPr>
              </a:lvl1pPr>
            </a:lstStyle>
            <a:p>
              <a:r>
                <a:rPr lang="pt-BR" dirty="0">
                  <a:latin typeface="Arial" pitchFamily="34" charset="0"/>
                  <a:cs typeface="Arial" pitchFamily="34" charset="0"/>
                </a:rPr>
                <a:t>REJEIÇÃO DE </a:t>
              </a:r>
              <a:r>
                <a:rPr lang="pt-BR" dirty="0" smtClean="0">
                  <a:latin typeface="Arial" pitchFamily="34" charset="0"/>
                  <a:cs typeface="Arial" pitchFamily="34" charset="0"/>
                </a:rPr>
                <a:t>H : 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241370" y="3911805"/>
              <a:ext cx="3240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rgbClr val="FFC000"/>
                  </a:solidFill>
                </a:defRPr>
              </a:lvl1pPr>
            </a:lstStyle>
            <a:p>
              <a:r>
                <a:rPr lang="pt-BR" sz="7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3843452" y="4289910"/>
            <a:ext cx="225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>
                <a:solidFill>
                  <a:srgbClr val="FFC000"/>
                </a:solidFill>
              </a:rPr>
              <a:t>SÉRIE </a:t>
            </a:r>
            <a:r>
              <a:rPr lang="pt-BR" dirty="0" smtClean="0">
                <a:solidFill>
                  <a:srgbClr val="FFC000"/>
                </a:solidFill>
              </a:rPr>
              <a:t>NÃO-ESTACIONÁRIA</a:t>
            </a:r>
            <a:endParaRPr lang="pt-BR" dirty="0">
              <a:solidFill>
                <a:srgbClr val="FFC000"/>
              </a:solidFill>
            </a:endParaRPr>
          </a:p>
        </p:txBody>
      </p:sp>
      <p:cxnSp>
        <p:nvCxnSpPr>
          <p:cNvPr id="24" name="Conector de seta reta 23"/>
          <p:cNvCxnSpPr>
            <a:endCxn id="20" idx="1"/>
          </p:cNvCxnSpPr>
          <p:nvPr/>
        </p:nvCxnSpPr>
        <p:spPr>
          <a:xfrm>
            <a:off x="1547664" y="4034398"/>
            <a:ext cx="999644" cy="39401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PREVISÃO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548058" y="1203598"/>
            <a:ext cx="1351457" cy="864096"/>
            <a:chOff x="251520" y="1131590"/>
            <a:chExt cx="1351457" cy="864096"/>
          </a:xfrm>
        </p:grpSpPr>
        <p:sp>
          <p:nvSpPr>
            <p:cNvPr id="3" name="CaixaDeTexto 2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/>
                <a:t>VAR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520" y="1487855"/>
              <a:ext cx="135145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Utilizado para prever mais de uma série ao mesmo tempo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2080122" y="1203598"/>
            <a:ext cx="1860207" cy="864096"/>
            <a:chOff x="1783584" y="1131590"/>
            <a:chExt cx="1860207" cy="864096"/>
          </a:xfrm>
        </p:grpSpPr>
        <p:sp>
          <p:nvSpPr>
            <p:cNvPr id="4" name="CaixaDeTexto 3"/>
            <p:cNvSpPr txBox="1"/>
            <p:nvPr/>
          </p:nvSpPr>
          <p:spPr>
            <a:xfrm>
              <a:off x="1783584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/>
                <a:t>SIMPLE EXPONENTIAL SMOOTHING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Dá mais peso para observações mais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recentes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416434" y="1203598"/>
            <a:ext cx="1860207" cy="864096"/>
            <a:chOff x="4119896" y="1131590"/>
            <a:chExt cx="1860207" cy="864096"/>
          </a:xfrm>
        </p:grpSpPr>
        <p:sp>
          <p:nvSpPr>
            <p:cNvPr id="5" name="CaixaDeTexto 4"/>
            <p:cNvSpPr txBox="1"/>
            <p:nvPr/>
          </p:nvSpPr>
          <p:spPr>
            <a:xfrm>
              <a:off x="4119896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DOUBLE EXPONENTIAL SMOOTHING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466532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Igual ao anterior,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mas considera tendência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744241" y="1203598"/>
            <a:ext cx="1860207" cy="864096"/>
            <a:chOff x="6447703" y="1131590"/>
            <a:chExt cx="1860207" cy="864096"/>
          </a:xfrm>
        </p:grpSpPr>
        <p:sp>
          <p:nvSpPr>
            <p:cNvPr id="6" name="CaixaDeTexto 5"/>
            <p:cNvSpPr txBox="1"/>
            <p:nvPr/>
          </p:nvSpPr>
          <p:spPr>
            <a:xfrm>
              <a:off x="6447703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TRIPLE EXPONENTIAL SMOOTHING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794339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Igual ao anterior,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mas considera sazonalidade</a:t>
              </a: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48058" y="2571750"/>
            <a:ext cx="1351457" cy="581581"/>
            <a:chOff x="251520" y="2499742"/>
            <a:chExt cx="1351457" cy="581581"/>
          </a:xfrm>
        </p:grpSpPr>
        <p:sp>
          <p:nvSpPr>
            <p:cNvPr id="7" name="CaixaDeTexto 6"/>
            <p:cNvSpPr txBox="1"/>
            <p:nvPr/>
          </p:nvSpPr>
          <p:spPr>
            <a:xfrm>
              <a:off x="539552" y="2499742"/>
              <a:ext cx="769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ARCH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1520" y="2711991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Mede volatilidade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da série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2286467" y="2539375"/>
            <a:ext cx="1553626" cy="858580"/>
            <a:chOff x="2130220" y="2499742"/>
            <a:chExt cx="1166934" cy="858580"/>
          </a:xfrm>
        </p:grpSpPr>
        <p:sp>
          <p:nvSpPr>
            <p:cNvPr id="8" name="CaixaDeTexto 7"/>
            <p:cNvSpPr txBox="1"/>
            <p:nvPr/>
          </p:nvSpPr>
          <p:spPr>
            <a:xfrm>
              <a:off x="2267571" y="2499742"/>
              <a:ext cx="892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GARCH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0220" y="2711991"/>
              <a:ext cx="1166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Variação do ARCH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Utiliza médias móveis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Mais usado que o ARCH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589752" y="2571750"/>
            <a:ext cx="1513569" cy="581581"/>
            <a:chOff x="4293215" y="2499742"/>
            <a:chExt cx="1513569" cy="581581"/>
          </a:xfrm>
        </p:grpSpPr>
        <p:sp>
          <p:nvSpPr>
            <p:cNvPr id="9" name="CaixaDeTexto 8"/>
            <p:cNvSpPr txBox="1"/>
            <p:nvPr/>
          </p:nvSpPr>
          <p:spPr>
            <a:xfrm>
              <a:off x="4293215" y="2499742"/>
              <a:ext cx="15135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RANDOM FOREST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389450" y="2711991"/>
              <a:ext cx="132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Machine Learning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Regressão e Entropia</a:t>
              </a: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948264" y="2571750"/>
            <a:ext cx="1440160" cy="443081"/>
            <a:chOff x="6651726" y="2499742"/>
            <a:chExt cx="1440160" cy="443081"/>
          </a:xfrm>
        </p:grpSpPr>
        <p:sp>
          <p:nvSpPr>
            <p:cNvPr id="10" name="CaixaDeTexto 9"/>
            <p:cNvSpPr txBox="1"/>
            <p:nvPr/>
          </p:nvSpPr>
          <p:spPr>
            <a:xfrm>
              <a:off x="6829743" y="2499742"/>
              <a:ext cx="1084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LSTM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651726" y="2711991"/>
              <a:ext cx="1440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Rede 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Neural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48058" y="3867894"/>
            <a:ext cx="1351457" cy="581581"/>
            <a:chOff x="251520" y="3795886"/>
            <a:chExt cx="1351457" cy="581581"/>
          </a:xfrm>
        </p:grpSpPr>
        <p:sp>
          <p:nvSpPr>
            <p:cNvPr id="11" name="CaixaDeTexto 10"/>
            <p:cNvSpPr txBox="1"/>
            <p:nvPr/>
          </p:nvSpPr>
          <p:spPr>
            <a:xfrm>
              <a:off x="527471" y="3795886"/>
              <a:ext cx="7933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BATS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1520" y="400813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Séries com múltiplas sazonalidades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426757" y="3867894"/>
            <a:ext cx="1413335" cy="720080"/>
            <a:chOff x="2130220" y="3795886"/>
            <a:chExt cx="1166934" cy="720080"/>
          </a:xfrm>
        </p:grpSpPr>
        <p:sp>
          <p:nvSpPr>
            <p:cNvPr id="12" name="CaixaDeTexto 11"/>
            <p:cNvSpPr txBox="1"/>
            <p:nvPr/>
          </p:nvSpPr>
          <p:spPr>
            <a:xfrm>
              <a:off x="2315871" y="3795886"/>
              <a:ext cx="797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TBATS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30220" y="400813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Variação do anterior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Modelar sazonalidades 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não-inteiras (flutuantes)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589752" y="3867893"/>
            <a:ext cx="1790954" cy="581582"/>
            <a:chOff x="4293214" y="3795885"/>
            <a:chExt cx="1790954" cy="581582"/>
          </a:xfrm>
        </p:grpSpPr>
        <p:sp>
          <p:nvSpPr>
            <p:cNvPr id="13" name="CaixaDeTexto 12"/>
            <p:cNvSpPr txBox="1"/>
            <p:nvPr/>
          </p:nvSpPr>
          <p:spPr>
            <a:xfrm>
              <a:off x="4293214" y="3795885"/>
              <a:ext cx="1790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FACEBOOK PROPHET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466532" y="4008135"/>
              <a:ext cx="146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Séries com tendência,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sazonalidade e ruído.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090877" y="3867894"/>
            <a:ext cx="1166934" cy="581581"/>
            <a:chOff x="6794339" y="3795886"/>
            <a:chExt cx="1166934" cy="581581"/>
          </a:xfrm>
        </p:grpSpPr>
        <p:sp>
          <p:nvSpPr>
            <p:cNvPr id="14" name="CaixaDeTexto 13"/>
            <p:cNvSpPr txBox="1"/>
            <p:nvPr/>
          </p:nvSpPr>
          <p:spPr>
            <a:xfrm>
              <a:off x="7014157" y="3795886"/>
              <a:ext cx="7272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NARX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94339" y="4008135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Eventos caóticos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(erupções solares)</a:t>
              </a:r>
            </a:p>
          </p:txBody>
        </p:sp>
      </p:grpSp>
      <p:sp>
        <p:nvSpPr>
          <p:cNvPr id="43" name="Retângulo 42"/>
          <p:cNvSpPr/>
          <p:nvPr/>
        </p:nvSpPr>
        <p:spPr>
          <a:xfrm>
            <a:off x="4499992" y="3867894"/>
            <a:ext cx="1880714" cy="612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0" y="2283718"/>
            <a:ext cx="6588224" cy="1296144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0" y="3579862"/>
            <a:ext cx="4355976" cy="1563638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588224" y="3579862"/>
            <a:ext cx="2555775" cy="1606286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4355976" y="4711241"/>
            <a:ext cx="2232248" cy="432259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16200000">
            <a:off x="8262158" y="2698018"/>
            <a:ext cx="1296144" cy="467544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" y="1059255"/>
            <a:ext cx="9144001" cy="1224463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7090876" y="2936399"/>
            <a:ext cx="1166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Dados</a:t>
            </a:r>
            <a:endParaRPr lang="pt-BR" sz="900" dirty="0" smtClean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1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47" grpId="0" animBg="1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37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MÉTRICAS DE DESEMPENHO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16085" y="98757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100" b="1" kern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z="1600" dirty="0">
                <a:solidFill>
                  <a:schemeClr val="accent6">
                    <a:lumMod val="75000"/>
                    <a:alpha val="88000"/>
                  </a:schemeClr>
                </a:solidFill>
              </a:rPr>
              <a:t>ACURÁCIA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635646"/>
            <a:ext cx="1351457" cy="725597"/>
            <a:chOff x="251520" y="1131590"/>
            <a:chExt cx="1351457" cy="725597"/>
          </a:xfrm>
        </p:grpSpPr>
        <p:sp>
          <p:nvSpPr>
            <p:cNvPr id="5" name="CaixaDeTexto 4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RMSE</a:t>
              </a:r>
              <a:endParaRPr lang="pt-BR" sz="1100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51520" y="148785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Raíz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do Erro Médio Quadrático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364626" y="1635646"/>
            <a:ext cx="1860207" cy="864096"/>
            <a:chOff x="1783584" y="1131590"/>
            <a:chExt cx="1860207" cy="864096"/>
          </a:xfrm>
        </p:grpSpPr>
        <p:sp>
          <p:nvSpPr>
            <p:cNvPr id="8" name="CaixaDeTexto 7"/>
            <p:cNvSpPr txBox="1"/>
            <p:nvPr/>
          </p:nvSpPr>
          <p:spPr>
            <a:xfrm>
              <a:off x="1783584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RMLSE</a:t>
              </a:r>
              <a:endParaRPr lang="pt-BR" sz="11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Raíz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do Erro Médio Quadrático considerando o 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log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554434" y="1635646"/>
            <a:ext cx="1860207" cy="657364"/>
            <a:chOff x="4119896" y="1131590"/>
            <a:chExt cx="1860207" cy="657364"/>
          </a:xfrm>
        </p:grpSpPr>
        <p:sp>
          <p:nvSpPr>
            <p:cNvPr id="13" name="CaixaDeTexto 12"/>
            <p:cNvSpPr txBox="1"/>
            <p:nvPr/>
          </p:nvSpPr>
          <p:spPr>
            <a:xfrm>
              <a:off x="4119896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MAPE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466532" y="1419622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Erro Absoluto Médio Percentual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6744241" y="1635646"/>
            <a:ext cx="1860207" cy="725597"/>
            <a:chOff x="6447703" y="1131590"/>
            <a:chExt cx="1860207" cy="725597"/>
          </a:xfrm>
        </p:grpSpPr>
        <p:sp>
          <p:nvSpPr>
            <p:cNvPr id="16" name="CaixaDeTexto 15"/>
            <p:cNvSpPr txBox="1"/>
            <p:nvPr/>
          </p:nvSpPr>
          <p:spPr>
            <a:xfrm>
              <a:off x="6447703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MAE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794339" y="1487855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Erro Absoluto Médio 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907704" y="3507854"/>
            <a:ext cx="1119089" cy="725597"/>
            <a:chOff x="251520" y="1131590"/>
            <a:chExt cx="1351457" cy="725597"/>
          </a:xfrm>
        </p:grpSpPr>
        <p:sp>
          <p:nvSpPr>
            <p:cNvPr id="19" name="CaixaDeTexto 18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AIC</a:t>
              </a:r>
              <a:endParaRPr lang="pt-BR" sz="11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51520" y="148785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Akaike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395492" y="3507854"/>
            <a:ext cx="1860207" cy="864096"/>
            <a:chOff x="1783584" y="1131590"/>
            <a:chExt cx="1860207" cy="864096"/>
          </a:xfrm>
        </p:grpSpPr>
        <p:sp>
          <p:nvSpPr>
            <p:cNvPr id="22" name="CaixaDeTexto 21"/>
            <p:cNvSpPr txBox="1"/>
            <p:nvPr/>
          </p:nvSpPr>
          <p:spPr>
            <a:xfrm>
              <a:off x="1783584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BIC</a:t>
              </a:r>
              <a:endParaRPr lang="pt-BR" sz="11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Bayesian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624397" y="3507854"/>
            <a:ext cx="1529719" cy="864096"/>
            <a:chOff x="4119896" y="1131590"/>
            <a:chExt cx="1860207" cy="864096"/>
          </a:xfrm>
        </p:grpSpPr>
        <p:sp>
          <p:nvSpPr>
            <p:cNvPr id="25" name="CaixaDeTexto 24"/>
            <p:cNvSpPr txBox="1"/>
            <p:nvPr/>
          </p:nvSpPr>
          <p:spPr>
            <a:xfrm>
              <a:off x="4119896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HQIC</a:t>
              </a:r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466532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Hanna-Quinn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026793" y="285978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 kern="0">
                <a:solidFill>
                  <a:schemeClr val="accent6">
                    <a:lumMod val="75000"/>
                    <a:alpha val="88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GOODNESS OF FIT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788024" y="1563638"/>
            <a:ext cx="1440160" cy="88240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2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0534" r="5326" b="11466"/>
          <a:stretch/>
        </p:blipFill>
        <p:spPr bwMode="auto">
          <a:xfrm>
            <a:off x="2051720" y="824900"/>
            <a:ext cx="624069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7216" y="851876"/>
            <a:ext cx="1106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granularidade</a:t>
            </a:r>
            <a:endParaRPr lang="pt-BR" sz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7216" y="1082708"/>
            <a:ext cx="553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ruído</a:t>
            </a:r>
            <a:endParaRPr 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216" y="1313540"/>
            <a:ext cx="1541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- performance de modelo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22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75606"/>
            <a:ext cx="6240693" cy="360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2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416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8416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8416" y="1419622"/>
            <a:ext cx="640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países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atendidos pela AliPaga, por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venda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lucro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a representatividade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dentro do faturamento da empresa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8416" y="3606284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próximo período </a:t>
            </a:r>
            <a:r>
              <a:rPr lang="pt-BR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8416" y="2820586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qual destes você recomendaria investir?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8416" y="2211710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impacto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envio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41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61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DECOMPOSIÇÃO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TENDÊNCIA E SAZONALIDADE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23528" y="1139876"/>
            <a:ext cx="5652120" cy="186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3528" y="3003798"/>
            <a:ext cx="5652120" cy="186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ipse 1"/>
          <p:cNvSpPr/>
          <p:nvPr/>
        </p:nvSpPr>
        <p:spPr>
          <a:xfrm>
            <a:off x="2915816" y="2071836"/>
            <a:ext cx="233772" cy="211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5508104" y="3075806"/>
            <a:ext cx="216024" cy="859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0534" r="5326" b="11466"/>
          <a:stretch/>
        </p:blipFill>
        <p:spPr bwMode="auto">
          <a:xfrm>
            <a:off x="251520" y="1059582"/>
            <a:ext cx="624069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2051720" y="2427734"/>
            <a:ext cx="144016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3299859" y="2194624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572000" y="1798580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826199" y="1428060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8"/>
          <p:cNvSpPr txBox="1"/>
          <p:nvPr/>
        </p:nvSpPr>
        <p:spPr>
          <a:xfrm>
            <a:off x="5601364" y="2283718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330.810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5148064" y="135864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438.252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256409" y="4587974"/>
            <a:ext cx="708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100" b="1" kern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MAPE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373618" y="4754330"/>
            <a:ext cx="518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XX %</a:t>
            </a:r>
            <a:endParaRPr lang="pt-BR" sz="900" dirty="0" smtClean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066" y="134761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QUAIS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210" y="2139702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OS PRÓXIMOS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288" y="2606010"/>
            <a:ext cx="48445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PASSOS?</a:t>
            </a:r>
          </a:p>
        </p:txBody>
      </p:sp>
    </p:spTree>
    <p:extLst>
      <p:ext uri="{BB962C8B-B14F-4D97-AF65-F5344CB8AC3E}">
        <p14:creationId xmlns:p14="http://schemas.microsoft.com/office/powerpoint/2010/main" val="271783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66840" y="1347614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Estimativa de demanda futura está alinhada à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atendimento atual?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66840" y="1563638"/>
            <a:ext cx="540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 de controle de processo com limites probabilísticos, avaliando picos de atendimento atual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99592" y="2139702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Adição de variáveis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exógenas 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análise multivariada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05272" y="2412926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Feriados de países com grande representatividade no faturamento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8760" y="2916982"/>
            <a:ext cx="1358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sentimento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08760" y="3615883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viabilidade para aquisição de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entrepostos comerciais.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9592" y="3853086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de rotas estratégicas para redução de custo de envio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17144" y="2643758"/>
            <a:ext cx="207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Influência de variações cambiais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99592" y="3147814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Promoter Score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67744" y="1419622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pt-BR" dirty="0" smtClean="0">
                <a:solidFill>
                  <a:schemeClr val="bg1"/>
                </a:solidFill>
                <a:hlinkClick r:id="rId2"/>
              </a:rPr>
              <a:t>sigmundojr.medium.com/facebook-lan%C3%A7a-ferramenta-para-forecast-open-source-403eff446dc7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chemeClr val="bg1"/>
                </a:solidFill>
                <a:hlinkClick r:id="rId3"/>
              </a:rPr>
              <a:t>towardsdatascience.com/implementing-facebook-prophet-efficiently-c241305405a3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https://github.com/cibelerusso/AnaliseMultivariadaEAprendizadoNaoSupervisionado/blob/master/Comandos%20em%20Python/7%20ACP.ipynb</a:t>
            </a:r>
          </a:p>
        </p:txBody>
      </p:sp>
    </p:spTree>
    <p:extLst>
      <p:ext uri="{BB962C8B-B14F-4D97-AF65-F5344CB8AC3E}">
        <p14:creationId xmlns:p14="http://schemas.microsoft.com/office/powerpoint/2010/main" val="3063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91630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CONSEGUIMOS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28371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ATENDER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0782" y="2750026"/>
            <a:ext cx="42450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TODOS?</a:t>
            </a:r>
          </a:p>
        </p:txBody>
      </p:sp>
    </p:spTree>
    <p:extLst>
      <p:ext uri="{BB962C8B-B14F-4D97-AF65-F5344CB8AC3E}">
        <p14:creationId xmlns:p14="http://schemas.microsoft.com/office/powerpoint/2010/main" val="4265555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CARTA DE CONTROLE DE PROCESSO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7544" y="1429494"/>
            <a:ext cx="6408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há informação de limites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capacidade,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porém o histórico de vendas pode nos dar pistas desses limites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Adicionar carta de controle com limites probabilísticos</a:t>
            </a:r>
          </a:p>
        </p:txBody>
      </p:sp>
    </p:spTree>
    <p:extLst>
      <p:ext uri="{BB962C8B-B14F-4D97-AF65-F5344CB8AC3E}">
        <p14:creationId xmlns:p14="http://schemas.microsoft.com/office/powerpoint/2010/main" val="13442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380679" y="2008304"/>
            <a:ext cx="2024522" cy="1067502"/>
            <a:chOff x="3380679" y="1864288"/>
            <a:chExt cx="2024522" cy="1067502"/>
          </a:xfrm>
        </p:grpSpPr>
        <p:pic>
          <p:nvPicPr>
            <p:cNvPr id="1026" name="Picture 2" descr="D:\Users\MIN7632.MASTER\Pictures\streamlit-logo-secondary-colormark-darktext.png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8" t="26639" r="71388" b="28386"/>
            <a:stretch/>
          </p:blipFill>
          <p:spPr bwMode="auto">
            <a:xfrm>
              <a:off x="3817640" y="1864288"/>
              <a:ext cx="1082040" cy="62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D:\Users\MIN7632.MASTER\Pictures\streamlit-logo-secondary-colormark-darktext.png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54" t="27616" r="7249" b="26314"/>
            <a:stretch/>
          </p:blipFill>
          <p:spPr bwMode="auto">
            <a:xfrm>
              <a:off x="3380679" y="2500166"/>
              <a:ext cx="2024522" cy="43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3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 VOLUME DE VENDA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987574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1885689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1923678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2400720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067694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067694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103698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139702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2211710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2247714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2283718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2301698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2355726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2355726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2355726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2373728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2391730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2400720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1995686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2400720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2499741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387292" y="2499742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tângulo 49"/>
          <p:cNvSpPr/>
          <p:nvPr/>
        </p:nvSpPr>
        <p:spPr>
          <a:xfrm>
            <a:off x="436143" y="3070446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1656878" y="3363838"/>
            <a:ext cx="970906" cy="1218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2881014" y="3579862"/>
            <a:ext cx="970906" cy="1002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4086547" y="3651870"/>
            <a:ext cx="970906" cy="9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313812" y="4227934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6515720" y="4227934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733456" y="4513286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reto 56"/>
          <p:cNvCxnSpPr/>
          <p:nvPr/>
        </p:nvCxnSpPr>
        <p:spPr>
          <a:xfrm>
            <a:off x="243664" y="458261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655337" y="4575053"/>
            <a:ext cx="7869906" cy="229158"/>
            <a:chOff x="655337" y="4575053"/>
            <a:chExt cx="7869906" cy="229158"/>
          </a:xfrm>
        </p:grpSpPr>
        <p:sp>
          <p:nvSpPr>
            <p:cNvPr id="49" name="CaixaDeTexto 48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561059" y="4582416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6720487" y="4582415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9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9163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 ESTÃO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283718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NOSSOS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0782" y="2750026"/>
            <a:ext cx="55996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CLIENTES?</a:t>
            </a:r>
          </a:p>
        </p:txBody>
      </p:sp>
    </p:spTree>
    <p:extLst>
      <p:ext uri="{BB962C8B-B14F-4D97-AF65-F5344CB8AC3E}">
        <p14:creationId xmlns:p14="http://schemas.microsoft.com/office/powerpoint/2010/main" val="721697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r="14051"/>
          <a:stretch/>
        </p:blipFill>
        <p:spPr bwMode="auto">
          <a:xfrm>
            <a:off x="0" y="-56182"/>
            <a:ext cx="9144000" cy="520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7" t="78030" r="71213" b="19231"/>
          <a:stretch/>
        </p:blipFill>
        <p:spPr bwMode="auto">
          <a:xfrm>
            <a:off x="6519992" y="814166"/>
            <a:ext cx="110101" cy="14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2139702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VENDEMOS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902" y="2606010"/>
            <a:ext cx="321594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MAIS?</a:t>
            </a:r>
          </a:p>
        </p:txBody>
      </p:sp>
    </p:spTree>
    <p:extLst>
      <p:ext uri="{BB962C8B-B14F-4D97-AF65-F5344CB8AC3E}">
        <p14:creationId xmlns:p14="http://schemas.microsoft.com/office/powerpoint/2010/main" val="1146845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25574" r="11390" b="10980"/>
          <a:stretch/>
        </p:blipFill>
        <p:spPr bwMode="auto">
          <a:xfrm>
            <a:off x="0" y="885278"/>
            <a:ext cx="9144000" cy="42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2" t="19326" r="1435" b="6100"/>
          <a:stretch/>
        </p:blipFill>
        <p:spPr bwMode="auto">
          <a:xfrm>
            <a:off x="130524" y="2435580"/>
            <a:ext cx="409028" cy="24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MAPA DE AGREGAÇÃO DE VENDAS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358" y="417439"/>
            <a:ext cx="43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VOLUME DE VENDA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1813817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2711932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2749921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929941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965945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3037953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3073957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3109961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3127941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3181969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3199971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3217973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2821929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3226963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332598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0" y="381590"/>
            <a:ext cx="251520" cy="625324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87292" y="3325985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45614" y="1635646"/>
            <a:ext cx="8499381" cy="1647023"/>
            <a:chOff x="345614" y="809403"/>
            <a:chExt cx="8499381" cy="1647023"/>
          </a:xfrm>
        </p:grpSpPr>
        <p:sp>
          <p:nvSpPr>
            <p:cNvPr id="63" name="CaixaDeTexto 62"/>
            <p:cNvSpPr txBox="1"/>
            <p:nvPr/>
          </p:nvSpPr>
          <p:spPr>
            <a:xfrm>
              <a:off x="345614" y="809403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2.3M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85775" y="17263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202506" y="177013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616401" y="183368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55140" y="1895658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483850" y="1901627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918287" y="195209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341043" y="199185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64009" y="20489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90371" y="209571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609585" y="2132965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030463" y="21556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287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459058" y="2211710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891106" y="220841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178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310173" y="219774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7243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1604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7600010" y="224395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014366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126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435909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114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275358" y="7453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20 MAIORES COMPRADORES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5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25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516007" y="1851670"/>
            <a:ext cx="970906" cy="1895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36742" y="2234534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960878" y="2571750"/>
            <a:ext cx="970906" cy="11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66411" y="2638299"/>
            <a:ext cx="970906" cy="1108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93676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595584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813320" y="3677374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323528" y="3746702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35201" y="3739141"/>
            <a:ext cx="7869906" cy="229158"/>
            <a:chOff x="655337" y="4575053"/>
            <a:chExt cx="7869906" cy="229158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61059" y="4582416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20487" y="4582415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REPRESENTATIVIDADE DOS MERCADOS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516006" y="1491629"/>
            <a:ext cx="4621311" cy="22548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8"/>
          <p:cNvSpPr txBox="1"/>
          <p:nvPr/>
        </p:nvSpPr>
        <p:spPr>
          <a:xfrm>
            <a:off x="756040" y="185166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28%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959142" y="22345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23%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3183278" y="257175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18%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406444" y="262477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17%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PERCENTUAL DE VENDAS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0821" y="14663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87%</a:t>
            </a:r>
          </a:p>
        </p:txBody>
      </p:sp>
    </p:spTree>
    <p:extLst>
      <p:ext uri="{BB962C8B-B14F-4D97-AF65-F5344CB8AC3E}">
        <p14:creationId xmlns:p14="http://schemas.microsoft.com/office/powerpoint/2010/main" val="22390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854</Words>
  <Application>Microsoft Office PowerPoint</Application>
  <PresentationFormat>Apresentação na tela (16:9)</PresentationFormat>
  <Paragraphs>337</Paragraphs>
  <Slides>39</Slides>
  <Notes>14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MAIA</dc:creator>
  <cp:lastModifiedBy>JOAO MAIA</cp:lastModifiedBy>
  <cp:revision>304</cp:revision>
  <dcterms:created xsi:type="dcterms:W3CDTF">2021-10-02T23:43:27Z</dcterms:created>
  <dcterms:modified xsi:type="dcterms:W3CDTF">2021-10-08T00:42:42Z</dcterms:modified>
</cp:coreProperties>
</file>