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441"/>
    <a:srgbClr val="FF6462"/>
    <a:srgbClr val="900D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40" d="100"/>
          <a:sy n="140" d="100"/>
        </p:scale>
        <p:origin x="30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16E4-8BE6-4DFC-B391-F94D4F9A2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79806-B042-40B0-B684-76BE80945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2DCD-9564-4E83-8AF3-17FFD856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6740-F074-4CE7-9C99-70FB6A3F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485A0-6DD7-4BDD-AC73-FEAE3237E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9AA7A-D27E-4183-B923-102E662F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A29E8-3F65-46A3-8C15-0088CAAD1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F609A-6E07-4D23-8CC9-DE7AF9D5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DB784-FDB6-4B28-A9A1-EA4B0AC2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ECD4-C7D0-4F9B-B271-397F7138A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5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F9008-1F52-48E4-B790-1EE604D0A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ED71E-F3BA-48FB-B6C4-7F6C9B727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27B8D-BC31-4A93-8130-1EA9A762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62D95-AECC-4DF1-9CC6-8C683A024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98548-2642-4208-AC3D-762478F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7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10D9-F9F0-4707-8843-06EC8504E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FF84-2718-4263-B951-7338A8CF1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F3A8-CD63-4108-AE06-06CC68F5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21926-6CE8-4E9A-9E94-52818F42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DCC05-36B6-4C7F-8B9E-62C14860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46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B7EA-75E1-4E47-9085-F22346E4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3633-4274-4164-BC47-A9D19935F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A204-403E-4C1F-A579-6A413739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F876-185D-4C71-9275-5E374C85E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A5552-95F9-47DE-AB1A-2ABDB360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6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F45F-CFC1-418F-9B95-EA3E3649B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E0352-B7CB-4A9C-90D2-0CC4E9763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603EC-941F-4ADB-8B2D-47105E303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5C859-128B-4A40-8698-E56CD8D5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D35ED6-DECC-42C1-A96D-BF573B99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66086-4E3E-402B-ACF8-79E8EA2B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6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3616-8063-4C4F-9705-2F0D1069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FF9A8-8385-4419-A4D1-991779449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17F4C-9965-40F6-BC89-BC4472CA0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DA011D-D221-41F1-8D1A-E04A07FC7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189A2-A039-4E54-8475-58005A0F6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406AB-61DB-4052-90EC-1D9EF053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BDBF1-2ACD-4E2D-9325-EF33E843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8CA21-FD2D-4973-B2F0-DA0AC11F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9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C46BC-FEA7-42BD-96DC-8AE20E6E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AB6D7-8FDC-4BF4-BCEE-36E3E036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8E352D-CF8A-4280-9965-1ABA3FC6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8383B-783F-4EBD-94F2-2481DCB2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0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CACB8-EC41-4893-9B03-98D0BC43B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8F84CB-A7E7-4AFB-BA4C-10DC45EB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1DA96-CE37-4DCF-BB50-3AB79D9B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3872-3534-42AE-98BC-40EF4B6F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A978-245B-45F5-9D2E-5AF83209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AB42B-78AB-469C-B5C9-50D726F47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D4246-48E5-4ABF-9674-DF79A2FE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2D845-EBCD-459A-8F75-65F11E8A9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4083-5EF9-4CB2-9F44-57E6306D6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57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C66DC-D660-497D-9680-BCC55BAF3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9AC0B-99B0-4535-B170-AE907BE22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7112D-E9C2-4284-8340-D9C42597A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4E73C-C7C8-4251-8729-1D1A1E9AE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FAF3D-F8C3-426A-B6A3-92AF92991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85DFA-2E22-4EEC-A83B-FD7F1CE3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2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9FF7CD-A9C3-460A-B4B2-E3A01934D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2E85C-41A1-4B43-86E6-3142C177F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2D5B5-66BD-4E42-8F18-C3350B2FC9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BB674-6E84-4F2C-9AC6-3DDEE884DF50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4E520-8C72-4D41-9B00-DB265F79D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ABB68-0ACA-4A75-91E5-DED367D64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89092-ED0E-4EFD-81A4-1C09D65A3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12AD7B-0129-4683-B28D-5ABEB49CEA20}"/>
              </a:ext>
            </a:extLst>
          </p:cNvPr>
          <p:cNvGrpSpPr>
            <a:grpSpLocks noChangeAspect="1"/>
          </p:cNvGrpSpPr>
          <p:nvPr/>
        </p:nvGrpSpPr>
        <p:grpSpPr>
          <a:xfrm>
            <a:off x="2036057" y="330577"/>
            <a:ext cx="9347205" cy="5486400"/>
            <a:chOff x="2036064" y="330577"/>
            <a:chExt cx="7010400" cy="41148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E429E9AA-4274-4E85-8263-DDC67ABCD096}"/>
                </a:ext>
              </a:extLst>
            </p:cNvPr>
            <p:cNvSpPr/>
            <p:nvPr/>
          </p:nvSpPr>
          <p:spPr>
            <a:xfrm>
              <a:off x="2036064" y="2078856"/>
              <a:ext cx="1786128" cy="68354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06169D-4200-4F67-A317-1B88A196B5F8}"/>
                </a:ext>
              </a:extLst>
            </p:cNvPr>
            <p:cNvGrpSpPr/>
            <p:nvPr/>
          </p:nvGrpSpPr>
          <p:grpSpPr>
            <a:xfrm>
              <a:off x="2051302" y="330577"/>
              <a:ext cx="6995162" cy="4114800"/>
              <a:chOff x="2051302" y="330578"/>
              <a:chExt cx="6995162" cy="415144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8E6298-FC8C-4D06-8C7B-C0C61BDA13A1}"/>
                  </a:ext>
                </a:extLst>
              </p:cNvPr>
              <p:cNvSpPr txBox="1"/>
              <p:nvPr/>
            </p:nvSpPr>
            <p:spPr>
              <a:xfrm>
                <a:off x="2051302" y="2115833"/>
                <a:ext cx="1770889" cy="628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Jost" pitchFamily="2" charset="0"/>
                    <a:ea typeface="Jost" pitchFamily="2" charset="0"/>
                  </a:rPr>
                  <a:t>5a. Expand template region</a:t>
                </a:r>
              </a:p>
              <a:p>
                <a:pPr algn="ctr"/>
                <a:r>
                  <a:rPr lang="en-US" sz="1600" dirty="0">
                    <a:latin typeface="Jost" pitchFamily="2" charset="0"/>
                    <a:ea typeface="Jost" pitchFamily="2" charset="0"/>
                  </a:rPr>
                  <a:t>(j = j+1)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5D911B0-756D-497E-B944-CAB1D7D9ECAC}"/>
                  </a:ext>
                </a:extLst>
              </p:cNvPr>
              <p:cNvGrpSpPr/>
              <p:nvPr/>
            </p:nvGrpSpPr>
            <p:grpSpPr>
              <a:xfrm>
                <a:off x="2929128" y="330578"/>
                <a:ext cx="6117336" cy="4151447"/>
                <a:chOff x="2929128" y="330578"/>
                <a:chExt cx="6117336" cy="4151447"/>
              </a:xfrm>
            </p:grpSpPr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20385EAC-B04C-4C20-83E6-52B69AB50757}"/>
                    </a:ext>
                  </a:extLst>
                </p:cNvPr>
                <p:cNvSpPr/>
                <p:nvPr/>
              </p:nvSpPr>
              <p:spPr>
                <a:xfrm>
                  <a:off x="4431792" y="330578"/>
                  <a:ext cx="1786128" cy="505191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AD380A3F-DACA-45FC-B2A9-96A467F0630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1792" y="374105"/>
                      <a:ext cx="1786128" cy="4194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Jost" pitchFamily="2" charset="0"/>
                          <a:ea typeface="Jost" pitchFamily="2" charset="0"/>
                        </a:rPr>
                        <a:t>0. Set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r>
                        <a:rPr lang="en-US" sz="1600" dirty="0">
                          <a:latin typeface="Jost" pitchFamily="2" charset="0"/>
                          <a:ea typeface="Jost" pitchFamily="2" charset="0"/>
                        </a:rPr>
                        <a:t> in </a:t>
                      </a:r>
                      <a14:m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=1</m:t>
                          </m:r>
                        </m:oMath>
                      </a14:m>
                      <a:endParaRPr lang="en-US" sz="1600" dirty="0">
                        <a:latin typeface="Jost" pitchFamily="2" charset="0"/>
                        <a:ea typeface="Jost" pitchFamily="2" charset="0"/>
                      </a:endParaRPr>
                    </a:p>
                    <a:p>
                      <a:pPr algn="ctr"/>
                      <a:r>
                        <a:rPr lang="en-US" sz="1200" dirty="0">
                          <a:latin typeface="Jost" pitchFamily="2" charset="0"/>
                          <a:ea typeface="Jost" pitchFamily="2" charset="0"/>
                        </a:rPr>
                        <a:t>(j = 0)</a:t>
                      </a:r>
                    </a:p>
                  </p:txBody>
                </p:sp>
              </mc:Choice>
              <mc:Fallback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AD380A3F-DACA-45FC-B2A9-96A467F0630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31792" y="374105"/>
                      <a:ext cx="1786128" cy="41944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1099" b="-65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D3F9AB80-D797-45C7-BCFB-21E8C53A21F7}"/>
                    </a:ext>
                  </a:extLst>
                </p:cNvPr>
                <p:cNvSpPr/>
                <p:nvPr/>
              </p:nvSpPr>
              <p:spPr>
                <a:xfrm>
                  <a:off x="4431792" y="1014497"/>
                  <a:ext cx="1786128" cy="495485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3E751F5-9491-468D-8E93-B10D82D514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31792" y="1058024"/>
                      <a:ext cx="1786128" cy="45976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Jost" pitchFamily="2" charset="0"/>
                          <a:ea typeface="Jost" pitchFamily="2" charset="0"/>
                        </a:rPr>
                        <a:t>1. Select a template from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j</m:t>
                              </m:r>
                            </m:sub>
                          </m:sSub>
                        </m:oMath>
                      </a14:m>
                      <a:endParaRPr lang="en-US" sz="1600" dirty="0">
                        <a:latin typeface="Jost" pitchFamily="2" charset="0"/>
                        <a:ea typeface="Jost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83E751F5-9491-468D-8E93-B10D82D5142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31792" y="1058024"/>
                      <a:ext cx="1786128" cy="45976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000" r="-2558" b="-3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3663E22E-6916-49E0-8FEA-F467E23B5E5B}"/>
                    </a:ext>
                  </a:extLst>
                </p:cNvPr>
                <p:cNvSpPr/>
                <p:nvPr/>
              </p:nvSpPr>
              <p:spPr>
                <a:xfrm>
                  <a:off x="4431792" y="1715537"/>
                  <a:ext cx="1786128" cy="505191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5CAAA08-D3C3-4517-8388-61FF31FFD6A7}"/>
                    </a:ext>
                  </a:extLst>
                </p:cNvPr>
                <p:cNvSpPr txBox="1"/>
                <p:nvPr/>
              </p:nvSpPr>
              <p:spPr>
                <a:xfrm>
                  <a:off x="4504944" y="1759064"/>
                  <a:ext cx="1670304" cy="4424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2. Match units within grid</a:t>
                  </a:r>
                </a:p>
              </p:txBody>
            </p:sp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92F76451-DBA8-491F-BB4C-2059FF022118}"/>
                    </a:ext>
                  </a:extLst>
                </p:cNvPr>
                <p:cNvSpPr/>
                <p:nvPr/>
              </p:nvSpPr>
              <p:spPr>
                <a:xfrm>
                  <a:off x="4431792" y="2398346"/>
                  <a:ext cx="1786128" cy="523864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DC88A37-043D-41B6-AEC9-DAD5B0EE9F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4944" y="2441872"/>
                      <a:ext cx="1670304" cy="4660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Jost" pitchFamily="2" charset="0"/>
                          <a:ea typeface="Jost" pitchFamily="2" charset="0"/>
                        </a:rPr>
                        <a:t>3. Fit local polynomial and find new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j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endParaRPr lang="en-US" sz="1600" dirty="0">
                        <a:latin typeface="Jost" pitchFamily="2" charset="0"/>
                        <a:ea typeface="Jost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DC88A37-043D-41B6-AEC9-DAD5B0EE9F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4944" y="2441872"/>
                      <a:ext cx="1670304" cy="46601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2970" r="-822" b="-89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55F0BDF5-CF81-4366-8892-A2A81D1F7C09}"/>
                    </a:ext>
                  </a:extLst>
                </p:cNvPr>
                <p:cNvSpPr/>
                <p:nvPr/>
              </p:nvSpPr>
              <p:spPr>
                <a:xfrm>
                  <a:off x="4431792" y="3659065"/>
                  <a:ext cx="1786128" cy="822960"/>
                </a:xfrm>
                <a:prstGeom prst="diamond">
                  <a:avLst/>
                </a:pr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766D573-8642-42CB-8052-11EB79D09B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4944" y="3932045"/>
                      <a:ext cx="1670304" cy="2797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Jost" pitchFamily="2" charset="0"/>
                          <a:ea typeface="Jost" pitchFamily="2" charset="0"/>
                        </a:rPr>
                        <a:t>Is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j</m:t>
                              </m:r>
                            </m:sub>
                          </m:sSub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r>
                        <a:rPr lang="en-US" sz="1600" dirty="0">
                          <a:latin typeface="Jost" pitchFamily="2" charset="0"/>
                          <a:ea typeface="Jost" pitchFamily="2" charset="0"/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5766D573-8642-42CB-8052-11EB79D09B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4944" y="3932045"/>
                      <a:ext cx="1670304" cy="27970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1639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4D0E504A-FADB-4B46-9029-946161C3FC96}"/>
                    </a:ext>
                  </a:extLst>
                </p:cNvPr>
                <p:cNvSpPr/>
                <p:nvPr/>
              </p:nvSpPr>
              <p:spPr>
                <a:xfrm>
                  <a:off x="4431792" y="3113430"/>
                  <a:ext cx="1786128" cy="364052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1A801DE-1E9C-46F5-9A20-1AE4373700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4944" y="3156956"/>
                      <a:ext cx="1670304" cy="2797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Jost" pitchFamily="2" charset="0"/>
                          <a:ea typeface="Jost" pitchFamily="2" charset="0"/>
                        </a:rPr>
                        <a:t>4. Update</a:t>
                      </a:r>
                      <a:r>
                        <a:rPr lang="en-US" sz="1600" dirty="0">
                          <a:ea typeface="Jost" pitchFamily="2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j</m:t>
                              </m:r>
                            </m:sub>
                            <m:sup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j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endParaRPr lang="en-US" sz="1600" dirty="0">
                        <a:latin typeface="Jost" pitchFamily="2" charset="0"/>
                        <a:ea typeface="Jost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D1A801DE-1E9C-46F5-9A20-1AE4373700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04944" y="3156956"/>
                      <a:ext cx="1670304" cy="27970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t="-1639" b="-147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D4F137C-E219-4B24-B670-530A960C75F3}"/>
                    </a:ext>
                  </a:extLst>
                </p:cNvPr>
                <p:cNvSpPr txBox="1"/>
                <p:nvPr/>
              </p:nvSpPr>
              <p:spPr>
                <a:xfrm>
                  <a:off x="3566160" y="4079712"/>
                  <a:ext cx="676656" cy="256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Yes</a:t>
                  </a:r>
                </a:p>
              </p:txBody>
            </p: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B948FBB9-63AE-4116-9755-0D417E675072}"/>
                    </a:ext>
                  </a:extLst>
                </p:cNvPr>
                <p:cNvCxnSpPr>
                  <a:cxnSpLocks/>
                  <a:stCxn id="16" idx="3"/>
                </p:cNvCxnSpPr>
                <p:nvPr/>
              </p:nvCxnSpPr>
              <p:spPr>
                <a:xfrm>
                  <a:off x="6217920" y="4070545"/>
                  <a:ext cx="1158240" cy="0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: Rounded Corners 39">
                  <a:extLst>
                    <a:ext uri="{FF2B5EF4-FFF2-40B4-BE49-F238E27FC236}">
                      <a16:creationId xmlns:a16="http://schemas.microsoft.com/office/drawing/2014/main" id="{0E90EC21-089C-4CC2-9CD2-01413151CB80}"/>
                    </a:ext>
                  </a:extLst>
                </p:cNvPr>
                <p:cNvSpPr/>
                <p:nvPr/>
              </p:nvSpPr>
              <p:spPr>
                <a:xfrm>
                  <a:off x="7376160" y="3881391"/>
                  <a:ext cx="1670304" cy="364052"/>
                </a:xfrm>
                <a:prstGeom prst="roundRect">
                  <a:avLst/>
                </a:prstGeom>
                <a:noFill/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90D4FCAE-7B2A-470B-A7D3-5481FCE6BC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76160" y="3916357"/>
                      <a:ext cx="1670304" cy="2797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600" dirty="0">
                          <a:latin typeface="Jost" pitchFamily="2" charset="0"/>
                          <a:ea typeface="Jost" pitchFamily="2" charset="0"/>
                        </a:rPr>
                        <a:t>5b. Set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j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Jost" pitchFamily="2" charset="0"/>
                                </a:rPr>
                                <m:t>∗</m:t>
                              </m:r>
                            </m:sup>
                          </m:sSubSup>
                        </m:oMath>
                      </a14:m>
                      <a:endParaRPr lang="en-US" sz="1200" dirty="0">
                        <a:latin typeface="Jost" pitchFamily="2" charset="0"/>
                        <a:ea typeface="Jost" pitchFamily="2" charset="0"/>
                      </a:endParaRPr>
                    </a:p>
                  </p:txBody>
                </p:sp>
              </mc:Choice>
              <mc:Fallback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90D4FCAE-7B2A-470B-A7D3-5481FCE6BC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76160" y="3916357"/>
                      <a:ext cx="1670304" cy="27970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1667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3" name="Connector: Elbow 42">
                  <a:extLst>
                    <a:ext uri="{FF2B5EF4-FFF2-40B4-BE49-F238E27FC236}">
                      <a16:creationId xmlns:a16="http://schemas.microsoft.com/office/drawing/2014/main" id="{2AF666C4-DDC1-4751-B31A-3E43F54DB1FB}"/>
                    </a:ext>
                  </a:extLst>
                </p:cNvPr>
                <p:cNvCxnSpPr>
                  <a:cxnSpLocks/>
                  <a:stCxn id="16" idx="1"/>
                  <a:endCxn id="36" idx="2"/>
                </p:cNvCxnSpPr>
                <p:nvPr/>
              </p:nvCxnSpPr>
              <p:spPr>
                <a:xfrm rot="10800000">
                  <a:off x="2929128" y="2762399"/>
                  <a:ext cx="1502664" cy="1308147"/>
                </a:xfrm>
                <a:prstGeom prst="bentConnector2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7948D9-CC28-4A09-B60A-828261500768}"/>
                    </a:ext>
                  </a:extLst>
                </p:cNvPr>
                <p:cNvSpPr txBox="1"/>
                <p:nvPr/>
              </p:nvSpPr>
              <p:spPr>
                <a:xfrm>
                  <a:off x="6504432" y="4063417"/>
                  <a:ext cx="676656" cy="2561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No</a:t>
                  </a:r>
                </a:p>
              </p:txBody>
            </p:sp>
            <p:cxnSp>
              <p:nvCxnSpPr>
                <p:cNvPr id="47" name="Connector: Elbow 46">
                  <a:extLst>
                    <a:ext uri="{FF2B5EF4-FFF2-40B4-BE49-F238E27FC236}">
                      <a16:creationId xmlns:a16="http://schemas.microsoft.com/office/drawing/2014/main" id="{B5AF3B10-9E60-4ACB-ACC5-CA1F6E0A22A5}"/>
                    </a:ext>
                  </a:extLst>
                </p:cNvPr>
                <p:cNvCxnSpPr>
                  <a:cxnSpLocks/>
                  <a:stCxn id="36" idx="0"/>
                  <a:endCxn id="10" idx="1"/>
                </p:cNvCxnSpPr>
                <p:nvPr/>
              </p:nvCxnSpPr>
              <p:spPr>
                <a:xfrm rot="5400000" flipH="1" flipV="1">
                  <a:off x="3272152" y="919216"/>
                  <a:ext cx="816616" cy="1502664"/>
                </a:xfrm>
                <a:prstGeom prst="bentConnector2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086655B2-9CEC-4606-9631-BFB47B32566B}"/>
                    </a:ext>
                  </a:extLst>
                </p:cNvPr>
                <p:cNvCxnSpPr>
                  <a:stCxn id="6" idx="2"/>
                  <a:endCxn id="10" idx="0"/>
                </p:cNvCxnSpPr>
                <p:nvPr/>
              </p:nvCxnSpPr>
              <p:spPr>
                <a:xfrm>
                  <a:off x="5324856" y="835769"/>
                  <a:ext cx="0" cy="17872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EE0B75A-A087-462B-A63B-7EADAF5C3F77}"/>
                    </a:ext>
                  </a:extLst>
                </p:cNvPr>
                <p:cNvCxnSpPr>
                  <a:cxnSpLocks/>
                  <a:stCxn id="11" idx="2"/>
                  <a:endCxn id="12" idx="0"/>
                </p:cNvCxnSpPr>
                <p:nvPr/>
              </p:nvCxnSpPr>
              <p:spPr>
                <a:xfrm>
                  <a:off x="5324856" y="1517784"/>
                  <a:ext cx="0" cy="197753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3093864F-963D-4C0F-AD51-5E6259A3ADAD}"/>
                    </a:ext>
                  </a:extLst>
                </p:cNvPr>
                <p:cNvCxnSpPr/>
                <p:nvPr/>
              </p:nvCxnSpPr>
              <p:spPr>
                <a:xfrm>
                  <a:off x="5303520" y="2220728"/>
                  <a:ext cx="0" cy="17872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0EF5232D-99B8-4F51-B48C-BE33AD2E0424}"/>
                    </a:ext>
                  </a:extLst>
                </p:cNvPr>
                <p:cNvCxnSpPr/>
                <p:nvPr/>
              </p:nvCxnSpPr>
              <p:spPr>
                <a:xfrm>
                  <a:off x="5327904" y="2934702"/>
                  <a:ext cx="0" cy="17872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EA082B0C-998C-412E-AF5F-4BE0B8A9EBB6}"/>
                    </a:ext>
                  </a:extLst>
                </p:cNvPr>
                <p:cNvCxnSpPr/>
                <p:nvPr/>
              </p:nvCxnSpPr>
              <p:spPr>
                <a:xfrm>
                  <a:off x="5324856" y="3480337"/>
                  <a:ext cx="0" cy="178728"/>
                </a:xfrm>
                <a:prstGeom prst="straightConnector1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02964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9E9DF-479E-4AC1-A768-ED846FFCA18F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16" y="91440"/>
            <a:ext cx="6714446" cy="6766560"/>
            <a:chOff x="2377440" y="330578"/>
            <a:chExt cx="4870704" cy="49085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999C76-351E-4F90-BC0F-25900F486B47}"/>
                </a:ext>
              </a:extLst>
            </p:cNvPr>
            <p:cNvSpPr/>
            <p:nvPr/>
          </p:nvSpPr>
          <p:spPr>
            <a:xfrm>
              <a:off x="4431792" y="330578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/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0.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=1</m:t>
                      </m:r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  <a:p>
                  <a:pPr algn="ctr"/>
                  <a:r>
                    <a:rPr lang="en-US" sz="1200" dirty="0">
                      <a:latin typeface="Jost" pitchFamily="2" charset="0"/>
                      <a:ea typeface="Jost" pitchFamily="2" charset="0"/>
                    </a:rPr>
                    <a:t>(j = 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blipFill>
                  <a:blip r:embed="rId2"/>
                  <a:stretch>
                    <a:fillRect t="-1099" b="-65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1D55867-3EEE-4AF5-8E8B-B8D40D6C352B}"/>
                </a:ext>
              </a:extLst>
            </p:cNvPr>
            <p:cNvSpPr/>
            <p:nvPr/>
          </p:nvSpPr>
          <p:spPr>
            <a:xfrm>
              <a:off x="4431792" y="1014497"/>
              <a:ext cx="1786128" cy="495485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/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1. Select a template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blipFill>
                  <a:blip r:embed="rId3"/>
                  <a:stretch>
                    <a:fillRect t="-3030" r="-990" b="-40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3DD661-DFDB-4CBF-8F9A-960EA2E89879}"/>
                </a:ext>
              </a:extLst>
            </p:cNvPr>
            <p:cNvSpPr/>
            <p:nvPr/>
          </p:nvSpPr>
          <p:spPr>
            <a:xfrm>
              <a:off x="4431792" y="1715537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DC654-4610-4D8D-8698-DDD10753EC60}"/>
                </a:ext>
              </a:extLst>
            </p:cNvPr>
            <p:cNvSpPr txBox="1"/>
            <p:nvPr/>
          </p:nvSpPr>
          <p:spPr>
            <a:xfrm>
              <a:off x="4504944" y="1759064"/>
              <a:ext cx="1670304" cy="4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2. Match units within grid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37D217A-D770-4D64-A702-9BD0692824C5}"/>
                </a:ext>
              </a:extLst>
            </p:cNvPr>
            <p:cNvSpPr/>
            <p:nvPr/>
          </p:nvSpPr>
          <p:spPr>
            <a:xfrm>
              <a:off x="4431792" y="2398346"/>
              <a:ext cx="1786128" cy="523864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/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3. Fit local polynomial and find new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blipFill>
                  <a:blip r:embed="rId4"/>
                  <a:stretch>
                    <a:fillRect t="-2970" b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CAD295E3-C032-45BC-9C1A-FB2A9C608A12}"/>
                </a:ext>
              </a:extLst>
            </p:cNvPr>
            <p:cNvSpPr/>
            <p:nvPr/>
          </p:nvSpPr>
          <p:spPr>
            <a:xfrm>
              <a:off x="4431792" y="3659065"/>
              <a:ext cx="1786128" cy="822960"/>
            </a:xfrm>
            <a:prstGeom prst="diamond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/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blipFill>
                  <a:blip r:embed="rId5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0B55BD5-841C-495E-BB49-EF37647630A2}"/>
                </a:ext>
              </a:extLst>
            </p:cNvPr>
            <p:cNvSpPr/>
            <p:nvPr/>
          </p:nvSpPr>
          <p:spPr>
            <a:xfrm>
              <a:off x="4431792" y="3113430"/>
              <a:ext cx="1786128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/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4. Update</a:t>
                  </a:r>
                  <a:r>
                    <a:rPr lang="en-US" sz="1600" dirty="0">
                      <a:ea typeface="Jost" pitchFamily="2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blipFill>
                  <a:blip r:embed="rId6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38CF44-ACBC-4A7C-83D1-EC659926B03C}"/>
                </a:ext>
              </a:extLst>
            </p:cNvPr>
            <p:cNvSpPr txBox="1"/>
            <p:nvPr/>
          </p:nvSpPr>
          <p:spPr>
            <a:xfrm>
              <a:off x="3907536" y="4088431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Yes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7BAA37-88B8-4224-A169-462DB0D197FF}"/>
                </a:ext>
              </a:extLst>
            </p:cNvPr>
            <p:cNvSpPr/>
            <p:nvPr/>
          </p:nvSpPr>
          <p:spPr>
            <a:xfrm>
              <a:off x="2377440" y="2087575"/>
              <a:ext cx="1786128" cy="68354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B5B277-2B24-4032-9B90-A08482EB8D14}"/>
                </a:ext>
              </a:extLst>
            </p:cNvPr>
            <p:cNvSpPr txBox="1"/>
            <p:nvPr/>
          </p:nvSpPr>
          <p:spPr>
            <a:xfrm>
              <a:off x="2392678" y="2124552"/>
              <a:ext cx="1770889" cy="6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5a. Expand template region</a:t>
              </a:r>
            </a:p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(j = j+1)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B4BB6B-5C1A-4B45-BEF2-467017ABB721}"/>
                </a:ext>
              </a:extLst>
            </p:cNvPr>
            <p:cNvSpPr/>
            <p:nvPr/>
          </p:nvSpPr>
          <p:spPr>
            <a:xfrm>
              <a:off x="5577840" y="4875039"/>
              <a:ext cx="1670304" cy="364052"/>
            </a:xfrm>
            <a:prstGeom prst="roundRect">
              <a:avLst/>
            </a:prstGeom>
            <a:solidFill>
              <a:srgbClr val="F89441">
                <a:alpha val="40000"/>
              </a:srgbClr>
            </a:solidFill>
            <a:ln w="19050">
              <a:solidFill>
                <a:srgbClr val="F894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/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5b.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blipFill>
                  <a:blip r:embed="rId7"/>
                  <a:stretch>
                    <a:fillRect t="-166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92213F0-14C9-4E19-A729-9FAC2513795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3172968" y="2746873"/>
              <a:ext cx="1258824" cy="1323672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CAAB97-0FA3-44A9-91C4-D44A3D1423FB}"/>
                </a:ext>
              </a:extLst>
            </p:cNvPr>
            <p:cNvSpPr txBox="1"/>
            <p:nvPr/>
          </p:nvSpPr>
          <p:spPr>
            <a:xfrm>
              <a:off x="6412992" y="4088430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No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F83D168-BB92-4005-BF49-151C2F1538DC}"/>
                </a:ext>
              </a:extLst>
            </p:cNvPr>
            <p:cNvCxnSpPr>
              <a:cxnSpLocks/>
              <a:stCxn id="50" idx="0"/>
              <a:endCxn id="32" idx="1"/>
            </p:cNvCxnSpPr>
            <p:nvPr/>
          </p:nvCxnSpPr>
          <p:spPr>
            <a:xfrm rot="5400000" flipH="1" flipV="1">
              <a:off x="3438481" y="1094264"/>
              <a:ext cx="825335" cy="116128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06E687-4C65-44DF-961F-BC972F14B52C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5324856" y="835769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A9C8A61-96C4-4C8A-838A-27E6F9FB2A9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5324856" y="1498783"/>
              <a:ext cx="0" cy="2167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760EC6-09B4-4F0B-ACE5-D6609B98A2C2}"/>
                </a:ext>
              </a:extLst>
            </p:cNvPr>
            <p:cNvCxnSpPr/>
            <p:nvPr/>
          </p:nvCxnSpPr>
          <p:spPr>
            <a:xfrm>
              <a:off x="5303520" y="2220728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668DEC-2DB4-4ACD-87F4-E73D6B6D8C07}"/>
                </a:ext>
              </a:extLst>
            </p:cNvPr>
            <p:cNvCxnSpPr/>
            <p:nvPr/>
          </p:nvCxnSpPr>
          <p:spPr>
            <a:xfrm>
              <a:off x="5327904" y="2934702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66E13E9-D27A-40F8-BC44-F9E2F1D41D06}"/>
                </a:ext>
              </a:extLst>
            </p:cNvPr>
            <p:cNvCxnSpPr/>
            <p:nvPr/>
          </p:nvCxnSpPr>
          <p:spPr>
            <a:xfrm>
              <a:off x="5324856" y="3480337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87A484D-292C-498E-B5D2-517457A02C61}"/>
                </a:ext>
              </a:extLst>
            </p:cNvPr>
            <p:cNvCxnSpPr>
              <a:stCxn id="42" idx="3"/>
              <a:endCxn id="52" idx="0"/>
            </p:cNvCxnSpPr>
            <p:nvPr/>
          </p:nvCxnSpPr>
          <p:spPr>
            <a:xfrm>
              <a:off x="6217920" y="4070545"/>
              <a:ext cx="195072" cy="804494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8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63659C47-AEF1-4D66-8CD6-EE3531905997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16" y="91440"/>
            <a:ext cx="6714446" cy="6766560"/>
            <a:chOff x="2377440" y="330578"/>
            <a:chExt cx="4870704" cy="490851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39E70AA2-D226-433A-A4D6-619077DBE570}"/>
                </a:ext>
              </a:extLst>
            </p:cNvPr>
            <p:cNvSpPr/>
            <p:nvPr/>
          </p:nvSpPr>
          <p:spPr>
            <a:xfrm>
              <a:off x="4431792" y="330578"/>
              <a:ext cx="1786128" cy="505191"/>
            </a:xfrm>
            <a:prstGeom prst="roundRect">
              <a:avLst/>
            </a:prstGeom>
            <a:solidFill>
              <a:srgbClr val="FF6462">
                <a:alpha val="40000"/>
              </a:srgbClr>
            </a:solidFill>
            <a:ln w="19050">
              <a:solidFill>
                <a:srgbClr val="FF6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C3E5068-269E-49B8-9CC1-B8EB16AABB90}"/>
                    </a:ext>
                  </a:extLst>
                </p:cNvPr>
                <p:cNvSpPr txBox="1"/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0.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=1</m:t>
                      </m:r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  <a:p>
                  <a:pPr algn="ctr"/>
                  <a:r>
                    <a:rPr lang="en-US" sz="1200" dirty="0">
                      <a:latin typeface="Jost" pitchFamily="2" charset="0"/>
                      <a:ea typeface="Jost" pitchFamily="2" charset="0"/>
                    </a:rPr>
                    <a:t>(j = 0)</a:t>
                  </a: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C3E5068-269E-49B8-9CC1-B8EB16AAB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blipFill>
                  <a:blip r:embed="rId2"/>
                  <a:stretch>
                    <a:fillRect t="-1099" b="-65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945236F-613F-454D-B436-C3639D490895}"/>
                </a:ext>
              </a:extLst>
            </p:cNvPr>
            <p:cNvSpPr/>
            <p:nvPr/>
          </p:nvSpPr>
          <p:spPr>
            <a:xfrm>
              <a:off x="4431792" y="1014497"/>
              <a:ext cx="1786128" cy="495485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A59A424-F350-4EB9-9605-0FFA2636E677}"/>
                    </a:ext>
                  </a:extLst>
                </p:cNvPr>
                <p:cNvSpPr txBox="1"/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1. Select a template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A59A424-F350-4EB9-9605-0FFA2636E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blipFill>
                  <a:blip r:embed="rId3"/>
                  <a:stretch>
                    <a:fillRect t="-3030" r="-990" b="-40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628662F-4F91-4D90-B7BE-53E5C9CE822F}"/>
                </a:ext>
              </a:extLst>
            </p:cNvPr>
            <p:cNvSpPr/>
            <p:nvPr/>
          </p:nvSpPr>
          <p:spPr>
            <a:xfrm>
              <a:off x="4431792" y="1715537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BD8D5FA-D5EF-42C4-93A7-DB4075D32A92}"/>
                </a:ext>
              </a:extLst>
            </p:cNvPr>
            <p:cNvSpPr txBox="1"/>
            <p:nvPr/>
          </p:nvSpPr>
          <p:spPr>
            <a:xfrm>
              <a:off x="4504944" y="1759064"/>
              <a:ext cx="1670304" cy="4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2. Match units within grid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D6C266D-957C-4870-A5E3-DD8C4C2A2D1D}"/>
                </a:ext>
              </a:extLst>
            </p:cNvPr>
            <p:cNvSpPr/>
            <p:nvPr/>
          </p:nvSpPr>
          <p:spPr>
            <a:xfrm>
              <a:off x="4431792" y="2398346"/>
              <a:ext cx="1786128" cy="523864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E908B5E-24CF-4EF3-AB79-A70A8487FE18}"/>
                    </a:ext>
                  </a:extLst>
                </p:cNvPr>
                <p:cNvSpPr txBox="1"/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3. Fit local polynomial and find new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E908B5E-24CF-4EF3-AB79-A70A8487F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blipFill>
                  <a:blip r:embed="rId4"/>
                  <a:stretch>
                    <a:fillRect t="-2970" b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72893DE8-B9AA-466B-946C-5303AEC33B28}"/>
                </a:ext>
              </a:extLst>
            </p:cNvPr>
            <p:cNvSpPr/>
            <p:nvPr/>
          </p:nvSpPr>
          <p:spPr>
            <a:xfrm>
              <a:off x="4431792" y="3659065"/>
              <a:ext cx="1786128" cy="822960"/>
            </a:xfrm>
            <a:prstGeom prst="diamond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BDF3D1B-F5A9-4266-9D3B-AFB09BC86714}"/>
                    </a:ext>
                  </a:extLst>
                </p:cNvPr>
                <p:cNvSpPr txBox="1"/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BDF3D1B-F5A9-4266-9D3B-AFB09BC86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blipFill>
                  <a:blip r:embed="rId5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EA882D57-B9E3-45DA-AA91-BCE00D424967}"/>
                </a:ext>
              </a:extLst>
            </p:cNvPr>
            <p:cNvSpPr/>
            <p:nvPr/>
          </p:nvSpPr>
          <p:spPr>
            <a:xfrm>
              <a:off x="4431792" y="3113430"/>
              <a:ext cx="1786128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DB0E0EC-E206-4882-834B-3C0A68B1A13A}"/>
                    </a:ext>
                  </a:extLst>
                </p:cNvPr>
                <p:cNvSpPr txBox="1"/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4. Update</a:t>
                  </a:r>
                  <a:r>
                    <a:rPr lang="en-US" sz="1600" dirty="0">
                      <a:ea typeface="Jost" pitchFamily="2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DB0E0EC-E206-4882-834B-3C0A68B1A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blipFill>
                  <a:blip r:embed="rId6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437D6DF-A236-442F-97E0-DE2AA7D7CC1A}"/>
                </a:ext>
              </a:extLst>
            </p:cNvPr>
            <p:cNvSpPr txBox="1"/>
            <p:nvPr/>
          </p:nvSpPr>
          <p:spPr>
            <a:xfrm>
              <a:off x="3907536" y="4088431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Yes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922DBD2-999E-495C-A37A-ADE7017910F3}"/>
                </a:ext>
              </a:extLst>
            </p:cNvPr>
            <p:cNvSpPr/>
            <p:nvPr/>
          </p:nvSpPr>
          <p:spPr>
            <a:xfrm>
              <a:off x="2377440" y="2087575"/>
              <a:ext cx="1786128" cy="68354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5C665B0-4EED-4112-AA22-639E4081C74E}"/>
                </a:ext>
              </a:extLst>
            </p:cNvPr>
            <p:cNvSpPr txBox="1"/>
            <p:nvPr/>
          </p:nvSpPr>
          <p:spPr>
            <a:xfrm>
              <a:off x="2392678" y="2124552"/>
              <a:ext cx="1770889" cy="6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5a. Expand template region</a:t>
              </a:r>
            </a:p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(j = j+1)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E72B867-8C2E-4622-B3F2-31CA8015FF07}"/>
                </a:ext>
              </a:extLst>
            </p:cNvPr>
            <p:cNvSpPr/>
            <p:nvPr/>
          </p:nvSpPr>
          <p:spPr>
            <a:xfrm>
              <a:off x="5577840" y="4875039"/>
              <a:ext cx="1670304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DA914D-31A7-4343-A0C1-D7EDB17181F4}"/>
                    </a:ext>
                  </a:extLst>
                </p:cNvPr>
                <p:cNvSpPr txBox="1"/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5b.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DA914D-31A7-4343-A0C1-D7EDB1718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blipFill>
                  <a:blip r:embed="rId7"/>
                  <a:stretch>
                    <a:fillRect t="-166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D1EF1BCF-6A68-4059-B897-42BF948E8FB3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>
              <a:off x="3172968" y="2746873"/>
              <a:ext cx="1258824" cy="1323672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3794E-E7A8-4A4D-9F2A-5346343F541E}"/>
                </a:ext>
              </a:extLst>
            </p:cNvPr>
            <p:cNvSpPr txBox="1"/>
            <p:nvPr/>
          </p:nvSpPr>
          <p:spPr>
            <a:xfrm>
              <a:off x="6412992" y="4088430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No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E05926BD-D6B6-4081-9604-A96C4B19AC33}"/>
                </a:ext>
              </a:extLst>
            </p:cNvPr>
            <p:cNvCxnSpPr>
              <a:cxnSpLocks/>
              <a:stCxn id="51" idx="0"/>
              <a:endCxn id="33" idx="1"/>
            </p:cNvCxnSpPr>
            <p:nvPr/>
          </p:nvCxnSpPr>
          <p:spPr>
            <a:xfrm rot="5400000" flipH="1" flipV="1">
              <a:off x="3438481" y="1094264"/>
              <a:ext cx="825335" cy="116128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D1EBE6B-882C-4A7F-81F5-80037EECAB82}"/>
                </a:ext>
              </a:extLst>
            </p:cNvPr>
            <p:cNvCxnSpPr>
              <a:stCxn id="31" idx="2"/>
              <a:endCxn id="33" idx="0"/>
            </p:cNvCxnSpPr>
            <p:nvPr/>
          </p:nvCxnSpPr>
          <p:spPr>
            <a:xfrm>
              <a:off x="5324856" y="835769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22005D2-2C23-40EE-9EEC-582690FF706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5324856" y="1498783"/>
              <a:ext cx="0" cy="2167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BC2A094-4204-4B36-8178-632C69501C27}"/>
                </a:ext>
              </a:extLst>
            </p:cNvPr>
            <p:cNvCxnSpPr/>
            <p:nvPr/>
          </p:nvCxnSpPr>
          <p:spPr>
            <a:xfrm>
              <a:off x="5303520" y="2220728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001FEFB-4EFC-496A-A878-880A17D253C7}"/>
                </a:ext>
              </a:extLst>
            </p:cNvPr>
            <p:cNvCxnSpPr/>
            <p:nvPr/>
          </p:nvCxnSpPr>
          <p:spPr>
            <a:xfrm>
              <a:off x="5327904" y="2934702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29D6055-AB68-423C-92FC-25E9D87551EB}"/>
                </a:ext>
              </a:extLst>
            </p:cNvPr>
            <p:cNvCxnSpPr/>
            <p:nvPr/>
          </p:nvCxnSpPr>
          <p:spPr>
            <a:xfrm>
              <a:off x="5324856" y="3480337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D2C0F77F-92D0-48D8-B584-D7FC69087D82}"/>
                </a:ext>
              </a:extLst>
            </p:cNvPr>
            <p:cNvCxnSpPr>
              <a:stCxn id="44" idx="3"/>
              <a:endCxn id="53" idx="0"/>
            </p:cNvCxnSpPr>
            <p:nvPr/>
          </p:nvCxnSpPr>
          <p:spPr>
            <a:xfrm>
              <a:off x="6217920" y="4070545"/>
              <a:ext cx="195072" cy="804494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187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9E9DF-479E-4AC1-A768-ED846FFCA18F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16" y="91440"/>
            <a:ext cx="6714446" cy="6766560"/>
            <a:chOff x="2377440" y="330578"/>
            <a:chExt cx="4870704" cy="49085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999C76-351E-4F90-BC0F-25900F486B47}"/>
                </a:ext>
              </a:extLst>
            </p:cNvPr>
            <p:cNvSpPr/>
            <p:nvPr/>
          </p:nvSpPr>
          <p:spPr>
            <a:xfrm>
              <a:off x="4431792" y="330578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/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0.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=1</m:t>
                      </m:r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  <a:p>
                  <a:pPr algn="ctr"/>
                  <a:r>
                    <a:rPr lang="en-US" sz="1200" dirty="0">
                      <a:latin typeface="Jost" pitchFamily="2" charset="0"/>
                      <a:ea typeface="Jost" pitchFamily="2" charset="0"/>
                    </a:rPr>
                    <a:t>(j = 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blipFill>
                  <a:blip r:embed="rId2"/>
                  <a:stretch>
                    <a:fillRect t="-1099" b="-65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1D55867-3EEE-4AF5-8E8B-B8D40D6C352B}"/>
                </a:ext>
              </a:extLst>
            </p:cNvPr>
            <p:cNvSpPr/>
            <p:nvPr/>
          </p:nvSpPr>
          <p:spPr>
            <a:xfrm>
              <a:off x="4431792" y="1014497"/>
              <a:ext cx="1786128" cy="495485"/>
            </a:xfrm>
            <a:prstGeom prst="roundRect">
              <a:avLst/>
            </a:prstGeom>
            <a:solidFill>
              <a:srgbClr val="FF6462">
                <a:alpha val="40000"/>
              </a:srgbClr>
            </a:solidFill>
            <a:ln w="19050">
              <a:solidFill>
                <a:srgbClr val="FF6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/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1. Select a template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blipFill>
                  <a:blip r:embed="rId3"/>
                  <a:stretch>
                    <a:fillRect t="-3030" r="-990" b="-40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3DD661-DFDB-4CBF-8F9A-960EA2E89879}"/>
                </a:ext>
              </a:extLst>
            </p:cNvPr>
            <p:cNvSpPr/>
            <p:nvPr/>
          </p:nvSpPr>
          <p:spPr>
            <a:xfrm>
              <a:off x="4431792" y="1715537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DC654-4610-4D8D-8698-DDD10753EC60}"/>
                </a:ext>
              </a:extLst>
            </p:cNvPr>
            <p:cNvSpPr txBox="1"/>
            <p:nvPr/>
          </p:nvSpPr>
          <p:spPr>
            <a:xfrm>
              <a:off x="4504944" y="1759064"/>
              <a:ext cx="1670304" cy="4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2. Match units within grid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37D217A-D770-4D64-A702-9BD0692824C5}"/>
                </a:ext>
              </a:extLst>
            </p:cNvPr>
            <p:cNvSpPr/>
            <p:nvPr/>
          </p:nvSpPr>
          <p:spPr>
            <a:xfrm>
              <a:off x="4431792" y="2398346"/>
              <a:ext cx="1786128" cy="523864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/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3. Fit local polynomial and find new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blipFill>
                  <a:blip r:embed="rId4"/>
                  <a:stretch>
                    <a:fillRect t="-2970" b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CAD295E3-C032-45BC-9C1A-FB2A9C608A12}"/>
                </a:ext>
              </a:extLst>
            </p:cNvPr>
            <p:cNvSpPr/>
            <p:nvPr/>
          </p:nvSpPr>
          <p:spPr>
            <a:xfrm>
              <a:off x="4431792" y="3659065"/>
              <a:ext cx="1786128" cy="822960"/>
            </a:xfrm>
            <a:prstGeom prst="diamond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/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blipFill>
                  <a:blip r:embed="rId5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0B55BD5-841C-495E-BB49-EF37647630A2}"/>
                </a:ext>
              </a:extLst>
            </p:cNvPr>
            <p:cNvSpPr/>
            <p:nvPr/>
          </p:nvSpPr>
          <p:spPr>
            <a:xfrm>
              <a:off x="4431792" y="3113430"/>
              <a:ext cx="1786128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/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4. Update</a:t>
                  </a:r>
                  <a:r>
                    <a:rPr lang="en-US" sz="1600" dirty="0">
                      <a:ea typeface="Jost" pitchFamily="2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blipFill>
                  <a:blip r:embed="rId6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38CF44-ACBC-4A7C-83D1-EC659926B03C}"/>
                </a:ext>
              </a:extLst>
            </p:cNvPr>
            <p:cNvSpPr txBox="1"/>
            <p:nvPr/>
          </p:nvSpPr>
          <p:spPr>
            <a:xfrm>
              <a:off x="3907536" y="4088431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Yes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7BAA37-88B8-4224-A169-462DB0D197FF}"/>
                </a:ext>
              </a:extLst>
            </p:cNvPr>
            <p:cNvSpPr/>
            <p:nvPr/>
          </p:nvSpPr>
          <p:spPr>
            <a:xfrm>
              <a:off x="2377440" y="2087575"/>
              <a:ext cx="1786128" cy="68354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B5B277-2B24-4032-9B90-A08482EB8D14}"/>
                </a:ext>
              </a:extLst>
            </p:cNvPr>
            <p:cNvSpPr txBox="1"/>
            <p:nvPr/>
          </p:nvSpPr>
          <p:spPr>
            <a:xfrm>
              <a:off x="2392678" y="2124552"/>
              <a:ext cx="1770889" cy="6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5a. Expand template region</a:t>
              </a:r>
            </a:p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(j = j+1)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B4BB6B-5C1A-4B45-BEF2-467017ABB721}"/>
                </a:ext>
              </a:extLst>
            </p:cNvPr>
            <p:cNvSpPr/>
            <p:nvPr/>
          </p:nvSpPr>
          <p:spPr>
            <a:xfrm>
              <a:off x="5577840" y="4875039"/>
              <a:ext cx="1670304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/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5b.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blipFill>
                  <a:blip r:embed="rId7"/>
                  <a:stretch>
                    <a:fillRect t="-166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92213F0-14C9-4E19-A729-9FAC2513795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3172968" y="2746873"/>
              <a:ext cx="1258824" cy="1323672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CAAB97-0FA3-44A9-91C4-D44A3D1423FB}"/>
                </a:ext>
              </a:extLst>
            </p:cNvPr>
            <p:cNvSpPr txBox="1"/>
            <p:nvPr/>
          </p:nvSpPr>
          <p:spPr>
            <a:xfrm>
              <a:off x="6412992" y="4088430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No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F83D168-BB92-4005-BF49-151C2F1538DC}"/>
                </a:ext>
              </a:extLst>
            </p:cNvPr>
            <p:cNvCxnSpPr>
              <a:cxnSpLocks/>
              <a:stCxn id="50" idx="0"/>
              <a:endCxn id="32" idx="1"/>
            </p:cNvCxnSpPr>
            <p:nvPr/>
          </p:nvCxnSpPr>
          <p:spPr>
            <a:xfrm rot="5400000" flipH="1" flipV="1">
              <a:off x="3438481" y="1094264"/>
              <a:ext cx="825335" cy="116128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06E687-4C65-44DF-961F-BC972F14B52C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5324856" y="835769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A9C8A61-96C4-4C8A-838A-27E6F9FB2A9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5324856" y="1498783"/>
              <a:ext cx="0" cy="2167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760EC6-09B4-4F0B-ACE5-D6609B98A2C2}"/>
                </a:ext>
              </a:extLst>
            </p:cNvPr>
            <p:cNvCxnSpPr/>
            <p:nvPr/>
          </p:nvCxnSpPr>
          <p:spPr>
            <a:xfrm>
              <a:off x="5303520" y="2220728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668DEC-2DB4-4ACD-87F4-E73D6B6D8C07}"/>
                </a:ext>
              </a:extLst>
            </p:cNvPr>
            <p:cNvCxnSpPr/>
            <p:nvPr/>
          </p:nvCxnSpPr>
          <p:spPr>
            <a:xfrm>
              <a:off x="5327904" y="2934702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66E13E9-D27A-40F8-BC44-F9E2F1D41D06}"/>
                </a:ext>
              </a:extLst>
            </p:cNvPr>
            <p:cNvCxnSpPr/>
            <p:nvPr/>
          </p:nvCxnSpPr>
          <p:spPr>
            <a:xfrm>
              <a:off x="5324856" y="3480337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87A484D-292C-498E-B5D2-517457A02C61}"/>
                </a:ext>
              </a:extLst>
            </p:cNvPr>
            <p:cNvCxnSpPr>
              <a:stCxn id="42" idx="3"/>
              <a:endCxn id="52" idx="0"/>
            </p:cNvCxnSpPr>
            <p:nvPr/>
          </p:nvCxnSpPr>
          <p:spPr>
            <a:xfrm>
              <a:off x="6217920" y="4070545"/>
              <a:ext cx="195072" cy="804494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8718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9E9DF-479E-4AC1-A768-ED846FFCA18F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16" y="91440"/>
            <a:ext cx="6714446" cy="6766560"/>
            <a:chOff x="2377440" y="330578"/>
            <a:chExt cx="4870704" cy="49085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999C76-351E-4F90-BC0F-25900F486B47}"/>
                </a:ext>
              </a:extLst>
            </p:cNvPr>
            <p:cNvSpPr/>
            <p:nvPr/>
          </p:nvSpPr>
          <p:spPr>
            <a:xfrm>
              <a:off x="4431792" y="330578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/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0.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=1</m:t>
                      </m:r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  <a:p>
                  <a:pPr algn="ctr"/>
                  <a:r>
                    <a:rPr lang="en-US" sz="1200" dirty="0">
                      <a:latin typeface="Jost" pitchFamily="2" charset="0"/>
                      <a:ea typeface="Jost" pitchFamily="2" charset="0"/>
                    </a:rPr>
                    <a:t>(j = 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blipFill>
                  <a:blip r:embed="rId2"/>
                  <a:stretch>
                    <a:fillRect t="-1099" b="-65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1D55867-3EEE-4AF5-8E8B-B8D40D6C352B}"/>
                </a:ext>
              </a:extLst>
            </p:cNvPr>
            <p:cNvSpPr/>
            <p:nvPr/>
          </p:nvSpPr>
          <p:spPr>
            <a:xfrm>
              <a:off x="4431792" y="1014497"/>
              <a:ext cx="1786128" cy="495485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/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1. Select a template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blipFill>
                  <a:blip r:embed="rId3"/>
                  <a:stretch>
                    <a:fillRect t="-3030" r="-990" b="-40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3DD661-DFDB-4CBF-8F9A-960EA2E89879}"/>
                </a:ext>
              </a:extLst>
            </p:cNvPr>
            <p:cNvSpPr/>
            <p:nvPr/>
          </p:nvSpPr>
          <p:spPr>
            <a:xfrm>
              <a:off x="4431792" y="1715537"/>
              <a:ext cx="1786128" cy="505191"/>
            </a:xfrm>
            <a:prstGeom prst="roundRect">
              <a:avLst/>
            </a:prstGeom>
            <a:solidFill>
              <a:srgbClr val="FF6462">
                <a:alpha val="40000"/>
              </a:srgbClr>
            </a:solidFill>
            <a:ln w="19050">
              <a:solidFill>
                <a:srgbClr val="FF6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DC654-4610-4D8D-8698-DDD10753EC60}"/>
                </a:ext>
              </a:extLst>
            </p:cNvPr>
            <p:cNvSpPr txBox="1"/>
            <p:nvPr/>
          </p:nvSpPr>
          <p:spPr>
            <a:xfrm>
              <a:off x="4504944" y="1759064"/>
              <a:ext cx="1670304" cy="4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2. Match units within grid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37D217A-D770-4D64-A702-9BD0692824C5}"/>
                </a:ext>
              </a:extLst>
            </p:cNvPr>
            <p:cNvSpPr/>
            <p:nvPr/>
          </p:nvSpPr>
          <p:spPr>
            <a:xfrm>
              <a:off x="4431792" y="2398346"/>
              <a:ext cx="1786128" cy="523864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/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3. Fit local polynomial and find new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blipFill>
                  <a:blip r:embed="rId4"/>
                  <a:stretch>
                    <a:fillRect t="-2970" b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CAD295E3-C032-45BC-9C1A-FB2A9C608A12}"/>
                </a:ext>
              </a:extLst>
            </p:cNvPr>
            <p:cNvSpPr/>
            <p:nvPr/>
          </p:nvSpPr>
          <p:spPr>
            <a:xfrm>
              <a:off x="4431792" y="3659065"/>
              <a:ext cx="1786128" cy="822960"/>
            </a:xfrm>
            <a:prstGeom prst="diamond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/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blipFill>
                  <a:blip r:embed="rId5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0B55BD5-841C-495E-BB49-EF37647630A2}"/>
                </a:ext>
              </a:extLst>
            </p:cNvPr>
            <p:cNvSpPr/>
            <p:nvPr/>
          </p:nvSpPr>
          <p:spPr>
            <a:xfrm>
              <a:off x="4431792" y="3113430"/>
              <a:ext cx="1786128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/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4. Update</a:t>
                  </a:r>
                  <a:r>
                    <a:rPr lang="en-US" sz="1600" dirty="0">
                      <a:ea typeface="Jost" pitchFamily="2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blipFill>
                  <a:blip r:embed="rId6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38CF44-ACBC-4A7C-83D1-EC659926B03C}"/>
                </a:ext>
              </a:extLst>
            </p:cNvPr>
            <p:cNvSpPr txBox="1"/>
            <p:nvPr/>
          </p:nvSpPr>
          <p:spPr>
            <a:xfrm>
              <a:off x="3907536" y="4088431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Yes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7BAA37-88B8-4224-A169-462DB0D197FF}"/>
                </a:ext>
              </a:extLst>
            </p:cNvPr>
            <p:cNvSpPr/>
            <p:nvPr/>
          </p:nvSpPr>
          <p:spPr>
            <a:xfrm>
              <a:off x="2377440" y="2087575"/>
              <a:ext cx="1786128" cy="68354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B5B277-2B24-4032-9B90-A08482EB8D14}"/>
                </a:ext>
              </a:extLst>
            </p:cNvPr>
            <p:cNvSpPr txBox="1"/>
            <p:nvPr/>
          </p:nvSpPr>
          <p:spPr>
            <a:xfrm>
              <a:off x="2392678" y="2124552"/>
              <a:ext cx="1770889" cy="6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5a. Expand template region</a:t>
              </a:r>
            </a:p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(j = j+1)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B4BB6B-5C1A-4B45-BEF2-467017ABB721}"/>
                </a:ext>
              </a:extLst>
            </p:cNvPr>
            <p:cNvSpPr/>
            <p:nvPr/>
          </p:nvSpPr>
          <p:spPr>
            <a:xfrm>
              <a:off x="5577840" y="4875039"/>
              <a:ext cx="1670304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/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5b.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blipFill>
                  <a:blip r:embed="rId7"/>
                  <a:stretch>
                    <a:fillRect t="-166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92213F0-14C9-4E19-A729-9FAC2513795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3172968" y="2746873"/>
              <a:ext cx="1258824" cy="1323672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CAAB97-0FA3-44A9-91C4-D44A3D1423FB}"/>
                </a:ext>
              </a:extLst>
            </p:cNvPr>
            <p:cNvSpPr txBox="1"/>
            <p:nvPr/>
          </p:nvSpPr>
          <p:spPr>
            <a:xfrm>
              <a:off x="6412992" y="4088430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No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F83D168-BB92-4005-BF49-151C2F1538DC}"/>
                </a:ext>
              </a:extLst>
            </p:cNvPr>
            <p:cNvCxnSpPr>
              <a:cxnSpLocks/>
              <a:stCxn id="50" idx="0"/>
              <a:endCxn id="32" idx="1"/>
            </p:cNvCxnSpPr>
            <p:nvPr/>
          </p:nvCxnSpPr>
          <p:spPr>
            <a:xfrm rot="5400000" flipH="1" flipV="1">
              <a:off x="3438481" y="1094264"/>
              <a:ext cx="825335" cy="116128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06E687-4C65-44DF-961F-BC972F14B52C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5324856" y="835769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A9C8A61-96C4-4C8A-838A-27E6F9FB2A9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5324856" y="1498783"/>
              <a:ext cx="0" cy="2167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760EC6-09B4-4F0B-ACE5-D6609B98A2C2}"/>
                </a:ext>
              </a:extLst>
            </p:cNvPr>
            <p:cNvCxnSpPr/>
            <p:nvPr/>
          </p:nvCxnSpPr>
          <p:spPr>
            <a:xfrm>
              <a:off x="5303520" y="2220728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668DEC-2DB4-4ACD-87F4-E73D6B6D8C07}"/>
                </a:ext>
              </a:extLst>
            </p:cNvPr>
            <p:cNvCxnSpPr/>
            <p:nvPr/>
          </p:nvCxnSpPr>
          <p:spPr>
            <a:xfrm>
              <a:off x="5327904" y="2934702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66E13E9-D27A-40F8-BC44-F9E2F1D41D06}"/>
                </a:ext>
              </a:extLst>
            </p:cNvPr>
            <p:cNvCxnSpPr/>
            <p:nvPr/>
          </p:nvCxnSpPr>
          <p:spPr>
            <a:xfrm>
              <a:off x="5324856" y="3480337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87A484D-292C-498E-B5D2-517457A02C61}"/>
                </a:ext>
              </a:extLst>
            </p:cNvPr>
            <p:cNvCxnSpPr>
              <a:stCxn id="42" idx="3"/>
              <a:endCxn id="52" idx="0"/>
            </p:cNvCxnSpPr>
            <p:nvPr/>
          </p:nvCxnSpPr>
          <p:spPr>
            <a:xfrm>
              <a:off x="6217920" y="4070545"/>
              <a:ext cx="195072" cy="804494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74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9E9DF-479E-4AC1-A768-ED846FFCA18F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16" y="91440"/>
            <a:ext cx="6714446" cy="6766560"/>
            <a:chOff x="2377440" y="330578"/>
            <a:chExt cx="4870704" cy="49085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999C76-351E-4F90-BC0F-25900F486B47}"/>
                </a:ext>
              </a:extLst>
            </p:cNvPr>
            <p:cNvSpPr/>
            <p:nvPr/>
          </p:nvSpPr>
          <p:spPr>
            <a:xfrm>
              <a:off x="4431792" y="330578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/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0.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=1</m:t>
                      </m:r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  <a:p>
                  <a:pPr algn="ctr"/>
                  <a:r>
                    <a:rPr lang="en-US" sz="1200" dirty="0">
                      <a:latin typeface="Jost" pitchFamily="2" charset="0"/>
                      <a:ea typeface="Jost" pitchFamily="2" charset="0"/>
                    </a:rPr>
                    <a:t>(j = 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blipFill>
                  <a:blip r:embed="rId2"/>
                  <a:stretch>
                    <a:fillRect t="-1099" b="-65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1D55867-3EEE-4AF5-8E8B-B8D40D6C352B}"/>
                </a:ext>
              </a:extLst>
            </p:cNvPr>
            <p:cNvSpPr/>
            <p:nvPr/>
          </p:nvSpPr>
          <p:spPr>
            <a:xfrm>
              <a:off x="4431792" y="1014497"/>
              <a:ext cx="1786128" cy="495485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/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1. Select a template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blipFill>
                  <a:blip r:embed="rId3"/>
                  <a:stretch>
                    <a:fillRect t="-3030" r="-990" b="-40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3DD661-DFDB-4CBF-8F9A-960EA2E89879}"/>
                </a:ext>
              </a:extLst>
            </p:cNvPr>
            <p:cNvSpPr/>
            <p:nvPr/>
          </p:nvSpPr>
          <p:spPr>
            <a:xfrm>
              <a:off x="4431792" y="1715537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DC654-4610-4D8D-8698-DDD10753EC60}"/>
                </a:ext>
              </a:extLst>
            </p:cNvPr>
            <p:cNvSpPr txBox="1"/>
            <p:nvPr/>
          </p:nvSpPr>
          <p:spPr>
            <a:xfrm>
              <a:off x="4504944" y="1759064"/>
              <a:ext cx="1670304" cy="4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2. Match units within grid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37D217A-D770-4D64-A702-9BD0692824C5}"/>
                </a:ext>
              </a:extLst>
            </p:cNvPr>
            <p:cNvSpPr/>
            <p:nvPr/>
          </p:nvSpPr>
          <p:spPr>
            <a:xfrm>
              <a:off x="4431792" y="2398346"/>
              <a:ext cx="1786128" cy="523864"/>
            </a:xfrm>
            <a:prstGeom prst="roundRect">
              <a:avLst/>
            </a:prstGeom>
            <a:solidFill>
              <a:srgbClr val="FF6462">
                <a:alpha val="40000"/>
              </a:srgbClr>
            </a:solidFill>
            <a:ln w="19050">
              <a:solidFill>
                <a:srgbClr val="FF6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/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3. Fit local polynomial and find new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blipFill>
                  <a:blip r:embed="rId4"/>
                  <a:stretch>
                    <a:fillRect t="-2970" b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CAD295E3-C032-45BC-9C1A-FB2A9C608A12}"/>
                </a:ext>
              </a:extLst>
            </p:cNvPr>
            <p:cNvSpPr/>
            <p:nvPr/>
          </p:nvSpPr>
          <p:spPr>
            <a:xfrm>
              <a:off x="4431792" y="3659065"/>
              <a:ext cx="1786128" cy="822960"/>
            </a:xfrm>
            <a:prstGeom prst="diamond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/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blipFill>
                  <a:blip r:embed="rId5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0B55BD5-841C-495E-BB49-EF37647630A2}"/>
                </a:ext>
              </a:extLst>
            </p:cNvPr>
            <p:cNvSpPr/>
            <p:nvPr/>
          </p:nvSpPr>
          <p:spPr>
            <a:xfrm>
              <a:off x="4431792" y="3113430"/>
              <a:ext cx="1786128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/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4. Update</a:t>
                  </a:r>
                  <a:r>
                    <a:rPr lang="en-US" sz="1600" dirty="0">
                      <a:ea typeface="Jost" pitchFamily="2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blipFill>
                  <a:blip r:embed="rId6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38CF44-ACBC-4A7C-83D1-EC659926B03C}"/>
                </a:ext>
              </a:extLst>
            </p:cNvPr>
            <p:cNvSpPr txBox="1"/>
            <p:nvPr/>
          </p:nvSpPr>
          <p:spPr>
            <a:xfrm>
              <a:off x="3907536" y="4088431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Yes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7BAA37-88B8-4224-A169-462DB0D197FF}"/>
                </a:ext>
              </a:extLst>
            </p:cNvPr>
            <p:cNvSpPr/>
            <p:nvPr/>
          </p:nvSpPr>
          <p:spPr>
            <a:xfrm>
              <a:off x="2377440" y="2087575"/>
              <a:ext cx="1786128" cy="68354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B5B277-2B24-4032-9B90-A08482EB8D14}"/>
                </a:ext>
              </a:extLst>
            </p:cNvPr>
            <p:cNvSpPr txBox="1"/>
            <p:nvPr/>
          </p:nvSpPr>
          <p:spPr>
            <a:xfrm>
              <a:off x="2392678" y="2124552"/>
              <a:ext cx="1770889" cy="6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5a. Expand template region</a:t>
              </a:r>
            </a:p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(j = j+1)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B4BB6B-5C1A-4B45-BEF2-467017ABB721}"/>
                </a:ext>
              </a:extLst>
            </p:cNvPr>
            <p:cNvSpPr/>
            <p:nvPr/>
          </p:nvSpPr>
          <p:spPr>
            <a:xfrm>
              <a:off x="5577840" y="4875039"/>
              <a:ext cx="1670304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/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5b.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blipFill>
                  <a:blip r:embed="rId7"/>
                  <a:stretch>
                    <a:fillRect t="-166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92213F0-14C9-4E19-A729-9FAC2513795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3172968" y="2746873"/>
              <a:ext cx="1258824" cy="1323672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CAAB97-0FA3-44A9-91C4-D44A3D1423FB}"/>
                </a:ext>
              </a:extLst>
            </p:cNvPr>
            <p:cNvSpPr txBox="1"/>
            <p:nvPr/>
          </p:nvSpPr>
          <p:spPr>
            <a:xfrm>
              <a:off x="6412992" y="4088430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No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F83D168-BB92-4005-BF49-151C2F1538DC}"/>
                </a:ext>
              </a:extLst>
            </p:cNvPr>
            <p:cNvCxnSpPr>
              <a:cxnSpLocks/>
              <a:stCxn id="50" idx="0"/>
              <a:endCxn id="32" idx="1"/>
            </p:cNvCxnSpPr>
            <p:nvPr/>
          </p:nvCxnSpPr>
          <p:spPr>
            <a:xfrm rot="5400000" flipH="1" flipV="1">
              <a:off x="3438481" y="1094264"/>
              <a:ext cx="825335" cy="116128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06E687-4C65-44DF-961F-BC972F14B52C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5324856" y="835769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A9C8A61-96C4-4C8A-838A-27E6F9FB2A9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5324856" y="1498783"/>
              <a:ext cx="0" cy="2167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760EC6-09B4-4F0B-ACE5-D6609B98A2C2}"/>
                </a:ext>
              </a:extLst>
            </p:cNvPr>
            <p:cNvCxnSpPr/>
            <p:nvPr/>
          </p:nvCxnSpPr>
          <p:spPr>
            <a:xfrm>
              <a:off x="5303520" y="2220728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668DEC-2DB4-4ACD-87F4-E73D6B6D8C07}"/>
                </a:ext>
              </a:extLst>
            </p:cNvPr>
            <p:cNvCxnSpPr/>
            <p:nvPr/>
          </p:nvCxnSpPr>
          <p:spPr>
            <a:xfrm>
              <a:off x="5327904" y="2934702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66E13E9-D27A-40F8-BC44-F9E2F1D41D06}"/>
                </a:ext>
              </a:extLst>
            </p:cNvPr>
            <p:cNvCxnSpPr/>
            <p:nvPr/>
          </p:nvCxnSpPr>
          <p:spPr>
            <a:xfrm>
              <a:off x="5324856" y="3480337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87A484D-292C-498E-B5D2-517457A02C61}"/>
                </a:ext>
              </a:extLst>
            </p:cNvPr>
            <p:cNvCxnSpPr>
              <a:stCxn id="42" idx="3"/>
              <a:endCxn id="52" idx="0"/>
            </p:cNvCxnSpPr>
            <p:nvPr/>
          </p:nvCxnSpPr>
          <p:spPr>
            <a:xfrm>
              <a:off x="6217920" y="4070545"/>
              <a:ext cx="195072" cy="804494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216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9E9DF-479E-4AC1-A768-ED846FFCA18F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16" y="91440"/>
            <a:ext cx="6714446" cy="6766560"/>
            <a:chOff x="2377440" y="330578"/>
            <a:chExt cx="4870704" cy="49085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999C76-351E-4F90-BC0F-25900F486B47}"/>
                </a:ext>
              </a:extLst>
            </p:cNvPr>
            <p:cNvSpPr/>
            <p:nvPr/>
          </p:nvSpPr>
          <p:spPr>
            <a:xfrm>
              <a:off x="4431792" y="330578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/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0.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=1</m:t>
                      </m:r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  <a:p>
                  <a:pPr algn="ctr"/>
                  <a:r>
                    <a:rPr lang="en-US" sz="1200" dirty="0">
                      <a:latin typeface="Jost" pitchFamily="2" charset="0"/>
                      <a:ea typeface="Jost" pitchFamily="2" charset="0"/>
                    </a:rPr>
                    <a:t>(j = 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blipFill>
                  <a:blip r:embed="rId2"/>
                  <a:stretch>
                    <a:fillRect t="-1099" b="-65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1D55867-3EEE-4AF5-8E8B-B8D40D6C352B}"/>
                </a:ext>
              </a:extLst>
            </p:cNvPr>
            <p:cNvSpPr/>
            <p:nvPr/>
          </p:nvSpPr>
          <p:spPr>
            <a:xfrm>
              <a:off x="4431792" y="1014497"/>
              <a:ext cx="1786128" cy="495485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/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1. Select a template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blipFill>
                  <a:blip r:embed="rId3"/>
                  <a:stretch>
                    <a:fillRect t="-3030" r="-990" b="-40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3DD661-DFDB-4CBF-8F9A-960EA2E89879}"/>
                </a:ext>
              </a:extLst>
            </p:cNvPr>
            <p:cNvSpPr/>
            <p:nvPr/>
          </p:nvSpPr>
          <p:spPr>
            <a:xfrm>
              <a:off x="4431792" y="1715537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DC654-4610-4D8D-8698-DDD10753EC60}"/>
                </a:ext>
              </a:extLst>
            </p:cNvPr>
            <p:cNvSpPr txBox="1"/>
            <p:nvPr/>
          </p:nvSpPr>
          <p:spPr>
            <a:xfrm>
              <a:off x="4504944" y="1759064"/>
              <a:ext cx="1670304" cy="4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2. Match units within grid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37D217A-D770-4D64-A702-9BD0692824C5}"/>
                </a:ext>
              </a:extLst>
            </p:cNvPr>
            <p:cNvSpPr/>
            <p:nvPr/>
          </p:nvSpPr>
          <p:spPr>
            <a:xfrm>
              <a:off x="4431792" y="2398346"/>
              <a:ext cx="1786128" cy="523864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/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3. Fit local polynomial and find new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blipFill>
                  <a:blip r:embed="rId4"/>
                  <a:stretch>
                    <a:fillRect t="-2970" b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CAD295E3-C032-45BC-9C1A-FB2A9C608A12}"/>
                </a:ext>
              </a:extLst>
            </p:cNvPr>
            <p:cNvSpPr/>
            <p:nvPr/>
          </p:nvSpPr>
          <p:spPr>
            <a:xfrm>
              <a:off x="4431792" y="3659065"/>
              <a:ext cx="1786128" cy="822960"/>
            </a:xfrm>
            <a:prstGeom prst="diamond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/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blipFill>
                  <a:blip r:embed="rId5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0B55BD5-841C-495E-BB49-EF37647630A2}"/>
                </a:ext>
              </a:extLst>
            </p:cNvPr>
            <p:cNvSpPr/>
            <p:nvPr/>
          </p:nvSpPr>
          <p:spPr>
            <a:xfrm>
              <a:off x="4431792" y="3113430"/>
              <a:ext cx="1786128" cy="364052"/>
            </a:xfrm>
            <a:prstGeom prst="roundRect">
              <a:avLst/>
            </a:prstGeom>
            <a:solidFill>
              <a:srgbClr val="FF6462">
                <a:alpha val="40000"/>
              </a:srgbClr>
            </a:solidFill>
            <a:ln w="19050">
              <a:solidFill>
                <a:srgbClr val="FF6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/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4. Update</a:t>
                  </a:r>
                  <a:r>
                    <a:rPr lang="en-US" sz="1600" dirty="0">
                      <a:ea typeface="Jost" pitchFamily="2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blipFill>
                  <a:blip r:embed="rId6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38CF44-ACBC-4A7C-83D1-EC659926B03C}"/>
                </a:ext>
              </a:extLst>
            </p:cNvPr>
            <p:cNvSpPr txBox="1"/>
            <p:nvPr/>
          </p:nvSpPr>
          <p:spPr>
            <a:xfrm>
              <a:off x="3907536" y="4088431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Yes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7BAA37-88B8-4224-A169-462DB0D197FF}"/>
                </a:ext>
              </a:extLst>
            </p:cNvPr>
            <p:cNvSpPr/>
            <p:nvPr/>
          </p:nvSpPr>
          <p:spPr>
            <a:xfrm>
              <a:off x="2377440" y="2087575"/>
              <a:ext cx="1786128" cy="68354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B5B277-2B24-4032-9B90-A08482EB8D14}"/>
                </a:ext>
              </a:extLst>
            </p:cNvPr>
            <p:cNvSpPr txBox="1"/>
            <p:nvPr/>
          </p:nvSpPr>
          <p:spPr>
            <a:xfrm>
              <a:off x="2392678" y="2124552"/>
              <a:ext cx="1770889" cy="6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5a. Expand template region</a:t>
              </a:r>
            </a:p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(j = j+1)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B4BB6B-5C1A-4B45-BEF2-467017ABB721}"/>
                </a:ext>
              </a:extLst>
            </p:cNvPr>
            <p:cNvSpPr/>
            <p:nvPr/>
          </p:nvSpPr>
          <p:spPr>
            <a:xfrm>
              <a:off x="5577840" y="4875039"/>
              <a:ext cx="1670304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/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5b.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blipFill>
                  <a:blip r:embed="rId7"/>
                  <a:stretch>
                    <a:fillRect t="-166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92213F0-14C9-4E19-A729-9FAC2513795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3172968" y="2746873"/>
              <a:ext cx="1258824" cy="1323672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CAAB97-0FA3-44A9-91C4-D44A3D1423FB}"/>
                </a:ext>
              </a:extLst>
            </p:cNvPr>
            <p:cNvSpPr txBox="1"/>
            <p:nvPr/>
          </p:nvSpPr>
          <p:spPr>
            <a:xfrm>
              <a:off x="6412992" y="4088430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No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F83D168-BB92-4005-BF49-151C2F1538DC}"/>
                </a:ext>
              </a:extLst>
            </p:cNvPr>
            <p:cNvCxnSpPr>
              <a:cxnSpLocks/>
              <a:stCxn id="50" idx="0"/>
              <a:endCxn id="32" idx="1"/>
            </p:cNvCxnSpPr>
            <p:nvPr/>
          </p:nvCxnSpPr>
          <p:spPr>
            <a:xfrm rot="5400000" flipH="1" flipV="1">
              <a:off x="3438481" y="1094264"/>
              <a:ext cx="825335" cy="116128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06E687-4C65-44DF-961F-BC972F14B52C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5324856" y="835769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A9C8A61-96C4-4C8A-838A-27E6F9FB2A9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5324856" y="1498783"/>
              <a:ext cx="0" cy="2167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760EC6-09B4-4F0B-ACE5-D6609B98A2C2}"/>
                </a:ext>
              </a:extLst>
            </p:cNvPr>
            <p:cNvCxnSpPr/>
            <p:nvPr/>
          </p:nvCxnSpPr>
          <p:spPr>
            <a:xfrm>
              <a:off x="5303520" y="2220728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668DEC-2DB4-4ACD-87F4-E73D6B6D8C07}"/>
                </a:ext>
              </a:extLst>
            </p:cNvPr>
            <p:cNvCxnSpPr/>
            <p:nvPr/>
          </p:nvCxnSpPr>
          <p:spPr>
            <a:xfrm>
              <a:off x="5327904" y="2934702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66E13E9-D27A-40F8-BC44-F9E2F1D41D06}"/>
                </a:ext>
              </a:extLst>
            </p:cNvPr>
            <p:cNvCxnSpPr/>
            <p:nvPr/>
          </p:nvCxnSpPr>
          <p:spPr>
            <a:xfrm>
              <a:off x="5324856" y="3480337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87A484D-292C-498E-B5D2-517457A02C61}"/>
                </a:ext>
              </a:extLst>
            </p:cNvPr>
            <p:cNvCxnSpPr>
              <a:stCxn id="42" idx="3"/>
              <a:endCxn id="52" idx="0"/>
            </p:cNvCxnSpPr>
            <p:nvPr/>
          </p:nvCxnSpPr>
          <p:spPr>
            <a:xfrm>
              <a:off x="6217920" y="4070545"/>
              <a:ext cx="195072" cy="804494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546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385EAC-B04C-4C20-83E6-52B69AB50757}"/>
              </a:ext>
            </a:extLst>
          </p:cNvPr>
          <p:cNvSpPr/>
          <p:nvPr/>
        </p:nvSpPr>
        <p:spPr>
          <a:xfrm>
            <a:off x="4431792" y="330578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/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0.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=1</m:t>
                    </m:r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  <a:p>
                <a:pPr algn="ctr"/>
                <a:r>
                  <a:rPr lang="en-US" sz="1050" dirty="0">
                    <a:latin typeface="Jost" pitchFamily="2" charset="0"/>
                    <a:ea typeface="Jost" pitchFamily="2" charset="0"/>
                  </a:rPr>
                  <a:t>(j = 0)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380A3F-DACA-45FC-B2A9-96A467F06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374105"/>
                <a:ext cx="1786128" cy="461921"/>
              </a:xfrm>
              <a:prstGeom prst="rect">
                <a:avLst/>
              </a:prstGeom>
              <a:blipFill>
                <a:blip r:embed="rId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9AB80-D797-45C7-BCFB-21E8C53A21F7}"/>
              </a:ext>
            </a:extLst>
          </p:cNvPr>
          <p:cNvSpPr/>
          <p:nvPr/>
        </p:nvSpPr>
        <p:spPr>
          <a:xfrm>
            <a:off x="4431792" y="1014497"/>
            <a:ext cx="1786128" cy="495485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/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1. Select a template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751F5-9491-468D-8E93-B10D82D51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792" y="1058024"/>
                <a:ext cx="1786128" cy="478785"/>
              </a:xfrm>
              <a:prstGeom prst="rect">
                <a:avLst/>
              </a:prstGeom>
              <a:blipFill>
                <a:blip r:embed="rId3"/>
                <a:stretch>
                  <a:fillRect t="-2564" r="-2389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63E22E-6916-49E0-8FEA-F467E23B5E5B}"/>
              </a:ext>
            </a:extLst>
          </p:cNvPr>
          <p:cNvSpPr/>
          <p:nvPr/>
        </p:nvSpPr>
        <p:spPr>
          <a:xfrm>
            <a:off x="4431792" y="1715537"/>
            <a:ext cx="1786128" cy="505191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AAA08-D3C3-4517-8388-61FF31FFD6A7}"/>
              </a:ext>
            </a:extLst>
          </p:cNvPr>
          <p:cNvSpPr txBox="1"/>
          <p:nvPr/>
        </p:nvSpPr>
        <p:spPr>
          <a:xfrm>
            <a:off x="4504944" y="1759064"/>
            <a:ext cx="167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2. Match units within grid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F76451-DBA8-491F-BB4C-2059FF022118}"/>
              </a:ext>
            </a:extLst>
          </p:cNvPr>
          <p:cNvSpPr/>
          <p:nvPr/>
        </p:nvSpPr>
        <p:spPr>
          <a:xfrm>
            <a:off x="4431792" y="2398346"/>
            <a:ext cx="1786128" cy="523864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/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3. Fit local polynomial and find new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C88A37-043D-41B6-AEC9-DAD5B0EE9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2441872"/>
                <a:ext cx="1670304" cy="485005"/>
              </a:xfrm>
              <a:prstGeom prst="rect">
                <a:avLst/>
              </a:prstGeom>
              <a:blipFill>
                <a:blip r:embed="rId4"/>
                <a:stretch>
                  <a:fillRect t="-2532" r="-730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Diamond 15">
            <a:extLst>
              <a:ext uri="{FF2B5EF4-FFF2-40B4-BE49-F238E27FC236}">
                <a16:creationId xmlns:a16="http://schemas.microsoft.com/office/drawing/2014/main" id="{55F0BDF5-CF81-4366-8892-A2A81D1F7C09}"/>
              </a:ext>
            </a:extLst>
          </p:cNvPr>
          <p:cNvSpPr/>
          <p:nvPr/>
        </p:nvSpPr>
        <p:spPr>
          <a:xfrm>
            <a:off x="4431792" y="3659065"/>
            <a:ext cx="1786128" cy="822960"/>
          </a:xfrm>
          <a:prstGeom prst="diamond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/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</m:sSub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&lt;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66D573-8642-42CB-8052-11EB79D09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932045"/>
                <a:ext cx="1670304" cy="300339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0E504A-FADB-4B46-9029-946161C3FC96}"/>
              </a:ext>
            </a:extLst>
          </p:cNvPr>
          <p:cNvSpPr/>
          <p:nvPr/>
        </p:nvSpPr>
        <p:spPr>
          <a:xfrm>
            <a:off x="4431792" y="3113430"/>
            <a:ext cx="1786128" cy="364052"/>
          </a:xfrm>
          <a:prstGeom prst="roundRect">
            <a:avLst/>
          </a:prstGeom>
          <a:solidFill>
            <a:srgbClr val="FF6462">
              <a:alpha val="40000"/>
            </a:srgbClr>
          </a:solidFill>
          <a:ln w="19050">
            <a:solidFill>
              <a:srgbClr val="FF64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/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4. Update</a:t>
                </a:r>
                <a:r>
                  <a:rPr lang="en-US" sz="1200" dirty="0">
                    <a:ea typeface="Jost" pitchFamily="2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  <m:r>
                      <a:rPr lang="en-US" sz="1200" b="0" i="1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+1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1A801DE-1E9C-46F5-9A20-1AE43737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944" y="3156956"/>
                <a:ext cx="1670304" cy="300339"/>
              </a:xfrm>
              <a:prstGeom prst="rect">
                <a:avLst/>
              </a:prstGeom>
              <a:blipFill>
                <a:blip r:embed="rId6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8D4F137C-E219-4B24-B670-530A960C75F3}"/>
              </a:ext>
            </a:extLst>
          </p:cNvPr>
          <p:cNvSpPr txBox="1"/>
          <p:nvPr/>
        </p:nvSpPr>
        <p:spPr>
          <a:xfrm>
            <a:off x="3907536" y="4088431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Yes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29E9AA-4274-4E85-8263-DDC67ABCD096}"/>
              </a:ext>
            </a:extLst>
          </p:cNvPr>
          <p:cNvSpPr/>
          <p:nvPr/>
        </p:nvSpPr>
        <p:spPr>
          <a:xfrm>
            <a:off x="2377440" y="2087575"/>
            <a:ext cx="1786128" cy="68354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8E6298-FC8C-4D06-8C7B-C0C61BDA13A1}"/>
              </a:ext>
            </a:extLst>
          </p:cNvPr>
          <p:cNvSpPr txBox="1"/>
          <p:nvPr/>
        </p:nvSpPr>
        <p:spPr>
          <a:xfrm>
            <a:off x="2392678" y="2124552"/>
            <a:ext cx="1770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5a. Expand template region</a:t>
            </a:r>
          </a:p>
          <a:p>
            <a:pPr algn="ctr"/>
            <a:r>
              <a:rPr lang="en-US" sz="1200" dirty="0">
                <a:latin typeface="Jost" pitchFamily="2" charset="0"/>
                <a:ea typeface="Jost" pitchFamily="2" charset="0"/>
              </a:rPr>
              <a:t>(j = j+1)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E90EC21-089C-4CC2-9CD2-01413151CB80}"/>
              </a:ext>
            </a:extLst>
          </p:cNvPr>
          <p:cNvSpPr/>
          <p:nvPr/>
        </p:nvSpPr>
        <p:spPr>
          <a:xfrm>
            <a:off x="5577840" y="4875039"/>
            <a:ext cx="1670304" cy="364052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/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Jost" pitchFamily="2" charset="0"/>
                    <a:ea typeface="Jost" pitchFamily="2" charset="0"/>
                  </a:rPr>
                  <a:t>5b.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Jost" pitchFamily="2" charset="0"/>
                      </a:rPr>
                      <m:t>=</m:t>
                    </m:r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Jost" pitchFamily="2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j</m:t>
                        </m:r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−1</m:t>
                        </m:r>
                      </m:sub>
                      <m:sup>
                        <m:r>
                          <a:rPr lang="en-US" sz="1200" b="0" i="0" smtClean="0">
                            <a:latin typeface="Cambria Math" panose="02040503050406030204" pitchFamily="18" charset="0"/>
                            <a:ea typeface="Jost" pitchFamily="2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1200" dirty="0">
                  <a:latin typeface="Jost" pitchFamily="2" charset="0"/>
                  <a:ea typeface="Jost" pitchFamily="2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D4FCAE-7B2A-470B-A7D3-5481FCE6B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840" y="4910005"/>
                <a:ext cx="1670304" cy="300339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AF666C4-DDC1-4751-B31A-3E43F54DB1F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>
            <a:off x="3172968" y="2746873"/>
            <a:ext cx="1258824" cy="1323672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E7948D9-CC28-4A09-B60A-828261500768}"/>
              </a:ext>
            </a:extLst>
          </p:cNvPr>
          <p:cNvSpPr txBox="1"/>
          <p:nvPr/>
        </p:nvSpPr>
        <p:spPr>
          <a:xfrm>
            <a:off x="6412992" y="4088430"/>
            <a:ext cx="676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Jost" pitchFamily="2" charset="0"/>
                <a:ea typeface="Jost" pitchFamily="2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5AF3B10-9E60-4ACB-ACC5-CA1F6E0A22A5}"/>
              </a:ext>
            </a:extLst>
          </p:cNvPr>
          <p:cNvCxnSpPr>
            <a:cxnSpLocks/>
            <a:stCxn id="36" idx="0"/>
            <a:endCxn id="10" idx="1"/>
          </p:cNvCxnSpPr>
          <p:nvPr/>
        </p:nvCxnSpPr>
        <p:spPr>
          <a:xfrm rot="5400000" flipH="1" flipV="1">
            <a:off x="3438481" y="1094264"/>
            <a:ext cx="825335" cy="1161288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6655B2-9CEC-4606-9631-BFB47B32566B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324856" y="83576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EE0B75A-A087-462B-A63B-7EADAF5C3F77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5324856" y="1536809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93864F-963D-4C0F-AD51-5E6259A3ADAD}"/>
              </a:ext>
            </a:extLst>
          </p:cNvPr>
          <p:cNvCxnSpPr/>
          <p:nvPr/>
        </p:nvCxnSpPr>
        <p:spPr>
          <a:xfrm>
            <a:off x="5303520" y="2220728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F5232D-99B8-4F51-B48C-BE33AD2E0424}"/>
              </a:ext>
            </a:extLst>
          </p:cNvPr>
          <p:cNvCxnSpPr/>
          <p:nvPr/>
        </p:nvCxnSpPr>
        <p:spPr>
          <a:xfrm>
            <a:off x="5327904" y="2934702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082B0C-998C-412E-AF5F-4BE0B8A9EBB6}"/>
              </a:ext>
            </a:extLst>
          </p:cNvPr>
          <p:cNvCxnSpPr/>
          <p:nvPr/>
        </p:nvCxnSpPr>
        <p:spPr>
          <a:xfrm>
            <a:off x="5324856" y="3480337"/>
            <a:ext cx="0" cy="178728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9DD4786-4128-4094-AB4C-14CADCBCD8B7}"/>
              </a:ext>
            </a:extLst>
          </p:cNvPr>
          <p:cNvCxnSpPr>
            <a:stCxn id="16" idx="3"/>
            <a:endCxn id="40" idx="0"/>
          </p:cNvCxnSpPr>
          <p:nvPr/>
        </p:nvCxnSpPr>
        <p:spPr>
          <a:xfrm>
            <a:off x="6217920" y="4070545"/>
            <a:ext cx="195072" cy="804494"/>
          </a:xfrm>
          <a:prstGeom prst="bentConnector2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51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9E9DF-479E-4AC1-A768-ED846FFCA18F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16" y="91440"/>
            <a:ext cx="6714446" cy="6766560"/>
            <a:chOff x="2377440" y="330578"/>
            <a:chExt cx="4870704" cy="49085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999C76-351E-4F90-BC0F-25900F486B47}"/>
                </a:ext>
              </a:extLst>
            </p:cNvPr>
            <p:cNvSpPr/>
            <p:nvPr/>
          </p:nvSpPr>
          <p:spPr>
            <a:xfrm>
              <a:off x="4431792" y="330578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/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0.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=1</m:t>
                      </m:r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  <a:p>
                  <a:pPr algn="ctr"/>
                  <a:r>
                    <a:rPr lang="en-US" sz="1200" dirty="0">
                      <a:latin typeface="Jost" pitchFamily="2" charset="0"/>
                      <a:ea typeface="Jost" pitchFamily="2" charset="0"/>
                    </a:rPr>
                    <a:t>(j = 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blipFill>
                  <a:blip r:embed="rId2"/>
                  <a:stretch>
                    <a:fillRect t="-1099" b="-65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1D55867-3EEE-4AF5-8E8B-B8D40D6C352B}"/>
                </a:ext>
              </a:extLst>
            </p:cNvPr>
            <p:cNvSpPr/>
            <p:nvPr/>
          </p:nvSpPr>
          <p:spPr>
            <a:xfrm>
              <a:off x="4431792" y="1014497"/>
              <a:ext cx="1786128" cy="495485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/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1. Select a template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blipFill>
                  <a:blip r:embed="rId3"/>
                  <a:stretch>
                    <a:fillRect t="-3030" r="-990" b="-40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3DD661-DFDB-4CBF-8F9A-960EA2E89879}"/>
                </a:ext>
              </a:extLst>
            </p:cNvPr>
            <p:cNvSpPr/>
            <p:nvPr/>
          </p:nvSpPr>
          <p:spPr>
            <a:xfrm>
              <a:off x="4431792" y="1715537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DC654-4610-4D8D-8698-DDD10753EC60}"/>
                </a:ext>
              </a:extLst>
            </p:cNvPr>
            <p:cNvSpPr txBox="1"/>
            <p:nvPr/>
          </p:nvSpPr>
          <p:spPr>
            <a:xfrm>
              <a:off x="4504944" y="1759064"/>
              <a:ext cx="1670304" cy="4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2. Match units within grid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37D217A-D770-4D64-A702-9BD0692824C5}"/>
                </a:ext>
              </a:extLst>
            </p:cNvPr>
            <p:cNvSpPr/>
            <p:nvPr/>
          </p:nvSpPr>
          <p:spPr>
            <a:xfrm>
              <a:off x="4431792" y="2398346"/>
              <a:ext cx="1786128" cy="523864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/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3. Fit local polynomial and find new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blipFill>
                  <a:blip r:embed="rId4"/>
                  <a:stretch>
                    <a:fillRect t="-2970" b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CAD295E3-C032-45BC-9C1A-FB2A9C608A12}"/>
                </a:ext>
              </a:extLst>
            </p:cNvPr>
            <p:cNvSpPr/>
            <p:nvPr/>
          </p:nvSpPr>
          <p:spPr>
            <a:xfrm>
              <a:off x="4431792" y="3659065"/>
              <a:ext cx="1786128" cy="822960"/>
            </a:xfrm>
            <a:prstGeom prst="diamond">
              <a:avLst/>
            </a:prstGeom>
            <a:solidFill>
              <a:srgbClr val="900DA4">
                <a:alpha val="40000"/>
              </a:srgbClr>
            </a:solidFill>
            <a:ln w="19050">
              <a:solidFill>
                <a:srgbClr val="900DA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/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blipFill>
                  <a:blip r:embed="rId5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0B55BD5-841C-495E-BB49-EF37647630A2}"/>
                </a:ext>
              </a:extLst>
            </p:cNvPr>
            <p:cNvSpPr/>
            <p:nvPr/>
          </p:nvSpPr>
          <p:spPr>
            <a:xfrm>
              <a:off x="4431792" y="3113430"/>
              <a:ext cx="1786128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/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4. Update</a:t>
                  </a:r>
                  <a:r>
                    <a:rPr lang="en-US" sz="1600" dirty="0">
                      <a:ea typeface="Jost" pitchFamily="2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blipFill>
                  <a:blip r:embed="rId6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38CF44-ACBC-4A7C-83D1-EC659926B03C}"/>
                </a:ext>
              </a:extLst>
            </p:cNvPr>
            <p:cNvSpPr txBox="1"/>
            <p:nvPr/>
          </p:nvSpPr>
          <p:spPr>
            <a:xfrm>
              <a:off x="3907536" y="4088431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Yes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7BAA37-88B8-4224-A169-462DB0D197FF}"/>
                </a:ext>
              </a:extLst>
            </p:cNvPr>
            <p:cNvSpPr/>
            <p:nvPr/>
          </p:nvSpPr>
          <p:spPr>
            <a:xfrm>
              <a:off x="2377440" y="2087575"/>
              <a:ext cx="1786128" cy="68354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B5B277-2B24-4032-9B90-A08482EB8D14}"/>
                </a:ext>
              </a:extLst>
            </p:cNvPr>
            <p:cNvSpPr txBox="1"/>
            <p:nvPr/>
          </p:nvSpPr>
          <p:spPr>
            <a:xfrm>
              <a:off x="2392678" y="2124552"/>
              <a:ext cx="1770889" cy="6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5a. Expand template region</a:t>
              </a:r>
            </a:p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(j = j+1)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B4BB6B-5C1A-4B45-BEF2-467017ABB721}"/>
                </a:ext>
              </a:extLst>
            </p:cNvPr>
            <p:cNvSpPr/>
            <p:nvPr/>
          </p:nvSpPr>
          <p:spPr>
            <a:xfrm>
              <a:off x="5577840" y="4875039"/>
              <a:ext cx="1670304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/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5b.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blipFill>
                  <a:blip r:embed="rId7"/>
                  <a:stretch>
                    <a:fillRect t="-166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92213F0-14C9-4E19-A729-9FAC2513795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3172968" y="2746873"/>
              <a:ext cx="1258824" cy="1323672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CAAB97-0FA3-44A9-91C4-D44A3D1423FB}"/>
                </a:ext>
              </a:extLst>
            </p:cNvPr>
            <p:cNvSpPr txBox="1"/>
            <p:nvPr/>
          </p:nvSpPr>
          <p:spPr>
            <a:xfrm>
              <a:off x="6412992" y="4088430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No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F83D168-BB92-4005-BF49-151C2F1538DC}"/>
                </a:ext>
              </a:extLst>
            </p:cNvPr>
            <p:cNvCxnSpPr>
              <a:cxnSpLocks/>
              <a:stCxn id="50" idx="0"/>
              <a:endCxn id="32" idx="1"/>
            </p:cNvCxnSpPr>
            <p:nvPr/>
          </p:nvCxnSpPr>
          <p:spPr>
            <a:xfrm rot="5400000" flipH="1" flipV="1">
              <a:off x="3438481" y="1094264"/>
              <a:ext cx="825335" cy="116128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06E687-4C65-44DF-961F-BC972F14B52C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5324856" y="835769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A9C8A61-96C4-4C8A-838A-27E6F9FB2A9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5324856" y="1498783"/>
              <a:ext cx="0" cy="2167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760EC6-09B4-4F0B-ACE5-D6609B98A2C2}"/>
                </a:ext>
              </a:extLst>
            </p:cNvPr>
            <p:cNvCxnSpPr/>
            <p:nvPr/>
          </p:nvCxnSpPr>
          <p:spPr>
            <a:xfrm>
              <a:off x="5303520" y="2220728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668DEC-2DB4-4ACD-87F4-E73D6B6D8C07}"/>
                </a:ext>
              </a:extLst>
            </p:cNvPr>
            <p:cNvCxnSpPr/>
            <p:nvPr/>
          </p:nvCxnSpPr>
          <p:spPr>
            <a:xfrm>
              <a:off x="5327904" y="2934702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66E13E9-D27A-40F8-BC44-F9E2F1D41D06}"/>
                </a:ext>
              </a:extLst>
            </p:cNvPr>
            <p:cNvCxnSpPr/>
            <p:nvPr/>
          </p:nvCxnSpPr>
          <p:spPr>
            <a:xfrm>
              <a:off x="5324856" y="3480337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87A484D-292C-498E-B5D2-517457A02C61}"/>
                </a:ext>
              </a:extLst>
            </p:cNvPr>
            <p:cNvCxnSpPr>
              <a:stCxn id="42" idx="3"/>
              <a:endCxn id="52" idx="0"/>
            </p:cNvCxnSpPr>
            <p:nvPr/>
          </p:nvCxnSpPr>
          <p:spPr>
            <a:xfrm>
              <a:off x="6217920" y="4070545"/>
              <a:ext cx="195072" cy="804494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47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E59E9DF-479E-4AC1-A768-ED846FFCA18F}"/>
              </a:ext>
            </a:extLst>
          </p:cNvPr>
          <p:cNvGrpSpPr>
            <a:grpSpLocks noChangeAspect="1"/>
          </p:cNvGrpSpPr>
          <p:nvPr/>
        </p:nvGrpSpPr>
        <p:grpSpPr>
          <a:xfrm>
            <a:off x="2370616" y="91440"/>
            <a:ext cx="6714446" cy="6766560"/>
            <a:chOff x="2377440" y="330578"/>
            <a:chExt cx="4870704" cy="4908513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8999C76-351E-4F90-BC0F-25900F486B47}"/>
                </a:ext>
              </a:extLst>
            </p:cNvPr>
            <p:cNvSpPr/>
            <p:nvPr/>
          </p:nvSpPr>
          <p:spPr>
            <a:xfrm>
              <a:off x="4431792" y="330578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/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0. Set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in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=1</m:t>
                      </m:r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  <a:p>
                  <a:pPr algn="ctr"/>
                  <a:r>
                    <a:rPr lang="en-US" sz="1200" dirty="0">
                      <a:latin typeface="Jost" pitchFamily="2" charset="0"/>
                      <a:ea typeface="Jost" pitchFamily="2" charset="0"/>
                    </a:rPr>
                    <a:t>(j = 0)</a:t>
                  </a: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AC42D5D-8155-4E78-A2CE-308BAAE2D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374105"/>
                  <a:ext cx="1786128" cy="402107"/>
                </a:xfrm>
                <a:prstGeom prst="rect">
                  <a:avLst/>
                </a:prstGeom>
                <a:blipFill>
                  <a:blip r:embed="rId2"/>
                  <a:stretch>
                    <a:fillRect t="-1099" b="-65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1D55867-3EEE-4AF5-8E8B-B8D40D6C352B}"/>
                </a:ext>
              </a:extLst>
            </p:cNvPr>
            <p:cNvSpPr/>
            <p:nvPr/>
          </p:nvSpPr>
          <p:spPr>
            <a:xfrm>
              <a:off x="4431792" y="1014497"/>
              <a:ext cx="1786128" cy="495485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/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1. Select a template from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78A813-C3D1-4542-9CD4-0C2DA5B86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792" y="1058024"/>
                  <a:ext cx="1786128" cy="440759"/>
                </a:xfrm>
                <a:prstGeom prst="rect">
                  <a:avLst/>
                </a:prstGeom>
                <a:blipFill>
                  <a:blip r:embed="rId3"/>
                  <a:stretch>
                    <a:fillRect t="-3030" r="-990" b="-40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3DD661-DFDB-4CBF-8F9A-960EA2E89879}"/>
                </a:ext>
              </a:extLst>
            </p:cNvPr>
            <p:cNvSpPr/>
            <p:nvPr/>
          </p:nvSpPr>
          <p:spPr>
            <a:xfrm>
              <a:off x="4431792" y="1715537"/>
              <a:ext cx="1786128" cy="505191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7DC654-4610-4D8D-8698-DDD10753EC60}"/>
                </a:ext>
              </a:extLst>
            </p:cNvPr>
            <p:cNvSpPr txBox="1"/>
            <p:nvPr/>
          </p:nvSpPr>
          <p:spPr>
            <a:xfrm>
              <a:off x="4504944" y="1759064"/>
              <a:ext cx="1670304" cy="424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2. Match units within grid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737D217A-D770-4D64-A702-9BD0692824C5}"/>
                </a:ext>
              </a:extLst>
            </p:cNvPr>
            <p:cNvSpPr/>
            <p:nvPr/>
          </p:nvSpPr>
          <p:spPr>
            <a:xfrm>
              <a:off x="4431792" y="2398346"/>
              <a:ext cx="1786128" cy="523864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/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3. Fit local polynomial and find new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88BCA7A-5D1C-4774-A136-B5B276ACC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2441872"/>
                  <a:ext cx="1670304" cy="446760"/>
                </a:xfrm>
                <a:prstGeom prst="rect">
                  <a:avLst/>
                </a:prstGeom>
                <a:blipFill>
                  <a:blip r:embed="rId4"/>
                  <a:stretch>
                    <a:fillRect t="-2970" b="-89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CAD295E3-C032-45BC-9C1A-FB2A9C608A12}"/>
                </a:ext>
              </a:extLst>
            </p:cNvPr>
            <p:cNvSpPr/>
            <p:nvPr/>
          </p:nvSpPr>
          <p:spPr>
            <a:xfrm>
              <a:off x="4431792" y="3659065"/>
              <a:ext cx="1786128" cy="822960"/>
            </a:xfrm>
            <a:prstGeom prst="diamond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/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</m:sSub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B24B314-6827-4AA4-B558-73040D38B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932045"/>
                  <a:ext cx="1670304" cy="268149"/>
                </a:xfrm>
                <a:prstGeom prst="rect">
                  <a:avLst/>
                </a:prstGeom>
                <a:blipFill>
                  <a:blip r:embed="rId5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0B55BD5-841C-495E-BB49-EF37647630A2}"/>
                </a:ext>
              </a:extLst>
            </p:cNvPr>
            <p:cNvSpPr/>
            <p:nvPr/>
          </p:nvSpPr>
          <p:spPr>
            <a:xfrm>
              <a:off x="4431792" y="3113430"/>
              <a:ext cx="1786128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/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4. Update</a:t>
                  </a:r>
                  <a:r>
                    <a:rPr lang="en-US" sz="1600" dirty="0">
                      <a:ea typeface="Jost" pitchFamily="2" charset="0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+1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E8BF04F-3E86-4974-B125-8BCA9DE62C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4944" y="3156956"/>
                  <a:ext cx="1670304" cy="268149"/>
                </a:xfrm>
                <a:prstGeom prst="rect">
                  <a:avLst/>
                </a:prstGeom>
                <a:blipFill>
                  <a:blip r:embed="rId6"/>
                  <a:stretch>
                    <a:fillRect t="-1639"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D38CF44-ACBC-4A7C-83D1-EC659926B03C}"/>
                </a:ext>
              </a:extLst>
            </p:cNvPr>
            <p:cNvSpPr txBox="1"/>
            <p:nvPr/>
          </p:nvSpPr>
          <p:spPr>
            <a:xfrm>
              <a:off x="3907536" y="4088431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Yes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A27BAA37-88B8-4224-A169-462DB0D197FF}"/>
                </a:ext>
              </a:extLst>
            </p:cNvPr>
            <p:cNvSpPr/>
            <p:nvPr/>
          </p:nvSpPr>
          <p:spPr>
            <a:xfrm>
              <a:off x="2377440" y="2087575"/>
              <a:ext cx="1786128" cy="683542"/>
            </a:xfrm>
            <a:prstGeom prst="roundRect">
              <a:avLst/>
            </a:prstGeom>
            <a:solidFill>
              <a:srgbClr val="FF6462">
                <a:alpha val="40000"/>
              </a:srgbClr>
            </a:solidFill>
            <a:ln w="19050">
              <a:solidFill>
                <a:srgbClr val="FF64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B5B277-2B24-4032-9B90-A08482EB8D14}"/>
                </a:ext>
              </a:extLst>
            </p:cNvPr>
            <p:cNvSpPr txBox="1"/>
            <p:nvPr/>
          </p:nvSpPr>
          <p:spPr>
            <a:xfrm>
              <a:off x="2392678" y="2124552"/>
              <a:ext cx="1770889" cy="6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5a. Expand template region</a:t>
              </a:r>
            </a:p>
            <a:p>
              <a:pPr algn="ctr"/>
              <a:r>
                <a:rPr lang="en-US" sz="1600" dirty="0">
                  <a:latin typeface="Jost" pitchFamily="2" charset="0"/>
                  <a:ea typeface="Jost" pitchFamily="2" charset="0"/>
                </a:rPr>
                <a:t>(j = j+1)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8BB4BB6B-5C1A-4B45-BEF2-467017ABB721}"/>
                </a:ext>
              </a:extLst>
            </p:cNvPr>
            <p:cNvSpPr/>
            <p:nvPr/>
          </p:nvSpPr>
          <p:spPr>
            <a:xfrm>
              <a:off x="5577840" y="4875039"/>
              <a:ext cx="1670304" cy="364052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/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latin typeface="Jost" pitchFamily="2" charset="0"/>
                      <a:ea typeface="Jost" pitchFamily="2" charset="0"/>
                    </a:rPr>
                    <a:t>5b. Set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0" smtClean="0">
                          <a:latin typeface="Cambria Math" panose="02040503050406030204" pitchFamily="18" charset="0"/>
                          <a:ea typeface="Jost" pitchFamily="2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j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−1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  <a:ea typeface="Jost" pitchFamily="2" charset="0"/>
                            </a:rPr>
                            <m:t>∗</m:t>
                          </m:r>
                        </m:sup>
                      </m:sSubSup>
                    </m:oMath>
                  </a14:m>
                  <a:endParaRPr lang="en-US" sz="1600" dirty="0">
                    <a:latin typeface="Jost" pitchFamily="2" charset="0"/>
                    <a:ea typeface="Jost" pitchFamily="2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50E2F66-9CA4-4AC4-B285-1083E9681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4910005"/>
                  <a:ext cx="1670304" cy="268149"/>
                </a:xfrm>
                <a:prstGeom prst="rect">
                  <a:avLst/>
                </a:prstGeom>
                <a:blipFill>
                  <a:blip r:embed="rId7"/>
                  <a:stretch>
                    <a:fillRect t="-1667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92213F0-14C9-4E19-A729-9FAC2513795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>
              <a:off x="3172968" y="2746873"/>
              <a:ext cx="1258824" cy="1323672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1CAAB97-0FA3-44A9-91C4-D44A3D1423FB}"/>
                </a:ext>
              </a:extLst>
            </p:cNvPr>
            <p:cNvSpPr txBox="1"/>
            <p:nvPr/>
          </p:nvSpPr>
          <p:spPr>
            <a:xfrm>
              <a:off x="6412992" y="4088430"/>
              <a:ext cx="676656" cy="24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Jost" pitchFamily="2" charset="0"/>
                  <a:ea typeface="Jost" pitchFamily="2" charset="0"/>
                </a:rPr>
                <a:t>No</a:t>
              </a:r>
              <a:endParaRPr lang="en-US" sz="1200" dirty="0">
                <a:latin typeface="Jost" pitchFamily="2" charset="0"/>
                <a:ea typeface="Jost" pitchFamily="2" charset="0"/>
              </a:endParaRPr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7F83D168-BB92-4005-BF49-151C2F1538DC}"/>
                </a:ext>
              </a:extLst>
            </p:cNvPr>
            <p:cNvCxnSpPr>
              <a:cxnSpLocks/>
              <a:stCxn id="50" idx="0"/>
              <a:endCxn id="32" idx="1"/>
            </p:cNvCxnSpPr>
            <p:nvPr/>
          </p:nvCxnSpPr>
          <p:spPr>
            <a:xfrm rot="5400000" flipH="1" flipV="1">
              <a:off x="3438481" y="1094264"/>
              <a:ext cx="825335" cy="1161288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306E687-4C65-44DF-961F-BC972F14B52C}"/>
                </a:ext>
              </a:extLst>
            </p:cNvPr>
            <p:cNvCxnSpPr>
              <a:stCxn id="29" idx="2"/>
              <a:endCxn id="32" idx="0"/>
            </p:cNvCxnSpPr>
            <p:nvPr/>
          </p:nvCxnSpPr>
          <p:spPr>
            <a:xfrm>
              <a:off x="5324856" y="835769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A9C8A61-96C4-4C8A-838A-27E6F9FB2A9C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>
              <a:off x="5324856" y="1498783"/>
              <a:ext cx="0" cy="216754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2760EC6-09B4-4F0B-ACE5-D6609B98A2C2}"/>
                </a:ext>
              </a:extLst>
            </p:cNvPr>
            <p:cNvCxnSpPr/>
            <p:nvPr/>
          </p:nvCxnSpPr>
          <p:spPr>
            <a:xfrm>
              <a:off x="5303520" y="2220728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5668DEC-2DB4-4ACD-87F4-E73D6B6D8C07}"/>
                </a:ext>
              </a:extLst>
            </p:cNvPr>
            <p:cNvCxnSpPr/>
            <p:nvPr/>
          </p:nvCxnSpPr>
          <p:spPr>
            <a:xfrm>
              <a:off x="5327904" y="2934702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66E13E9-D27A-40F8-BC44-F9E2F1D41D06}"/>
                </a:ext>
              </a:extLst>
            </p:cNvPr>
            <p:cNvCxnSpPr/>
            <p:nvPr/>
          </p:nvCxnSpPr>
          <p:spPr>
            <a:xfrm>
              <a:off x="5324856" y="3480337"/>
              <a:ext cx="0" cy="178728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387A484D-292C-498E-B5D2-517457A02C61}"/>
                </a:ext>
              </a:extLst>
            </p:cNvPr>
            <p:cNvCxnSpPr>
              <a:stCxn id="42" idx="3"/>
              <a:endCxn id="52" idx="0"/>
            </p:cNvCxnSpPr>
            <p:nvPr/>
          </p:nvCxnSpPr>
          <p:spPr>
            <a:xfrm>
              <a:off x="6217920" y="4070545"/>
              <a:ext cx="195072" cy="804494"/>
            </a:xfrm>
            <a:prstGeom prst="bentConnector2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2009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670</Words>
  <Application>Microsoft Office PowerPoint</Application>
  <PresentationFormat>Widescreen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Jost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Magdalena Bennett</dc:creator>
  <cp:lastModifiedBy>Magdalena Bennett</cp:lastModifiedBy>
  <cp:revision>10</cp:revision>
  <dcterms:created xsi:type="dcterms:W3CDTF">2021-03-11T16:20:03Z</dcterms:created>
  <dcterms:modified xsi:type="dcterms:W3CDTF">2021-03-12T03:19:57Z</dcterms:modified>
</cp:coreProperties>
</file>