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1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1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idyverse.org" TargetMode="External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://tidyverse.org" TargetMode="External"/><Relationship Id="rId4" Type="http://schemas.openxmlformats.org/officeDocument/2006/relationships/hyperlink" Target="http://rstudi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6" name="Rectangle"/>
          <p:cNvSpPr/>
          <p:nvPr/>
        </p:nvSpPr>
        <p:spPr>
          <a:xfrm>
            <a:off x="3759895" y="1672239"/>
            <a:ext cx="6425703" cy="689825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4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sp>
        <p:nvSpPr>
          <p:cNvPr id="149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Save Data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Data Impor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</a:p>
        </p:txBody>
      </p:sp>
      <p:sp>
        <p:nvSpPr>
          <p:cNvPr id="154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Data types</a:t>
            </a:r>
          </a:p>
        </p:txBody>
      </p:sp>
      <p:sp>
        <p:nvSpPr>
          <p:cNvPr id="156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7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58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0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t>OTHER TYPES OF DATA</a:t>
            </a:r>
          </a:p>
        </p:txBody>
      </p:sp>
      <p:sp>
        <p:nvSpPr>
          <p:cNvPr id="161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62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63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  <a:endParaRPr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64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endParaRPr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endParaRPr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endParaRPr/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6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68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3949897" y="3209612"/>
            <a:ext cx="1295401" cy="1687702"/>
            <a:chOff x="0" y="0"/>
            <a:chExt cx="1295399" cy="1687701"/>
          </a:xfrm>
        </p:grpSpPr>
        <p:grpSp>
          <p:nvGrpSpPr>
            <p:cNvPr id="17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3" name="a;b;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3949897" y="4029400"/>
            <a:ext cx="1295401" cy="1687702"/>
            <a:chOff x="0" y="0"/>
            <a:chExt cx="1295399" cy="1687701"/>
          </a:xfrm>
        </p:grpSpPr>
        <p:grpSp>
          <p:nvGrpSpPr>
            <p:cNvPr id="17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8" name="a|b|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3949897" y="4849189"/>
            <a:ext cx="1295401" cy="1687702"/>
            <a:chOff x="0" y="0"/>
            <a:chExt cx="1295399" cy="1687701"/>
          </a:xfrm>
        </p:grpSpPr>
        <p:grpSp>
          <p:nvGrpSpPr>
            <p:cNvPr id="18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83" name="a  b  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85" name="Table"/>
          <p:cNvGraphicFramePr/>
          <p:nvPr/>
        </p:nvGraphicFramePr>
        <p:xfrm>
          <a:off x="7676429" y="7008818"/>
          <a:ext cx="668520" cy="406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3963334" y="6982841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3969684" y="7540750"/>
          <a:ext cx="668520" cy="6858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8" name="Table"/>
          <p:cNvGraphicFramePr/>
          <p:nvPr/>
        </p:nvGraphicFramePr>
        <p:xfrm>
          <a:off x="7682779" y="7743950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7676429" y="6197486"/>
          <a:ext cx="668520" cy="482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5095880" y="2439268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2" name="Table"/>
          <p:cNvGraphicFramePr/>
          <p:nvPr/>
        </p:nvGraphicFramePr>
        <p:xfrm>
          <a:off x="5095880" y="3259057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4" name="Table"/>
          <p:cNvGraphicFramePr/>
          <p:nvPr/>
        </p:nvGraphicFramePr>
        <p:xfrm>
          <a:off x="5095880" y="4078846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6" name="Table"/>
          <p:cNvGraphicFramePr/>
          <p:nvPr/>
        </p:nvGraphicFramePr>
        <p:xfrm>
          <a:off x="5095880" y="4898635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202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98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9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01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03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0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Non-Tabular Data</a:t>
            </a:r>
          </a:p>
        </p:txBody>
      </p:sp>
      <p:sp>
        <p:nvSpPr>
          <p:cNvPr id="20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10" name="1. Use problems() to diagnose problems.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 marL="110871" defTabSz="566674">
              <a:lnSpc>
                <a:spcPct val="80000"/>
              </a:lnSpc>
              <a:defRPr sz="1164" b="0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problems.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sz="1164" b="0">
                <a:solidFill>
                  <a:srgbClr val="000000"/>
                </a:solidFill>
              </a:defRPr>
            </a:pPr>
            <a:r>
              <a:t>2. Use a col_ function to guide parsing.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sz="1164" b="0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x$A &lt;- parse_number(x$A)</a:t>
            </a:r>
          </a:p>
        </p:txBody>
      </p:sp>
      <p:sp>
        <p:nvSpPr>
          <p:cNvPr id="21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1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earn is a double (numeric)</a:t>
            </a:r>
          </a:p>
        </p:txBody>
      </p:sp>
      <p:sp>
        <p:nvSpPr>
          <p:cNvPr id="21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sex is a character</a:t>
            </a:r>
          </a:p>
        </p:txBody>
      </p:sp>
      <p:sp>
        <p:nvSpPr>
          <p:cNvPr id="21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age is an integer</a:t>
            </a:r>
          </a:p>
        </p:txBody>
      </p:sp>
      <p:sp>
        <p:nvSpPr>
          <p:cNvPr id="215" name="RStudio® is a trademark of RStudio, Inc.  •  CC BY SA  RStudio •  info@rstudio.com  •  844-448-1212 • rstudio.com •  Learn more at tidyverse.org  •  readr  1.1.0 •  tibble  1.2.12 •  tidyr  0.6.0 •  Updated: 2019–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 RStudio •  </a:t>
            </a:r>
            <a:r>
              <a:rPr>
                <a:hlinkClick r:id="rId4"/>
              </a:rPr>
              <a:t>info@rstudio.com</a:t>
            </a:r>
            <a:r>
              <a:t>  •  844-448-1212 • </a:t>
            </a:r>
            <a:r>
              <a:rPr>
                <a:hlinkClick r:id="rId5"/>
              </a:rPr>
              <a:t>rstudio.com</a:t>
            </a:r>
            <a:r>
              <a:t> •  Learn more at </a:t>
            </a:r>
            <a:r>
              <a:rPr u="sng">
                <a:hlinkClick r:id="rId6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2019–08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333196" y="1268279"/>
            <a:ext cx="3067130" cy="1638307"/>
            <a:chOff x="0" y="0"/>
            <a:chExt cx="3067128" cy="1638306"/>
          </a:xfrm>
        </p:grpSpPr>
        <p:sp>
          <p:nvSpPr>
            <p:cNvPr id="216" name="R’s tidyverse is built around tidy data stored in  tibbles, which are enhanced data frames.…"/>
            <p:cNvSpPr/>
            <p:nvPr/>
          </p:nvSpPr>
          <p:spPr>
            <a:xfrm>
              <a:off x="0" y="0"/>
              <a:ext cx="3067129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tidyr.png" descr="tidyr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" dist="12700" dir="5400000" rotWithShape="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20" name="readr.png" descr="read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3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2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39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41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sz="1200" b="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</a:t>
            </a:r>
          </a:p>
        </p:txBody>
      </p:sp>
      <p:sp>
        <p:nvSpPr>
          <p:cNvPr id="242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4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5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004479"/>
                </a:solidFill>
              </a:defRPr>
            </a:pPr>
            <a:r>
              <a:t>Handle Missing Values</a:t>
            </a:r>
          </a:p>
        </p:txBody>
      </p:sp>
      <p:sp>
        <p:nvSpPr>
          <p:cNvPr id="246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47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8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rPr dirty="0"/>
              <a:t>gather(</a:t>
            </a:r>
            <a:r>
              <a:rPr sz="1200" b="0" dirty="0"/>
              <a:t>data, key, value, ..., na.rm = FALSE, </a:t>
            </a:r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sz="1200" b="0" dirty="0"/>
              <a:t>convert = FALSE, </a:t>
            </a:r>
            <a:r>
              <a:rPr sz="1200" b="0" dirty="0" err="1"/>
              <a:t>factor_key</a:t>
            </a:r>
            <a:r>
              <a:rPr sz="1200" b="0" dirty="0"/>
              <a:t> = FALSE</a:t>
            </a:r>
            <a:r>
              <a:rPr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gather() moves column names into a 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rPr dirty="0"/>
              <a:t> column, gathering the column values into a single 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rPr dirty="0"/>
              <a:t> column.</a:t>
            </a:r>
          </a:p>
        </p:txBody>
      </p:sp>
      <p:sp>
        <p:nvSpPr>
          <p:cNvPr id="249" name="spread(data, key, value, fill = NA, convert = FALSE, drop = TRUE, sep = NULL)…"/>
          <p:cNvSpPr txBox="1"/>
          <p:nvPr/>
        </p:nvSpPr>
        <p:spPr>
          <a:xfrm>
            <a:off x="6845935" y="3167136"/>
            <a:ext cx="33840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dirty="0"/>
              <a:t>spread(</a:t>
            </a:r>
            <a:r>
              <a:rPr sz="1200" b="0" dirty="0"/>
              <a:t>data, key, value, fill = NA, convert = FALSE, drop = TRUE, </a:t>
            </a:r>
            <a:r>
              <a:rPr sz="1200" b="0" dirty="0" err="1"/>
              <a:t>sep</a:t>
            </a:r>
            <a:r>
              <a:rPr sz="1200" b="0" dirty="0"/>
              <a:t> = NULL</a:t>
            </a:r>
            <a:r>
              <a:rPr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spread() moves the unique values of a 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rPr dirty="0"/>
              <a:t> column into the column names, spreading the values of a 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rPr dirty="0"/>
              <a:t> column across the new columns.</a:t>
            </a:r>
          </a:p>
        </p:txBody>
      </p:sp>
      <p:sp>
        <p:nvSpPr>
          <p:cNvPr id="250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51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 fontScale="9250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key = "year", value = "cases")</a:t>
            </a:r>
          </a:p>
        </p:txBody>
      </p:sp>
      <p:sp>
        <p:nvSpPr>
          <p:cNvPr id="252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 fontScale="9250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dirty="0"/>
              <a:t>spread(table2, type, count)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3932382" y="4250030"/>
            <a:ext cx="2687256" cy="1455507"/>
            <a:chOff x="25400" y="-1"/>
            <a:chExt cx="2687255" cy="1455506"/>
          </a:xfrm>
        </p:grpSpPr>
        <p:sp>
          <p:nvSpPr>
            <p:cNvPr id="253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r>
                <a:t>value</a:t>
              </a:r>
            </a:p>
          </p:txBody>
        </p:sp>
        <p:sp>
          <p:nvSpPr>
            <p:cNvPr id="254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r>
                <a:t>key</a:t>
              </a:r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25400" y="-1"/>
              <a:ext cx="2660791" cy="1230393"/>
              <a:chOff x="25400" y="0"/>
              <a:chExt cx="2660790" cy="1230392"/>
            </a:xfrm>
          </p:grpSpPr>
          <p:sp>
            <p:nvSpPr>
              <p:cNvPr id="255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1000" b="0">
                    <a:solidFill>
                      <a:srgbClr val="A6AAA9"/>
                    </a:solidFill>
                  </a:defRPr>
                </a:lvl1pPr>
              </a:lstStyle>
              <a:p>
                <a:r>
                  <a:t>table4a</a:t>
                </a:r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2494"/>
              <a:ext cx="1090115" cy="5587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387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06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257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aphicFrame>
            <p:nvGraphicFramePr>
              <p:cNvPr id="258" name="Table"/>
              <p:cNvGraphicFramePr/>
              <p:nvPr/>
            </p:nvGraphicFramePr>
            <p:xfrm>
              <a:off x="1585836" y="252494"/>
              <a:ext cx="1100354" cy="977898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390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16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97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p:grpSp>
      </p:grpSp>
      <p:grpSp>
        <p:nvGrpSpPr>
          <p:cNvPr id="268" name="Group"/>
          <p:cNvGrpSpPr/>
          <p:nvPr/>
        </p:nvGrpSpPr>
        <p:grpSpPr>
          <a:xfrm>
            <a:off x="7514928" y="4250030"/>
            <a:ext cx="2666896" cy="2321906"/>
            <a:chOff x="517713" y="-1"/>
            <a:chExt cx="2666894" cy="2321905"/>
          </a:xfrm>
        </p:grpSpPr>
        <p:sp>
          <p:nvSpPr>
            <p:cNvPr id="261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r>
                <a:t>value</a:t>
              </a:r>
            </a:p>
          </p:txBody>
        </p:sp>
        <p:sp>
          <p:nvSpPr>
            <p:cNvPr id="262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r>
                <a:t>key</a:t>
              </a: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517713" y="-1"/>
              <a:ext cx="2666894" cy="1230393"/>
              <a:chOff x="517713" y="0"/>
              <a:chExt cx="2666893" cy="1230392"/>
            </a:xfrm>
          </p:grpSpPr>
          <p:graphicFrame>
            <p:nvGraphicFramePr>
              <p:cNvPr id="263" name="Table"/>
              <p:cNvGraphicFramePr/>
              <p:nvPr/>
            </p:nvGraphicFramePr>
            <p:xfrm>
              <a:off x="1728652" y="252494"/>
              <a:ext cx="1455954" cy="977898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06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sp>
            <p:nvSpPr>
              <p:cNvPr id="264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1000" b="0">
                    <a:solidFill>
                      <a:srgbClr val="A6AAA9"/>
                    </a:solidFill>
                  </a:defRPr>
                </a:lvl1pPr>
              </a:lstStyle>
              <a:p>
                <a:r>
                  <a:t>table2</a:t>
                </a:r>
              </a:p>
            </p:txBody>
          </p:sp>
          <p:sp>
            <p:nvSpPr>
              <p:cNvPr id="265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sp>
        <p:nvSpPr>
          <p:cNvPr id="269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 lnSpcReduction="1000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sz="1188" b="0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sz="1188" b="0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270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sz="1200"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271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 fontScale="9250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sz="1164" b="0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sz="1164" b="0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272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sz="1164" b="0"/>
              <a:t>data, </a:t>
            </a:r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sz="1164" b="0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sz="1164" b="0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273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t>Use these functions to split or combine cells into individual, isolated values.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10585973" y="2854816"/>
            <a:ext cx="3027829" cy="1224252"/>
            <a:chOff x="25400" y="0"/>
            <a:chExt cx="3027827" cy="1224251"/>
          </a:xfrm>
        </p:grpSpPr>
        <p:graphicFrame>
          <p:nvGraphicFramePr>
            <p:cNvPr id="274" name="Table"/>
            <p:cNvGraphicFramePr/>
            <p:nvPr/>
          </p:nvGraphicFramePr>
          <p:xfrm>
            <a:off x="25400" y="246352"/>
            <a:ext cx="1304507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072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98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aphicFrame>
          <p:nvGraphicFramePr>
            <p:cNvPr id="275" name="Table"/>
            <p:cNvGraphicFramePr/>
            <p:nvPr/>
          </p:nvGraphicFramePr>
          <p:xfrm>
            <a:off x="1617133" y="246352"/>
            <a:ext cx="1436094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35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6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63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276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7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table3</a:t>
              </a:r>
            </a:p>
          </p:txBody>
        </p:sp>
      </p:grpSp>
      <p:sp>
        <p:nvSpPr>
          <p:cNvPr id="279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 fontScale="9250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sz="1200" b="0"/>
              <a:t>data, col, into,  sep = "[^[:alnum:]]+", remove = TRUE, convert = FALSE, 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sz="1200" b="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10911009" y="8599459"/>
            <a:ext cx="2344888" cy="1240300"/>
            <a:chOff x="25400" y="0"/>
            <a:chExt cx="2344886" cy="1240299"/>
          </a:xfrm>
        </p:grpSpPr>
        <p:graphicFrame>
          <p:nvGraphicFramePr>
            <p:cNvPr id="280" name="Table"/>
            <p:cNvGraphicFramePr/>
            <p:nvPr/>
          </p:nvGraphicFramePr>
          <p:xfrm>
            <a:off x="25400" y="262400"/>
            <a:ext cx="1206447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81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5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aphicFrame>
          <p:nvGraphicFramePr>
            <p:cNvPr id="281" name="Table"/>
            <p:cNvGraphicFramePr/>
            <p:nvPr/>
          </p:nvGraphicFramePr>
          <p:xfrm>
            <a:off x="1591057" y="262215"/>
            <a:ext cx="779229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617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282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3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table5</a:t>
              </a:r>
            </a:p>
          </p:txBody>
        </p:sp>
      </p:grpSp>
      <p:sp>
        <p:nvSpPr>
          <p:cNvPr id="285" name="separate(table3, rate, sep = &quot;/&quot;,…"/>
          <p:cNvSpPr txBox="1"/>
          <p:nvPr/>
        </p:nvSpPr>
        <p:spPr>
          <a:xfrm>
            <a:off x="11025424" y="4066454"/>
            <a:ext cx="2129671" cy="65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sz="1261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separate(table3, rate, sep = "/", </a:t>
            </a:r>
          </a:p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sz="1261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into = c("cases", "pop"))</a:t>
            </a:r>
          </a:p>
        </p:txBody>
      </p:sp>
      <p:sp>
        <p:nvSpPr>
          <p:cNvPr id="286" name="separate_rows(table3, rate, sep = &quot;/&quot;)"/>
          <p:cNvSpPr txBox="1"/>
          <p:nvPr/>
        </p:nvSpPr>
        <p:spPr>
          <a:xfrm>
            <a:off x="10780183" y="7560553"/>
            <a:ext cx="2638416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>
            <a:lvl1pPr marL="114300" indent="-114300" algn="ctr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separate_rows(table3, rate, sep = "/")</a:t>
            </a:r>
          </a:p>
        </p:txBody>
      </p:sp>
      <p:sp>
        <p:nvSpPr>
          <p:cNvPr id="287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col = "year", sep = "")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4006053" y="7793849"/>
            <a:ext cx="1198318" cy="924838"/>
            <a:chOff x="25400" y="0"/>
            <a:chExt cx="1198316" cy="924837"/>
          </a:xfrm>
        </p:grpSpPr>
        <p:graphicFrame>
          <p:nvGraphicFramePr>
            <p:cNvPr id="288" name="Table"/>
            <p:cNvGraphicFramePr/>
            <p:nvPr/>
          </p:nvGraphicFramePr>
          <p:xfrm>
            <a:off x="25400" y="239038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89" name="Table"/>
            <p:cNvGraphicFramePr/>
            <p:nvPr/>
          </p:nvGraphicFramePr>
          <p:xfrm>
            <a:off x="801485" y="239038"/>
            <a:ext cx="422231" cy="3429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90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6197343" y="7796375"/>
            <a:ext cx="1173128" cy="922312"/>
            <a:chOff x="25400" y="0"/>
            <a:chExt cx="1173126" cy="922311"/>
          </a:xfrm>
        </p:grpSpPr>
        <p:graphicFrame>
          <p:nvGraphicFramePr>
            <p:cNvPr id="293" name="Table"/>
            <p:cNvGraphicFramePr/>
            <p:nvPr/>
          </p:nvGraphicFramePr>
          <p:xfrm>
            <a:off x="25400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94" name="Table"/>
            <p:cNvGraphicFramePr/>
            <p:nvPr/>
          </p:nvGraphicFramePr>
          <p:xfrm>
            <a:off x="776295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95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8674417" y="7796375"/>
            <a:ext cx="1172554" cy="922312"/>
            <a:chOff x="25400" y="0"/>
            <a:chExt cx="1172552" cy="922311"/>
          </a:xfrm>
        </p:grpSpPr>
        <p:graphicFrame>
          <p:nvGraphicFramePr>
            <p:cNvPr id="298" name="Table"/>
            <p:cNvGraphicFramePr/>
            <p:nvPr/>
          </p:nvGraphicFramePr>
          <p:xfrm>
            <a:off x="25400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75721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00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01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03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sz="1274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drop_na(x, x2)</a:t>
            </a:r>
          </a:p>
        </p:txBody>
      </p:sp>
      <p:sp>
        <p:nvSpPr>
          <p:cNvPr id="304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sz="1274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fill(x, x2)</a:t>
            </a:r>
          </a:p>
        </p:txBody>
      </p:sp>
      <p:sp>
        <p:nvSpPr>
          <p:cNvPr id="305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replace_na(x, list(x2 = 2))</a:t>
            </a:r>
          </a:p>
        </p:txBody>
      </p:sp>
      <p:grpSp>
        <p:nvGrpSpPr>
          <p:cNvPr id="310" name="Group"/>
          <p:cNvGrpSpPr/>
          <p:nvPr/>
        </p:nvGrpSpPr>
        <p:grpSpPr>
          <a:xfrm>
            <a:off x="10655411" y="5500299"/>
            <a:ext cx="2854219" cy="2070327"/>
            <a:chOff x="25400" y="0"/>
            <a:chExt cx="2854217" cy="2070325"/>
          </a:xfrm>
        </p:grpSpPr>
        <p:graphicFrame>
          <p:nvGraphicFramePr>
            <p:cNvPr id="306" name="Table"/>
            <p:cNvGraphicFramePr/>
            <p:nvPr/>
          </p:nvGraphicFramePr>
          <p:xfrm>
            <a:off x="1721254" y="254227"/>
            <a:ext cx="1158363" cy="18160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62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45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93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  <p:sp>
          <p:nvSpPr>
            <p:cNvPr id="307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8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table3</a:t>
              </a:r>
            </a:p>
          </p:txBody>
        </p:sp>
        <p:graphicFrame>
          <p:nvGraphicFramePr>
            <p:cNvPr id="309" name="Table"/>
            <p:cNvGraphicFramePr/>
            <p:nvPr/>
          </p:nvGraphicFramePr>
          <p:xfrm>
            <a:off x="25400" y="256842"/>
            <a:ext cx="1317207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072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98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15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</p:grpSp>
      <p:sp>
        <p:nvSpPr>
          <p:cNvPr id="311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8819902" y="1254767"/>
            <a:ext cx="1639876" cy="3737504"/>
            <a:chOff x="0" y="168870"/>
            <a:chExt cx="1639874" cy="3737501"/>
          </a:xfrm>
        </p:grpSpPr>
        <p:graphicFrame>
          <p:nvGraphicFramePr>
            <p:cNvPr id="312" name="Table"/>
            <p:cNvGraphicFramePr/>
            <p:nvPr/>
          </p:nvGraphicFramePr>
          <p:xfrm>
            <a:off x="1093244" y="253854"/>
            <a:ext cx="228600" cy="3652517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8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13" name="Table"/>
            <p:cNvGraphicFramePr/>
            <p:nvPr/>
          </p:nvGraphicFramePr>
          <p:xfrm>
            <a:off x="460346" y="253854"/>
            <a:ext cx="228600" cy="3652517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8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Table"/>
            <p:cNvGraphicFramePr/>
            <p:nvPr/>
          </p:nvGraphicFramePr>
          <p:xfrm>
            <a:off x="0" y="250699"/>
            <a:ext cx="228600" cy="3652517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8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15" name="A * B -&gt; C"/>
            <p:cNvSpPr/>
            <p:nvPr/>
          </p:nvSpPr>
          <p:spPr>
            <a:xfrm>
              <a:off x="7741" y="168870"/>
              <a:ext cx="13186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500"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 * B -&gt; C</a:t>
              </a:r>
            </a:p>
          </p:txBody>
        </p:sp>
        <p:sp>
          <p:nvSpPr>
            <p:cNvPr id="316" name="*"/>
            <p:cNvSpPr/>
            <p:nvPr/>
          </p:nvSpPr>
          <p:spPr>
            <a:xfrm>
              <a:off x="369873" y="3781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500"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*</a:t>
              </a:r>
            </a:p>
          </p:txBody>
        </p:sp>
        <p:sp>
          <p:nvSpPr>
            <p:cNvPr id="317" name="Arrow"/>
            <p:cNvSpPr/>
            <p:nvPr/>
          </p:nvSpPr>
          <p:spPr>
            <a:xfrm>
              <a:off x="49597" y="81473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8" name="Arrow"/>
            <p:cNvSpPr/>
            <p:nvPr/>
          </p:nvSpPr>
          <p:spPr>
            <a:xfrm>
              <a:off x="49597" y="66391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9" name="Arrow"/>
            <p:cNvSpPr/>
            <p:nvPr/>
          </p:nvSpPr>
          <p:spPr>
            <a:xfrm>
              <a:off x="49597" y="513098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8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5724256" y="1338412"/>
            <a:ext cx="715239" cy="709414"/>
            <a:chOff x="19288" y="21178"/>
            <a:chExt cx="715237" cy="709413"/>
          </a:xfrm>
        </p:grpSpPr>
        <p:sp>
          <p:nvSpPr>
            <p:cNvPr id="329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1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2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3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35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342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38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r>
              <a:t>&amp;</a:t>
            </a:r>
          </a:p>
        </p:txBody>
      </p:sp>
      <p:sp>
        <p:nvSpPr>
          <p:cNvPr id="343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44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45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t>Makes variables easy to access as vectors</a:t>
            </a:r>
          </a:p>
        </p:txBody>
      </p:sp>
      <p:sp>
        <p:nvSpPr>
          <p:cNvPr id="346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t>Preserves cases during vectorized operations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48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 b="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49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50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sp>
        <p:nvSpPr>
          <p:cNvPr id="351" name="RStudio® is a trademark of RStudio, Inc.  •  CC BY SA  RStudio •  info@rstudio.com  •  844-448-1212 • rstudio.com •  Learn more at tidyverse.org  •  readr  1.1.0 •  tibble  1.2.12 •  tidyr  0.6.0 •  Updated: 2019–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/>
              </a:rPr>
              <a:t>CC BY SA</a:t>
            </a:r>
            <a:r>
              <a:t>  RStudio •  </a:t>
            </a:r>
            <a:r>
              <a:rPr>
                <a:hlinkClick r:id="rId3"/>
              </a:rPr>
              <a:t>info@rstudio.com</a:t>
            </a:r>
            <a:r>
              <a:t>  •  844-448-1212 • </a:t>
            </a:r>
            <a:r>
              <a:rPr>
                <a:hlinkClick r:id="rId4"/>
              </a:rPr>
              <a:t>rstudio.com</a:t>
            </a:r>
            <a:r>
              <a:t> •  Learn more at </a:t>
            </a:r>
            <a:r>
              <a:rPr u="sng">
                <a:hlinkClick r:id="rId5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2019–08</a:t>
            </a:r>
          </a:p>
        </p:txBody>
      </p:sp>
      <p:sp>
        <p:nvSpPr>
          <p:cNvPr id="3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3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4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355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Split Cells</a:t>
            </a:r>
          </a:p>
        </p:txBody>
      </p:sp>
      <p:sp>
        <p:nvSpPr>
          <p:cNvPr id="356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7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marL="152400" lvl="2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358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359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display</a:t>
            </a:r>
          </a:p>
        </p:txBody>
      </p:sp>
      <p:grpSp>
        <p:nvGrpSpPr>
          <p:cNvPr id="364" name="Group"/>
          <p:cNvGrpSpPr/>
          <p:nvPr/>
        </p:nvGrpSpPr>
        <p:grpSpPr>
          <a:xfrm>
            <a:off x="321327" y="7175797"/>
            <a:ext cx="3082562" cy="1814577"/>
            <a:chOff x="0" y="0"/>
            <a:chExt cx="3082560" cy="1814575"/>
          </a:xfrm>
        </p:grpSpPr>
        <p:sp>
          <p:nvSpPr>
            <p:cNvPr id="360" name="Rounded Rectangle"/>
            <p:cNvSpPr/>
            <p:nvPr/>
          </p:nvSpPr>
          <p:spPr>
            <a:xfrm>
              <a:off x="65743" y="29070"/>
              <a:ext cx="3016818" cy="1757352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1" name="tibble(…)…"/>
            <p:cNvSpPr txBox="1"/>
            <p:nvPr/>
          </p:nvSpPr>
          <p:spPr>
            <a:xfrm>
              <a:off x="0" y="0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t">
              <a:normAutofit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362" name="A tibble: 3 × 2…"/>
            <p:cNvSpPr/>
            <p:nvPr/>
          </p:nvSpPr>
          <p:spPr>
            <a:xfrm>
              <a:off x="1767262" y="832765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363" name="Both…"/>
            <p:cNvSpPr/>
            <p:nvPr/>
          </p:nvSpPr>
          <p:spPr>
            <a:xfrm>
              <a:off x="2303204" y="101621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365" name="Table"/>
          <p:cNvGraphicFramePr/>
          <p:nvPr/>
        </p:nvGraphicFramePr>
        <p:xfrm>
          <a:off x="543116" y="3614505"/>
          <a:ext cx="1016000" cy="113995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66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67" name="Table"/>
          <p:cNvGraphicFramePr/>
          <p:nvPr/>
        </p:nvGraphicFramePr>
        <p:xfrm>
          <a:off x="548376" y="3611623"/>
          <a:ext cx="381000" cy="26009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2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69" name="Table"/>
          <p:cNvGraphicFramePr/>
          <p:nvPr/>
        </p:nvGraphicFramePr>
        <p:xfrm>
          <a:off x="1132196" y="4545829"/>
          <a:ext cx="381000" cy="26009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0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371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372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373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Test whether x is a tibble.</a:t>
            </a:r>
          </a:p>
        </p:txBody>
      </p:sp>
      <p:sp>
        <p:nvSpPr>
          <p:cNvPr id="374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375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6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7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378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9" name="Tidy Data with tidyr"/>
          <p:cNvSpPr txBox="1"/>
          <p:nvPr/>
        </p:nvSpPr>
        <p:spPr>
          <a:xfrm>
            <a:off x="3724388" y="475729"/>
            <a:ext cx="26190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Tidy Data with tidyr</a:t>
            </a:r>
          </a:p>
        </p:txBody>
      </p:sp>
      <p:sp>
        <p:nvSpPr>
          <p:cNvPr id="380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81" name="tidyr.png" descr="tidy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tibble.png" descr="tibbl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pread(data, key, value, fill = NA, convert = FALSE, drop = TRUE, sep = NULL)…">
            <a:extLst>
              <a:ext uri="{FF2B5EF4-FFF2-40B4-BE49-F238E27FC236}">
                <a16:creationId xmlns:a16="http://schemas.microsoft.com/office/drawing/2014/main" id="{55991394-9FA3-4CC3-A216-DA0546059473}"/>
              </a:ext>
            </a:extLst>
          </p:cNvPr>
          <p:cNvSpPr txBox="1"/>
          <p:nvPr/>
        </p:nvSpPr>
        <p:spPr>
          <a:xfrm>
            <a:off x="2340113" y="1544971"/>
            <a:ext cx="6198704" cy="214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lang="en-US" dirty="0" err="1">
                <a:latin typeface="Fira Sans" panose="020B0503050000020004" pitchFamily="34" charset="0"/>
              </a:rPr>
              <a:t>pivot_wider</a:t>
            </a:r>
            <a:r>
              <a:rPr dirty="0">
                <a:latin typeface="Fira Sans" panose="020B0503050000020004" pitchFamily="34" charset="0"/>
              </a:rPr>
              <a:t>(</a:t>
            </a:r>
            <a:r>
              <a:rPr sz="1200" b="0" dirty="0">
                <a:latin typeface="Fira Sans" panose="020B0503050000020004" pitchFamily="34" charset="0"/>
              </a:rPr>
              <a:t>data, </a:t>
            </a:r>
            <a:r>
              <a:rPr lang="en-US" sz="1200" b="0" dirty="0" err="1">
                <a:latin typeface="Fira Sans" panose="020B0503050000020004" pitchFamily="34" charset="0"/>
              </a:rPr>
              <a:t>id_cols</a:t>
            </a:r>
            <a:r>
              <a:rPr sz="1200" b="0" dirty="0">
                <a:latin typeface="Fira Sans" panose="020B0503050000020004" pitchFamily="34" charset="0"/>
              </a:rPr>
              <a:t>, </a:t>
            </a:r>
            <a:r>
              <a:rPr lang="en-US" sz="1200" b="0" dirty="0" err="1">
                <a:latin typeface="Fira Sans" panose="020B0503050000020004" pitchFamily="34" charset="0"/>
              </a:rPr>
              <a:t>names_from</a:t>
            </a:r>
            <a:r>
              <a:rPr lang="en-US" sz="1200" b="0" dirty="0">
                <a:latin typeface="Fira Sans" panose="020B0503050000020004" pitchFamily="34" charset="0"/>
              </a:rPr>
              <a:t>, </a:t>
            </a:r>
            <a:r>
              <a:rPr lang="en-US" sz="1200" b="0" dirty="0" err="1">
                <a:latin typeface="Fira Sans" panose="020B0503050000020004" pitchFamily="34" charset="0"/>
              </a:rPr>
              <a:t>values_from</a:t>
            </a:r>
            <a:r>
              <a:rPr lang="en-US" sz="1200" b="0" dirty="0">
                <a:latin typeface="Fira Sans" panose="020B0503050000020004" pitchFamily="34" charset="0"/>
              </a:rPr>
              <a:t>,…</a:t>
            </a:r>
            <a:r>
              <a:rPr dirty="0">
                <a:latin typeface="Fira Sans" panose="020B0503050000020004" pitchFamily="34" charset="0"/>
              </a:rPr>
              <a:t>)</a:t>
            </a:r>
            <a:endParaRPr lang="en-US" dirty="0">
              <a:latin typeface="Fira Sans" panose="020B0503050000020004" pitchFamily="34" charset="0"/>
            </a:endParaRPr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endParaRPr dirty="0">
              <a:latin typeface="Fira Sans" panose="020B05030500000200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Fira Sans" panose="020B0503050000020004" pitchFamily="34" charset="0"/>
              </a:rPr>
              <a:t>pivot_wider</a:t>
            </a:r>
            <a:r>
              <a:rPr dirty="0">
                <a:latin typeface="Fira Sans" panose="020B0503050000020004" pitchFamily="34" charset="0"/>
              </a:rPr>
              <a:t>() </a:t>
            </a:r>
            <a:r>
              <a:rPr lang="en-US" dirty="0">
                <a:latin typeface="Fira Sans" panose="020B0503050000020004" pitchFamily="34" charset="0"/>
              </a:rPr>
              <a:t>“widens” data, increasing the number of columns and decreasing the number of rows.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endParaRPr lang="en-US" dirty="0">
              <a:latin typeface="Fira Sans" panose="020B0503050000020004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Fira Sans" panose="020B0503050000020004" pitchFamily="34" charset="0"/>
              </a:rPr>
              <a:t>data: The data that you will transform from long to wide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Fira Sans" panose="020B0503050000020004" pitchFamily="34" charset="0"/>
              </a:rPr>
              <a:t>Id_cols</a:t>
            </a:r>
            <a:r>
              <a:rPr lang="en-US" dirty="0">
                <a:latin typeface="Fira Sans" panose="020B0503050000020004" pitchFamily="34" charset="0"/>
              </a:rPr>
              <a:t>: The id variable (or variables) for the rows in your new wide </a:t>
            </a:r>
            <a:r>
              <a:rPr lang="en-US" dirty="0" err="1">
                <a:latin typeface="Fira Sans" panose="020B0503050000020004" pitchFamily="34" charset="0"/>
              </a:rPr>
              <a:t>dataframe</a:t>
            </a:r>
            <a:endParaRPr lang="en-US" dirty="0">
              <a:latin typeface="Fira Sans" panose="020B0503050000020004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Fira Sans" panose="020B0503050000020004" pitchFamily="34" charset="0"/>
              </a:rPr>
              <a:t>names_from</a:t>
            </a:r>
            <a:r>
              <a:rPr lang="en-US" dirty="0">
                <a:latin typeface="Fira Sans" panose="020B0503050000020004" pitchFamily="34" charset="0"/>
              </a:rPr>
              <a:t>: The variable that will give the suffix for your new columns.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Fira Sans" panose="020B0503050000020004" pitchFamily="34" charset="0"/>
              </a:rPr>
              <a:t>values_from</a:t>
            </a:r>
            <a:r>
              <a:rPr lang="en-US" dirty="0">
                <a:latin typeface="Fira Sans" panose="020B0503050000020004" pitchFamily="34" charset="0"/>
              </a:rPr>
              <a:t>: Data (one or more variables) that will now populate your columns.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endParaRPr lang="en-US" dirty="0">
              <a:latin typeface="Fira Sans" panose="020B0503050000020004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endParaRPr dirty="0">
              <a:latin typeface="Fira Sans" panose="020B0503050000020004" pitchFamily="34" charset="0"/>
            </a:endParaRPr>
          </a:p>
        </p:txBody>
      </p:sp>
      <p:sp>
        <p:nvSpPr>
          <p:cNvPr id="21" name="spread(table2, type, count)">
            <a:extLst>
              <a:ext uri="{FF2B5EF4-FFF2-40B4-BE49-F238E27FC236}">
                <a16:creationId xmlns:a16="http://schemas.microsoft.com/office/drawing/2014/main" id="{466B8C04-04EB-4EB8-B734-669E8345FC84}"/>
              </a:ext>
            </a:extLst>
          </p:cNvPr>
          <p:cNvSpPr txBox="1"/>
          <p:nvPr/>
        </p:nvSpPr>
        <p:spPr>
          <a:xfrm>
            <a:off x="2340113" y="6497529"/>
            <a:ext cx="6198704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pivot_wider</a:t>
            </a:r>
            <a:r>
              <a:rPr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(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data = </a:t>
            </a:r>
            <a:r>
              <a:rPr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table2, 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id_cols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 = c(country, year)</a:t>
            </a:r>
            <a:r>
              <a:rPr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, 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names_from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 = type, 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values_from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 = count</a:t>
            </a:r>
            <a:r>
              <a:rPr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)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916B254-A6F8-4B2E-9ED4-02CF287ED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96671"/>
              </p:ext>
            </p:extLst>
          </p:nvPr>
        </p:nvGraphicFramePr>
        <p:xfrm>
          <a:off x="2340113" y="3912492"/>
          <a:ext cx="2590800" cy="236918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6822725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46463409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70410785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89450612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country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year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type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count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26092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0.7K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1015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7507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2K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2358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3658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37K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1836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172M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71005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80K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81667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174M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74607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212K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951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1T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67468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213K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6703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1T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25F7F14-F656-4824-8E50-EA84B335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03686"/>
              </p:ext>
            </p:extLst>
          </p:nvPr>
        </p:nvGraphicFramePr>
        <p:xfrm>
          <a:off x="5948017" y="3912492"/>
          <a:ext cx="2590800" cy="127571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2977543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0825986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91611023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81036855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country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year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2202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92176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1833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15597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5525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212K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1T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38351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213K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1T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64634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3A249D-2AD1-4940-B566-BF3480EFD31A}"/>
              </a:ext>
            </a:extLst>
          </p:cNvPr>
          <p:cNvCxnSpPr/>
          <p:nvPr/>
        </p:nvCxnSpPr>
        <p:spPr>
          <a:xfrm>
            <a:off x="5178287" y="4459227"/>
            <a:ext cx="506896" cy="0"/>
          </a:xfrm>
          <a:prstGeom prst="straightConnector1">
            <a:avLst/>
          </a:prstGeom>
          <a:noFill/>
          <a:ln w="5715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6511426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2928</Words>
  <Application>Microsoft Office PowerPoint</Application>
  <PresentationFormat>Custom</PresentationFormat>
  <Paragraphs>717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Avenir Roman</vt:lpstr>
      <vt:lpstr>Calibri</vt:lpstr>
      <vt:lpstr>ChunkFive-Roman</vt:lpstr>
      <vt:lpstr>Fira Sans</vt:lpstr>
      <vt:lpstr>Gill Sans</vt:lpstr>
      <vt:lpstr>Helvetica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Data Import : : CHEAT SHEET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: : CHEAT SHEET </dc:title>
  <cp:lastModifiedBy>Magdalena Bennett</cp:lastModifiedBy>
  <cp:revision>6</cp:revision>
  <dcterms:modified xsi:type="dcterms:W3CDTF">2021-02-13T19:35:59Z</dcterms:modified>
</cp:coreProperties>
</file>