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1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21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tidyverse.org" TargetMode="External"/><Relationship Id="rId5" Type="http://schemas.openxmlformats.org/officeDocument/2006/relationships/hyperlink" Target="http://rstudio.com" TargetMode="External"/><Relationship Id="rId10" Type="http://schemas.openxmlformats.org/officeDocument/2006/relationships/image" Target="../media/image6.png"/><Relationship Id="rId4" Type="http://schemas.openxmlformats.org/officeDocument/2006/relationships/hyperlink" Target="mailto:info@rstudio.com" TargetMode="Externa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mailto:info@rstudio.com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hyperlink" Target="http://tidyverse.org" TargetMode="External"/><Relationship Id="rId4" Type="http://schemas.openxmlformats.org/officeDocument/2006/relationships/hyperlink" Target="http://rstudio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6" name="Rectangle"/>
          <p:cNvSpPr/>
          <p:nvPr/>
        </p:nvSpPr>
        <p:spPr>
          <a:xfrm>
            <a:off x="3759895" y="1672239"/>
            <a:ext cx="6425703" cy="689825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  <a:alpha val="14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read_*(file, col_names = TRUE, col_types = NULL, locale = default_locale(), na = c(&quot;&quot;, &quot;NA&quot;), quoted_na = TRUE, comment = &quot;&quot;, trim_ws = TRUE, skip = 0, n_max = Inf, guess_max = min(1000, n_max), progress = interactive())"/>
          <p:cNvSpPr txBox="1"/>
          <p:nvPr/>
        </p:nvSpPr>
        <p:spPr>
          <a:xfrm>
            <a:off x="3777516" y="1674085"/>
            <a:ext cx="6414968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read_*(</a:t>
            </a:r>
            <a:r>
              <a:t>file, col_names = TRUE, col_types = NULL, locale = default_locale(), na = c("", "NA"), quoted_na = TRUE, comment = "", trim_ws = TRUE, skip = 0, n_max = Inf, guess_max = min(1000, n_max),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148" name="Try one of the following packages to import other types of files…"/>
          <p:cNvSpPr txBox="1"/>
          <p:nvPr/>
        </p:nvSpPr>
        <p:spPr>
          <a:xfrm>
            <a:off x="292582" y="3362692"/>
            <a:ext cx="3008066" cy="179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Try one of the following packages to import other types of files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haven </a:t>
            </a:r>
            <a:r>
              <a:rPr b="0"/>
              <a:t>- SPSS, Stata, and SAS files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readxl </a:t>
            </a:r>
            <a:r>
              <a:t>- excel files (.xls and .xlsx)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DBI </a:t>
            </a:r>
            <a:r>
              <a:t>- databases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jsonlite</a:t>
            </a:r>
            <a:r>
              <a:t> - json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xml2</a:t>
            </a:r>
            <a:r>
              <a:t> - XML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httr </a:t>
            </a:r>
            <a:r>
              <a:t>- Web APIs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rvest</a:t>
            </a:r>
            <a:r>
              <a:t> - HTML (Web Scraping)</a:t>
            </a:r>
          </a:p>
        </p:txBody>
      </p:sp>
      <p:sp>
        <p:nvSpPr>
          <p:cNvPr id="149" name="Save Data"/>
          <p:cNvSpPr txBox="1"/>
          <p:nvPr/>
        </p:nvSpPr>
        <p:spPr>
          <a:xfrm>
            <a:off x="320788" y="5245099"/>
            <a:ext cx="134715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Save Data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Data Impor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t>Data Import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52" name="Line"/>
          <p:cNvSpPr/>
          <p:nvPr/>
        </p:nvSpPr>
        <p:spPr>
          <a:xfrm>
            <a:off x="316739" y="5245100"/>
            <a:ext cx="3091893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Read Tabular Data - These functions share the common arguments:"/>
          <p:cNvSpPr txBox="1"/>
          <p:nvPr/>
        </p:nvSpPr>
        <p:spPr>
          <a:xfrm>
            <a:off x="3719970" y="1215390"/>
            <a:ext cx="5604308" cy="54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Tabular Data </a:t>
            </a:r>
            <a:r>
              <a:rPr sz="1200"/>
              <a:t>- These functions share the common arguments:</a:t>
            </a:r>
          </a:p>
        </p:txBody>
      </p:sp>
      <p:sp>
        <p:nvSpPr>
          <p:cNvPr id="154" name="Line"/>
          <p:cNvSpPr/>
          <p:nvPr/>
        </p:nvSpPr>
        <p:spPr>
          <a:xfrm>
            <a:off x="3720556" y="1217208"/>
            <a:ext cx="6528888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Data types"/>
          <p:cNvSpPr txBox="1"/>
          <p:nvPr/>
        </p:nvSpPr>
        <p:spPr>
          <a:xfrm>
            <a:off x="10573099" y="1216961"/>
            <a:ext cx="143541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Data types</a:t>
            </a:r>
          </a:p>
        </p:txBody>
      </p:sp>
      <p:sp>
        <p:nvSpPr>
          <p:cNvPr id="156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7" name="USEFUL ARGUMENTS"/>
          <p:cNvSpPr txBox="1"/>
          <p:nvPr/>
        </p:nvSpPr>
        <p:spPr>
          <a:xfrm>
            <a:off x="3722607" y="5925099"/>
            <a:ext cx="14427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USEFUL ARGUMENTS</a:t>
            </a:r>
          </a:p>
        </p:txBody>
      </p:sp>
      <p:sp>
        <p:nvSpPr>
          <p:cNvPr id="158" name="Line"/>
          <p:cNvSpPr/>
          <p:nvPr/>
        </p:nvSpPr>
        <p:spPr>
          <a:xfrm>
            <a:off x="3713850" y="5865319"/>
            <a:ext cx="6517793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0" name="OTHER TYPES OF DATA"/>
          <p:cNvSpPr txBox="1"/>
          <p:nvPr/>
        </p:nvSpPr>
        <p:spPr>
          <a:xfrm>
            <a:off x="305964" y="3157154"/>
            <a:ext cx="1620239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>
                <a:solidFill>
                  <a:schemeClr val="accent6">
                    <a:hueOff val="-3673401"/>
                    <a:satOff val="-35929"/>
                    <a:lumOff val="-28653"/>
                  </a:schemeClr>
                </a:solidFill>
              </a:defRPr>
            </a:lvl1pPr>
          </a:lstStyle>
          <a:p>
            <a:r>
              <a:t>OTHER TYPES OF DATA</a:t>
            </a:r>
          </a:p>
        </p:txBody>
      </p:sp>
      <p:sp>
        <p:nvSpPr>
          <p:cNvPr id="161" name="Comma delimited file…"/>
          <p:cNvSpPr txBox="1"/>
          <p:nvPr/>
        </p:nvSpPr>
        <p:spPr>
          <a:xfrm>
            <a:off x="169890" y="5878148"/>
            <a:ext cx="3361336" cy="401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Comma delimited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write_csv(</a:t>
            </a:r>
            <a:r>
              <a:t>x, path,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File with arbitrary delimiter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write_delim(</a:t>
            </a:r>
            <a:r>
              <a:t>x, path, delim = " ",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CSV for excel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write_excel_csv(</a:t>
            </a:r>
            <a:r>
              <a:t>x, path,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String to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write_file(</a:t>
            </a:r>
            <a:r>
              <a:t>x, path, append = FALSE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String vector to file, one element per line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write_lines(</a:t>
            </a:r>
            <a:r>
              <a:t>x,path, na = "NA", append = FALSE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Object to RDS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write_rds(</a:t>
            </a:r>
            <a:r>
              <a:t>x, path, compress = c("none", "gz", "bz2", "xz"), ...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Tab delimited files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 b="1"/>
              <a:t>write_tsv(</a:t>
            </a:r>
            <a:r>
              <a:t>x, path, na = "NA", append = FALSE, col_names = !append</a:t>
            </a:r>
            <a:r>
              <a:rPr b="1"/>
              <a:t>)</a:t>
            </a:r>
          </a:p>
        </p:txBody>
      </p:sp>
      <p:sp>
        <p:nvSpPr>
          <p:cNvPr id="162" name="Save x, an R object, to path, a file path, as:"/>
          <p:cNvSpPr txBox="1"/>
          <p:nvPr/>
        </p:nvSpPr>
        <p:spPr>
          <a:xfrm>
            <a:off x="163717" y="5694179"/>
            <a:ext cx="312253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Save </a:t>
            </a:r>
            <a:r>
              <a: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x</a:t>
            </a:r>
            <a:r>
              <a:t>, an R object, to </a:t>
            </a:r>
            <a:r>
              <a: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path</a:t>
            </a:r>
            <a:r>
              <a:t>, a file path, as:</a:t>
            </a:r>
          </a:p>
        </p:txBody>
      </p:sp>
      <p:sp>
        <p:nvSpPr>
          <p:cNvPr id="163" name="Skip lines…"/>
          <p:cNvSpPr txBox="1"/>
          <p:nvPr/>
        </p:nvSpPr>
        <p:spPr>
          <a:xfrm>
            <a:off x="8336347" y="6135555"/>
            <a:ext cx="2036054" cy="2126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normAutofit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Skip lines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skip = 1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 i="1">
                <a:solidFill>
                  <a:srgbClr val="000000"/>
                </a:solidFill>
              </a:defRPr>
            </a:pPr>
            <a:endParaRPr/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in a subset</a:t>
            </a:r>
          </a:p>
          <a:p>
            <a:pPr marL="114300" indent="-114300">
              <a:lnSpc>
                <a:spcPct val="90000"/>
              </a:lnSpc>
              <a:spcBef>
                <a:spcPts val="90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n_max = 1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Missing Values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na = c("1", ".")</a:t>
            </a:r>
            <a:r>
              <a:t>)</a:t>
            </a:r>
          </a:p>
        </p:txBody>
      </p:sp>
      <p:sp>
        <p:nvSpPr>
          <p:cNvPr id="164" name="Comma Delimited Files…"/>
          <p:cNvSpPr txBox="1"/>
          <p:nvPr/>
        </p:nvSpPr>
        <p:spPr>
          <a:xfrm>
            <a:off x="5803493" y="2358737"/>
            <a:ext cx="4422824" cy="34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Comma Delimited Files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read_csv(</a:t>
            </a:r>
            <a:r>
              <a:t>"file.csv"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To make file.csv run: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"a,b,c\n1,2,3\n4,5,NA", path = "file.csv")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endParaRPr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Semi-colon Delimited Files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read_csv2(</a:t>
            </a:r>
            <a:r>
              <a:t>"file2.csv"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"a;b;c\n1;2;3\n4;5;NA", path = "file2.csv")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endParaRPr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Files with Any Delimiter 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read_delim(</a:t>
            </a:r>
            <a:r>
              <a:t>"file.txt", delim = "|"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"a|b|c\n1|2|3\n4|5|NA", path = "file.txt")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Fixed Width Files</a:t>
            </a:r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read_fwf(</a:t>
            </a:r>
            <a:r>
              <a:t>"file.fwf", col_positions = c(1, 3, 5)</a:t>
            </a:r>
            <a:r>
              <a:rPr b="1"/>
              <a:t>)</a:t>
            </a:r>
            <a:r>
              <a:t> 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 b c\n1 2 3\n4 5 NA", path = "file.fwf")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endParaRPr/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Tab Delimited Files</a:t>
            </a:r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read_tsv(</a:t>
            </a:r>
            <a:r>
              <a:t>"file.tsv"</a:t>
            </a:r>
            <a:r>
              <a:rPr b="1"/>
              <a:t>)</a:t>
            </a:r>
            <a:r>
              <a:t> Also</a:t>
            </a:r>
            <a:r>
              <a:rPr b="1"/>
              <a:t> read_table().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"a\tb\tc\n1\t2\t3\n4\t5\tNA", path = "file.tsv")</a:t>
            </a:r>
          </a:p>
        </p:txBody>
      </p:sp>
      <p:grpSp>
        <p:nvGrpSpPr>
          <p:cNvPr id="169" name="Group"/>
          <p:cNvGrpSpPr/>
          <p:nvPr/>
        </p:nvGrpSpPr>
        <p:grpSpPr>
          <a:xfrm>
            <a:off x="3949897" y="2389823"/>
            <a:ext cx="580009" cy="759292"/>
            <a:chOff x="0" y="0"/>
            <a:chExt cx="580007" cy="759291"/>
          </a:xfrm>
        </p:grpSpPr>
        <p:grpSp>
          <p:nvGrpSpPr>
            <p:cNvPr id="167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65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66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68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4,5,NA</a:t>
              </a: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3949897" y="3209612"/>
            <a:ext cx="1295401" cy="1687702"/>
            <a:chOff x="0" y="0"/>
            <a:chExt cx="1295399" cy="1687701"/>
          </a:xfrm>
        </p:grpSpPr>
        <p:grpSp>
          <p:nvGrpSpPr>
            <p:cNvPr id="172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70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71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73" name="a;b;c…"/>
            <p:cNvSpPr/>
            <p:nvPr/>
          </p:nvSpPr>
          <p:spPr>
            <a:xfrm>
              <a:off x="25400" y="417701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a;b;c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1;2;3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4;5;NA</a:t>
              </a:r>
            </a:p>
          </p:txBody>
        </p:sp>
      </p:grpSp>
      <p:grpSp>
        <p:nvGrpSpPr>
          <p:cNvPr id="179" name="Group"/>
          <p:cNvGrpSpPr/>
          <p:nvPr/>
        </p:nvGrpSpPr>
        <p:grpSpPr>
          <a:xfrm>
            <a:off x="3949897" y="4029400"/>
            <a:ext cx="1295401" cy="1687702"/>
            <a:chOff x="0" y="0"/>
            <a:chExt cx="1295399" cy="1687701"/>
          </a:xfrm>
        </p:grpSpPr>
        <p:grpSp>
          <p:nvGrpSpPr>
            <p:cNvPr id="177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75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76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78" name="a|b|c…"/>
            <p:cNvSpPr/>
            <p:nvPr/>
          </p:nvSpPr>
          <p:spPr>
            <a:xfrm>
              <a:off x="25400" y="417701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a|b|c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1|2|3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4|5|NA</a:t>
              </a:r>
            </a:p>
          </p:txBody>
        </p:sp>
      </p:grpSp>
      <p:grpSp>
        <p:nvGrpSpPr>
          <p:cNvPr id="184" name="Group"/>
          <p:cNvGrpSpPr/>
          <p:nvPr/>
        </p:nvGrpSpPr>
        <p:grpSpPr>
          <a:xfrm>
            <a:off x="3949897" y="4849189"/>
            <a:ext cx="1295401" cy="1687702"/>
            <a:chOff x="0" y="0"/>
            <a:chExt cx="1295399" cy="1687701"/>
          </a:xfrm>
        </p:grpSpPr>
        <p:grpSp>
          <p:nvGrpSpPr>
            <p:cNvPr id="182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80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81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83" name="a  b  c…"/>
            <p:cNvSpPr/>
            <p:nvPr/>
          </p:nvSpPr>
          <p:spPr>
            <a:xfrm>
              <a:off x="25400" y="417701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  b  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1  2  3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  5  NA</a:t>
              </a:r>
            </a:p>
          </p:txBody>
        </p:sp>
      </p:grpSp>
      <p:graphicFrame>
        <p:nvGraphicFramePr>
          <p:cNvPr id="185" name="Table"/>
          <p:cNvGraphicFramePr/>
          <p:nvPr/>
        </p:nvGraphicFramePr>
        <p:xfrm>
          <a:off x="7676429" y="7008818"/>
          <a:ext cx="668520" cy="4064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6" name="Table"/>
          <p:cNvGraphicFramePr/>
          <p:nvPr/>
        </p:nvGraphicFramePr>
        <p:xfrm>
          <a:off x="3963334" y="6982841"/>
          <a:ext cx="6685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7" name="Table"/>
          <p:cNvGraphicFramePr/>
          <p:nvPr/>
        </p:nvGraphicFramePr>
        <p:xfrm>
          <a:off x="3969684" y="7540750"/>
          <a:ext cx="668520" cy="6858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8" name="Table"/>
          <p:cNvGraphicFramePr/>
          <p:nvPr/>
        </p:nvGraphicFramePr>
        <p:xfrm>
          <a:off x="7682779" y="7743950"/>
          <a:ext cx="6685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9" name="Table"/>
          <p:cNvGraphicFramePr/>
          <p:nvPr/>
        </p:nvGraphicFramePr>
        <p:xfrm>
          <a:off x="7676429" y="6197486"/>
          <a:ext cx="668520" cy="482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0" name="Table"/>
          <p:cNvGraphicFramePr/>
          <p:nvPr/>
        </p:nvGraphicFramePr>
        <p:xfrm>
          <a:off x="5095880" y="2439268"/>
          <a:ext cx="6685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1" name="Line"/>
          <p:cNvSpPr/>
          <p:nvPr/>
        </p:nvSpPr>
        <p:spPr>
          <a:xfrm>
            <a:off x="4628162" y="2737718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92" name="Table"/>
          <p:cNvGraphicFramePr/>
          <p:nvPr/>
        </p:nvGraphicFramePr>
        <p:xfrm>
          <a:off x="5095880" y="3259057"/>
          <a:ext cx="6685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3" name="Line"/>
          <p:cNvSpPr/>
          <p:nvPr/>
        </p:nvSpPr>
        <p:spPr>
          <a:xfrm>
            <a:off x="4628162" y="3557507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94" name="Table"/>
          <p:cNvGraphicFramePr/>
          <p:nvPr/>
        </p:nvGraphicFramePr>
        <p:xfrm>
          <a:off x="5095880" y="4078846"/>
          <a:ext cx="6685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5" name="Line"/>
          <p:cNvSpPr/>
          <p:nvPr/>
        </p:nvSpPr>
        <p:spPr>
          <a:xfrm>
            <a:off x="4628162" y="4377296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96" name="Table"/>
          <p:cNvGraphicFramePr/>
          <p:nvPr/>
        </p:nvGraphicFramePr>
        <p:xfrm>
          <a:off x="5095880" y="4898635"/>
          <a:ext cx="6685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7" name="Line"/>
          <p:cNvSpPr/>
          <p:nvPr/>
        </p:nvSpPr>
        <p:spPr>
          <a:xfrm>
            <a:off x="4628162" y="5197085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202" name="Group"/>
          <p:cNvGrpSpPr/>
          <p:nvPr/>
        </p:nvGrpSpPr>
        <p:grpSpPr>
          <a:xfrm>
            <a:off x="3968598" y="6132855"/>
            <a:ext cx="580009" cy="759293"/>
            <a:chOff x="0" y="0"/>
            <a:chExt cx="580007" cy="759291"/>
          </a:xfrm>
        </p:grpSpPr>
        <p:grpSp>
          <p:nvGrpSpPr>
            <p:cNvPr id="200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98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99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01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sz="1100"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4,5,NA</a:t>
              </a:r>
            </a:p>
          </p:txBody>
        </p:sp>
      </p:grpSp>
      <p:sp>
        <p:nvSpPr>
          <p:cNvPr id="203" name="Example file…"/>
          <p:cNvSpPr txBox="1"/>
          <p:nvPr/>
        </p:nvSpPr>
        <p:spPr>
          <a:xfrm>
            <a:off x="4595567" y="6135555"/>
            <a:ext cx="2991990" cy="2078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normAutofit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Example file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write_file("a,b,c\n1,2,3\n4,5,NA","file.csv")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t>f &lt;- "file.csv"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No header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col_names = FALSE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Provide header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col_names = c("x", "y", "z")</a:t>
            </a:r>
            <a:r>
              <a:t>)</a:t>
            </a:r>
          </a:p>
        </p:txBody>
      </p:sp>
      <p:sp>
        <p:nvSpPr>
          <p:cNvPr id="204" name="Read a file into a single string…"/>
          <p:cNvSpPr txBox="1"/>
          <p:nvPr/>
        </p:nvSpPr>
        <p:spPr>
          <a:xfrm>
            <a:off x="3826107" y="8881602"/>
            <a:ext cx="3591835" cy="141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a file into a single string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read_file(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locale = default_locale()</a:t>
            </a:r>
            <a:r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each line into its own string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skip = 0, n_max = -1L, na = character(), locale = default_locale(),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05" name="Line"/>
          <p:cNvSpPr/>
          <p:nvPr/>
        </p:nvSpPr>
        <p:spPr>
          <a:xfrm>
            <a:off x="3708595" y="8428845"/>
            <a:ext cx="652888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6" name="Read a file into a raw vector…"/>
          <p:cNvSpPr txBox="1"/>
          <p:nvPr/>
        </p:nvSpPr>
        <p:spPr>
          <a:xfrm>
            <a:off x="7379348" y="8475202"/>
            <a:ext cx="3057327" cy="1733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a file into a raw vector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read_file_raw(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each line into a raw vector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read_lines_raw(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skip = 0, n_max = -1L,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07" name="Read Non-Tabular Data"/>
          <p:cNvSpPr txBox="1"/>
          <p:nvPr/>
        </p:nvSpPr>
        <p:spPr>
          <a:xfrm>
            <a:off x="3708010" y="8430837"/>
            <a:ext cx="308483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Non-Tabular Data</a:t>
            </a:r>
          </a:p>
        </p:txBody>
      </p:sp>
      <p:sp>
        <p:nvSpPr>
          <p:cNvPr id="208" name="Read Apache style log files…"/>
          <p:cNvSpPr txBox="1"/>
          <p:nvPr/>
        </p:nvSpPr>
        <p:spPr>
          <a:xfrm>
            <a:off x="3775307" y="9857271"/>
            <a:ext cx="6293279" cy="496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Apache style log files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read_log(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col_names = FALSE, col_types = NULL, skip = 0, n_max = -1,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09" name="## Parsed with column specification:…"/>
          <p:cNvSpPr txBox="1"/>
          <p:nvPr/>
        </p:nvSpPr>
        <p:spPr>
          <a:xfrm>
            <a:off x="10642127" y="2962969"/>
            <a:ext cx="2883921" cy="9600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sz="1000"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Parsed with column specification:</a:t>
            </a:r>
          </a:p>
          <a:p>
            <a:pPr>
              <a:spcBef>
                <a:spcPts val="0"/>
              </a:spcBef>
              <a:defRPr sz="1000"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cols(</a:t>
            </a:r>
          </a:p>
          <a:p>
            <a:pPr>
              <a:spcBef>
                <a:spcPts val="0"/>
              </a:spcBef>
              <a:defRPr sz="1000"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age = col_integer(),</a:t>
            </a:r>
          </a:p>
          <a:p>
            <a:pPr>
              <a:spcBef>
                <a:spcPts val="0"/>
              </a:spcBef>
              <a:defRPr sz="1000"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sex = col_character(),</a:t>
            </a:r>
          </a:p>
          <a:p>
            <a:pPr>
              <a:spcBef>
                <a:spcPts val="0"/>
              </a:spcBef>
              <a:defRPr sz="1000"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earn = col_double()</a:t>
            </a:r>
          </a:p>
          <a:p>
            <a:pPr>
              <a:spcBef>
                <a:spcPts val="0"/>
              </a:spcBef>
              <a:defRPr sz="1000"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)</a:t>
            </a:r>
          </a:p>
        </p:txBody>
      </p:sp>
      <p:sp>
        <p:nvSpPr>
          <p:cNvPr id="210" name="1. Use problems() to diagnose problems.…"/>
          <p:cNvSpPr txBox="1"/>
          <p:nvPr/>
        </p:nvSpPr>
        <p:spPr>
          <a:xfrm>
            <a:off x="10517265" y="4269263"/>
            <a:ext cx="3184445" cy="6033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/>
          <a:p>
            <a:pPr marL="110871" defTabSz="566674">
              <a:lnSpc>
                <a:spcPct val="80000"/>
              </a:lnSpc>
              <a:defRPr sz="1164" b="0">
                <a:solidFill>
                  <a:srgbClr val="000000"/>
                </a:solidFill>
              </a:defRPr>
            </a:pPr>
            <a:r>
              <a:t>1. Use </a:t>
            </a:r>
            <a:r>
              <a:rPr b="1"/>
              <a:t>problems() </a:t>
            </a:r>
            <a:r>
              <a:t>to diagnose problems.</a:t>
            </a:r>
          </a:p>
          <a:p>
            <a:pPr marL="221742" indent="-110871" defTabSz="566674">
              <a:lnSpc>
                <a:spcPct val="90000"/>
              </a:lnSpc>
              <a:spcBef>
                <a:spcPts val="1900"/>
              </a:spcBef>
              <a:defRPr sz="1164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x &lt;- read_csv("file.csv"); problems(x)</a:t>
            </a:r>
          </a:p>
          <a:p>
            <a:pPr marL="110871" defTabSz="566674">
              <a:lnSpc>
                <a:spcPct val="90000"/>
              </a:lnSpc>
              <a:defRPr sz="1164" b="0">
                <a:solidFill>
                  <a:srgbClr val="000000"/>
                </a:solidFill>
              </a:defRPr>
            </a:pPr>
            <a:r>
              <a:t>2. Use a col_ function to guide parsing.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col_guess() </a:t>
            </a:r>
            <a:r>
              <a:rPr b="0">
                <a:solidFill>
                  <a:srgbClr val="FF7E79"/>
                </a:solidFill>
                <a:latin typeface="+mn-lt"/>
                <a:ea typeface="+mn-ea"/>
                <a:cs typeface="+mn-cs"/>
                <a:sym typeface="Source Sans Pro Light"/>
              </a:rPr>
              <a:t>-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 the default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col_character()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col_double()</a:t>
            </a:r>
            <a:r>
              <a:rPr b="0"/>
              <a:t>,</a:t>
            </a:r>
            <a:r>
              <a:t> col_euro_double()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col_datetime(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 </a:t>
            </a:r>
            <a:r>
              <a:rPr b="0"/>
              <a:t>Also </a:t>
            </a:r>
          </a:p>
          <a:p>
            <a:pPr indent="234061" defTabSz="566674">
              <a:lnSpc>
                <a:spcPct val="90000"/>
              </a:lnSpc>
              <a:defRPr sz="1164">
                <a:solidFill>
                  <a:srgbClr val="000000"/>
                </a:solidFill>
              </a:defRPr>
            </a:pPr>
            <a:r>
              <a:t>col_date(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</a:t>
            </a:r>
            <a:r>
              <a:rPr b="0"/>
              <a:t>, </a:t>
            </a:r>
            <a:r>
              <a:t>col_time(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col_factor(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levels, ordered = FALSE</a:t>
            </a:r>
            <a:r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col_integer()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col_logical()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col_number()</a:t>
            </a:r>
            <a:r>
              <a:rPr b="0"/>
              <a:t>,</a:t>
            </a:r>
            <a:r>
              <a:t> col_numeric()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col_skip()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sz="1164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x &lt;- read_csv("file.csv", col_types = cols(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sz="1164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    A = col_double(),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sz="1164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    B = col_logical(),</a:t>
            </a:r>
          </a:p>
          <a:p>
            <a:pPr marL="221742" indent="-110871" defTabSz="566674">
              <a:lnSpc>
                <a:spcPct val="90000"/>
              </a:lnSpc>
              <a:spcBef>
                <a:spcPts val="1900"/>
              </a:spcBef>
              <a:defRPr sz="1164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    C = col_factor()))</a:t>
            </a:r>
          </a:p>
          <a:p>
            <a:pPr marL="110871" defTabSz="566674">
              <a:lnSpc>
                <a:spcPct val="80000"/>
              </a:lnSpc>
              <a:buClr>
                <a:srgbClr val="000000"/>
              </a:buClr>
              <a:defRPr sz="1164" b="0">
                <a:solidFill>
                  <a:srgbClr val="000000"/>
                </a:solidFill>
              </a:defRPr>
            </a:pPr>
            <a:r>
              <a:t>3. Else, read in as character vectors then parse with a parse_ function.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parse_guess()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parse_character()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parse_datetime() </a:t>
            </a:r>
            <a:r>
              <a:rPr b="0"/>
              <a:t>Also</a:t>
            </a:r>
            <a:r>
              <a:t> parse_date() </a:t>
            </a:r>
            <a:r>
              <a:rPr b="0"/>
              <a:t>and</a:t>
            </a:r>
            <a:r>
              <a:t> parse_time()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parse_double()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parse_factor()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parse_integer()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parse_logical()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parse_number()</a:t>
            </a:r>
          </a:p>
          <a:p>
            <a:pPr marL="221742" indent="-110871" defTabSz="566674">
              <a:lnSpc>
                <a:spcPct val="90000"/>
              </a:lnSpc>
              <a:spcBef>
                <a:spcPts val="900"/>
              </a:spcBef>
              <a:defRPr sz="1164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x$A &lt;- parse_number(x$A)</a:t>
            </a:r>
          </a:p>
        </p:txBody>
      </p:sp>
      <p:sp>
        <p:nvSpPr>
          <p:cNvPr id="211" name="readr functions guess…"/>
          <p:cNvSpPr txBox="1"/>
          <p:nvPr/>
        </p:nvSpPr>
        <p:spPr>
          <a:xfrm>
            <a:off x="10522819" y="1664189"/>
            <a:ext cx="3122537" cy="116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readr functions guess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the types of each column and 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convert types when appropriate (but will NOT convert strings to factors automatically).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A message shows the type of each column in the result.</a:t>
            </a:r>
          </a:p>
        </p:txBody>
      </p:sp>
      <p:sp>
        <p:nvSpPr>
          <p:cNvPr id="212" name="earn is a double (numeric)"/>
          <p:cNvSpPr/>
          <p:nvPr/>
        </p:nvSpPr>
        <p:spPr>
          <a:xfrm>
            <a:off x="11031267" y="3755497"/>
            <a:ext cx="1714898" cy="47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8" y="0"/>
                </a:moveTo>
                <a:lnTo>
                  <a:pt x="10058" y="11382"/>
                </a:lnTo>
                <a:lnTo>
                  <a:pt x="1220" y="11382"/>
                </a:lnTo>
                <a:cubicBezTo>
                  <a:pt x="547" y="11382"/>
                  <a:pt x="0" y="13340"/>
                  <a:pt x="0" y="15748"/>
                </a:cubicBezTo>
                <a:lnTo>
                  <a:pt x="0" y="17233"/>
                </a:lnTo>
                <a:cubicBezTo>
                  <a:pt x="0" y="19642"/>
                  <a:pt x="547" y="21600"/>
                  <a:pt x="1220" y="21600"/>
                </a:cubicBezTo>
                <a:lnTo>
                  <a:pt x="20385" y="21600"/>
                </a:lnTo>
                <a:cubicBezTo>
                  <a:pt x="21058" y="21600"/>
                  <a:pt x="21600" y="19642"/>
                  <a:pt x="21600" y="17233"/>
                </a:cubicBezTo>
                <a:lnTo>
                  <a:pt x="21600" y="15748"/>
                </a:lnTo>
                <a:cubicBezTo>
                  <a:pt x="21600" y="13340"/>
                  <a:pt x="21058" y="11382"/>
                  <a:pt x="20385" y="11382"/>
                </a:cubicBezTo>
                <a:lnTo>
                  <a:pt x="11542" y="11382"/>
                </a:lnTo>
                <a:lnTo>
                  <a:pt x="10798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r>
              <a:t>earn is a double (numeric)</a:t>
            </a:r>
          </a:p>
        </p:txBody>
      </p:sp>
      <p:sp>
        <p:nvSpPr>
          <p:cNvPr id="213" name="sex is a character"/>
          <p:cNvSpPr/>
          <p:nvPr/>
        </p:nvSpPr>
        <p:spPr>
          <a:xfrm>
            <a:off x="12630989" y="3627704"/>
            <a:ext cx="855663" cy="606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5681" y="8730"/>
                </a:lnTo>
                <a:cubicBezTo>
                  <a:pt x="5250" y="9351"/>
                  <a:pt x="4989" y="10210"/>
                  <a:pt x="4989" y="11146"/>
                </a:cubicBezTo>
                <a:lnTo>
                  <a:pt x="4989" y="18167"/>
                </a:lnTo>
                <a:cubicBezTo>
                  <a:pt x="4989" y="20068"/>
                  <a:pt x="6086" y="21600"/>
                  <a:pt x="7434" y="21600"/>
                </a:cubicBezTo>
                <a:lnTo>
                  <a:pt x="19165" y="21600"/>
                </a:lnTo>
                <a:cubicBezTo>
                  <a:pt x="20514" y="21600"/>
                  <a:pt x="21600" y="20068"/>
                  <a:pt x="21600" y="18167"/>
                </a:cubicBezTo>
                <a:lnTo>
                  <a:pt x="21600" y="11146"/>
                </a:lnTo>
                <a:cubicBezTo>
                  <a:pt x="21600" y="9245"/>
                  <a:pt x="20514" y="7699"/>
                  <a:pt x="19165" y="7699"/>
                </a:cubicBezTo>
                <a:lnTo>
                  <a:pt x="10039" y="76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r>
              <a:t>sex is a character</a:t>
            </a:r>
          </a:p>
        </p:txBody>
      </p:sp>
      <p:sp>
        <p:nvSpPr>
          <p:cNvPr id="214" name="age is an integer"/>
          <p:cNvSpPr/>
          <p:nvPr/>
        </p:nvSpPr>
        <p:spPr>
          <a:xfrm>
            <a:off x="12705998" y="3205616"/>
            <a:ext cx="780654" cy="390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073" y="0"/>
                </a:moveTo>
                <a:cubicBezTo>
                  <a:pt x="4595" y="0"/>
                  <a:pt x="3393" y="2402"/>
                  <a:pt x="3393" y="5356"/>
                </a:cubicBezTo>
                <a:lnTo>
                  <a:pt x="3393" y="6629"/>
                </a:lnTo>
                <a:lnTo>
                  <a:pt x="0" y="9439"/>
                </a:lnTo>
                <a:lnTo>
                  <a:pt x="3393" y="13171"/>
                </a:lnTo>
                <a:lnTo>
                  <a:pt x="3393" y="16266"/>
                </a:lnTo>
                <a:cubicBezTo>
                  <a:pt x="3393" y="19220"/>
                  <a:pt x="4595" y="21600"/>
                  <a:pt x="6073" y="21600"/>
                </a:cubicBezTo>
                <a:lnTo>
                  <a:pt x="18932" y="21600"/>
                </a:lnTo>
                <a:cubicBezTo>
                  <a:pt x="20409" y="21600"/>
                  <a:pt x="21600" y="19220"/>
                  <a:pt x="21600" y="16266"/>
                </a:cubicBezTo>
                <a:lnTo>
                  <a:pt x="21600" y="5356"/>
                </a:lnTo>
                <a:cubicBezTo>
                  <a:pt x="21600" y="2402"/>
                  <a:pt x="20409" y="0"/>
                  <a:pt x="18932" y="0"/>
                </a:cubicBezTo>
                <a:lnTo>
                  <a:pt x="6073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r>
              <a:t>age is an integer</a:t>
            </a:r>
          </a:p>
        </p:txBody>
      </p:sp>
      <p:sp>
        <p:nvSpPr>
          <p:cNvPr id="215" name="RStudio® is a trademark of RStudio, Inc.  •  CC BY SA  RStudio •  info@rstudio.com  •  844-448-1212 • rstudio.com •  Learn more at tidyverse.org  •  readr  1.1.0 •  tibble  1.2.12 •  tidyr  0.6.0 •  Updated: 2019–08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 RStudio •  </a:t>
            </a:r>
            <a:r>
              <a:rPr>
                <a:hlinkClick r:id="rId4"/>
              </a:rPr>
              <a:t>info@rstudio.com</a:t>
            </a:r>
            <a:r>
              <a:t>  •  844-448-1212 • </a:t>
            </a:r>
            <a:r>
              <a:rPr>
                <a:hlinkClick r:id="rId5"/>
              </a:rPr>
              <a:t>rstudio.com</a:t>
            </a:r>
            <a:r>
              <a:t> •  Learn more at </a:t>
            </a:r>
            <a:r>
              <a:rPr u="sng">
                <a:hlinkClick r:id="rId6"/>
              </a:rPr>
              <a:t>tidyverse.org</a:t>
            </a:r>
            <a:r>
              <a:rPr b="1"/>
              <a:t> </a:t>
            </a:r>
            <a:r>
              <a:t> •  readr  1.1.0 •  tibble  1.2.12 •  tidyr  0.6.0 •  Updated: 2019–08</a:t>
            </a:r>
          </a:p>
        </p:txBody>
      </p:sp>
      <p:grpSp>
        <p:nvGrpSpPr>
          <p:cNvPr id="219" name="Group"/>
          <p:cNvGrpSpPr/>
          <p:nvPr/>
        </p:nvGrpSpPr>
        <p:grpSpPr>
          <a:xfrm>
            <a:off x="333196" y="1268279"/>
            <a:ext cx="3067130" cy="1638307"/>
            <a:chOff x="0" y="0"/>
            <a:chExt cx="3067128" cy="1638306"/>
          </a:xfrm>
        </p:grpSpPr>
        <p:sp>
          <p:nvSpPr>
            <p:cNvPr id="216" name="R’s tidyverse is built around tidy data stored in  tibbles, which are enhanced data frames.…"/>
            <p:cNvSpPr/>
            <p:nvPr/>
          </p:nvSpPr>
          <p:spPr>
            <a:xfrm>
              <a:off x="0" y="0"/>
              <a:ext cx="3067129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>
                <a:spcBef>
                  <a:spcPts val="500"/>
                </a:spcBef>
                <a:buClr>
                  <a:srgbClr val="F39019"/>
                </a:buClr>
                <a:defRPr b="0">
                  <a:solidFill>
                    <a:srgbClr val="000000"/>
                  </a:solidFill>
                </a:defRPr>
              </a:pPr>
              <a:r>
                <a:t>R’s</a:t>
              </a:r>
              <a:r>
                <a:rPr b="1"/>
                <a:t> tidyverse</a:t>
              </a:r>
              <a:r>
                <a:t> is built around </a:t>
              </a:r>
              <a:r>
                <a:rPr b="1"/>
                <a:t>tidy data</a:t>
              </a:r>
              <a:r>
                <a:t> stored in  </a:t>
              </a:r>
              <a:r>
                <a:rPr b="1"/>
                <a:t>tibbles</a:t>
              </a:r>
              <a:r>
                <a:t>, which are enhanced data frames. </a:t>
              </a:r>
            </a:p>
            <a:p>
              <a:pPr marL="114300">
                <a:spcBef>
                  <a:spcPts val="500"/>
                </a:spcBef>
                <a:buClr>
                  <a:srgbClr val="FF7E79"/>
                </a:buClr>
                <a:defRPr b="0">
                  <a:solidFill>
                    <a:srgbClr val="000000"/>
                  </a:solidFill>
                </a:defRPr>
              </a:pPr>
              <a:r>
                <a:t>The front side of this sheet shows how to read text files into R with </a:t>
              </a:r>
              <a:r>
                <a:rPr b="1"/>
                <a:t>readr</a:t>
              </a:r>
              <a:r>
                <a:t>.</a:t>
              </a:r>
            </a:p>
            <a:p>
              <a:pPr marL="114300">
                <a:spcBef>
                  <a:spcPts val="300"/>
                </a:spcBef>
                <a:buClr>
                  <a:srgbClr val="FF7E79"/>
                </a:buClr>
                <a:defRPr b="0">
                  <a:solidFill>
                    <a:srgbClr val="000000"/>
                  </a:solidFill>
                </a:defRPr>
              </a:pPr>
              <a:r>
                <a:t>The reverse side shows how to create tibbles with </a:t>
              </a:r>
              <a:r>
                <a:rPr b="1"/>
                <a:t>tibble</a:t>
              </a:r>
              <a:r>
                <a:t> and to layout tidy data with </a:t>
              </a:r>
              <a:r>
                <a:rPr b="1"/>
                <a:t>tidyr</a:t>
              </a:r>
              <a:r>
                <a:t>. </a:t>
              </a:r>
            </a:p>
          </p:txBody>
        </p:sp>
        <p:pic>
          <p:nvPicPr>
            <p:cNvPr id="217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3747" y="472536"/>
              <a:ext cx="533401" cy="5997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" name="tidyr.png" descr="tidyr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49147" y="1085563"/>
              <a:ext cx="476928" cy="5527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" dist="12700" dir="5400000" rotWithShape="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220" name="readr.png" descr="read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294644" y="198849"/>
            <a:ext cx="1378971" cy="1598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238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2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39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41" name="separate_rows(data, ..., sep = &quot;[^[:alnum:].]+&quot;, convert = FALSE)…"/>
          <p:cNvSpPr txBox="1"/>
          <p:nvPr/>
        </p:nvSpPr>
        <p:spPr>
          <a:xfrm>
            <a:off x="10503592" y="4418559"/>
            <a:ext cx="3122536" cy="1394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defRPr sz="1400">
                <a:solidFill>
                  <a:srgbClr val="000000"/>
                </a:solidFill>
              </a:defRPr>
            </a:pPr>
            <a:r>
              <a:t>separate_rows(</a:t>
            </a:r>
            <a:r>
              <a:rPr sz="1200" b="0"/>
              <a:t>data, ..., sep = "[^[:alnum:].]+", convert = FALSE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Separate each cell in a column to make several rows.</a:t>
            </a:r>
          </a:p>
        </p:txBody>
      </p:sp>
      <p:sp>
        <p:nvSpPr>
          <p:cNvPr id="242" name="Line"/>
          <p:cNvSpPr/>
          <p:nvPr/>
        </p:nvSpPr>
        <p:spPr>
          <a:xfrm>
            <a:off x="10532309" y="4665834"/>
            <a:ext cx="3115902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3" name="Line"/>
          <p:cNvSpPr/>
          <p:nvPr/>
        </p:nvSpPr>
        <p:spPr>
          <a:xfrm>
            <a:off x="10532309" y="7965609"/>
            <a:ext cx="3115902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4" name="Line"/>
          <p:cNvSpPr/>
          <p:nvPr/>
        </p:nvSpPr>
        <p:spPr>
          <a:xfrm>
            <a:off x="6982521" y="1371600"/>
            <a:ext cx="1" cy="95250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5" name="Handle Missing Values"/>
          <p:cNvSpPr txBox="1"/>
          <p:nvPr/>
        </p:nvSpPr>
        <p:spPr>
          <a:xfrm>
            <a:off x="3720651" y="6890739"/>
            <a:ext cx="29679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004479"/>
                </a:solidFill>
              </a:defRPr>
            </a:pPr>
            <a:r>
              <a:t>Handle Missing Values</a:t>
            </a:r>
          </a:p>
        </p:txBody>
      </p:sp>
      <p:sp>
        <p:nvSpPr>
          <p:cNvPr id="246" name="Reshape Data - change the layout of values in a table"/>
          <p:cNvSpPr txBox="1"/>
          <p:nvPr/>
        </p:nvSpPr>
        <p:spPr>
          <a:xfrm>
            <a:off x="3724388" y="2560039"/>
            <a:ext cx="430010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Reshape Data</a:t>
            </a:r>
            <a:r>
              <a:rPr sz="1200"/>
              <a:t> - change the layout of values in a table</a:t>
            </a:r>
          </a:p>
        </p:txBody>
      </p:sp>
      <p:sp>
        <p:nvSpPr>
          <p:cNvPr id="247" name="Line"/>
          <p:cNvSpPr/>
          <p:nvPr/>
        </p:nvSpPr>
        <p:spPr>
          <a:xfrm>
            <a:off x="3713228" y="25983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8" name="gather(data, key, value, ..., na.rm = FALSE,…"/>
          <p:cNvSpPr txBox="1"/>
          <p:nvPr/>
        </p:nvSpPr>
        <p:spPr>
          <a:xfrm>
            <a:off x="3740292" y="3167136"/>
            <a:ext cx="3122536" cy="1481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normAutofit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400">
                <a:solidFill>
                  <a:srgbClr val="000000"/>
                </a:solidFill>
              </a:defRPr>
            </a:pPr>
            <a:r>
              <a:rPr dirty="0"/>
              <a:t>gather(</a:t>
            </a:r>
            <a:r>
              <a:rPr sz="1200" b="0" dirty="0"/>
              <a:t>data, key, value, ..., na.rm = FALSE, </a:t>
            </a:r>
          </a:p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r>
              <a:rPr sz="1200" b="0" dirty="0"/>
              <a:t>convert = FALSE, </a:t>
            </a:r>
            <a:r>
              <a:rPr sz="1200" b="0" dirty="0" err="1"/>
              <a:t>factor_key</a:t>
            </a:r>
            <a:r>
              <a:rPr sz="1200" b="0" dirty="0"/>
              <a:t> = FALSE</a:t>
            </a:r>
            <a:r>
              <a:rPr dirty="0"/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gather() moves column names into a </a:t>
            </a:r>
            <a:r>
              <a:rPr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key</a:t>
            </a:r>
            <a:r>
              <a:rPr dirty="0"/>
              <a:t> column, gathering the column values into a single </a:t>
            </a:r>
            <a:r>
              <a:rPr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value</a:t>
            </a:r>
            <a:r>
              <a:rPr dirty="0"/>
              <a:t> column.</a:t>
            </a:r>
          </a:p>
        </p:txBody>
      </p:sp>
      <p:sp>
        <p:nvSpPr>
          <p:cNvPr id="249" name="spread(data, key, value, fill = NA, convert = FALSE, drop = TRUE, sep = NULL)…"/>
          <p:cNvSpPr txBox="1"/>
          <p:nvPr/>
        </p:nvSpPr>
        <p:spPr>
          <a:xfrm>
            <a:off x="6845935" y="3167136"/>
            <a:ext cx="3384040" cy="16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normAutofit/>
          </a:bodyPr>
          <a:lstStyle/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r>
              <a:rPr dirty="0"/>
              <a:t>spread(</a:t>
            </a:r>
            <a:r>
              <a:rPr sz="1200" b="0" dirty="0"/>
              <a:t>data, key, value, fill = NA, convert = FALSE, drop = TRUE, </a:t>
            </a:r>
            <a:r>
              <a:rPr sz="1200" b="0" dirty="0" err="1"/>
              <a:t>sep</a:t>
            </a:r>
            <a:r>
              <a:rPr sz="1200" b="0" dirty="0"/>
              <a:t> = NULL</a:t>
            </a:r>
            <a:r>
              <a:rPr dirty="0"/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spread() moves the unique values of a </a:t>
            </a:r>
            <a:r>
              <a:rPr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key</a:t>
            </a:r>
            <a:r>
              <a:rPr dirty="0"/>
              <a:t> column into the column names, spreading the values of a </a:t>
            </a:r>
            <a:r>
              <a:rPr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value</a:t>
            </a:r>
            <a:r>
              <a:rPr dirty="0"/>
              <a:t> column across the new columns.</a:t>
            </a:r>
          </a:p>
        </p:txBody>
      </p:sp>
      <p:sp>
        <p:nvSpPr>
          <p:cNvPr id="250" name="Use gather() and spread() to reorganize the values of a table into a new layout."/>
          <p:cNvSpPr txBox="1"/>
          <p:nvPr/>
        </p:nvSpPr>
        <p:spPr>
          <a:xfrm>
            <a:off x="3781314" y="2960987"/>
            <a:ext cx="642559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gather()</a:t>
            </a:r>
            <a:r>
              <a:t> and </a:t>
            </a:r>
            <a:r>
              <a:rPr b="1"/>
              <a:t>spread()</a:t>
            </a:r>
            <a:r>
              <a:t> to reorganize the values of a table into a new layout.</a:t>
            </a:r>
          </a:p>
        </p:txBody>
      </p:sp>
      <p:sp>
        <p:nvSpPr>
          <p:cNvPr id="251" name="gather(table4a, `1999`, `2000`,…"/>
          <p:cNvSpPr txBox="1"/>
          <p:nvPr/>
        </p:nvSpPr>
        <p:spPr>
          <a:xfrm>
            <a:off x="4157879" y="6289565"/>
            <a:ext cx="2287363" cy="52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 fontScale="9250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300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dirty="0"/>
              <a:t>gather(table4a, `1999`, `2000`,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sz="1300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dirty="0"/>
              <a:t>key = "year", value = "cases")</a:t>
            </a:r>
          </a:p>
        </p:txBody>
      </p:sp>
      <p:sp>
        <p:nvSpPr>
          <p:cNvPr id="252" name="spread(table2, type, count)"/>
          <p:cNvSpPr txBox="1"/>
          <p:nvPr/>
        </p:nvSpPr>
        <p:spPr>
          <a:xfrm>
            <a:off x="7689057" y="6480750"/>
            <a:ext cx="1920909" cy="33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 fontScale="92500"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sz="1300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dirty="0"/>
              <a:t>spread(table2, type, count)</a:t>
            </a:r>
          </a:p>
        </p:txBody>
      </p:sp>
      <p:grpSp>
        <p:nvGrpSpPr>
          <p:cNvPr id="260" name="Group"/>
          <p:cNvGrpSpPr/>
          <p:nvPr/>
        </p:nvGrpSpPr>
        <p:grpSpPr>
          <a:xfrm>
            <a:off x="3932382" y="4250030"/>
            <a:ext cx="2687256" cy="1455507"/>
            <a:chOff x="25400" y="-1"/>
            <a:chExt cx="2687255" cy="1455506"/>
          </a:xfrm>
        </p:grpSpPr>
        <p:sp>
          <p:nvSpPr>
            <p:cNvPr id="253" name="value"/>
            <p:cNvSpPr txBox="1"/>
            <p:nvPr/>
          </p:nvSpPr>
          <p:spPr>
            <a:xfrm>
              <a:off x="2305571" y="1181264"/>
              <a:ext cx="407084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chemeClr val="accent4">
                      <a:hueOff val="-48331"/>
                      <a:satOff val="1035"/>
                      <a:lumOff val="-13785"/>
                    </a:schemeClr>
                  </a:solidFill>
                </a:defRPr>
              </a:lvl1pPr>
            </a:lstStyle>
            <a:p>
              <a:r>
                <a:t>value</a:t>
              </a:r>
            </a:p>
          </p:txBody>
        </p:sp>
        <p:sp>
          <p:nvSpPr>
            <p:cNvPr id="254" name="key"/>
            <p:cNvSpPr txBox="1"/>
            <p:nvPr/>
          </p:nvSpPr>
          <p:spPr>
            <a:xfrm>
              <a:off x="2030207" y="1180515"/>
              <a:ext cx="305357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lvl1pPr>
            </a:lstStyle>
            <a:p>
              <a:r>
                <a:t>key</a:t>
              </a:r>
            </a:p>
          </p:txBody>
        </p:sp>
        <p:grpSp>
          <p:nvGrpSpPr>
            <p:cNvPr id="259" name="Group"/>
            <p:cNvGrpSpPr/>
            <p:nvPr/>
          </p:nvGrpSpPr>
          <p:grpSpPr>
            <a:xfrm>
              <a:off x="25400" y="-1"/>
              <a:ext cx="2660791" cy="1230393"/>
              <a:chOff x="25400" y="0"/>
              <a:chExt cx="2660790" cy="1230392"/>
            </a:xfrm>
          </p:grpSpPr>
          <p:sp>
            <p:nvSpPr>
              <p:cNvPr id="255" name="table4a"/>
              <p:cNvSpPr txBox="1"/>
              <p:nvPr/>
            </p:nvSpPr>
            <p:spPr>
              <a:xfrm>
                <a:off x="311037" y="0"/>
                <a:ext cx="518844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1000" b="0">
                    <a:solidFill>
                      <a:srgbClr val="A6AAA9"/>
                    </a:solidFill>
                  </a:defRPr>
                </a:lvl1pPr>
              </a:lstStyle>
              <a:p>
                <a:r>
                  <a:t>table4a</a:t>
                </a:r>
              </a:p>
            </p:txBody>
          </p:sp>
          <p:graphicFrame>
            <p:nvGraphicFramePr>
              <p:cNvPr id="256" name="Table"/>
              <p:cNvGraphicFramePr/>
              <p:nvPr/>
            </p:nvGraphicFramePr>
            <p:xfrm>
              <a:off x="25400" y="252494"/>
              <a:ext cx="1090115" cy="558799"/>
            </p:xfrm>
            <a:graphic>
              <a:graphicData uri="http://schemas.openxmlformats.org/drawingml/2006/table">
                <a:tbl>
                  <a:tblPr firstRow="1">
                    <a:tableStyleId>{33BA23B1-9221-436E-865A-0063620EA4FD}</a:tableStyleId>
                  </a:tblPr>
                  <a:tblGrid>
                    <a:gridCol w="4387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06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  <p:sp>
            <p:nvSpPr>
              <p:cNvPr id="257" name="Line"/>
              <p:cNvSpPr/>
              <p:nvPr/>
            </p:nvSpPr>
            <p:spPr>
              <a:xfrm flipV="1">
                <a:off x="1233003" y="506224"/>
                <a:ext cx="22850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graphicFrame>
            <p:nvGraphicFramePr>
              <p:cNvPr id="258" name="Table"/>
              <p:cNvGraphicFramePr/>
              <p:nvPr/>
            </p:nvGraphicFramePr>
            <p:xfrm>
              <a:off x="1585836" y="252494"/>
              <a:ext cx="1100354" cy="977898"/>
            </p:xfrm>
            <a:graphic>
              <a:graphicData uri="http://schemas.openxmlformats.org/drawingml/2006/table">
                <a:tbl>
                  <a:tblPr firstRow="1">
                    <a:tableStyleId>{33BA23B1-9221-436E-865A-0063620EA4FD}</a:tableStyleId>
                  </a:tblPr>
                  <a:tblGrid>
                    <a:gridCol w="4390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16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972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p:grpSp>
      </p:grpSp>
      <p:grpSp>
        <p:nvGrpSpPr>
          <p:cNvPr id="268" name="Group"/>
          <p:cNvGrpSpPr/>
          <p:nvPr/>
        </p:nvGrpSpPr>
        <p:grpSpPr>
          <a:xfrm>
            <a:off x="7514928" y="4250030"/>
            <a:ext cx="2666896" cy="2321906"/>
            <a:chOff x="517713" y="-1"/>
            <a:chExt cx="2666894" cy="2321905"/>
          </a:xfrm>
        </p:grpSpPr>
        <p:sp>
          <p:nvSpPr>
            <p:cNvPr id="261" name="value"/>
            <p:cNvSpPr txBox="1"/>
            <p:nvPr/>
          </p:nvSpPr>
          <p:spPr>
            <a:xfrm>
              <a:off x="1090561" y="2042180"/>
              <a:ext cx="407084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chemeClr val="accent4">
                      <a:hueOff val="-48331"/>
                      <a:satOff val="1035"/>
                      <a:lumOff val="-13785"/>
                    </a:schemeClr>
                  </a:solidFill>
                </a:defRPr>
              </a:lvl1pPr>
            </a:lstStyle>
            <a:p>
              <a:r>
                <a:t>value</a:t>
              </a:r>
            </a:p>
          </p:txBody>
        </p:sp>
        <p:sp>
          <p:nvSpPr>
            <p:cNvPr id="262" name="key"/>
            <p:cNvSpPr txBox="1"/>
            <p:nvPr/>
          </p:nvSpPr>
          <p:spPr>
            <a:xfrm>
              <a:off x="781474" y="2047662"/>
              <a:ext cx="305357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lvl1pPr>
            </a:lstStyle>
            <a:p>
              <a:r>
                <a:t>key</a:t>
              </a:r>
            </a:p>
          </p:txBody>
        </p:sp>
        <p:grpSp>
          <p:nvGrpSpPr>
            <p:cNvPr id="267" name="Group"/>
            <p:cNvGrpSpPr/>
            <p:nvPr/>
          </p:nvGrpSpPr>
          <p:grpSpPr>
            <a:xfrm>
              <a:off x="517713" y="-1"/>
              <a:ext cx="2666894" cy="1230393"/>
              <a:chOff x="517713" y="0"/>
              <a:chExt cx="2666893" cy="1230392"/>
            </a:xfrm>
          </p:grpSpPr>
          <p:graphicFrame>
            <p:nvGraphicFramePr>
              <p:cNvPr id="263" name="Table"/>
              <p:cNvGraphicFramePr/>
              <p:nvPr/>
            </p:nvGraphicFramePr>
            <p:xfrm>
              <a:off x="1728652" y="252494"/>
              <a:ext cx="1455954" cy="977898"/>
            </p:xfrm>
            <a:graphic>
              <a:graphicData uri="http://schemas.openxmlformats.org/drawingml/2006/table">
                <a:tbl>
                  <a:tblPr firstRow="1">
                    <a:tableStyleId>{33BA23B1-9221-436E-865A-0063620EA4FD}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406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19M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20M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172M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174M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  <p:sp>
            <p:nvSpPr>
              <p:cNvPr id="264" name="table2"/>
              <p:cNvSpPr txBox="1"/>
              <p:nvPr/>
            </p:nvSpPr>
            <p:spPr>
              <a:xfrm>
                <a:off x="517713" y="0"/>
                <a:ext cx="4548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1000" b="0">
                    <a:solidFill>
                      <a:srgbClr val="A6AAA9"/>
                    </a:solidFill>
                  </a:defRPr>
                </a:lvl1pPr>
              </a:lstStyle>
              <a:p>
                <a:r>
                  <a:t>table2</a:t>
                </a:r>
              </a:p>
            </p:txBody>
          </p:sp>
          <p:sp>
            <p:nvSpPr>
              <p:cNvPr id="265" name="Line"/>
              <p:cNvSpPr/>
              <p:nvPr/>
            </p:nvSpPr>
            <p:spPr>
              <a:xfrm flipV="1">
                <a:off x="1522502" y="531894"/>
                <a:ext cx="165005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</p:grpSp>
      <p:sp>
        <p:nvSpPr>
          <p:cNvPr id="269" name="unite(data, col, ..., sep = &quot;_&quot;, remove = TRUE)…"/>
          <p:cNvSpPr txBox="1"/>
          <p:nvPr/>
        </p:nvSpPr>
        <p:spPr>
          <a:xfrm>
            <a:off x="10587448" y="7929250"/>
            <a:ext cx="2987483" cy="80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 lnSpcReduction="10000"/>
          </a:bodyPr>
          <a:lstStyle/>
          <a:p>
            <a:pPr marL="113156" indent="-113156" defTabSz="578358">
              <a:lnSpc>
                <a:spcPct val="90000"/>
              </a:lnSpc>
              <a:spcBef>
                <a:spcPts val="400"/>
              </a:spcBef>
              <a:defRPr sz="1386">
                <a:solidFill>
                  <a:srgbClr val="000000"/>
                </a:solidFill>
              </a:defRPr>
            </a:pPr>
            <a:r>
              <a:t>unite(</a:t>
            </a:r>
            <a:r>
              <a:rPr sz="1188" b="0"/>
              <a:t>data, col, ..., sep = "_", remove = TRUE</a:t>
            </a:r>
            <a:r>
              <a:t>)</a:t>
            </a:r>
          </a:p>
          <a:p>
            <a:pPr defTabSz="578358">
              <a:lnSpc>
                <a:spcPct val="90000"/>
              </a:lnSpc>
              <a:defRPr sz="1188" b="0">
                <a:solidFill>
                  <a:srgbClr val="000000"/>
                </a:solidFill>
              </a:defRPr>
            </a:pPr>
            <a:r>
              <a:t>Collapse cells across several columns to make a single column.</a:t>
            </a:r>
          </a:p>
        </p:txBody>
      </p:sp>
      <p:sp>
        <p:nvSpPr>
          <p:cNvPr id="270" name="drop_na(data, ...)…"/>
          <p:cNvSpPr txBox="1"/>
          <p:nvPr/>
        </p:nvSpPr>
        <p:spPr>
          <a:xfrm>
            <a:off x="3784785" y="7204994"/>
            <a:ext cx="1606339" cy="71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>
                <a:solidFill>
                  <a:srgbClr val="000000"/>
                </a:solidFill>
              </a:defRPr>
            </a:pPr>
            <a:r>
              <a:t>drop_na(</a:t>
            </a:r>
            <a:r>
              <a:rPr sz="1200" b="0"/>
              <a:t>data,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Drop rows containing NA’s in … columns.</a:t>
            </a:r>
          </a:p>
        </p:txBody>
      </p:sp>
      <p:sp>
        <p:nvSpPr>
          <p:cNvPr id="271" name="fill(data, ..., .direction = c(&quot;down&quot;, &quot;up&quot;))…"/>
          <p:cNvSpPr txBox="1"/>
          <p:nvPr/>
        </p:nvSpPr>
        <p:spPr>
          <a:xfrm>
            <a:off x="5648064" y="7212628"/>
            <a:ext cx="2638416" cy="70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 fontScale="92500"/>
          </a:bodyPr>
          <a:lstStyle/>
          <a:p>
            <a:pPr marL="110871" indent="-110871" defTabSz="566674">
              <a:lnSpc>
                <a:spcPct val="90000"/>
              </a:lnSpc>
              <a:defRPr sz="1358">
                <a:solidFill>
                  <a:srgbClr val="000000"/>
                </a:solidFill>
              </a:defRPr>
            </a:pPr>
            <a:r>
              <a:t>fill(</a:t>
            </a:r>
            <a:r>
              <a:rPr sz="1164" b="0"/>
              <a:t>data, ..., .direction = c("down", "up")</a:t>
            </a:r>
            <a:r>
              <a:t>)</a:t>
            </a:r>
          </a:p>
          <a:p>
            <a:pPr defTabSz="566674">
              <a:lnSpc>
                <a:spcPct val="90000"/>
              </a:lnSpc>
              <a:defRPr sz="1164" b="0">
                <a:solidFill>
                  <a:srgbClr val="000000"/>
                </a:solidFill>
              </a:defRPr>
            </a:pPr>
            <a:r>
              <a:t>Fill in NA’s in … columns with most recent non-NA values.</a:t>
            </a:r>
          </a:p>
        </p:txBody>
      </p:sp>
      <p:sp>
        <p:nvSpPr>
          <p:cNvPr id="272" name="replace_na(data,…"/>
          <p:cNvSpPr txBox="1"/>
          <p:nvPr/>
        </p:nvSpPr>
        <p:spPr>
          <a:xfrm>
            <a:off x="8487606" y="7212603"/>
            <a:ext cx="1916483" cy="705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 marL="110871" indent="-110871" defTabSz="566674">
              <a:lnSpc>
                <a:spcPct val="90000"/>
              </a:lnSpc>
              <a:spcBef>
                <a:spcPts val="0"/>
              </a:spcBef>
              <a:defRPr sz="1358">
                <a:solidFill>
                  <a:srgbClr val="000000"/>
                </a:solidFill>
              </a:defRPr>
            </a:pPr>
            <a:r>
              <a:t>replace_na(</a:t>
            </a:r>
            <a:r>
              <a:rPr sz="1164" b="0"/>
              <a:t>data, </a:t>
            </a:r>
          </a:p>
          <a:p>
            <a:pPr marL="110871" indent="-110871" defTabSz="566674">
              <a:lnSpc>
                <a:spcPct val="90000"/>
              </a:lnSpc>
              <a:defRPr sz="1358">
                <a:solidFill>
                  <a:srgbClr val="000000"/>
                </a:solidFill>
              </a:defRPr>
            </a:pPr>
            <a:r>
              <a:rPr sz="1164" b="0"/>
              <a:t>replace = list(), ...</a:t>
            </a:r>
            <a:r>
              <a:t>)</a:t>
            </a:r>
          </a:p>
          <a:p>
            <a:pPr defTabSz="566674">
              <a:lnSpc>
                <a:spcPct val="90000"/>
              </a:lnSpc>
              <a:defRPr sz="1164" b="0">
                <a:solidFill>
                  <a:srgbClr val="000000"/>
                </a:solidFill>
              </a:defRPr>
            </a:pPr>
            <a:r>
              <a:t>Replace NA’s by column.</a:t>
            </a:r>
          </a:p>
        </p:txBody>
      </p:sp>
      <p:sp>
        <p:nvSpPr>
          <p:cNvPr id="273" name="Use these functions to split or combine cells into individual, isolated values."/>
          <p:cNvSpPr txBox="1"/>
          <p:nvPr/>
        </p:nvSpPr>
        <p:spPr>
          <a:xfrm>
            <a:off x="10571119" y="1009805"/>
            <a:ext cx="1606339" cy="80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r>
              <a:t>Use these functions to split or combine cells into individual, isolated values.</a:t>
            </a:r>
          </a:p>
        </p:txBody>
      </p:sp>
      <p:grpSp>
        <p:nvGrpSpPr>
          <p:cNvPr id="278" name="Group"/>
          <p:cNvGrpSpPr/>
          <p:nvPr/>
        </p:nvGrpSpPr>
        <p:grpSpPr>
          <a:xfrm>
            <a:off x="10585973" y="2854816"/>
            <a:ext cx="3027829" cy="1224252"/>
            <a:chOff x="25400" y="0"/>
            <a:chExt cx="3027827" cy="1224251"/>
          </a:xfrm>
        </p:grpSpPr>
        <p:graphicFrame>
          <p:nvGraphicFramePr>
            <p:cNvPr id="274" name="Table"/>
            <p:cNvGraphicFramePr/>
            <p:nvPr/>
          </p:nvGraphicFramePr>
          <p:xfrm>
            <a:off x="25400" y="246352"/>
            <a:ext cx="1304507" cy="977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4072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498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8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graphicFrame>
          <p:nvGraphicFramePr>
            <p:cNvPr id="275" name="Table"/>
            <p:cNvGraphicFramePr/>
            <p:nvPr/>
          </p:nvGraphicFramePr>
          <p:xfrm>
            <a:off x="1617133" y="246352"/>
            <a:ext cx="1436094" cy="977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4359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868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6632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175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sp>
          <p:nvSpPr>
            <p:cNvPr id="276" name="Line"/>
            <p:cNvSpPr/>
            <p:nvPr/>
          </p:nvSpPr>
          <p:spPr>
            <a:xfrm flipV="1">
              <a:off x="1361658" y="646402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77" name="table3"/>
            <p:cNvSpPr txBox="1"/>
            <p:nvPr/>
          </p:nvSpPr>
          <p:spPr>
            <a:xfrm>
              <a:off x="417685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A6AAA9"/>
                  </a:solidFill>
                </a:defRPr>
              </a:lvl1pPr>
            </a:lstStyle>
            <a:p>
              <a:r>
                <a:t>table3</a:t>
              </a:r>
            </a:p>
          </p:txBody>
        </p:sp>
      </p:grpSp>
      <p:sp>
        <p:nvSpPr>
          <p:cNvPr id="279" name="separate(data, col, into,  sep = &quot;[^[:alnum:]]+&quot;, remove = TRUE, convert = FALSE,…"/>
          <p:cNvSpPr txBox="1"/>
          <p:nvPr/>
        </p:nvSpPr>
        <p:spPr>
          <a:xfrm>
            <a:off x="10562310" y="1836218"/>
            <a:ext cx="3037759" cy="113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 fontScale="9250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400">
                <a:solidFill>
                  <a:srgbClr val="000000"/>
                </a:solidFill>
              </a:defRPr>
            </a:pPr>
            <a:r>
              <a:t>separate(</a:t>
            </a:r>
            <a:r>
              <a:rPr sz="1200" b="0"/>
              <a:t>data, col, into,  sep = "[^[:alnum:]]+", remove = TRUE, convert = FALSE, 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sz="1400">
                <a:solidFill>
                  <a:srgbClr val="000000"/>
                </a:solidFill>
              </a:defRPr>
            </a:pPr>
            <a:r>
              <a:rPr sz="1200" b="0"/>
              <a:t>extra = "warn", fill = "warn",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Separate each cell in a column to make several columns.</a:t>
            </a:r>
          </a:p>
        </p:txBody>
      </p:sp>
      <p:grpSp>
        <p:nvGrpSpPr>
          <p:cNvPr id="284" name="Group"/>
          <p:cNvGrpSpPr/>
          <p:nvPr/>
        </p:nvGrpSpPr>
        <p:grpSpPr>
          <a:xfrm>
            <a:off x="10911009" y="8599459"/>
            <a:ext cx="2344888" cy="1240300"/>
            <a:chOff x="25400" y="0"/>
            <a:chExt cx="2344886" cy="1240299"/>
          </a:xfrm>
        </p:grpSpPr>
        <p:graphicFrame>
          <p:nvGraphicFramePr>
            <p:cNvPr id="280" name="Table"/>
            <p:cNvGraphicFramePr/>
            <p:nvPr/>
          </p:nvGraphicFramePr>
          <p:xfrm>
            <a:off x="25400" y="262400"/>
            <a:ext cx="1206447" cy="977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581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4354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century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graphicFrame>
          <p:nvGraphicFramePr>
            <p:cNvPr id="281" name="Table"/>
            <p:cNvGraphicFramePr/>
            <p:nvPr/>
          </p:nvGraphicFramePr>
          <p:xfrm>
            <a:off x="1591057" y="262215"/>
            <a:ext cx="779229" cy="977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6173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175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sp>
          <p:nvSpPr>
            <p:cNvPr id="282" name="Line"/>
            <p:cNvSpPr/>
            <p:nvPr/>
          </p:nvSpPr>
          <p:spPr>
            <a:xfrm flipV="1">
              <a:off x="1300376" y="662450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83" name="table5"/>
            <p:cNvSpPr txBox="1"/>
            <p:nvPr/>
          </p:nvSpPr>
          <p:spPr>
            <a:xfrm>
              <a:off x="401207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A6AAA9"/>
                  </a:solidFill>
                </a:defRPr>
              </a:lvl1pPr>
            </a:lstStyle>
            <a:p>
              <a:r>
                <a:t>table5</a:t>
              </a:r>
            </a:p>
          </p:txBody>
        </p:sp>
      </p:grpSp>
      <p:sp>
        <p:nvSpPr>
          <p:cNvPr id="285" name="separate(table3, rate, sep = &quot;/&quot;,…"/>
          <p:cNvSpPr txBox="1"/>
          <p:nvPr/>
        </p:nvSpPr>
        <p:spPr>
          <a:xfrm>
            <a:off x="11025424" y="4066454"/>
            <a:ext cx="2129671" cy="650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 marL="110871" indent="-110871" algn="ctr" defTabSz="566674">
              <a:lnSpc>
                <a:spcPct val="90000"/>
              </a:lnSpc>
              <a:spcBef>
                <a:spcPts val="0"/>
              </a:spcBef>
              <a:defRPr sz="1261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separate(table3, rate, sep = "/", </a:t>
            </a:r>
          </a:p>
          <a:p>
            <a:pPr marL="110871" indent="-110871" algn="ctr" defTabSz="566674">
              <a:lnSpc>
                <a:spcPct val="90000"/>
              </a:lnSpc>
              <a:spcBef>
                <a:spcPts val="0"/>
              </a:spcBef>
              <a:defRPr sz="1261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into = c("cases", "pop"))</a:t>
            </a:r>
          </a:p>
        </p:txBody>
      </p:sp>
      <p:sp>
        <p:nvSpPr>
          <p:cNvPr id="286" name="separate_rows(table3, rate, sep = &quot;/&quot;)"/>
          <p:cNvSpPr txBox="1"/>
          <p:nvPr/>
        </p:nvSpPr>
        <p:spPr>
          <a:xfrm>
            <a:off x="10780183" y="7560553"/>
            <a:ext cx="2638416" cy="409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>
            <a:lvl1pPr marL="114300" indent="-114300" algn="ctr">
              <a:lnSpc>
                <a:spcPct val="90000"/>
              </a:lnSpc>
              <a:spcBef>
                <a:spcPts val="0"/>
              </a:spcBef>
              <a:defRPr sz="1300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t>separate_rows(table3, rate, sep = "/")</a:t>
            </a:r>
          </a:p>
        </p:txBody>
      </p:sp>
      <p:sp>
        <p:nvSpPr>
          <p:cNvPr id="287" name="unite(table5, century, year,…"/>
          <p:cNvSpPr txBox="1"/>
          <p:nvPr/>
        </p:nvSpPr>
        <p:spPr>
          <a:xfrm>
            <a:off x="11090772" y="9787005"/>
            <a:ext cx="1941038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300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unite(table5, century, year,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sz="1300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col = "year", sep = "")</a:t>
            </a:r>
          </a:p>
        </p:txBody>
      </p:sp>
      <p:grpSp>
        <p:nvGrpSpPr>
          <p:cNvPr id="292" name="Group"/>
          <p:cNvGrpSpPr/>
          <p:nvPr/>
        </p:nvGrpSpPr>
        <p:grpSpPr>
          <a:xfrm>
            <a:off x="4006053" y="7793849"/>
            <a:ext cx="1198318" cy="924838"/>
            <a:chOff x="25400" y="0"/>
            <a:chExt cx="1198316" cy="924837"/>
          </a:xfrm>
        </p:grpSpPr>
        <p:graphicFrame>
          <p:nvGraphicFramePr>
            <p:cNvPr id="288" name="Table"/>
            <p:cNvGraphicFramePr/>
            <p:nvPr/>
          </p:nvGraphicFramePr>
          <p:xfrm>
            <a:off x="25400" y="239038"/>
            <a:ext cx="422231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289" name="Table"/>
            <p:cNvGraphicFramePr/>
            <p:nvPr/>
          </p:nvGraphicFramePr>
          <p:xfrm>
            <a:off x="801485" y="239038"/>
            <a:ext cx="422231" cy="3429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90" name="Line"/>
            <p:cNvSpPr/>
            <p:nvPr/>
          </p:nvSpPr>
          <p:spPr>
            <a:xfrm flipV="1">
              <a:off x="510307" y="46029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91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A6AAA9"/>
                  </a:solidFill>
                </a:defRPr>
              </a:lvl1pPr>
            </a:lstStyle>
            <a:p>
              <a:r>
                <a:t>x</a:t>
              </a:r>
            </a:p>
          </p:txBody>
        </p:sp>
      </p:grpSp>
      <p:grpSp>
        <p:nvGrpSpPr>
          <p:cNvPr id="297" name="Group"/>
          <p:cNvGrpSpPr/>
          <p:nvPr/>
        </p:nvGrpSpPr>
        <p:grpSpPr>
          <a:xfrm>
            <a:off x="6197343" y="7796375"/>
            <a:ext cx="1173128" cy="922312"/>
            <a:chOff x="25400" y="0"/>
            <a:chExt cx="1173126" cy="922311"/>
          </a:xfrm>
        </p:grpSpPr>
        <p:graphicFrame>
          <p:nvGraphicFramePr>
            <p:cNvPr id="293" name="Table"/>
            <p:cNvGraphicFramePr/>
            <p:nvPr/>
          </p:nvGraphicFramePr>
          <p:xfrm>
            <a:off x="25400" y="236512"/>
            <a:ext cx="422231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294" name="Table"/>
            <p:cNvGraphicFramePr/>
            <p:nvPr/>
          </p:nvGraphicFramePr>
          <p:xfrm>
            <a:off x="776295" y="236512"/>
            <a:ext cx="422231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295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A6AAA9"/>
                  </a:solidFill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296" name="Line"/>
            <p:cNvSpPr/>
            <p:nvPr/>
          </p:nvSpPr>
          <p:spPr>
            <a:xfrm flipV="1">
              <a:off x="506318" y="457765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8674417" y="7796375"/>
            <a:ext cx="1172554" cy="922312"/>
            <a:chOff x="25400" y="0"/>
            <a:chExt cx="1172552" cy="922311"/>
          </a:xfrm>
        </p:grpSpPr>
        <p:graphicFrame>
          <p:nvGraphicFramePr>
            <p:cNvPr id="298" name="Table"/>
            <p:cNvGraphicFramePr/>
            <p:nvPr/>
          </p:nvGraphicFramePr>
          <p:xfrm>
            <a:off x="25400" y="236512"/>
            <a:ext cx="422231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299" name="Table"/>
            <p:cNvGraphicFramePr/>
            <p:nvPr/>
          </p:nvGraphicFramePr>
          <p:xfrm>
            <a:off x="775721" y="236512"/>
            <a:ext cx="422231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300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A6AAA9"/>
                  </a:solidFill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301" name="Line"/>
            <p:cNvSpPr/>
            <p:nvPr/>
          </p:nvSpPr>
          <p:spPr>
            <a:xfrm flipV="1">
              <a:off x="497564" y="464116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03" name="drop_na(x, x2)"/>
          <p:cNvSpPr txBox="1"/>
          <p:nvPr/>
        </p:nvSpPr>
        <p:spPr>
          <a:xfrm>
            <a:off x="4023845" y="8719968"/>
            <a:ext cx="1128219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>
            <a:lvl1pPr marL="112013" indent="-112013" defTabSz="572516">
              <a:lnSpc>
                <a:spcPct val="90000"/>
              </a:lnSpc>
              <a:spcBef>
                <a:spcPts val="0"/>
              </a:spcBef>
              <a:defRPr sz="1274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t>drop_na(x, x2)</a:t>
            </a:r>
          </a:p>
        </p:txBody>
      </p:sp>
      <p:sp>
        <p:nvSpPr>
          <p:cNvPr id="304" name="fill(x, x2)"/>
          <p:cNvSpPr txBox="1"/>
          <p:nvPr/>
        </p:nvSpPr>
        <p:spPr>
          <a:xfrm>
            <a:off x="6420179" y="8719968"/>
            <a:ext cx="694362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>
            <a:lvl1pPr marL="112013" indent="-112013" defTabSz="572516">
              <a:lnSpc>
                <a:spcPct val="90000"/>
              </a:lnSpc>
              <a:spcBef>
                <a:spcPts val="0"/>
              </a:spcBef>
              <a:defRPr sz="1274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t>fill(x, x2)</a:t>
            </a:r>
          </a:p>
        </p:txBody>
      </p:sp>
      <p:sp>
        <p:nvSpPr>
          <p:cNvPr id="305" name="replace_na(x, list(x2 = 2))"/>
          <p:cNvSpPr txBox="1"/>
          <p:nvPr/>
        </p:nvSpPr>
        <p:spPr>
          <a:xfrm>
            <a:off x="8487606" y="8719968"/>
            <a:ext cx="1785224" cy="325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sz="1300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t>replace_na(x, list(x2 = 2))</a:t>
            </a:r>
          </a:p>
        </p:txBody>
      </p:sp>
      <p:grpSp>
        <p:nvGrpSpPr>
          <p:cNvPr id="310" name="Group"/>
          <p:cNvGrpSpPr/>
          <p:nvPr/>
        </p:nvGrpSpPr>
        <p:grpSpPr>
          <a:xfrm>
            <a:off x="10655411" y="5500299"/>
            <a:ext cx="2854219" cy="2070327"/>
            <a:chOff x="25400" y="0"/>
            <a:chExt cx="2854217" cy="2070325"/>
          </a:xfrm>
        </p:grpSpPr>
        <p:graphicFrame>
          <p:nvGraphicFramePr>
            <p:cNvPr id="306" name="Table"/>
            <p:cNvGraphicFramePr/>
            <p:nvPr/>
          </p:nvGraphicFramePr>
          <p:xfrm>
            <a:off x="1721254" y="254227"/>
            <a:ext cx="1158363" cy="18160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5621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845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937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</a:tbl>
            </a:graphicData>
          </a:graphic>
        </p:graphicFrame>
        <p:sp>
          <p:nvSpPr>
            <p:cNvPr id="307" name="Line"/>
            <p:cNvSpPr/>
            <p:nvPr/>
          </p:nvSpPr>
          <p:spPr>
            <a:xfrm flipV="1">
              <a:off x="1417679" y="59192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08" name="table3"/>
            <p:cNvSpPr txBox="1"/>
            <p:nvPr/>
          </p:nvSpPr>
          <p:spPr>
            <a:xfrm>
              <a:off x="387093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A6AAA9"/>
                  </a:solidFill>
                </a:defRPr>
              </a:lvl1pPr>
            </a:lstStyle>
            <a:p>
              <a:r>
                <a:t>table3</a:t>
              </a:r>
            </a:p>
          </p:txBody>
        </p:sp>
        <p:graphicFrame>
          <p:nvGraphicFramePr>
            <p:cNvPr id="309" name="Table"/>
            <p:cNvGraphicFramePr/>
            <p:nvPr/>
          </p:nvGraphicFramePr>
          <p:xfrm>
            <a:off x="25400" y="256842"/>
            <a:ext cx="1317207" cy="977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4072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498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715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</p:grpSp>
      <p:sp>
        <p:nvSpPr>
          <p:cNvPr id="311" name="Tidy data is a way to organize tabular data. It provides a consistent data structure across packages."/>
          <p:cNvSpPr txBox="1"/>
          <p:nvPr/>
        </p:nvSpPr>
        <p:spPr>
          <a:xfrm>
            <a:off x="3712810" y="814089"/>
            <a:ext cx="658289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Tidy data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is a way to organize tabular data. It provides a consistent data structure across packages.</a:t>
            </a:r>
          </a:p>
        </p:txBody>
      </p:sp>
      <p:grpSp>
        <p:nvGrpSpPr>
          <p:cNvPr id="320" name="Group"/>
          <p:cNvGrpSpPr/>
          <p:nvPr/>
        </p:nvGrpSpPr>
        <p:grpSpPr>
          <a:xfrm>
            <a:off x="8819902" y="1254767"/>
            <a:ext cx="1639876" cy="3737504"/>
            <a:chOff x="0" y="168870"/>
            <a:chExt cx="1639874" cy="3737501"/>
          </a:xfrm>
        </p:grpSpPr>
        <p:graphicFrame>
          <p:nvGraphicFramePr>
            <p:cNvPr id="312" name="Table"/>
            <p:cNvGraphicFramePr/>
            <p:nvPr/>
          </p:nvGraphicFramePr>
          <p:xfrm>
            <a:off x="1093244" y="253854"/>
            <a:ext cx="228600" cy="3652517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28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13" name="Table"/>
            <p:cNvGraphicFramePr/>
            <p:nvPr/>
          </p:nvGraphicFramePr>
          <p:xfrm>
            <a:off x="460346" y="253854"/>
            <a:ext cx="228600" cy="3652517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28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14" name="Table"/>
            <p:cNvGraphicFramePr/>
            <p:nvPr/>
          </p:nvGraphicFramePr>
          <p:xfrm>
            <a:off x="0" y="250699"/>
            <a:ext cx="228600" cy="3652517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28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15" name="A * B -&gt; C"/>
            <p:cNvSpPr/>
            <p:nvPr/>
          </p:nvSpPr>
          <p:spPr>
            <a:xfrm>
              <a:off x="7741" y="168870"/>
              <a:ext cx="131862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500" b="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A * B -&gt; C</a:t>
              </a:r>
            </a:p>
          </p:txBody>
        </p:sp>
        <p:sp>
          <p:nvSpPr>
            <p:cNvPr id="316" name="*"/>
            <p:cNvSpPr/>
            <p:nvPr/>
          </p:nvSpPr>
          <p:spPr>
            <a:xfrm>
              <a:off x="369873" y="37813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500" b="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*</a:t>
              </a:r>
            </a:p>
          </p:txBody>
        </p:sp>
        <p:sp>
          <p:nvSpPr>
            <p:cNvPr id="317" name="Arrow"/>
            <p:cNvSpPr/>
            <p:nvPr/>
          </p:nvSpPr>
          <p:spPr>
            <a:xfrm>
              <a:off x="49597" y="814737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8" name="Arrow"/>
            <p:cNvSpPr/>
            <p:nvPr/>
          </p:nvSpPr>
          <p:spPr>
            <a:xfrm>
              <a:off x="49597" y="663917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9" name="Arrow"/>
            <p:cNvSpPr/>
            <p:nvPr/>
          </p:nvSpPr>
          <p:spPr>
            <a:xfrm>
              <a:off x="49597" y="513098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28" name="Each observation, or case,  is in its own row"/>
          <p:cNvSpPr txBox="1"/>
          <p:nvPr/>
        </p:nvSpPr>
        <p:spPr>
          <a:xfrm>
            <a:off x="5294073" y="1965309"/>
            <a:ext cx="1789584" cy="65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observation</a:t>
            </a:r>
            <a:r>
              <a:t>, or </a:t>
            </a:r>
            <a:r>
              <a:rPr b="1"/>
              <a:t>case</a:t>
            </a:r>
            <a:r>
              <a:t>,  is in its own </a:t>
            </a:r>
            <a:r>
              <a:rPr b="1"/>
              <a:t>row</a:t>
            </a:r>
          </a:p>
        </p:txBody>
      </p:sp>
      <p:grpSp>
        <p:nvGrpSpPr>
          <p:cNvPr id="334" name="Group"/>
          <p:cNvGrpSpPr/>
          <p:nvPr/>
        </p:nvGrpSpPr>
        <p:grpSpPr>
          <a:xfrm>
            <a:off x="5724256" y="1338412"/>
            <a:ext cx="715239" cy="709414"/>
            <a:chOff x="19288" y="21178"/>
            <a:chExt cx="715237" cy="709413"/>
          </a:xfrm>
        </p:grpSpPr>
        <p:sp>
          <p:nvSpPr>
            <p:cNvPr id="329" name="Square"/>
            <p:cNvSpPr/>
            <p:nvPr/>
          </p:nvSpPr>
          <p:spPr>
            <a:xfrm>
              <a:off x="20222" y="21178"/>
              <a:ext cx="708842" cy="709413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1" name="Line"/>
            <p:cNvSpPr/>
            <p:nvPr/>
          </p:nvSpPr>
          <p:spPr>
            <a:xfrm>
              <a:off x="19288" y="332188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2" name="Line"/>
            <p:cNvSpPr/>
            <p:nvPr/>
          </p:nvSpPr>
          <p:spPr>
            <a:xfrm>
              <a:off x="19288" y="483423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3" name="Line"/>
            <p:cNvSpPr/>
            <p:nvPr/>
          </p:nvSpPr>
          <p:spPr>
            <a:xfrm>
              <a:off x="19288" y="644119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35" name="Each variable is in its own column"/>
          <p:cNvSpPr txBox="1"/>
          <p:nvPr/>
        </p:nvSpPr>
        <p:spPr>
          <a:xfrm>
            <a:off x="3713923" y="1984715"/>
            <a:ext cx="1284056" cy="61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variable</a:t>
            </a:r>
            <a:r>
              <a:t> is in its own </a:t>
            </a:r>
            <a:r>
              <a:rPr b="1"/>
              <a:t>column</a:t>
            </a:r>
          </a:p>
        </p:txBody>
      </p:sp>
      <p:sp>
        <p:nvSpPr>
          <p:cNvPr id="342" name="&amp;"/>
          <p:cNvSpPr txBox="1"/>
          <p:nvPr/>
        </p:nvSpPr>
        <p:spPr>
          <a:xfrm>
            <a:off x="5059835" y="1465024"/>
            <a:ext cx="459662" cy="609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38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hunkFive-Roman"/>
                <a:ea typeface="ChunkFive-Roman"/>
                <a:cs typeface="ChunkFive-Roman"/>
                <a:sym typeface="ChunkFive-Roman"/>
              </a:defRPr>
            </a:lvl1pPr>
          </a:lstStyle>
          <a:p>
            <a:r>
              <a:t>&amp;</a:t>
            </a:r>
          </a:p>
        </p:txBody>
      </p:sp>
      <p:sp>
        <p:nvSpPr>
          <p:cNvPr id="343" name="A table is tidy if:"/>
          <p:cNvSpPr txBox="1"/>
          <p:nvPr/>
        </p:nvSpPr>
        <p:spPr>
          <a:xfrm>
            <a:off x="3755637" y="1039482"/>
            <a:ext cx="1116557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A table is tidy if:</a:t>
            </a:r>
          </a:p>
        </p:txBody>
      </p:sp>
      <p:sp>
        <p:nvSpPr>
          <p:cNvPr id="344" name="Tidy data:"/>
          <p:cNvSpPr txBox="1"/>
          <p:nvPr/>
        </p:nvSpPr>
        <p:spPr>
          <a:xfrm>
            <a:off x="7164828" y="1042237"/>
            <a:ext cx="74957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Tidy data:</a:t>
            </a:r>
          </a:p>
        </p:txBody>
      </p:sp>
      <p:sp>
        <p:nvSpPr>
          <p:cNvPr id="345" name="Makes variables easy to access as vectors"/>
          <p:cNvSpPr txBox="1"/>
          <p:nvPr/>
        </p:nvSpPr>
        <p:spPr>
          <a:xfrm>
            <a:off x="7177528" y="2029189"/>
            <a:ext cx="1497702" cy="545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r>
              <a:t>Makes variables easy to access as vectors</a:t>
            </a:r>
          </a:p>
        </p:txBody>
      </p:sp>
      <p:sp>
        <p:nvSpPr>
          <p:cNvPr id="346" name="Preserves cases during vectorized operations"/>
          <p:cNvSpPr txBox="1"/>
          <p:nvPr/>
        </p:nvSpPr>
        <p:spPr>
          <a:xfrm>
            <a:off x="8760745" y="2006024"/>
            <a:ext cx="1742136" cy="634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r>
              <a:t>Preserves cases during vectorized operations</a:t>
            </a:r>
          </a:p>
        </p:txBody>
      </p:sp>
      <p:sp>
        <p:nvSpPr>
          <p:cNvPr id="347" name="Rounded Rectangle"/>
          <p:cNvSpPr/>
          <p:nvPr/>
        </p:nvSpPr>
        <p:spPr>
          <a:xfrm>
            <a:off x="3714505" y="9107720"/>
            <a:ext cx="6579507" cy="1244828"/>
          </a:xfrm>
          <a:prstGeom prst="roundRect">
            <a:avLst>
              <a:gd name="adj" fmla="val 323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sz="1000"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48" name="complete(data, ..., fill = list())…"/>
          <p:cNvSpPr txBox="1"/>
          <p:nvPr/>
        </p:nvSpPr>
        <p:spPr>
          <a:xfrm>
            <a:off x="3746954" y="9315474"/>
            <a:ext cx="3126659" cy="111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 b="0">
                <a:solidFill>
                  <a:srgbClr val="000000"/>
                </a:solidFill>
              </a:defRPr>
            </a:pPr>
            <a:r>
              <a:rPr b="1"/>
              <a:t>complete(</a:t>
            </a:r>
            <a:r>
              <a:t>data, ..., fill = list()</a:t>
            </a:r>
            <a:r>
              <a:rPr b="1"/>
              <a:t>)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t>Adds to the data missing combinations of the values of the variables listed in … 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complete(mtcars, cyl, gear, carb)</a:t>
            </a:r>
          </a:p>
        </p:txBody>
      </p:sp>
      <p:sp>
        <p:nvSpPr>
          <p:cNvPr id="349" name="expand(data, ...)…"/>
          <p:cNvSpPr txBox="1"/>
          <p:nvPr/>
        </p:nvSpPr>
        <p:spPr>
          <a:xfrm>
            <a:off x="6830686" y="9315474"/>
            <a:ext cx="3328452" cy="1115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>
                <a:solidFill>
                  <a:srgbClr val="000000"/>
                </a:solidFill>
              </a:defRPr>
            </a:pPr>
            <a:r>
              <a:t>expand(</a:t>
            </a:r>
            <a:r>
              <a:rPr b="0"/>
              <a:t>data,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Create new tibble with all possible combinations of the values of the variables listed in … </a:t>
            </a:r>
            <a: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expand(mtcars, cyl, gear, carb)</a:t>
            </a:r>
          </a:p>
        </p:txBody>
      </p:sp>
      <p:sp>
        <p:nvSpPr>
          <p:cNvPr id="350" name="The tibble package provides a new…"/>
          <p:cNvSpPr txBox="1"/>
          <p:nvPr/>
        </p:nvSpPr>
        <p:spPr>
          <a:xfrm>
            <a:off x="202064" y="1020631"/>
            <a:ext cx="3270288" cy="2501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 </a:t>
            </a:r>
            <a:r>
              <a:rPr b="1"/>
              <a:t>tibble</a:t>
            </a:r>
            <a:r>
              <a:t> package provides a new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S3 class for storing tabular data, the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tibble. Tibbles inherit the data frame 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class, but improve three behaviors:</a:t>
            </a:r>
          </a:p>
          <a:p>
            <a:pPr marL="190500" indent="-76200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Subsetting</a:t>
            </a:r>
            <a:r>
              <a:t> - [ always returns a new tibble, [[ and $ always return a vector.</a:t>
            </a:r>
          </a:p>
          <a:p>
            <a:pPr marL="190500" indent="-762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No partial matching</a:t>
            </a:r>
            <a:r>
              <a:t> - You must use full </a:t>
            </a:r>
          </a:p>
          <a:p>
            <a:pPr indent="114300"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column names when subsetting</a:t>
            </a:r>
          </a:p>
          <a:p>
            <a:pPr marL="190500" indent="-762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Display</a:t>
            </a:r>
            <a:r>
              <a:t> - When you print a tibble, R provides a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concise view of the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data that fits on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one screen</a:t>
            </a:r>
          </a:p>
        </p:txBody>
      </p:sp>
      <p:sp>
        <p:nvSpPr>
          <p:cNvPr id="351" name="RStudio® is a trademark of RStudio, Inc.  •  CC BY SA  RStudio •  info@rstudio.com  •  844-448-1212 • rstudio.com •  Learn more at tidyverse.org  •  readr  1.1.0 •  tibble  1.2.12 •  tidyr  0.6.0 •  Updated: 2019–08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/>
              </a:rPr>
              <a:t>CC BY SA</a:t>
            </a:r>
            <a:r>
              <a:t>  RStudio •  </a:t>
            </a:r>
            <a:r>
              <a:rPr>
                <a:hlinkClick r:id="rId3"/>
              </a:rPr>
              <a:t>info@rstudio.com</a:t>
            </a:r>
            <a:r>
              <a:t>  •  844-448-1212 • </a:t>
            </a:r>
            <a:r>
              <a:rPr>
                <a:hlinkClick r:id="rId4"/>
              </a:rPr>
              <a:t>rstudio.com</a:t>
            </a:r>
            <a:r>
              <a:t> •  Learn more at </a:t>
            </a:r>
            <a:r>
              <a:rPr u="sng">
                <a:hlinkClick r:id="rId5"/>
              </a:rPr>
              <a:t>tidyverse.org</a:t>
            </a:r>
            <a:r>
              <a:rPr b="1"/>
              <a:t> </a:t>
            </a:r>
            <a:r>
              <a:t> •  readr  1.1.0 •  tibble  1.2.12 •  tidyr  0.6.0 •  Updated: 2019–08</a:t>
            </a:r>
          </a:p>
        </p:txBody>
      </p:sp>
      <p:sp>
        <p:nvSpPr>
          <p:cNvPr id="35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3" name="Line"/>
          <p:cNvSpPr/>
          <p:nvPr/>
        </p:nvSpPr>
        <p:spPr>
          <a:xfrm>
            <a:off x="3713228" y="51405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4" name="Tibbles - an enhanced data frame"/>
          <p:cNvSpPr txBox="1"/>
          <p:nvPr/>
        </p:nvSpPr>
        <p:spPr>
          <a:xfrm>
            <a:off x="269988" y="4876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Tibbles</a:t>
            </a:r>
            <a:r>
              <a:rPr sz="1200"/>
              <a:t> - an enhanced data frame</a:t>
            </a:r>
          </a:p>
        </p:txBody>
      </p:sp>
      <p:sp>
        <p:nvSpPr>
          <p:cNvPr id="355" name="Split Cells"/>
          <p:cNvSpPr txBox="1"/>
          <p:nvPr/>
        </p:nvSpPr>
        <p:spPr>
          <a:xfrm>
            <a:off x="10572878" y="475729"/>
            <a:ext cx="13474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Split Cells</a:t>
            </a:r>
          </a:p>
        </p:txBody>
      </p:sp>
      <p:sp>
        <p:nvSpPr>
          <p:cNvPr id="356" name="Line"/>
          <p:cNvSpPr/>
          <p:nvPr/>
        </p:nvSpPr>
        <p:spPr>
          <a:xfrm>
            <a:off x="10572878" y="514058"/>
            <a:ext cx="141851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7" name="Control the default appearance with options:…"/>
          <p:cNvSpPr txBox="1"/>
          <p:nvPr/>
        </p:nvSpPr>
        <p:spPr>
          <a:xfrm>
            <a:off x="212181" y="5772480"/>
            <a:ext cx="3178308" cy="1207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2286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Control the default appearance with options:</a:t>
            </a:r>
          </a:p>
          <a:p>
            <a:pPr marL="152400" lvl="2" indent="1905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options(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tibble.print_max = n, tibble.print_min = m, tibble.width = Inf</a:t>
            </a:r>
            <a:r>
              <a:rPr b="1"/>
              <a:t>)</a:t>
            </a:r>
            <a:endParaRPr>
              <a:latin typeface="+mn-lt"/>
              <a:ea typeface="+mn-ea"/>
              <a:cs typeface="+mn-cs"/>
              <a:sym typeface="Source Sans Pro Light"/>
            </a:endParaRPr>
          </a:p>
          <a:p>
            <a:pPr marL="228600" indent="-114300">
              <a:lnSpc>
                <a:spcPct val="90000"/>
              </a:lnSpc>
              <a:spcBef>
                <a:spcPts val="6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View full data set with </a:t>
            </a:r>
            <a:r>
              <a:rPr b="1"/>
              <a:t>View() </a:t>
            </a:r>
            <a:r>
              <a:t>or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 </a:t>
            </a:r>
            <a:r>
              <a:rPr b="1"/>
              <a:t>glimpse()</a:t>
            </a:r>
          </a:p>
          <a:p>
            <a:pPr marL="2286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Revert to data frame with </a:t>
            </a:r>
            <a:r>
              <a:rPr b="1"/>
              <a:t>as.data.frame()</a:t>
            </a:r>
          </a:p>
        </p:txBody>
      </p:sp>
      <p:sp>
        <p:nvSpPr>
          <p:cNvPr id="358" name="data frame display"/>
          <p:cNvSpPr txBox="1"/>
          <p:nvPr/>
        </p:nvSpPr>
        <p:spPr>
          <a:xfrm>
            <a:off x="2005361" y="5523877"/>
            <a:ext cx="1333879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data frame display</a:t>
            </a:r>
          </a:p>
        </p:txBody>
      </p:sp>
      <p:sp>
        <p:nvSpPr>
          <p:cNvPr id="359" name="tibble display"/>
          <p:cNvSpPr txBox="1"/>
          <p:nvPr/>
        </p:nvSpPr>
        <p:spPr>
          <a:xfrm>
            <a:off x="2167134" y="4241686"/>
            <a:ext cx="1010333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tibble display</a:t>
            </a:r>
          </a:p>
        </p:txBody>
      </p:sp>
      <p:grpSp>
        <p:nvGrpSpPr>
          <p:cNvPr id="364" name="Group"/>
          <p:cNvGrpSpPr/>
          <p:nvPr/>
        </p:nvGrpSpPr>
        <p:grpSpPr>
          <a:xfrm>
            <a:off x="321327" y="7175797"/>
            <a:ext cx="3082562" cy="1814577"/>
            <a:chOff x="0" y="0"/>
            <a:chExt cx="3082560" cy="1814575"/>
          </a:xfrm>
        </p:grpSpPr>
        <p:sp>
          <p:nvSpPr>
            <p:cNvPr id="360" name="Rounded Rectangle"/>
            <p:cNvSpPr/>
            <p:nvPr/>
          </p:nvSpPr>
          <p:spPr>
            <a:xfrm>
              <a:off x="65743" y="29070"/>
              <a:ext cx="3016818" cy="1757352"/>
            </a:xfrm>
            <a:prstGeom prst="roundRect">
              <a:avLst>
                <a:gd name="adj" fmla="val 6095"/>
              </a:avLst>
            </a:prstGeom>
            <a:solidFill>
              <a:srgbClr val="FFFFFF"/>
            </a:solidFill>
            <a:ln w="9525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1" name="tibble(…)…"/>
            <p:cNvSpPr txBox="1"/>
            <p:nvPr/>
          </p:nvSpPr>
          <p:spPr>
            <a:xfrm>
              <a:off x="0" y="0"/>
              <a:ext cx="2665234" cy="1814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t">
              <a:normAutofit/>
            </a:bodyPr>
            <a:lstStyle/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tibble(</a:t>
              </a:r>
              <a:r>
                <a:rPr>
                  <a:latin typeface="+mn-lt"/>
                  <a:ea typeface="+mn-ea"/>
                  <a:cs typeface="+mn-cs"/>
                  <a:sym typeface="Source Sans Pro Light"/>
                </a:rPr>
                <a:t>…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Construct by columns.</a:t>
              </a:r>
            </a:p>
            <a:p>
              <a:pPr marL="228600" indent="-114300">
                <a:lnSpc>
                  <a:spcPct val="90000"/>
                </a:lnSpc>
                <a:spcBef>
                  <a:spcPts val="110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rPr b="1"/>
                <a:t>tibble</a:t>
              </a:r>
              <a:r>
                <a:t>(x = 1:3, y = c("a", "b", "c"))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tribble(</a:t>
              </a:r>
              <a:r>
                <a:rPr>
                  <a:latin typeface="+mn-lt"/>
                  <a:ea typeface="+mn-ea"/>
                  <a:cs typeface="+mn-cs"/>
                  <a:sym typeface="Source Sans Pro Light"/>
                </a:rPr>
                <a:t>…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Construct by rows.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rPr b="1"/>
                <a:t>tribble</a:t>
              </a:r>
              <a:r>
                <a:t>( ~x,     ~y,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                   1,    "a",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                   2,    "b",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                   3,    "c")</a:t>
              </a:r>
            </a:p>
          </p:txBody>
        </p:sp>
        <p:sp>
          <p:nvSpPr>
            <p:cNvPr id="362" name="A tibble: 3 × 2…"/>
            <p:cNvSpPr/>
            <p:nvPr/>
          </p:nvSpPr>
          <p:spPr>
            <a:xfrm>
              <a:off x="1767262" y="832765"/>
              <a:ext cx="1189359" cy="88965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900" b="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A tibble: 3 × 2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900" b="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      x     y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900" b="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  &lt;int&gt; &lt;chr&gt;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900" b="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1     1     a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900" b="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2     2     b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900" b="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3     3     c</a:t>
              </a:r>
            </a:p>
          </p:txBody>
        </p:sp>
        <p:sp>
          <p:nvSpPr>
            <p:cNvPr id="363" name="Both…"/>
            <p:cNvSpPr/>
            <p:nvPr/>
          </p:nvSpPr>
          <p:spPr>
            <a:xfrm>
              <a:off x="2303204" y="101621"/>
              <a:ext cx="717154" cy="774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17" y="0"/>
                  </a:moveTo>
                  <a:cubicBezTo>
                    <a:pt x="1308" y="0"/>
                    <a:pt x="0" y="1212"/>
                    <a:pt x="0" y="2701"/>
                  </a:cubicBezTo>
                  <a:lnTo>
                    <a:pt x="0" y="14016"/>
                  </a:lnTo>
                  <a:cubicBezTo>
                    <a:pt x="0" y="15506"/>
                    <a:pt x="1308" y="16718"/>
                    <a:pt x="2917" y="16718"/>
                  </a:cubicBezTo>
                  <a:lnTo>
                    <a:pt x="8798" y="16718"/>
                  </a:lnTo>
                  <a:lnTo>
                    <a:pt x="10412" y="21600"/>
                  </a:lnTo>
                  <a:lnTo>
                    <a:pt x="12348" y="16718"/>
                  </a:lnTo>
                  <a:lnTo>
                    <a:pt x="18695" y="16718"/>
                  </a:lnTo>
                  <a:cubicBezTo>
                    <a:pt x="20304" y="16718"/>
                    <a:pt x="21600" y="15506"/>
                    <a:pt x="21600" y="14016"/>
                  </a:cubicBezTo>
                  <a:lnTo>
                    <a:pt x="21600" y="2701"/>
                  </a:lnTo>
                  <a:cubicBezTo>
                    <a:pt x="21600" y="1212"/>
                    <a:pt x="20304" y="0"/>
                    <a:pt x="18695" y="0"/>
                  </a:cubicBezTo>
                  <a:lnTo>
                    <a:pt x="2917" y="0"/>
                  </a:lnTo>
                  <a:close/>
                </a:path>
              </a:pathLst>
            </a:custGeom>
            <a:solidFill>
              <a:schemeClr val="accent1">
                <a:hueOff val="47394"/>
                <a:satOff val="-25753"/>
                <a:lumOff val="-754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Both 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make this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 tibble</a:t>
              </a:r>
            </a:p>
          </p:txBody>
        </p:sp>
      </p:grpSp>
      <p:graphicFrame>
        <p:nvGraphicFramePr>
          <p:cNvPr id="365" name="Table"/>
          <p:cNvGraphicFramePr/>
          <p:nvPr/>
        </p:nvGraphicFramePr>
        <p:xfrm>
          <a:off x="543116" y="3614505"/>
          <a:ext cx="1016000" cy="113995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
wind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66" name="Shape"/>
          <p:cNvSpPr/>
          <p:nvPr/>
        </p:nvSpPr>
        <p:spPr>
          <a:xfrm>
            <a:off x="555430" y="2961085"/>
            <a:ext cx="1842414" cy="1332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648"/>
                </a:moveTo>
                <a:lnTo>
                  <a:pt x="16323" y="0"/>
                </a:lnTo>
                <a:lnTo>
                  <a:pt x="21600" y="12388"/>
                </a:lnTo>
                <a:lnTo>
                  <a:pt x="16306" y="21600"/>
                </a:lnTo>
                <a:lnTo>
                  <a:pt x="63" y="18230"/>
                </a:lnTo>
                <a:lnTo>
                  <a:pt x="0" y="10648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  <a:alpha val="254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367" name="Table"/>
          <p:cNvGraphicFramePr/>
          <p:nvPr/>
        </p:nvGraphicFramePr>
        <p:xfrm>
          <a:off x="548376" y="3611623"/>
          <a:ext cx="381000" cy="26009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200" b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8" name="Shape"/>
          <p:cNvSpPr/>
          <p:nvPr/>
        </p:nvSpPr>
        <p:spPr>
          <a:xfrm>
            <a:off x="1135397" y="4512981"/>
            <a:ext cx="1163559" cy="1081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69"/>
                </a:moveTo>
                <a:lnTo>
                  <a:pt x="15050" y="0"/>
                </a:lnTo>
                <a:lnTo>
                  <a:pt x="21600" y="11318"/>
                </a:lnTo>
                <a:lnTo>
                  <a:pt x="15088" y="21600"/>
                </a:lnTo>
                <a:lnTo>
                  <a:pt x="100" y="10327"/>
                </a:lnTo>
                <a:lnTo>
                  <a:pt x="0" y="669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  <a:alpha val="254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369" name="Table"/>
          <p:cNvGraphicFramePr/>
          <p:nvPr/>
        </p:nvGraphicFramePr>
        <p:xfrm>
          <a:off x="1132196" y="4545829"/>
          <a:ext cx="381000" cy="26009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 b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 b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 b="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0" name="# A tibble: 234 × 6…"/>
          <p:cNvSpPr/>
          <p:nvPr/>
        </p:nvSpPr>
        <p:spPr>
          <a:xfrm>
            <a:off x="1945117" y="2962306"/>
            <a:ext cx="1464339" cy="1330376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A tibble: 234 × 6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manufacturer      model displ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&lt;chr&gt;      &lt;chr&gt; &lt;dbl&gt;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          audi         a4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2          audi         a4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3          audi         a4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4          audi         a4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5          audi         a4   2.8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6          audi         a4   2.8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7          audi         a4   3.1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8          audi a4 quattro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9          audi a4 quattro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10         audi a4 quattro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... with 224 more rows, and 3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more variables: year &lt;int&gt;,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cyl &lt;int&gt;, trans &lt;chr&gt;</a:t>
            </a:r>
          </a:p>
        </p:txBody>
      </p:sp>
      <p:sp>
        <p:nvSpPr>
          <p:cNvPr id="371" name="156 1999   6   auto(l4)…"/>
          <p:cNvSpPr/>
          <p:nvPr/>
        </p:nvSpPr>
        <p:spPr>
          <a:xfrm>
            <a:off x="1945117" y="4513553"/>
            <a:ext cx="1464339" cy="1080690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156 1999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157 1999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158 2008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159 2008   8   auto(s4)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160 1999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161 1999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162 2008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163 2008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164 2008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165 2008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166 1999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[ reached getOption("max.print") -- omitted 68 rows ]</a:t>
            </a:r>
          </a:p>
        </p:txBody>
      </p:sp>
      <p:sp>
        <p:nvSpPr>
          <p:cNvPr id="372" name="A large table to display"/>
          <p:cNvSpPr txBox="1"/>
          <p:nvPr/>
        </p:nvSpPr>
        <p:spPr>
          <a:xfrm>
            <a:off x="522845" y="5315018"/>
            <a:ext cx="957008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 algn="ctr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A large table to display</a:t>
            </a:r>
          </a:p>
        </p:txBody>
      </p:sp>
      <p:sp>
        <p:nvSpPr>
          <p:cNvPr id="373" name="as_tibble(x, …) Convert data frame to tibble.…"/>
          <p:cNvSpPr txBox="1"/>
          <p:nvPr/>
        </p:nvSpPr>
        <p:spPr>
          <a:xfrm>
            <a:off x="306399" y="8933499"/>
            <a:ext cx="3133864" cy="96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normAutofit/>
          </a:bodyPr>
          <a:lstStyle/>
          <a:p>
            <a:pPr marL="228600" indent="-1143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as_tibble(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x, 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Convert data frame to tibble.</a:t>
            </a:r>
            <a:r>
              <a:rPr>
                <a:solidFill>
                  <a:srgbClr val="FF7E79"/>
                </a:solidFill>
              </a:rPr>
              <a:t> </a:t>
            </a:r>
            <a:endParaRPr>
              <a:latin typeface="+mn-lt"/>
              <a:ea typeface="+mn-ea"/>
              <a:cs typeface="+mn-cs"/>
              <a:sym typeface="Source Sans Pro Light"/>
            </a:endParaRPr>
          </a:p>
          <a:p>
            <a:pPr marL="228600" indent="-1143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enframe(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x, name = "name", value = "value"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Convert named vector to a tibble</a:t>
            </a:r>
            <a:endParaRPr>
              <a:solidFill>
                <a:srgbClr val="FF7E79"/>
              </a:solidFill>
            </a:endParaRPr>
          </a:p>
          <a:p>
            <a:pPr marL="2286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is_tibble(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Test whether x is a tibble.</a:t>
            </a:r>
          </a:p>
        </p:txBody>
      </p:sp>
      <p:sp>
        <p:nvSpPr>
          <p:cNvPr id="374" name="CONSTRUCT A TIBBLE IN TWO WAYS"/>
          <p:cNvSpPr txBox="1"/>
          <p:nvPr/>
        </p:nvSpPr>
        <p:spPr>
          <a:xfrm>
            <a:off x="289887" y="6959424"/>
            <a:ext cx="24071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CONSTRUCT A TIBBLE IN TWO WAYS</a:t>
            </a:r>
          </a:p>
        </p:txBody>
      </p:sp>
      <p:sp>
        <p:nvSpPr>
          <p:cNvPr id="375" name="Line"/>
          <p:cNvSpPr/>
          <p:nvPr/>
        </p:nvSpPr>
        <p:spPr>
          <a:xfrm>
            <a:off x="281129" y="6925043"/>
            <a:ext cx="313360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6" name="Line"/>
          <p:cNvSpPr/>
          <p:nvPr/>
        </p:nvSpPr>
        <p:spPr>
          <a:xfrm>
            <a:off x="3709491" y="69290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7" name="Expand Tables - quickly create tables with combinations of values"/>
          <p:cNvSpPr txBox="1"/>
          <p:nvPr/>
        </p:nvSpPr>
        <p:spPr>
          <a:xfrm>
            <a:off x="3724388" y="9049739"/>
            <a:ext cx="515771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Expand Tables</a:t>
            </a:r>
            <a:r>
              <a:rPr sz="1200"/>
              <a:t> - quickly create tables with combinations of values</a:t>
            </a:r>
          </a:p>
        </p:txBody>
      </p:sp>
      <p:sp>
        <p:nvSpPr>
          <p:cNvPr id="378" name="Line"/>
          <p:cNvSpPr/>
          <p:nvPr/>
        </p:nvSpPr>
        <p:spPr>
          <a:xfrm>
            <a:off x="3713228" y="90880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9" name="Tidy Data with tidyr"/>
          <p:cNvSpPr txBox="1"/>
          <p:nvPr/>
        </p:nvSpPr>
        <p:spPr>
          <a:xfrm>
            <a:off x="3724388" y="475729"/>
            <a:ext cx="261905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Tidy Data with tidyr</a:t>
            </a:r>
          </a:p>
        </p:txBody>
      </p:sp>
      <p:sp>
        <p:nvSpPr>
          <p:cNvPr id="380" name="Line"/>
          <p:cNvSpPr/>
          <p:nvPr/>
        </p:nvSpPr>
        <p:spPr>
          <a:xfrm>
            <a:off x="279400" y="508000"/>
            <a:ext cx="3136901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81" name="tidyr.png" descr="tidyr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291979" y="195760"/>
            <a:ext cx="1384301" cy="1604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tibble.png" descr="tibbl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704385" y="822803"/>
            <a:ext cx="704373" cy="816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pread(data, key, value, fill = NA, convert = FALSE, drop = TRUE, sep = NULL)…">
            <a:extLst>
              <a:ext uri="{FF2B5EF4-FFF2-40B4-BE49-F238E27FC236}">
                <a16:creationId xmlns:a16="http://schemas.microsoft.com/office/drawing/2014/main" id="{55991394-9FA3-4CC3-A216-DA0546059473}"/>
              </a:ext>
            </a:extLst>
          </p:cNvPr>
          <p:cNvSpPr txBox="1"/>
          <p:nvPr/>
        </p:nvSpPr>
        <p:spPr>
          <a:xfrm>
            <a:off x="2340113" y="1544971"/>
            <a:ext cx="6198704" cy="2140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normAutofit/>
          </a:bodyPr>
          <a:lstStyle/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r>
              <a:rPr lang="en-US" dirty="0" err="1">
                <a:latin typeface="Fira Sans" panose="020B0503050000020004" pitchFamily="34" charset="0"/>
              </a:rPr>
              <a:t>pivot_wider</a:t>
            </a:r>
            <a:r>
              <a:rPr dirty="0">
                <a:latin typeface="Fira Sans" panose="020B0503050000020004" pitchFamily="34" charset="0"/>
              </a:rPr>
              <a:t>(</a:t>
            </a:r>
            <a:r>
              <a:rPr sz="1200" b="0" dirty="0">
                <a:latin typeface="Fira Sans" panose="020B0503050000020004" pitchFamily="34" charset="0"/>
              </a:rPr>
              <a:t>data, </a:t>
            </a:r>
            <a:r>
              <a:rPr lang="en-US" sz="1200" b="0" dirty="0" err="1">
                <a:latin typeface="Fira Sans" panose="020B0503050000020004" pitchFamily="34" charset="0"/>
              </a:rPr>
              <a:t>id_cols</a:t>
            </a:r>
            <a:r>
              <a:rPr sz="1200" b="0" dirty="0">
                <a:latin typeface="Fira Sans" panose="020B0503050000020004" pitchFamily="34" charset="0"/>
              </a:rPr>
              <a:t>, </a:t>
            </a:r>
            <a:r>
              <a:rPr lang="en-US" sz="1200" b="0" dirty="0" err="1">
                <a:latin typeface="Fira Sans" panose="020B0503050000020004" pitchFamily="34" charset="0"/>
              </a:rPr>
              <a:t>names_from</a:t>
            </a:r>
            <a:r>
              <a:rPr lang="en-US" sz="1200" b="0" dirty="0">
                <a:latin typeface="Fira Sans" panose="020B0503050000020004" pitchFamily="34" charset="0"/>
              </a:rPr>
              <a:t>, </a:t>
            </a:r>
            <a:r>
              <a:rPr lang="en-US" sz="1200" b="0" dirty="0" err="1">
                <a:latin typeface="Fira Sans" panose="020B0503050000020004" pitchFamily="34" charset="0"/>
              </a:rPr>
              <a:t>values_from</a:t>
            </a:r>
            <a:r>
              <a:rPr lang="en-US" sz="1200" b="0" dirty="0">
                <a:latin typeface="Fira Sans" panose="020B0503050000020004" pitchFamily="34" charset="0"/>
              </a:rPr>
              <a:t>,…</a:t>
            </a:r>
            <a:r>
              <a:rPr dirty="0">
                <a:latin typeface="Fira Sans" panose="020B0503050000020004" pitchFamily="34" charset="0"/>
              </a:rPr>
              <a:t>)</a:t>
            </a:r>
            <a:endParaRPr lang="en-US" dirty="0">
              <a:latin typeface="Fira Sans" panose="020B0503050000020004" pitchFamily="34" charset="0"/>
            </a:endParaRPr>
          </a:p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endParaRPr dirty="0">
              <a:latin typeface="Fira Sans" panose="020B05030500000200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Fira Sans" panose="020B0503050000020004" pitchFamily="34" charset="0"/>
              </a:rPr>
              <a:t>pivot_wider</a:t>
            </a:r>
            <a:r>
              <a:rPr dirty="0">
                <a:latin typeface="Fira Sans" panose="020B0503050000020004" pitchFamily="34" charset="0"/>
              </a:rPr>
              <a:t>() </a:t>
            </a:r>
            <a:r>
              <a:rPr lang="en-US" dirty="0">
                <a:latin typeface="Fira Sans" panose="020B0503050000020004" pitchFamily="34" charset="0"/>
              </a:rPr>
              <a:t>“widens” data, increasing the number of columns and decreasing the number of rows.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endParaRPr lang="en-US" dirty="0">
              <a:latin typeface="Fira Sans" panose="020B0503050000020004" pitchFamily="34" charset="0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Tx/>
              <a:buChar char="-"/>
              <a:defRPr b="0">
                <a:solidFill>
                  <a:srgbClr val="000000"/>
                </a:solidFill>
              </a:defRPr>
            </a:pPr>
            <a:r>
              <a:rPr lang="en-US" dirty="0">
                <a:latin typeface="Fira Sans" panose="020B0503050000020004" pitchFamily="34" charset="0"/>
              </a:rPr>
              <a:t>data: The data that you will transform from long to wide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Tx/>
              <a:buChar char="-"/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Fira Sans" panose="020B0503050000020004" pitchFamily="34" charset="0"/>
              </a:rPr>
              <a:t>Id_cols</a:t>
            </a:r>
            <a:r>
              <a:rPr lang="en-US" dirty="0">
                <a:latin typeface="Fira Sans" panose="020B0503050000020004" pitchFamily="34" charset="0"/>
              </a:rPr>
              <a:t>: The id variable (or variables) for the rows in your new wide </a:t>
            </a:r>
            <a:r>
              <a:rPr lang="en-US" dirty="0" err="1">
                <a:latin typeface="Fira Sans" panose="020B0503050000020004" pitchFamily="34" charset="0"/>
              </a:rPr>
              <a:t>dataframe</a:t>
            </a:r>
            <a:r>
              <a:rPr lang="en-US" dirty="0">
                <a:latin typeface="Fira Sans" panose="020B0503050000020004" pitchFamily="34" charset="0"/>
              </a:rPr>
              <a:t>.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Tx/>
              <a:buChar char="-"/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Fira Sans" panose="020B0503050000020004" pitchFamily="34" charset="0"/>
              </a:rPr>
              <a:t>names_from</a:t>
            </a:r>
            <a:r>
              <a:rPr lang="en-US" dirty="0">
                <a:latin typeface="Fira Sans" panose="020B0503050000020004" pitchFamily="34" charset="0"/>
              </a:rPr>
              <a:t>: The variable that will give the suffix for your new columns.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Tx/>
              <a:buChar char="-"/>
              <a:defRPr b="0">
                <a:solidFill>
                  <a:srgbClr val="000000"/>
                </a:solidFill>
              </a:defRPr>
            </a:pPr>
            <a:r>
              <a:rPr lang="en-US" dirty="0" err="1">
                <a:latin typeface="Fira Sans" panose="020B0503050000020004" pitchFamily="34" charset="0"/>
              </a:rPr>
              <a:t>values_from</a:t>
            </a:r>
            <a:r>
              <a:rPr lang="en-US" dirty="0">
                <a:latin typeface="Fira Sans" panose="020B0503050000020004" pitchFamily="34" charset="0"/>
              </a:rPr>
              <a:t>: Data (one or more variables) that will now populate your columns.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Tx/>
              <a:buChar char="-"/>
              <a:defRPr b="0">
                <a:solidFill>
                  <a:srgbClr val="000000"/>
                </a:solidFill>
              </a:defRPr>
            </a:pPr>
            <a:endParaRPr lang="en-US" dirty="0">
              <a:latin typeface="Fira Sans" panose="020B0503050000020004" pitchFamily="34" charset="0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Tx/>
              <a:buChar char="-"/>
              <a:defRPr b="0">
                <a:solidFill>
                  <a:srgbClr val="000000"/>
                </a:solidFill>
              </a:defRPr>
            </a:pPr>
            <a:endParaRPr dirty="0">
              <a:latin typeface="Fira Sans" panose="020B0503050000020004" pitchFamily="34" charset="0"/>
            </a:endParaRPr>
          </a:p>
        </p:txBody>
      </p:sp>
      <p:sp>
        <p:nvSpPr>
          <p:cNvPr id="21" name="spread(table2, type, count)">
            <a:extLst>
              <a:ext uri="{FF2B5EF4-FFF2-40B4-BE49-F238E27FC236}">
                <a16:creationId xmlns:a16="http://schemas.microsoft.com/office/drawing/2014/main" id="{466B8C04-04EB-4EB8-B734-669E8345FC84}"/>
              </a:ext>
            </a:extLst>
          </p:cNvPr>
          <p:cNvSpPr txBox="1"/>
          <p:nvPr/>
        </p:nvSpPr>
        <p:spPr>
          <a:xfrm>
            <a:off x="2340113" y="6497529"/>
            <a:ext cx="6198704" cy="33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sz="1300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US" sz="1100" dirty="0" err="1">
                <a:solidFill>
                  <a:schemeClr val="bg2">
                    <a:lumMod val="25000"/>
                  </a:schemeClr>
                </a:solidFill>
                <a:latin typeface="Fira Sans" panose="020B0503050000020004" pitchFamily="34" charset="0"/>
              </a:rPr>
              <a:t>pivot_wider</a:t>
            </a:r>
            <a:r>
              <a:rPr sz="1100" dirty="0">
                <a:solidFill>
                  <a:schemeClr val="bg2">
                    <a:lumMod val="25000"/>
                  </a:schemeClr>
                </a:solidFill>
                <a:latin typeface="Fira Sans" panose="020B0503050000020004" pitchFamily="34" charset="0"/>
              </a:rPr>
              <a:t>(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Fira Sans" panose="020B0503050000020004" pitchFamily="34" charset="0"/>
              </a:rPr>
              <a:t>data = </a:t>
            </a:r>
            <a:r>
              <a:rPr sz="1100" dirty="0">
                <a:solidFill>
                  <a:schemeClr val="bg2">
                    <a:lumMod val="25000"/>
                  </a:schemeClr>
                </a:solidFill>
                <a:latin typeface="Fira Sans" panose="020B0503050000020004" pitchFamily="34" charset="0"/>
              </a:rPr>
              <a:t>table2, </a:t>
            </a:r>
            <a:r>
              <a:rPr lang="en-US" sz="1100" dirty="0" err="1">
                <a:solidFill>
                  <a:schemeClr val="bg2">
                    <a:lumMod val="25000"/>
                  </a:schemeClr>
                </a:solidFill>
                <a:latin typeface="Fira Sans" panose="020B0503050000020004" pitchFamily="34" charset="0"/>
              </a:rPr>
              <a:t>id_cols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Fira Sans" panose="020B0503050000020004" pitchFamily="34" charset="0"/>
              </a:rPr>
              <a:t> = c(country, year)</a:t>
            </a:r>
            <a:r>
              <a:rPr sz="1100" dirty="0">
                <a:solidFill>
                  <a:schemeClr val="bg2">
                    <a:lumMod val="25000"/>
                  </a:schemeClr>
                </a:solidFill>
                <a:latin typeface="Fira Sans" panose="020B0503050000020004" pitchFamily="34" charset="0"/>
              </a:rPr>
              <a:t>, </a:t>
            </a:r>
            <a:r>
              <a:rPr lang="en-US" sz="1100" dirty="0" err="1">
                <a:solidFill>
                  <a:schemeClr val="bg2">
                    <a:lumMod val="25000"/>
                  </a:schemeClr>
                </a:solidFill>
                <a:latin typeface="Fira Sans" panose="020B0503050000020004" pitchFamily="34" charset="0"/>
              </a:rPr>
              <a:t>names_from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Fira Sans" panose="020B0503050000020004" pitchFamily="34" charset="0"/>
              </a:rPr>
              <a:t> = type, </a:t>
            </a:r>
            <a:r>
              <a:rPr lang="en-US" sz="1100" dirty="0" err="1">
                <a:solidFill>
                  <a:schemeClr val="bg2">
                    <a:lumMod val="25000"/>
                  </a:schemeClr>
                </a:solidFill>
                <a:latin typeface="Fira Sans" panose="020B0503050000020004" pitchFamily="34" charset="0"/>
              </a:rPr>
              <a:t>values_from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Fira Sans" panose="020B0503050000020004" pitchFamily="34" charset="0"/>
              </a:rPr>
              <a:t> = count</a:t>
            </a:r>
            <a:r>
              <a:rPr sz="1100" dirty="0">
                <a:solidFill>
                  <a:schemeClr val="bg2">
                    <a:lumMod val="25000"/>
                  </a:schemeClr>
                </a:solidFill>
                <a:latin typeface="Fira Sans" panose="020B0503050000020004" pitchFamily="34" charset="0"/>
              </a:rPr>
              <a:t>)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916B254-A6F8-4B2E-9ED4-02CF287ED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296671"/>
              </p:ext>
            </p:extLst>
          </p:nvPr>
        </p:nvGraphicFramePr>
        <p:xfrm>
          <a:off x="2340113" y="3912492"/>
          <a:ext cx="2590800" cy="236918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6822725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46463409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70410785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589450612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country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year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type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count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260925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1999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cases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00D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0.7K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94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510159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1999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pop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C5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19M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C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675074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2000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cases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00D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2K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94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823583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2000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pop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C5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20M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C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436588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B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1999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cases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00D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37K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94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18365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B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1999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pop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C5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172M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C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710056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B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2000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cases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00D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80K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94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381667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B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2000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pop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C5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174M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C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74607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C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1999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cases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00D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212K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94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49511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C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1999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pop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C5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1T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C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674688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C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2000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cases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00D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213K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94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67036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C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2000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pop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5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1T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34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25F7F14-F656-4824-8E50-EA84B335C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903686"/>
              </p:ext>
            </p:extLst>
          </p:nvPr>
        </p:nvGraphicFramePr>
        <p:xfrm>
          <a:off x="5948017" y="3912492"/>
          <a:ext cx="2590800" cy="127571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12977543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50825986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91611023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681036855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country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year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cases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0D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pop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222028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0.7K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94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C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921761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2K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94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C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418333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37K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94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C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155975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80K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94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C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95525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212K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94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1T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C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383511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213K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94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1T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364634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3A249D-2AD1-4940-B566-BF3480EFD31A}"/>
              </a:ext>
            </a:extLst>
          </p:cNvPr>
          <p:cNvCxnSpPr/>
          <p:nvPr/>
        </p:nvCxnSpPr>
        <p:spPr>
          <a:xfrm>
            <a:off x="5178287" y="4459227"/>
            <a:ext cx="506896" cy="0"/>
          </a:xfrm>
          <a:prstGeom prst="straightConnector1">
            <a:avLst/>
          </a:prstGeom>
          <a:noFill/>
          <a:ln w="57150" cap="flat">
            <a:solidFill>
              <a:schemeClr val="bg2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spread(table2, type, count)">
            <a:extLst>
              <a:ext uri="{FF2B5EF4-FFF2-40B4-BE49-F238E27FC236}">
                <a16:creationId xmlns:a16="http://schemas.microsoft.com/office/drawing/2014/main" id="{7E155D69-C9C5-4F25-9C8C-92D86AD2B120}"/>
              </a:ext>
            </a:extLst>
          </p:cNvPr>
          <p:cNvSpPr txBox="1"/>
          <p:nvPr/>
        </p:nvSpPr>
        <p:spPr>
          <a:xfrm>
            <a:off x="2340113" y="3530099"/>
            <a:ext cx="2590800" cy="33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sz="1300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 algn="ctr"/>
            <a:r>
              <a:rPr lang="en-US" sz="1100" b="1" i="0" dirty="0">
                <a:solidFill>
                  <a:schemeClr val="bg2">
                    <a:lumMod val="25000"/>
                  </a:schemeClr>
                </a:solidFill>
                <a:latin typeface="Fira Sans" panose="020B0503050000020004" pitchFamily="34" charset="0"/>
              </a:rPr>
              <a:t>table2</a:t>
            </a:r>
            <a:endParaRPr sz="1100" b="1" i="0" dirty="0">
              <a:solidFill>
                <a:schemeClr val="bg2">
                  <a:lumMod val="25000"/>
                </a:schemeClr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1426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2930</Words>
  <Application>Microsoft Office PowerPoint</Application>
  <PresentationFormat>Custom</PresentationFormat>
  <Paragraphs>718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Avenir Roman</vt:lpstr>
      <vt:lpstr>Calibri</vt:lpstr>
      <vt:lpstr>ChunkFive-Roman</vt:lpstr>
      <vt:lpstr>Fira Sans</vt:lpstr>
      <vt:lpstr>Gill Sans</vt:lpstr>
      <vt:lpstr>Helvetica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Data Import : : CHEAT SHEET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Import : : CHEAT SHEET </dc:title>
  <cp:lastModifiedBy>Magdalena Bennett</cp:lastModifiedBy>
  <cp:revision>8</cp:revision>
  <cp:lastPrinted>2021-02-13T19:37:52Z</cp:lastPrinted>
  <dcterms:modified xsi:type="dcterms:W3CDTF">2021-02-14T03:22:19Z</dcterms:modified>
</cp:coreProperties>
</file>