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2"/>
  </p:notesMasterIdLst>
  <p:sldIdLst>
    <p:sldId id="256" r:id="rId2"/>
    <p:sldId id="260" r:id="rId3"/>
    <p:sldId id="262" r:id="rId4"/>
    <p:sldId id="261" r:id="rId5"/>
    <p:sldId id="263" r:id="rId6"/>
    <p:sldId id="264" r:id="rId7"/>
    <p:sldId id="265" r:id="rId8"/>
    <p:sldId id="266" r:id="rId9"/>
    <p:sldId id="267" r:id="rId10"/>
    <p:sldId id="268" r:id="rId11"/>
  </p:sldIdLst>
  <p:sldSz cx="12192000" cy="6858000"/>
  <p:notesSz cx="6858000" cy="9144000"/>
  <p:embeddedFontLst>
    <p:embeddedFont>
      <p:font typeface="Figtree" panose="020B0604020202020204" charset="0"/>
      <p:regular r:id="rId13"/>
      <p:bold r:id="rId14"/>
      <p:italic r:id="rId15"/>
      <p:boldItalic r:id="rId16"/>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6327"/>
  </p:normalViewPr>
  <p:slideViewPr>
    <p:cSldViewPr snapToGrid="0">
      <p:cViewPr varScale="1">
        <p:scale>
          <a:sx n="76" d="100"/>
          <a:sy n="76" d="100"/>
        </p:scale>
        <p:origin x="51"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581000-D96C-4379-BBD3-641919E18BBE}"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n-US"/>
        </a:p>
      </dgm:t>
    </dgm:pt>
    <dgm:pt modelId="{AD229B19-57B0-43B8-A204-8485F7D60686}">
      <dgm:prSet phldrT="[Text]" custT="1"/>
      <dgm:spPr/>
      <dgm:t>
        <a:bodyPr vert="horz"/>
        <a:lstStyle/>
        <a:p>
          <a:r>
            <a:rPr lang="en-US" sz="1300" b="1" dirty="0"/>
            <a:t>Data preprocess</a:t>
          </a:r>
        </a:p>
      </dgm:t>
    </dgm:pt>
    <dgm:pt modelId="{160E0BA9-6400-4691-8D2F-DDF4D9DB7D56}" type="parTrans" cxnId="{C7927878-2C44-4619-90A4-38CF7B9CCE84}">
      <dgm:prSet/>
      <dgm:spPr/>
      <dgm:t>
        <a:bodyPr/>
        <a:lstStyle/>
        <a:p>
          <a:endParaRPr lang="en-US" sz="2000"/>
        </a:p>
      </dgm:t>
    </dgm:pt>
    <dgm:pt modelId="{9C3DD92D-528C-4EE2-B056-8B82F581AEFF}" type="sibTrans" cxnId="{C7927878-2C44-4619-90A4-38CF7B9CCE84}">
      <dgm:prSet custT="1"/>
      <dgm:spPr/>
      <dgm:t>
        <a:bodyPr/>
        <a:lstStyle/>
        <a:p>
          <a:endParaRPr lang="en-US" sz="1050"/>
        </a:p>
      </dgm:t>
    </dgm:pt>
    <dgm:pt modelId="{CDC7B406-3581-4EF9-9DDD-A5A7BDA8CBCB}">
      <dgm:prSet phldrT="[Text]" custT="1"/>
      <dgm:spPr/>
      <dgm:t>
        <a:bodyPr/>
        <a:lstStyle/>
        <a:p>
          <a:r>
            <a:rPr lang="en-US" sz="1200" dirty="0"/>
            <a:t>Wide-format conversion </a:t>
          </a:r>
        </a:p>
      </dgm:t>
    </dgm:pt>
    <dgm:pt modelId="{8354666A-29B7-4272-9E0A-5BCD765207A0}" type="parTrans" cxnId="{02EBAD81-B0CD-406A-918E-9C6D58DE8403}">
      <dgm:prSet/>
      <dgm:spPr/>
      <dgm:t>
        <a:bodyPr/>
        <a:lstStyle/>
        <a:p>
          <a:endParaRPr lang="en-US" sz="2000"/>
        </a:p>
      </dgm:t>
    </dgm:pt>
    <dgm:pt modelId="{AC964CE0-2867-4AEE-8B30-F581118A17AC}" type="sibTrans" cxnId="{02EBAD81-B0CD-406A-918E-9C6D58DE8403}">
      <dgm:prSet/>
      <dgm:spPr/>
      <dgm:t>
        <a:bodyPr/>
        <a:lstStyle/>
        <a:p>
          <a:endParaRPr lang="en-US" sz="2000"/>
        </a:p>
      </dgm:t>
    </dgm:pt>
    <dgm:pt modelId="{7C33BF81-398F-418D-8EE5-B53B6D5D3431}">
      <dgm:prSet phldrT="[Text]" custT="1"/>
      <dgm:spPr/>
      <dgm:t>
        <a:bodyPr/>
        <a:lstStyle/>
        <a:p>
          <a:r>
            <a:rPr lang="en-US" sz="1300" b="1" dirty="0"/>
            <a:t>Assessment 1: “always expressed” analysis</a:t>
          </a:r>
        </a:p>
      </dgm:t>
    </dgm:pt>
    <dgm:pt modelId="{29FE2F14-4790-4599-BA80-08B0082E873E}" type="parTrans" cxnId="{FC4A5B83-1931-460D-8EC7-1B5F55F7F538}">
      <dgm:prSet/>
      <dgm:spPr/>
      <dgm:t>
        <a:bodyPr/>
        <a:lstStyle/>
        <a:p>
          <a:endParaRPr lang="en-US" sz="2000"/>
        </a:p>
      </dgm:t>
    </dgm:pt>
    <dgm:pt modelId="{63E31353-CA7A-4309-AD48-70A18CA2DB7B}" type="sibTrans" cxnId="{FC4A5B83-1931-460D-8EC7-1B5F55F7F538}">
      <dgm:prSet custT="1"/>
      <dgm:spPr/>
      <dgm:t>
        <a:bodyPr/>
        <a:lstStyle/>
        <a:p>
          <a:endParaRPr lang="en-US" sz="1050"/>
        </a:p>
      </dgm:t>
    </dgm:pt>
    <dgm:pt modelId="{0769F51D-E31D-4E87-B02F-31EB3FDC8A3F}">
      <dgm:prSet phldrT="[Text]" custT="1"/>
      <dgm:spPr/>
      <dgm:t>
        <a:bodyPr/>
        <a:lstStyle/>
        <a:p>
          <a:r>
            <a:rPr lang="en-US" sz="1200" dirty="0"/>
            <a:t>Find genes that were always expressed in all samples for each data set </a:t>
          </a:r>
        </a:p>
      </dgm:t>
    </dgm:pt>
    <dgm:pt modelId="{41D4BB55-00B7-462E-878C-A68DA7DA8B24}" type="parTrans" cxnId="{611187DD-A0E9-4267-8B32-14FCF858752A}">
      <dgm:prSet/>
      <dgm:spPr/>
      <dgm:t>
        <a:bodyPr/>
        <a:lstStyle/>
        <a:p>
          <a:endParaRPr lang="en-US" sz="2000"/>
        </a:p>
      </dgm:t>
    </dgm:pt>
    <dgm:pt modelId="{ABE7E76C-5381-4E41-B54A-B999689E8BB1}" type="sibTrans" cxnId="{611187DD-A0E9-4267-8B32-14FCF858752A}">
      <dgm:prSet/>
      <dgm:spPr/>
      <dgm:t>
        <a:bodyPr/>
        <a:lstStyle/>
        <a:p>
          <a:endParaRPr lang="en-US" sz="2000"/>
        </a:p>
      </dgm:t>
    </dgm:pt>
    <dgm:pt modelId="{8EB58BEA-9BC4-4696-9FB9-6BAB5D080345}">
      <dgm:prSet phldrT="[Text]" custT="1"/>
      <dgm:spPr/>
      <dgm:t>
        <a:bodyPr/>
        <a:lstStyle/>
        <a:p>
          <a:r>
            <a:rPr lang="en-US" sz="1300" b="1" dirty="0"/>
            <a:t>Assessment 2: stability of expression analysis </a:t>
          </a:r>
        </a:p>
      </dgm:t>
    </dgm:pt>
    <dgm:pt modelId="{4FCD0922-8E44-49B2-A2F1-776B7CDB7A5C}" type="parTrans" cxnId="{26379AA6-F98C-4BDD-BCBD-069087CD5A7B}">
      <dgm:prSet/>
      <dgm:spPr/>
      <dgm:t>
        <a:bodyPr/>
        <a:lstStyle/>
        <a:p>
          <a:endParaRPr lang="en-US" sz="2000"/>
        </a:p>
      </dgm:t>
    </dgm:pt>
    <dgm:pt modelId="{FB6C04FF-66E3-4270-B521-8E8869ADD591}" type="sibTrans" cxnId="{26379AA6-F98C-4BDD-BCBD-069087CD5A7B}">
      <dgm:prSet custT="1"/>
      <dgm:spPr/>
      <dgm:t>
        <a:bodyPr/>
        <a:lstStyle/>
        <a:p>
          <a:endParaRPr lang="en-US" sz="1050"/>
        </a:p>
      </dgm:t>
    </dgm:pt>
    <dgm:pt modelId="{AEA1AB79-93FD-402A-BE68-1027F950E578}">
      <dgm:prSet phldrT="[Text]" custT="1"/>
      <dgm:spPr/>
      <dgm:t>
        <a:bodyPr/>
        <a:lstStyle/>
        <a:p>
          <a:r>
            <a:rPr lang="en-US" sz="1200" dirty="0"/>
            <a:t>Find genes that were stable expressed in all samples for each data set</a:t>
          </a:r>
        </a:p>
      </dgm:t>
    </dgm:pt>
    <dgm:pt modelId="{5EF17CBD-793F-4F19-A88F-1595B28FCB9B}" type="parTrans" cxnId="{961C228F-B3B1-438D-8BAC-D410B97E75FE}">
      <dgm:prSet/>
      <dgm:spPr/>
      <dgm:t>
        <a:bodyPr/>
        <a:lstStyle/>
        <a:p>
          <a:endParaRPr lang="en-US" sz="2000"/>
        </a:p>
      </dgm:t>
    </dgm:pt>
    <dgm:pt modelId="{58204104-EF21-4554-BFD4-5561450A98E8}" type="sibTrans" cxnId="{961C228F-B3B1-438D-8BAC-D410B97E75FE}">
      <dgm:prSet/>
      <dgm:spPr/>
      <dgm:t>
        <a:bodyPr/>
        <a:lstStyle/>
        <a:p>
          <a:endParaRPr lang="en-US" sz="2000"/>
        </a:p>
      </dgm:t>
    </dgm:pt>
    <dgm:pt modelId="{ED5F0EC2-E33C-45D9-ADAD-1729AD95E41A}">
      <dgm:prSet phldrT="[Text]" custT="1"/>
      <dgm:spPr/>
      <dgm:t>
        <a:bodyPr/>
        <a:lstStyle/>
        <a:p>
          <a:r>
            <a:rPr lang="en-US" sz="1200" dirty="0"/>
            <a:t>UMAP/PCA</a:t>
          </a:r>
        </a:p>
      </dgm:t>
    </dgm:pt>
    <dgm:pt modelId="{C7F6B5C6-0F5C-4205-9385-43C7462E0903}" type="parTrans" cxnId="{45330788-570D-4707-A435-7B9F7261CDED}">
      <dgm:prSet/>
      <dgm:spPr/>
      <dgm:t>
        <a:bodyPr/>
        <a:lstStyle/>
        <a:p>
          <a:endParaRPr lang="en-US" sz="2000"/>
        </a:p>
      </dgm:t>
    </dgm:pt>
    <dgm:pt modelId="{82C97C0D-7724-46C4-9DBC-C519B1FCBF84}" type="sibTrans" cxnId="{45330788-570D-4707-A435-7B9F7261CDED}">
      <dgm:prSet/>
      <dgm:spPr/>
      <dgm:t>
        <a:bodyPr/>
        <a:lstStyle/>
        <a:p>
          <a:endParaRPr lang="en-US" sz="2000"/>
        </a:p>
      </dgm:t>
    </dgm:pt>
    <dgm:pt modelId="{781C5494-DC40-49EF-9F47-D9EF6DED6055}">
      <dgm:prSet phldrT="[Text]" custT="1"/>
      <dgm:spPr/>
      <dgm:t>
        <a:bodyPr/>
        <a:lstStyle/>
        <a:p>
          <a:r>
            <a:rPr lang="en-US" sz="1200" dirty="0"/>
            <a:t>Assess the overlaps between four data sets</a:t>
          </a:r>
        </a:p>
      </dgm:t>
    </dgm:pt>
    <dgm:pt modelId="{8E19F7BA-47C8-497E-AB6A-4FF1832AA317}" type="parTrans" cxnId="{00822F5B-7970-448C-92A6-FFB4C113DAB6}">
      <dgm:prSet/>
      <dgm:spPr/>
      <dgm:t>
        <a:bodyPr/>
        <a:lstStyle/>
        <a:p>
          <a:endParaRPr lang="en-US" sz="2000"/>
        </a:p>
      </dgm:t>
    </dgm:pt>
    <dgm:pt modelId="{515EF7C4-5D21-485A-A9D0-BA34D03B8C04}" type="sibTrans" cxnId="{00822F5B-7970-448C-92A6-FFB4C113DAB6}">
      <dgm:prSet/>
      <dgm:spPr/>
      <dgm:t>
        <a:bodyPr/>
        <a:lstStyle/>
        <a:p>
          <a:endParaRPr lang="en-US" sz="2000"/>
        </a:p>
      </dgm:t>
    </dgm:pt>
    <dgm:pt modelId="{8F7A9456-D208-4347-AF34-5B3E1B890ED9}">
      <dgm:prSet phldrT="[Text]" custT="1"/>
      <dgm:spPr/>
      <dgm:t>
        <a:bodyPr/>
        <a:lstStyle/>
        <a:p>
          <a:r>
            <a:rPr lang="en-US" sz="1200" dirty="0"/>
            <a:t>Assess the overlaps between four data sets </a:t>
          </a:r>
        </a:p>
      </dgm:t>
    </dgm:pt>
    <dgm:pt modelId="{1D9AD37C-9B28-47F3-A960-D0EE90EFC059}" type="parTrans" cxnId="{7D136FFD-8426-417D-808F-C4B5EC81181E}">
      <dgm:prSet/>
      <dgm:spPr/>
      <dgm:t>
        <a:bodyPr/>
        <a:lstStyle/>
        <a:p>
          <a:endParaRPr lang="en-US" sz="2000"/>
        </a:p>
      </dgm:t>
    </dgm:pt>
    <dgm:pt modelId="{4F555BC3-FED9-4979-8C6E-7D059BB706AC}" type="sibTrans" cxnId="{7D136FFD-8426-417D-808F-C4B5EC81181E}">
      <dgm:prSet/>
      <dgm:spPr/>
      <dgm:t>
        <a:bodyPr/>
        <a:lstStyle/>
        <a:p>
          <a:endParaRPr lang="en-US" sz="2000"/>
        </a:p>
      </dgm:t>
    </dgm:pt>
    <dgm:pt modelId="{1FB5C469-7B01-4FF2-B82F-FFBDB53707ED}">
      <dgm:prSet custT="1"/>
      <dgm:spPr/>
      <dgm:t>
        <a:bodyPr/>
        <a:lstStyle/>
        <a:p>
          <a:r>
            <a:rPr lang="en-US" sz="1300" b="1" dirty="0"/>
            <a:t>Assessment 3: functional enrichment analysis </a:t>
          </a:r>
        </a:p>
      </dgm:t>
    </dgm:pt>
    <dgm:pt modelId="{E84F8BEF-BEAD-43BD-AEEA-9FA2176F6FA7}" type="parTrans" cxnId="{ED0023CF-FE63-4A5A-AF0D-C2CA73DFF34B}">
      <dgm:prSet/>
      <dgm:spPr/>
      <dgm:t>
        <a:bodyPr/>
        <a:lstStyle/>
        <a:p>
          <a:endParaRPr lang="en-US" sz="2000"/>
        </a:p>
      </dgm:t>
    </dgm:pt>
    <dgm:pt modelId="{3492D237-EBDD-4BC4-8F82-66C6CEDC0AB0}" type="sibTrans" cxnId="{ED0023CF-FE63-4A5A-AF0D-C2CA73DFF34B}">
      <dgm:prSet custT="1"/>
      <dgm:spPr/>
      <dgm:t>
        <a:bodyPr/>
        <a:lstStyle/>
        <a:p>
          <a:endParaRPr lang="en-US" sz="1050"/>
        </a:p>
      </dgm:t>
    </dgm:pt>
    <dgm:pt modelId="{D0C7DB19-4F4F-49E1-9F68-E02070D3608C}">
      <dgm:prSet custT="1"/>
      <dgm:spPr/>
      <dgm:t>
        <a:bodyPr/>
        <a:lstStyle/>
        <a:p>
          <a:r>
            <a:rPr lang="en-US" sz="1200" dirty="0"/>
            <a:t>Perform functional enrichment on the overlapped list and expected HKPs list</a:t>
          </a:r>
        </a:p>
      </dgm:t>
    </dgm:pt>
    <dgm:pt modelId="{A0FE72D6-E0CB-47A6-A1BE-ACF4761CC396}" type="parTrans" cxnId="{2A582B18-4ABE-4DE0-B658-B0FC18B98E76}">
      <dgm:prSet/>
      <dgm:spPr/>
      <dgm:t>
        <a:bodyPr/>
        <a:lstStyle/>
        <a:p>
          <a:endParaRPr lang="en-US" sz="2000"/>
        </a:p>
      </dgm:t>
    </dgm:pt>
    <dgm:pt modelId="{DA33FEC8-88C8-40BF-A330-BF58E553596B}" type="sibTrans" cxnId="{2A582B18-4ABE-4DE0-B658-B0FC18B98E76}">
      <dgm:prSet/>
      <dgm:spPr/>
      <dgm:t>
        <a:bodyPr/>
        <a:lstStyle/>
        <a:p>
          <a:endParaRPr lang="en-US" sz="2000"/>
        </a:p>
      </dgm:t>
    </dgm:pt>
    <dgm:pt modelId="{115E14F8-B5E4-4AEE-AC98-D48F76926E9F}">
      <dgm:prSet custT="1"/>
      <dgm:spPr/>
      <dgm:t>
        <a:bodyPr/>
        <a:lstStyle/>
        <a:p>
          <a:r>
            <a:rPr lang="en-US" sz="1200" dirty="0"/>
            <a:t>Assess the overlaps</a:t>
          </a:r>
        </a:p>
      </dgm:t>
    </dgm:pt>
    <dgm:pt modelId="{6B8DDA0F-2D8D-474C-9832-D12D71381F27}" type="parTrans" cxnId="{47A7F467-C09C-4AD4-9929-0E8D19DF4DB2}">
      <dgm:prSet/>
      <dgm:spPr/>
      <dgm:t>
        <a:bodyPr/>
        <a:lstStyle/>
        <a:p>
          <a:endParaRPr lang="en-US" sz="2000"/>
        </a:p>
      </dgm:t>
    </dgm:pt>
    <dgm:pt modelId="{AB3DCF3B-5B6B-481B-B4E6-1D9DB0CEC6CD}" type="sibTrans" cxnId="{47A7F467-C09C-4AD4-9929-0E8D19DF4DB2}">
      <dgm:prSet/>
      <dgm:spPr/>
      <dgm:t>
        <a:bodyPr/>
        <a:lstStyle/>
        <a:p>
          <a:endParaRPr lang="en-US" sz="2000"/>
        </a:p>
      </dgm:t>
    </dgm:pt>
    <dgm:pt modelId="{8566400B-E1F3-4716-A3A4-0402E6F5CF2B}">
      <dgm:prSet custT="1"/>
      <dgm:spPr/>
      <dgm:t>
        <a:bodyPr/>
        <a:lstStyle/>
        <a:p>
          <a:r>
            <a:rPr lang="en-US" sz="1300" b="1" dirty="0"/>
            <a:t>Assessment 4: essentiality analysis</a:t>
          </a:r>
        </a:p>
      </dgm:t>
    </dgm:pt>
    <dgm:pt modelId="{4341F124-4C4D-4685-9B4C-9C79162F899E}" type="parTrans" cxnId="{891580AF-3525-45B7-8586-3DFE97C0C539}">
      <dgm:prSet/>
      <dgm:spPr/>
      <dgm:t>
        <a:bodyPr/>
        <a:lstStyle/>
        <a:p>
          <a:endParaRPr lang="en-US" sz="2000"/>
        </a:p>
      </dgm:t>
    </dgm:pt>
    <dgm:pt modelId="{75C31D8D-FA39-4ACA-8C6A-0DCC3F611285}" type="sibTrans" cxnId="{891580AF-3525-45B7-8586-3DFE97C0C539}">
      <dgm:prSet custT="1"/>
      <dgm:spPr/>
      <dgm:t>
        <a:bodyPr/>
        <a:lstStyle/>
        <a:p>
          <a:endParaRPr lang="en-US" sz="1050"/>
        </a:p>
      </dgm:t>
    </dgm:pt>
    <dgm:pt modelId="{EAA3BC35-8FB9-40B0-B665-F0C838AE4E81}">
      <dgm:prSet custT="1"/>
      <dgm:spPr/>
      <dgm:t>
        <a:bodyPr/>
        <a:lstStyle/>
        <a:p>
          <a:r>
            <a:rPr lang="en-US" sz="1200" dirty="0"/>
            <a:t>Extract the degree of essentiality of the overlapped list</a:t>
          </a:r>
        </a:p>
      </dgm:t>
    </dgm:pt>
    <dgm:pt modelId="{3BEF065A-8E2A-4C4A-8367-709921242CDE}" type="parTrans" cxnId="{DA5C7EE9-FE16-43A6-AED9-906E711E2968}">
      <dgm:prSet/>
      <dgm:spPr/>
      <dgm:t>
        <a:bodyPr/>
        <a:lstStyle/>
        <a:p>
          <a:endParaRPr lang="en-US" sz="2000"/>
        </a:p>
      </dgm:t>
    </dgm:pt>
    <dgm:pt modelId="{53B09297-297B-4741-9038-9F915C4DD5DE}" type="sibTrans" cxnId="{DA5C7EE9-FE16-43A6-AED9-906E711E2968}">
      <dgm:prSet/>
      <dgm:spPr/>
      <dgm:t>
        <a:bodyPr/>
        <a:lstStyle/>
        <a:p>
          <a:endParaRPr lang="en-US" sz="2000"/>
        </a:p>
      </dgm:t>
    </dgm:pt>
    <dgm:pt modelId="{093F0E6C-D41D-4015-ABA2-223BDA1EB6FE}">
      <dgm:prSet custT="1"/>
      <dgm:spPr/>
      <dgm:t>
        <a:bodyPr/>
        <a:lstStyle/>
        <a:p>
          <a:r>
            <a:rPr lang="en-US" sz="1200" dirty="0"/>
            <a:t>Assess the essentiality and define a threshold</a:t>
          </a:r>
        </a:p>
      </dgm:t>
    </dgm:pt>
    <dgm:pt modelId="{95B5912D-B4C5-4C1F-830B-488F2AC05971}" type="parTrans" cxnId="{81B68FFA-E87C-4E65-8D23-81525B4F5B52}">
      <dgm:prSet/>
      <dgm:spPr/>
      <dgm:t>
        <a:bodyPr/>
        <a:lstStyle/>
        <a:p>
          <a:endParaRPr lang="en-US" sz="2000"/>
        </a:p>
      </dgm:t>
    </dgm:pt>
    <dgm:pt modelId="{8AD94D95-4843-456A-9273-24B9BC288704}" type="sibTrans" cxnId="{81B68FFA-E87C-4E65-8D23-81525B4F5B52}">
      <dgm:prSet/>
      <dgm:spPr/>
      <dgm:t>
        <a:bodyPr/>
        <a:lstStyle/>
        <a:p>
          <a:endParaRPr lang="en-US" sz="2000"/>
        </a:p>
      </dgm:t>
    </dgm:pt>
    <dgm:pt modelId="{BAD85F89-81DA-4D06-A5E0-E7983A1E8ED1}">
      <dgm:prSet custT="1"/>
      <dgm:spPr/>
      <dgm:t>
        <a:bodyPr/>
        <a:lstStyle/>
        <a:p>
          <a:r>
            <a:rPr lang="en-US" sz="1300" b="1" dirty="0"/>
            <a:t>Cross validation</a:t>
          </a:r>
        </a:p>
      </dgm:t>
    </dgm:pt>
    <dgm:pt modelId="{D8EC19E4-54DD-400F-A22E-DA5B2E024F7B}" type="parTrans" cxnId="{A1AA4D0B-DE3B-4E71-9872-E0CF05D9E3EB}">
      <dgm:prSet/>
      <dgm:spPr/>
      <dgm:t>
        <a:bodyPr/>
        <a:lstStyle/>
        <a:p>
          <a:endParaRPr lang="en-US" sz="2000"/>
        </a:p>
      </dgm:t>
    </dgm:pt>
    <dgm:pt modelId="{55B61FE9-A0F5-4068-8836-A0B5729E66DD}" type="sibTrans" cxnId="{A1AA4D0B-DE3B-4E71-9872-E0CF05D9E3EB}">
      <dgm:prSet/>
      <dgm:spPr/>
      <dgm:t>
        <a:bodyPr/>
        <a:lstStyle/>
        <a:p>
          <a:endParaRPr lang="en-US" sz="2000"/>
        </a:p>
      </dgm:t>
    </dgm:pt>
    <dgm:pt modelId="{763396FD-1AA5-446E-8439-720A42CC1654}">
      <dgm:prSet custT="1"/>
      <dgm:spPr/>
      <dgm:t>
        <a:bodyPr/>
        <a:lstStyle/>
        <a:p>
          <a:r>
            <a:rPr lang="en-US" sz="1200" dirty="0"/>
            <a:t>With </a:t>
          </a:r>
          <a:r>
            <a:rPr lang="en-US" sz="1200" dirty="0" err="1"/>
            <a:t>GTEx</a:t>
          </a:r>
          <a:r>
            <a:rPr lang="en-US" sz="1200" dirty="0"/>
            <a:t> data set</a:t>
          </a:r>
        </a:p>
      </dgm:t>
    </dgm:pt>
    <dgm:pt modelId="{8D52F9D5-00C1-4460-AB1D-AFBB42CF5365}" type="parTrans" cxnId="{892EFF4C-5940-4FAC-B028-14890C5C0378}">
      <dgm:prSet/>
      <dgm:spPr/>
      <dgm:t>
        <a:bodyPr/>
        <a:lstStyle/>
        <a:p>
          <a:endParaRPr lang="en-US" sz="2000"/>
        </a:p>
      </dgm:t>
    </dgm:pt>
    <dgm:pt modelId="{5638A634-A6ED-4850-B945-8238C1F11324}" type="sibTrans" cxnId="{892EFF4C-5940-4FAC-B028-14890C5C0378}">
      <dgm:prSet/>
      <dgm:spPr/>
      <dgm:t>
        <a:bodyPr/>
        <a:lstStyle/>
        <a:p>
          <a:endParaRPr lang="en-US" sz="2000"/>
        </a:p>
      </dgm:t>
    </dgm:pt>
    <dgm:pt modelId="{E4A0AD45-76D0-4B0E-97D8-607BA8F6CAD9}">
      <dgm:prSet custT="1"/>
      <dgm:spPr/>
      <dgm:t>
        <a:bodyPr/>
        <a:lstStyle/>
        <a:p>
          <a:r>
            <a:rPr lang="en-US" sz="1200" dirty="0"/>
            <a:t>With other publication</a:t>
          </a:r>
        </a:p>
      </dgm:t>
    </dgm:pt>
    <dgm:pt modelId="{12EB65F8-6329-456C-AEF5-7AB3AA498775}" type="parTrans" cxnId="{B89D5A87-F646-4062-B646-1A27BCAC9BB4}">
      <dgm:prSet/>
      <dgm:spPr/>
      <dgm:t>
        <a:bodyPr/>
        <a:lstStyle/>
        <a:p>
          <a:endParaRPr lang="en-US" sz="2000"/>
        </a:p>
      </dgm:t>
    </dgm:pt>
    <dgm:pt modelId="{26DC8444-98DD-416C-B89C-CF67A2407CAE}" type="sibTrans" cxnId="{B89D5A87-F646-4062-B646-1A27BCAC9BB4}">
      <dgm:prSet/>
      <dgm:spPr/>
      <dgm:t>
        <a:bodyPr/>
        <a:lstStyle/>
        <a:p>
          <a:endParaRPr lang="en-US" sz="2000"/>
        </a:p>
      </dgm:t>
    </dgm:pt>
    <dgm:pt modelId="{8B9CE233-878A-4BED-8A78-9D6F6C994588}" type="pres">
      <dgm:prSet presAssocID="{18581000-D96C-4379-BBD3-641919E18BBE}" presName="linearFlow" presStyleCnt="0">
        <dgm:presLayoutVars>
          <dgm:dir/>
          <dgm:animLvl val="lvl"/>
          <dgm:resizeHandles val="exact"/>
        </dgm:presLayoutVars>
      </dgm:prSet>
      <dgm:spPr/>
    </dgm:pt>
    <dgm:pt modelId="{91E48699-87E2-4C0F-9D6C-689329B7E459}" type="pres">
      <dgm:prSet presAssocID="{AD229B19-57B0-43B8-A204-8485F7D60686}" presName="composite" presStyleCnt="0"/>
      <dgm:spPr/>
    </dgm:pt>
    <dgm:pt modelId="{C685105C-CF69-4A64-8C38-BB8B05B122FB}" type="pres">
      <dgm:prSet presAssocID="{AD229B19-57B0-43B8-A204-8485F7D60686}" presName="parTx" presStyleLbl="node1" presStyleIdx="0" presStyleCnt="6">
        <dgm:presLayoutVars>
          <dgm:chMax val="0"/>
          <dgm:chPref val="0"/>
          <dgm:bulletEnabled val="1"/>
        </dgm:presLayoutVars>
      </dgm:prSet>
      <dgm:spPr/>
    </dgm:pt>
    <dgm:pt modelId="{2115C495-C2A1-404E-8C58-BB66ED7DC6E6}" type="pres">
      <dgm:prSet presAssocID="{AD229B19-57B0-43B8-A204-8485F7D60686}" presName="parSh" presStyleLbl="node1" presStyleIdx="0" presStyleCnt="6"/>
      <dgm:spPr/>
    </dgm:pt>
    <dgm:pt modelId="{3FDF0101-5ED5-4626-9FE7-5AF6E19CB917}" type="pres">
      <dgm:prSet presAssocID="{AD229B19-57B0-43B8-A204-8485F7D60686}" presName="desTx" presStyleLbl="fgAcc1" presStyleIdx="0" presStyleCnt="6" custScaleY="70583">
        <dgm:presLayoutVars>
          <dgm:bulletEnabled val="1"/>
        </dgm:presLayoutVars>
      </dgm:prSet>
      <dgm:spPr/>
    </dgm:pt>
    <dgm:pt modelId="{E09879E6-31AC-4212-8EB5-22663E8D3D33}" type="pres">
      <dgm:prSet presAssocID="{9C3DD92D-528C-4EE2-B056-8B82F581AEFF}" presName="sibTrans" presStyleLbl="sibTrans2D1" presStyleIdx="0" presStyleCnt="5"/>
      <dgm:spPr/>
    </dgm:pt>
    <dgm:pt modelId="{18677C75-8F97-43E6-A9AB-9FA8654B863E}" type="pres">
      <dgm:prSet presAssocID="{9C3DD92D-528C-4EE2-B056-8B82F581AEFF}" presName="connTx" presStyleLbl="sibTrans2D1" presStyleIdx="0" presStyleCnt="5"/>
      <dgm:spPr/>
    </dgm:pt>
    <dgm:pt modelId="{3121E25A-8DBB-4963-8DBF-E5CE0F90F905}" type="pres">
      <dgm:prSet presAssocID="{7C33BF81-398F-418D-8EE5-B53B6D5D3431}" presName="composite" presStyleCnt="0"/>
      <dgm:spPr/>
    </dgm:pt>
    <dgm:pt modelId="{06E05FE5-D247-4359-8807-3BA3FDF70376}" type="pres">
      <dgm:prSet presAssocID="{7C33BF81-398F-418D-8EE5-B53B6D5D3431}" presName="parTx" presStyleLbl="node1" presStyleIdx="0" presStyleCnt="6">
        <dgm:presLayoutVars>
          <dgm:chMax val="0"/>
          <dgm:chPref val="0"/>
          <dgm:bulletEnabled val="1"/>
        </dgm:presLayoutVars>
      </dgm:prSet>
      <dgm:spPr/>
    </dgm:pt>
    <dgm:pt modelId="{EE7BCA70-5E99-4B64-A1FA-564C9F779F51}" type="pres">
      <dgm:prSet presAssocID="{7C33BF81-398F-418D-8EE5-B53B6D5D3431}" presName="parSh" presStyleLbl="node1" presStyleIdx="1" presStyleCnt="6"/>
      <dgm:spPr/>
    </dgm:pt>
    <dgm:pt modelId="{8BA647E0-7419-4360-A197-50073555472B}" type="pres">
      <dgm:prSet presAssocID="{7C33BF81-398F-418D-8EE5-B53B6D5D3431}" presName="desTx" presStyleLbl="fgAcc1" presStyleIdx="1" presStyleCnt="6" custScaleY="70583">
        <dgm:presLayoutVars>
          <dgm:bulletEnabled val="1"/>
        </dgm:presLayoutVars>
      </dgm:prSet>
      <dgm:spPr/>
    </dgm:pt>
    <dgm:pt modelId="{22AC5593-C5D3-412B-AAF7-52C200A91572}" type="pres">
      <dgm:prSet presAssocID="{63E31353-CA7A-4309-AD48-70A18CA2DB7B}" presName="sibTrans" presStyleLbl="sibTrans2D1" presStyleIdx="1" presStyleCnt="5"/>
      <dgm:spPr/>
    </dgm:pt>
    <dgm:pt modelId="{EA3CB149-819F-4E94-9EA1-DB9D8BF50FA0}" type="pres">
      <dgm:prSet presAssocID="{63E31353-CA7A-4309-AD48-70A18CA2DB7B}" presName="connTx" presStyleLbl="sibTrans2D1" presStyleIdx="1" presStyleCnt="5"/>
      <dgm:spPr/>
    </dgm:pt>
    <dgm:pt modelId="{B108A664-7CB1-4C2C-9CDA-F2A18019536F}" type="pres">
      <dgm:prSet presAssocID="{8EB58BEA-9BC4-4696-9FB9-6BAB5D080345}" presName="composite" presStyleCnt="0"/>
      <dgm:spPr/>
    </dgm:pt>
    <dgm:pt modelId="{B3D6899B-5A65-402F-9E95-0ED3E21B592B}" type="pres">
      <dgm:prSet presAssocID="{8EB58BEA-9BC4-4696-9FB9-6BAB5D080345}" presName="parTx" presStyleLbl="node1" presStyleIdx="1" presStyleCnt="6">
        <dgm:presLayoutVars>
          <dgm:chMax val="0"/>
          <dgm:chPref val="0"/>
          <dgm:bulletEnabled val="1"/>
        </dgm:presLayoutVars>
      </dgm:prSet>
      <dgm:spPr/>
    </dgm:pt>
    <dgm:pt modelId="{04FBC497-B0AB-4532-9079-C0B87EC8EF54}" type="pres">
      <dgm:prSet presAssocID="{8EB58BEA-9BC4-4696-9FB9-6BAB5D080345}" presName="parSh" presStyleLbl="node1" presStyleIdx="2" presStyleCnt="6"/>
      <dgm:spPr/>
    </dgm:pt>
    <dgm:pt modelId="{714B57FD-B51E-4029-8E0D-E3F71F2A8CCC}" type="pres">
      <dgm:prSet presAssocID="{8EB58BEA-9BC4-4696-9FB9-6BAB5D080345}" presName="desTx" presStyleLbl="fgAcc1" presStyleIdx="2" presStyleCnt="6" custScaleY="70583">
        <dgm:presLayoutVars>
          <dgm:bulletEnabled val="1"/>
        </dgm:presLayoutVars>
      </dgm:prSet>
      <dgm:spPr/>
    </dgm:pt>
    <dgm:pt modelId="{1F2ADF6B-346B-4A95-9D1F-0116D2CD1EB9}" type="pres">
      <dgm:prSet presAssocID="{FB6C04FF-66E3-4270-B521-8E8869ADD591}" presName="sibTrans" presStyleLbl="sibTrans2D1" presStyleIdx="2" presStyleCnt="5"/>
      <dgm:spPr/>
    </dgm:pt>
    <dgm:pt modelId="{856E735A-5128-4737-AEBC-48DE934A4AD6}" type="pres">
      <dgm:prSet presAssocID="{FB6C04FF-66E3-4270-B521-8E8869ADD591}" presName="connTx" presStyleLbl="sibTrans2D1" presStyleIdx="2" presStyleCnt="5"/>
      <dgm:spPr/>
    </dgm:pt>
    <dgm:pt modelId="{B6ED3EEF-A68B-428D-8235-BA81417965F1}" type="pres">
      <dgm:prSet presAssocID="{1FB5C469-7B01-4FF2-B82F-FFBDB53707ED}" presName="composite" presStyleCnt="0"/>
      <dgm:spPr/>
    </dgm:pt>
    <dgm:pt modelId="{1E2C5DC3-680A-4EC0-AA0C-4CB2DF323BD1}" type="pres">
      <dgm:prSet presAssocID="{1FB5C469-7B01-4FF2-B82F-FFBDB53707ED}" presName="parTx" presStyleLbl="node1" presStyleIdx="2" presStyleCnt="6">
        <dgm:presLayoutVars>
          <dgm:chMax val="0"/>
          <dgm:chPref val="0"/>
          <dgm:bulletEnabled val="1"/>
        </dgm:presLayoutVars>
      </dgm:prSet>
      <dgm:spPr/>
    </dgm:pt>
    <dgm:pt modelId="{634B5CAE-EC4F-4CE5-8BF1-EE9818AA7E15}" type="pres">
      <dgm:prSet presAssocID="{1FB5C469-7B01-4FF2-B82F-FFBDB53707ED}" presName="parSh" presStyleLbl="node1" presStyleIdx="3" presStyleCnt="6"/>
      <dgm:spPr/>
    </dgm:pt>
    <dgm:pt modelId="{E81EBD1D-4F19-471E-92A9-66050DA28E62}" type="pres">
      <dgm:prSet presAssocID="{1FB5C469-7B01-4FF2-B82F-FFBDB53707ED}" presName="desTx" presStyleLbl="fgAcc1" presStyleIdx="3" presStyleCnt="6" custScaleY="70583">
        <dgm:presLayoutVars>
          <dgm:bulletEnabled val="1"/>
        </dgm:presLayoutVars>
      </dgm:prSet>
      <dgm:spPr/>
    </dgm:pt>
    <dgm:pt modelId="{7B1CA53D-0436-4B80-BFAB-6CC2023B84EE}" type="pres">
      <dgm:prSet presAssocID="{3492D237-EBDD-4BC4-8F82-66C6CEDC0AB0}" presName="sibTrans" presStyleLbl="sibTrans2D1" presStyleIdx="3" presStyleCnt="5"/>
      <dgm:spPr/>
    </dgm:pt>
    <dgm:pt modelId="{1340C296-0D42-4EDF-B77C-B16E3E2F0DFA}" type="pres">
      <dgm:prSet presAssocID="{3492D237-EBDD-4BC4-8F82-66C6CEDC0AB0}" presName="connTx" presStyleLbl="sibTrans2D1" presStyleIdx="3" presStyleCnt="5"/>
      <dgm:spPr/>
    </dgm:pt>
    <dgm:pt modelId="{28AAB75A-21E8-4956-8391-6564D2A2213C}" type="pres">
      <dgm:prSet presAssocID="{8566400B-E1F3-4716-A3A4-0402E6F5CF2B}" presName="composite" presStyleCnt="0"/>
      <dgm:spPr/>
    </dgm:pt>
    <dgm:pt modelId="{3DFA91E9-5EED-40B3-875B-301ECE33D81A}" type="pres">
      <dgm:prSet presAssocID="{8566400B-E1F3-4716-A3A4-0402E6F5CF2B}" presName="parTx" presStyleLbl="node1" presStyleIdx="3" presStyleCnt="6">
        <dgm:presLayoutVars>
          <dgm:chMax val="0"/>
          <dgm:chPref val="0"/>
          <dgm:bulletEnabled val="1"/>
        </dgm:presLayoutVars>
      </dgm:prSet>
      <dgm:spPr/>
    </dgm:pt>
    <dgm:pt modelId="{D9DEEB9A-E744-4E47-B34B-570C45DB88B7}" type="pres">
      <dgm:prSet presAssocID="{8566400B-E1F3-4716-A3A4-0402E6F5CF2B}" presName="parSh" presStyleLbl="node1" presStyleIdx="4" presStyleCnt="6"/>
      <dgm:spPr/>
    </dgm:pt>
    <dgm:pt modelId="{C48ED666-F444-461C-AFD8-A84D3FA06B73}" type="pres">
      <dgm:prSet presAssocID="{8566400B-E1F3-4716-A3A4-0402E6F5CF2B}" presName="desTx" presStyleLbl="fgAcc1" presStyleIdx="4" presStyleCnt="6" custScaleY="70583">
        <dgm:presLayoutVars>
          <dgm:bulletEnabled val="1"/>
        </dgm:presLayoutVars>
      </dgm:prSet>
      <dgm:spPr/>
    </dgm:pt>
    <dgm:pt modelId="{915EB017-E5BE-45DC-8FA4-DEF8E8F56A15}" type="pres">
      <dgm:prSet presAssocID="{75C31D8D-FA39-4ACA-8C6A-0DCC3F611285}" presName="sibTrans" presStyleLbl="sibTrans2D1" presStyleIdx="4" presStyleCnt="5"/>
      <dgm:spPr/>
    </dgm:pt>
    <dgm:pt modelId="{CDE8B42B-A564-465A-A22E-0B055CCE3376}" type="pres">
      <dgm:prSet presAssocID="{75C31D8D-FA39-4ACA-8C6A-0DCC3F611285}" presName="connTx" presStyleLbl="sibTrans2D1" presStyleIdx="4" presStyleCnt="5"/>
      <dgm:spPr/>
    </dgm:pt>
    <dgm:pt modelId="{7940A885-F86D-414F-9E22-F9A5C868A032}" type="pres">
      <dgm:prSet presAssocID="{BAD85F89-81DA-4D06-A5E0-E7983A1E8ED1}" presName="composite" presStyleCnt="0"/>
      <dgm:spPr/>
    </dgm:pt>
    <dgm:pt modelId="{18A1AF8D-557F-487B-897A-4394235F4C04}" type="pres">
      <dgm:prSet presAssocID="{BAD85F89-81DA-4D06-A5E0-E7983A1E8ED1}" presName="parTx" presStyleLbl="node1" presStyleIdx="4" presStyleCnt="6">
        <dgm:presLayoutVars>
          <dgm:chMax val="0"/>
          <dgm:chPref val="0"/>
          <dgm:bulletEnabled val="1"/>
        </dgm:presLayoutVars>
      </dgm:prSet>
      <dgm:spPr/>
    </dgm:pt>
    <dgm:pt modelId="{DDB2E8F5-D6AD-45F9-8ACD-0CD2F80D0CD8}" type="pres">
      <dgm:prSet presAssocID="{BAD85F89-81DA-4D06-A5E0-E7983A1E8ED1}" presName="parSh" presStyleLbl="node1" presStyleIdx="5" presStyleCnt="6"/>
      <dgm:spPr/>
    </dgm:pt>
    <dgm:pt modelId="{A00941F1-CE20-4A9A-9345-56AD9EC18171}" type="pres">
      <dgm:prSet presAssocID="{BAD85F89-81DA-4D06-A5E0-E7983A1E8ED1}" presName="desTx" presStyleLbl="fgAcc1" presStyleIdx="5" presStyleCnt="6" custScaleY="70583">
        <dgm:presLayoutVars>
          <dgm:bulletEnabled val="1"/>
        </dgm:presLayoutVars>
      </dgm:prSet>
      <dgm:spPr/>
    </dgm:pt>
  </dgm:ptLst>
  <dgm:cxnLst>
    <dgm:cxn modelId="{E29EF301-3AF2-48CE-BAA9-35F9869352CF}" type="presOf" srcId="{115E14F8-B5E4-4AEE-AC98-D48F76926E9F}" destId="{E81EBD1D-4F19-471E-92A9-66050DA28E62}" srcOrd="0" destOrd="1" presId="urn:microsoft.com/office/officeart/2005/8/layout/process3"/>
    <dgm:cxn modelId="{4D837508-92A5-4BCF-AF9E-DEEEE5B2BC35}" type="presOf" srcId="{8566400B-E1F3-4716-A3A4-0402E6F5CF2B}" destId="{3DFA91E9-5EED-40B3-875B-301ECE33D81A}" srcOrd="0" destOrd="0" presId="urn:microsoft.com/office/officeart/2005/8/layout/process3"/>
    <dgm:cxn modelId="{A1AA4D0B-DE3B-4E71-9872-E0CF05D9E3EB}" srcId="{18581000-D96C-4379-BBD3-641919E18BBE}" destId="{BAD85F89-81DA-4D06-A5E0-E7983A1E8ED1}" srcOrd="5" destOrd="0" parTransId="{D8EC19E4-54DD-400F-A22E-DA5B2E024F7B}" sibTransId="{55B61FE9-A0F5-4068-8836-A0B5729E66DD}"/>
    <dgm:cxn modelId="{CD24170D-3534-4BDC-9073-D84BF7A86B7F}" type="presOf" srcId="{7C33BF81-398F-418D-8EE5-B53B6D5D3431}" destId="{06E05FE5-D247-4359-8807-3BA3FDF70376}" srcOrd="0" destOrd="0" presId="urn:microsoft.com/office/officeart/2005/8/layout/process3"/>
    <dgm:cxn modelId="{A8900412-D1FF-4E01-B97F-97ED4FCB5812}" type="presOf" srcId="{75C31D8D-FA39-4ACA-8C6A-0DCC3F611285}" destId="{915EB017-E5BE-45DC-8FA4-DEF8E8F56A15}" srcOrd="0" destOrd="0" presId="urn:microsoft.com/office/officeart/2005/8/layout/process3"/>
    <dgm:cxn modelId="{2A582B18-4ABE-4DE0-B658-B0FC18B98E76}" srcId="{1FB5C469-7B01-4FF2-B82F-FFBDB53707ED}" destId="{D0C7DB19-4F4F-49E1-9F68-E02070D3608C}" srcOrd="0" destOrd="0" parTransId="{A0FE72D6-E0CB-47A6-A1BE-ACF4761CC396}" sibTransId="{DA33FEC8-88C8-40BF-A330-BF58E553596B}"/>
    <dgm:cxn modelId="{06774C2C-2236-40A3-B823-6A69DD4D80D8}" type="presOf" srcId="{63E31353-CA7A-4309-AD48-70A18CA2DB7B}" destId="{EA3CB149-819F-4E94-9EA1-DB9D8BF50FA0}" srcOrd="1" destOrd="0" presId="urn:microsoft.com/office/officeart/2005/8/layout/process3"/>
    <dgm:cxn modelId="{D023303D-E132-4687-AD55-061EA9A787AB}" type="presOf" srcId="{CDC7B406-3581-4EF9-9DDD-A5A7BDA8CBCB}" destId="{3FDF0101-5ED5-4626-9FE7-5AF6E19CB917}" srcOrd="0" destOrd="0" presId="urn:microsoft.com/office/officeart/2005/8/layout/process3"/>
    <dgm:cxn modelId="{00822F5B-7970-448C-92A6-FFB4C113DAB6}" srcId="{7C33BF81-398F-418D-8EE5-B53B6D5D3431}" destId="{781C5494-DC40-49EF-9F47-D9EF6DED6055}" srcOrd="1" destOrd="0" parTransId="{8E19F7BA-47C8-497E-AB6A-4FF1832AA317}" sibTransId="{515EF7C4-5D21-485A-A9D0-BA34D03B8C04}"/>
    <dgm:cxn modelId="{55DD9A5E-D806-41FC-8143-67F643A6ED69}" type="presOf" srcId="{AD229B19-57B0-43B8-A204-8485F7D60686}" destId="{2115C495-C2A1-404E-8C58-BB66ED7DC6E6}" srcOrd="1" destOrd="0" presId="urn:microsoft.com/office/officeart/2005/8/layout/process3"/>
    <dgm:cxn modelId="{ABEA1543-1671-4790-8245-D6BA7008F6C4}" type="presOf" srcId="{763396FD-1AA5-446E-8439-720A42CC1654}" destId="{A00941F1-CE20-4A9A-9345-56AD9EC18171}" srcOrd="0" destOrd="0" presId="urn:microsoft.com/office/officeart/2005/8/layout/process3"/>
    <dgm:cxn modelId="{2D366766-4F2A-41EA-B3CB-97958E5C4AFA}" type="presOf" srcId="{D0C7DB19-4F4F-49E1-9F68-E02070D3608C}" destId="{E81EBD1D-4F19-471E-92A9-66050DA28E62}" srcOrd="0" destOrd="0" presId="urn:microsoft.com/office/officeart/2005/8/layout/process3"/>
    <dgm:cxn modelId="{47A7F467-C09C-4AD4-9929-0E8D19DF4DB2}" srcId="{1FB5C469-7B01-4FF2-B82F-FFBDB53707ED}" destId="{115E14F8-B5E4-4AEE-AC98-D48F76926E9F}" srcOrd="1" destOrd="0" parTransId="{6B8DDA0F-2D8D-474C-9832-D12D71381F27}" sibTransId="{AB3DCF3B-5B6B-481B-B4E6-1D9DB0CEC6CD}"/>
    <dgm:cxn modelId="{0E20FA47-EDB7-4140-B291-429A64E1D82B}" type="presOf" srcId="{0769F51D-E31D-4E87-B02F-31EB3FDC8A3F}" destId="{8BA647E0-7419-4360-A197-50073555472B}" srcOrd="0" destOrd="0" presId="urn:microsoft.com/office/officeart/2005/8/layout/process3"/>
    <dgm:cxn modelId="{648BC24C-0B86-403E-AA46-17CD9EDFA36D}" type="presOf" srcId="{BAD85F89-81DA-4D06-A5E0-E7983A1E8ED1}" destId="{18A1AF8D-557F-487B-897A-4394235F4C04}" srcOrd="0" destOrd="0" presId="urn:microsoft.com/office/officeart/2005/8/layout/process3"/>
    <dgm:cxn modelId="{892EFF4C-5940-4FAC-B028-14890C5C0378}" srcId="{BAD85F89-81DA-4D06-A5E0-E7983A1E8ED1}" destId="{763396FD-1AA5-446E-8439-720A42CC1654}" srcOrd="0" destOrd="0" parTransId="{8D52F9D5-00C1-4460-AB1D-AFBB42CF5365}" sibTransId="{5638A634-A6ED-4850-B945-8238C1F11324}"/>
    <dgm:cxn modelId="{82E2D357-5A24-462B-845A-F2A37F6CAD4E}" type="presOf" srcId="{BAD85F89-81DA-4D06-A5E0-E7983A1E8ED1}" destId="{DDB2E8F5-D6AD-45F9-8ACD-0CD2F80D0CD8}" srcOrd="1" destOrd="0" presId="urn:microsoft.com/office/officeart/2005/8/layout/process3"/>
    <dgm:cxn modelId="{C7927878-2C44-4619-90A4-38CF7B9CCE84}" srcId="{18581000-D96C-4379-BBD3-641919E18BBE}" destId="{AD229B19-57B0-43B8-A204-8485F7D60686}" srcOrd="0" destOrd="0" parTransId="{160E0BA9-6400-4691-8D2F-DDF4D9DB7D56}" sibTransId="{9C3DD92D-528C-4EE2-B056-8B82F581AEFF}"/>
    <dgm:cxn modelId="{63B5C079-31AA-4E46-8550-52E013F3AF38}" type="presOf" srcId="{3492D237-EBDD-4BC4-8F82-66C6CEDC0AB0}" destId="{7B1CA53D-0436-4B80-BFAB-6CC2023B84EE}" srcOrd="0" destOrd="0" presId="urn:microsoft.com/office/officeart/2005/8/layout/process3"/>
    <dgm:cxn modelId="{4874887E-51F7-4AAD-BDCB-CB4CD660ADEC}" type="presOf" srcId="{ED5F0EC2-E33C-45D9-ADAD-1729AD95E41A}" destId="{3FDF0101-5ED5-4626-9FE7-5AF6E19CB917}" srcOrd="0" destOrd="1" presId="urn:microsoft.com/office/officeart/2005/8/layout/process3"/>
    <dgm:cxn modelId="{34622C7F-F02F-4E7B-9F4A-F6CD433A82FF}" type="presOf" srcId="{E4A0AD45-76D0-4B0E-97D8-607BA8F6CAD9}" destId="{A00941F1-CE20-4A9A-9345-56AD9EC18171}" srcOrd="0" destOrd="1" presId="urn:microsoft.com/office/officeart/2005/8/layout/process3"/>
    <dgm:cxn modelId="{02EBAD81-B0CD-406A-918E-9C6D58DE8403}" srcId="{AD229B19-57B0-43B8-A204-8485F7D60686}" destId="{CDC7B406-3581-4EF9-9DDD-A5A7BDA8CBCB}" srcOrd="0" destOrd="0" parTransId="{8354666A-29B7-4272-9E0A-5BCD765207A0}" sibTransId="{AC964CE0-2867-4AEE-8B30-F581118A17AC}"/>
    <dgm:cxn modelId="{FC4A5B83-1931-460D-8EC7-1B5F55F7F538}" srcId="{18581000-D96C-4379-BBD3-641919E18BBE}" destId="{7C33BF81-398F-418D-8EE5-B53B6D5D3431}" srcOrd="1" destOrd="0" parTransId="{29FE2F14-4790-4599-BA80-08B0082E873E}" sibTransId="{63E31353-CA7A-4309-AD48-70A18CA2DB7B}"/>
    <dgm:cxn modelId="{79A7C184-0016-42B9-8712-FD264E59915F}" type="presOf" srcId="{75C31D8D-FA39-4ACA-8C6A-0DCC3F611285}" destId="{CDE8B42B-A564-465A-A22E-0B055CCE3376}" srcOrd="1" destOrd="0" presId="urn:microsoft.com/office/officeart/2005/8/layout/process3"/>
    <dgm:cxn modelId="{B89D5A87-F646-4062-B646-1A27BCAC9BB4}" srcId="{BAD85F89-81DA-4D06-A5E0-E7983A1E8ED1}" destId="{E4A0AD45-76D0-4B0E-97D8-607BA8F6CAD9}" srcOrd="1" destOrd="0" parTransId="{12EB65F8-6329-456C-AEF5-7AB3AA498775}" sibTransId="{26DC8444-98DD-416C-B89C-CF67A2407CAE}"/>
    <dgm:cxn modelId="{45330788-570D-4707-A435-7B9F7261CDED}" srcId="{AD229B19-57B0-43B8-A204-8485F7D60686}" destId="{ED5F0EC2-E33C-45D9-ADAD-1729AD95E41A}" srcOrd="1" destOrd="0" parTransId="{C7F6B5C6-0F5C-4205-9385-43C7462E0903}" sibTransId="{82C97C0D-7724-46C4-9DBC-C519B1FCBF84}"/>
    <dgm:cxn modelId="{961C228F-B3B1-438D-8BAC-D410B97E75FE}" srcId="{8EB58BEA-9BC4-4696-9FB9-6BAB5D080345}" destId="{AEA1AB79-93FD-402A-BE68-1027F950E578}" srcOrd="0" destOrd="0" parTransId="{5EF17CBD-793F-4F19-A88F-1595B28FCB9B}" sibTransId="{58204104-EF21-4554-BFD4-5561450A98E8}"/>
    <dgm:cxn modelId="{8266C0A1-73F3-4762-AC53-7A9823EC5569}" type="presOf" srcId="{7C33BF81-398F-418D-8EE5-B53B6D5D3431}" destId="{EE7BCA70-5E99-4B64-A1FA-564C9F779F51}" srcOrd="1" destOrd="0" presId="urn:microsoft.com/office/officeart/2005/8/layout/process3"/>
    <dgm:cxn modelId="{D50623A5-53BB-41C3-A7E2-609CC19D17BA}" type="presOf" srcId="{9C3DD92D-528C-4EE2-B056-8B82F581AEFF}" destId="{E09879E6-31AC-4212-8EB5-22663E8D3D33}" srcOrd="0" destOrd="0" presId="urn:microsoft.com/office/officeart/2005/8/layout/process3"/>
    <dgm:cxn modelId="{26379AA6-F98C-4BDD-BCBD-069087CD5A7B}" srcId="{18581000-D96C-4379-BBD3-641919E18BBE}" destId="{8EB58BEA-9BC4-4696-9FB9-6BAB5D080345}" srcOrd="2" destOrd="0" parTransId="{4FCD0922-8E44-49B2-A2F1-776B7CDB7A5C}" sibTransId="{FB6C04FF-66E3-4270-B521-8E8869ADD591}"/>
    <dgm:cxn modelId="{A33C28A7-D4D7-424B-9070-9E0497DBE4D6}" type="presOf" srcId="{EAA3BC35-8FB9-40B0-B665-F0C838AE4E81}" destId="{C48ED666-F444-461C-AFD8-A84D3FA06B73}" srcOrd="0" destOrd="0" presId="urn:microsoft.com/office/officeart/2005/8/layout/process3"/>
    <dgm:cxn modelId="{2DBABBAD-3744-4496-B52D-832E59E7F476}" type="presOf" srcId="{1FB5C469-7B01-4FF2-B82F-FFBDB53707ED}" destId="{634B5CAE-EC4F-4CE5-8BF1-EE9818AA7E15}" srcOrd="1" destOrd="0" presId="urn:microsoft.com/office/officeart/2005/8/layout/process3"/>
    <dgm:cxn modelId="{F12432AE-A807-4892-90E6-B1C7B938CB7F}" type="presOf" srcId="{8EB58BEA-9BC4-4696-9FB9-6BAB5D080345}" destId="{04FBC497-B0AB-4532-9079-C0B87EC8EF54}" srcOrd="1" destOrd="0" presId="urn:microsoft.com/office/officeart/2005/8/layout/process3"/>
    <dgm:cxn modelId="{891580AF-3525-45B7-8586-3DFE97C0C539}" srcId="{18581000-D96C-4379-BBD3-641919E18BBE}" destId="{8566400B-E1F3-4716-A3A4-0402E6F5CF2B}" srcOrd="4" destOrd="0" parTransId="{4341F124-4C4D-4685-9B4C-9C79162F899E}" sibTransId="{75C31D8D-FA39-4ACA-8C6A-0DCC3F611285}"/>
    <dgm:cxn modelId="{54E7E1B4-0803-4A26-A593-4EBCC502374D}" type="presOf" srcId="{FB6C04FF-66E3-4270-B521-8E8869ADD591}" destId="{856E735A-5128-4737-AEBC-48DE934A4AD6}" srcOrd="1" destOrd="0" presId="urn:microsoft.com/office/officeart/2005/8/layout/process3"/>
    <dgm:cxn modelId="{0B94A6BA-649E-4885-B5BC-A8D524EE0736}" type="presOf" srcId="{63E31353-CA7A-4309-AD48-70A18CA2DB7B}" destId="{22AC5593-C5D3-412B-AAF7-52C200A91572}" srcOrd="0" destOrd="0" presId="urn:microsoft.com/office/officeart/2005/8/layout/process3"/>
    <dgm:cxn modelId="{AC9628C3-1718-4DF6-8538-4D0212ACBE56}" type="presOf" srcId="{8EB58BEA-9BC4-4696-9FB9-6BAB5D080345}" destId="{B3D6899B-5A65-402F-9E95-0ED3E21B592B}" srcOrd="0" destOrd="0" presId="urn:microsoft.com/office/officeart/2005/8/layout/process3"/>
    <dgm:cxn modelId="{ED0023CF-FE63-4A5A-AF0D-C2CA73DFF34B}" srcId="{18581000-D96C-4379-BBD3-641919E18BBE}" destId="{1FB5C469-7B01-4FF2-B82F-FFBDB53707ED}" srcOrd="3" destOrd="0" parTransId="{E84F8BEF-BEAD-43BD-AEEA-9FA2176F6FA7}" sibTransId="{3492D237-EBDD-4BC4-8F82-66C6CEDC0AB0}"/>
    <dgm:cxn modelId="{3FDE1CD1-0705-4243-A3C5-395E8F85FD05}" type="presOf" srcId="{9C3DD92D-528C-4EE2-B056-8B82F581AEFF}" destId="{18677C75-8F97-43E6-A9AB-9FA8654B863E}" srcOrd="1" destOrd="0" presId="urn:microsoft.com/office/officeart/2005/8/layout/process3"/>
    <dgm:cxn modelId="{D5844BD9-1AF9-46CB-8963-4034335123FE}" type="presOf" srcId="{1FB5C469-7B01-4FF2-B82F-FFBDB53707ED}" destId="{1E2C5DC3-680A-4EC0-AA0C-4CB2DF323BD1}" srcOrd="0" destOrd="0" presId="urn:microsoft.com/office/officeart/2005/8/layout/process3"/>
    <dgm:cxn modelId="{D7A505DC-A6EF-4088-9C68-E2A813C440A2}" type="presOf" srcId="{AD229B19-57B0-43B8-A204-8485F7D60686}" destId="{C685105C-CF69-4A64-8C38-BB8B05B122FB}" srcOrd="0" destOrd="0" presId="urn:microsoft.com/office/officeart/2005/8/layout/process3"/>
    <dgm:cxn modelId="{611187DD-A0E9-4267-8B32-14FCF858752A}" srcId="{7C33BF81-398F-418D-8EE5-B53B6D5D3431}" destId="{0769F51D-E31D-4E87-B02F-31EB3FDC8A3F}" srcOrd="0" destOrd="0" parTransId="{41D4BB55-00B7-462E-878C-A68DA7DA8B24}" sibTransId="{ABE7E76C-5381-4E41-B54A-B999689E8BB1}"/>
    <dgm:cxn modelId="{BB961CDE-5946-4797-A83A-BD8DCCF68A7F}" type="presOf" srcId="{3492D237-EBDD-4BC4-8F82-66C6CEDC0AB0}" destId="{1340C296-0D42-4EDF-B77C-B16E3E2F0DFA}" srcOrd="1" destOrd="0" presId="urn:microsoft.com/office/officeart/2005/8/layout/process3"/>
    <dgm:cxn modelId="{370490DF-8897-4CB2-8D95-0F5981F1689E}" type="presOf" srcId="{FB6C04FF-66E3-4270-B521-8E8869ADD591}" destId="{1F2ADF6B-346B-4A95-9D1F-0116D2CD1EB9}" srcOrd="0" destOrd="0" presId="urn:microsoft.com/office/officeart/2005/8/layout/process3"/>
    <dgm:cxn modelId="{DA5C7EE9-FE16-43A6-AED9-906E711E2968}" srcId="{8566400B-E1F3-4716-A3A4-0402E6F5CF2B}" destId="{EAA3BC35-8FB9-40B0-B665-F0C838AE4E81}" srcOrd="0" destOrd="0" parTransId="{3BEF065A-8E2A-4C4A-8367-709921242CDE}" sibTransId="{53B09297-297B-4741-9038-9F915C4DD5DE}"/>
    <dgm:cxn modelId="{ABDEB1ED-6823-479A-97C6-76B7CC16E390}" type="presOf" srcId="{781C5494-DC40-49EF-9F47-D9EF6DED6055}" destId="{8BA647E0-7419-4360-A197-50073555472B}" srcOrd="0" destOrd="1" presId="urn:microsoft.com/office/officeart/2005/8/layout/process3"/>
    <dgm:cxn modelId="{53F97FF1-D544-4211-BE2E-330752E7A3E3}" type="presOf" srcId="{AEA1AB79-93FD-402A-BE68-1027F950E578}" destId="{714B57FD-B51E-4029-8E0D-E3F71F2A8CCC}" srcOrd="0" destOrd="0" presId="urn:microsoft.com/office/officeart/2005/8/layout/process3"/>
    <dgm:cxn modelId="{567D6DF2-45DF-41AA-B175-6AED498C31B4}" type="presOf" srcId="{18581000-D96C-4379-BBD3-641919E18BBE}" destId="{8B9CE233-878A-4BED-8A78-9D6F6C994588}" srcOrd="0" destOrd="0" presId="urn:microsoft.com/office/officeart/2005/8/layout/process3"/>
    <dgm:cxn modelId="{BDD6E0F4-1BB4-4D87-905B-2E6E50AD210D}" type="presOf" srcId="{8566400B-E1F3-4716-A3A4-0402E6F5CF2B}" destId="{D9DEEB9A-E744-4E47-B34B-570C45DB88B7}" srcOrd="1" destOrd="0" presId="urn:microsoft.com/office/officeart/2005/8/layout/process3"/>
    <dgm:cxn modelId="{81B68FFA-E87C-4E65-8D23-81525B4F5B52}" srcId="{8566400B-E1F3-4716-A3A4-0402E6F5CF2B}" destId="{093F0E6C-D41D-4015-ABA2-223BDA1EB6FE}" srcOrd="1" destOrd="0" parTransId="{95B5912D-B4C5-4C1F-830B-488F2AC05971}" sibTransId="{8AD94D95-4843-456A-9273-24B9BC288704}"/>
    <dgm:cxn modelId="{74D8BCFA-AC07-480B-B75D-5A58346DCB8B}" type="presOf" srcId="{8F7A9456-D208-4347-AF34-5B3E1B890ED9}" destId="{714B57FD-B51E-4029-8E0D-E3F71F2A8CCC}" srcOrd="0" destOrd="1" presId="urn:microsoft.com/office/officeart/2005/8/layout/process3"/>
    <dgm:cxn modelId="{AFD9AFFC-020D-4E50-898D-2B37D39CF984}" type="presOf" srcId="{093F0E6C-D41D-4015-ABA2-223BDA1EB6FE}" destId="{C48ED666-F444-461C-AFD8-A84D3FA06B73}" srcOrd="0" destOrd="1" presId="urn:microsoft.com/office/officeart/2005/8/layout/process3"/>
    <dgm:cxn modelId="{7D136FFD-8426-417D-808F-C4B5EC81181E}" srcId="{8EB58BEA-9BC4-4696-9FB9-6BAB5D080345}" destId="{8F7A9456-D208-4347-AF34-5B3E1B890ED9}" srcOrd="1" destOrd="0" parTransId="{1D9AD37C-9B28-47F3-A960-D0EE90EFC059}" sibTransId="{4F555BC3-FED9-4979-8C6E-7D059BB706AC}"/>
    <dgm:cxn modelId="{3FCBD27A-2283-46E6-9E9C-D744347A3F7B}" type="presParOf" srcId="{8B9CE233-878A-4BED-8A78-9D6F6C994588}" destId="{91E48699-87E2-4C0F-9D6C-689329B7E459}" srcOrd="0" destOrd="0" presId="urn:microsoft.com/office/officeart/2005/8/layout/process3"/>
    <dgm:cxn modelId="{43D8466A-F755-48CE-9F93-9005D189ED17}" type="presParOf" srcId="{91E48699-87E2-4C0F-9D6C-689329B7E459}" destId="{C685105C-CF69-4A64-8C38-BB8B05B122FB}" srcOrd="0" destOrd="0" presId="urn:microsoft.com/office/officeart/2005/8/layout/process3"/>
    <dgm:cxn modelId="{11D92087-0A0A-4FA5-97A1-E593FE58C829}" type="presParOf" srcId="{91E48699-87E2-4C0F-9D6C-689329B7E459}" destId="{2115C495-C2A1-404E-8C58-BB66ED7DC6E6}" srcOrd="1" destOrd="0" presId="urn:microsoft.com/office/officeart/2005/8/layout/process3"/>
    <dgm:cxn modelId="{C206C17E-1A9A-467C-AC06-68B97F87469D}" type="presParOf" srcId="{91E48699-87E2-4C0F-9D6C-689329B7E459}" destId="{3FDF0101-5ED5-4626-9FE7-5AF6E19CB917}" srcOrd="2" destOrd="0" presId="urn:microsoft.com/office/officeart/2005/8/layout/process3"/>
    <dgm:cxn modelId="{49BB2E37-605C-431F-A6E0-84A45FD24829}" type="presParOf" srcId="{8B9CE233-878A-4BED-8A78-9D6F6C994588}" destId="{E09879E6-31AC-4212-8EB5-22663E8D3D33}" srcOrd="1" destOrd="0" presId="urn:microsoft.com/office/officeart/2005/8/layout/process3"/>
    <dgm:cxn modelId="{29F9E5D0-8788-45AB-A740-325B6FEB5E4F}" type="presParOf" srcId="{E09879E6-31AC-4212-8EB5-22663E8D3D33}" destId="{18677C75-8F97-43E6-A9AB-9FA8654B863E}" srcOrd="0" destOrd="0" presId="urn:microsoft.com/office/officeart/2005/8/layout/process3"/>
    <dgm:cxn modelId="{9F16DD94-E605-43C9-9875-D102CEFE6131}" type="presParOf" srcId="{8B9CE233-878A-4BED-8A78-9D6F6C994588}" destId="{3121E25A-8DBB-4963-8DBF-E5CE0F90F905}" srcOrd="2" destOrd="0" presId="urn:microsoft.com/office/officeart/2005/8/layout/process3"/>
    <dgm:cxn modelId="{6D1985F5-B56C-4811-8F81-1074C6C01B75}" type="presParOf" srcId="{3121E25A-8DBB-4963-8DBF-E5CE0F90F905}" destId="{06E05FE5-D247-4359-8807-3BA3FDF70376}" srcOrd="0" destOrd="0" presId="urn:microsoft.com/office/officeart/2005/8/layout/process3"/>
    <dgm:cxn modelId="{6DF3CACA-73AE-492C-B4E6-5A26C2D30AD9}" type="presParOf" srcId="{3121E25A-8DBB-4963-8DBF-E5CE0F90F905}" destId="{EE7BCA70-5E99-4B64-A1FA-564C9F779F51}" srcOrd="1" destOrd="0" presId="urn:microsoft.com/office/officeart/2005/8/layout/process3"/>
    <dgm:cxn modelId="{EC14AF49-5662-42CE-8760-7034440006ED}" type="presParOf" srcId="{3121E25A-8DBB-4963-8DBF-E5CE0F90F905}" destId="{8BA647E0-7419-4360-A197-50073555472B}" srcOrd="2" destOrd="0" presId="urn:microsoft.com/office/officeart/2005/8/layout/process3"/>
    <dgm:cxn modelId="{B845C154-ADFB-4304-9B91-2503480F1606}" type="presParOf" srcId="{8B9CE233-878A-4BED-8A78-9D6F6C994588}" destId="{22AC5593-C5D3-412B-AAF7-52C200A91572}" srcOrd="3" destOrd="0" presId="urn:microsoft.com/office/officeart/2005/8/layout/process3"/>
    <dgm:cxn modelId="{94DFFBA9-A2EE-41D7-B57C-91A120630218}" type="presParOf" srcId="{22AC5593-C5D3-412B-AAF7-52C200A91572}" destId="{EA3CB149-819F-4E94-9EA1-DB9D8BF50FA0}" srcOrd="0" destOrd="0" presId="urn:microsoft.com/office/officeart/2005/8/layout/process3"/>
    <dgm:cxn modelId="{E5F7A075-3B5B-4C8F-BEA5-43FDC06B1EB7}" type="presParOf" srcId="{8B9CE233-878A-4BED-8A78-9D6F6C994588}" destId="{B108A664-7CB1-4C2C-9CDA-F2A18019536F}" srcOrd="4" destOrd="0" presId="urn:microsoft.com/office/officeart/2005/8/layout/process3"/>
    <dgm:cxn modelId="{FBE661EF-C8E8-4AAD-8B86-E80EC1B6F39E}" type="presParOf" srcId="{B108A664-7CB1-4C2C-9CDA-F2A18019536F}" destId="{B3D6899B-5A65-402F-9E95-0ED3E21B592B}" srcOrd="0" destOrd="0" presId="urn:microsoft.com/office/officeart/2005/8/layout/process3"/>
    <dgm:cxn modelId="{E6416700-EBCF-4933-8B54-3324A72F648E}" type="presParOf" srcId="{B108A664-7CB1-4C2C-9CDA-F2A18019536F}" destId="{04FBC497-B0AB-4532-9079-C0B87EC8EF54}" srcOrd="1" destOrd="0" presId="urn:microsoft.com/office/officeart/2005/8/layout/process3"/>
    <dgm:cxn modelId="{D50E3865-A95D-4A5A-B363-78600BBB24AF}" type="presParOf" srcId="{B108A664-7CB1-4C2C-9CDA-F2A18019536F}" destId="{714B57FD-B51E-4029-8E0D-E3F71F2A8CCC}" srcOrd="2" destOrd="0" presId="urn:microsoft.com/office/officeart/2005/8/layout/process3"/>
    <dgm:cxn modelId="{98C49685-6F6C-4F42-85DF-0D5711DC4EB1}" type="presParOf" srcId="{8B9CE233-878A-4BED-8A78-9D6F6C994588}" destId="{1F2ADF6B-346B-4A95-9D1F-0116D2CD1EB9}" srcOrd="5" destOrd="0" presId="urn:microsoft.com/office/officeart/2005/8/layout/process3"/>
    <dgm:cxn modelId="{AC8CAF0A-49DE-4928-9C5D-6CD197368593}" type="presParOf" srcId="{1F2ADF6B-346B-4A95-9D1F-0116D2CD1EB9}" destId="{856E735A-5128-4737-AEBC-48DE934A4AD6}" srcOrd="0" destOrd="0" presId="urn:microsoft.com/office/officeart/2005/8/layout/process3"/>
    <dgm:cxn modelId="{C744E3A4-D689-4CF6-B416-33565555FCBA}" type="presParOf" srcId="{8B9CE233-878A-4BED-8A78-9D6F6C994588}" destId="{B6ED3EEF-A68B-428D-8235-BA81417965F1}" srcOrd="6" destOrd="0" presId="urn:microsoft.com/office/officeart/2005/8/layout/process3"/>
    <dgm:cxn modelId="{A29FF8A4-E6DE-4DC7-8B41-AEFC08441372}" type="presParOf" srcId="{B6ED3EEF-A68B-428D-8235-BA81417965F1}" destId="{1E2C5DC3-680A-4EC0-AA0C-4CB2DF323BD1}" srcOrd="0" destOrd="0" presId="urn:microsoft.com/office/officeart/2005/8/layout/process3"/>
    <dgm:cxn modelId="{85505EB3-C47C-4F01-959E-D52FBA316506}" type="presParOf" srcId="{B6ED3EEF-A68B-428D-8235-BA81417965F1}" destId="{634B5CAE-EC4F-4CE5-8BF1-EE9818AA7E15}" srcOrd="1" destOrd="0" presId="urn:microsoft.com/office/officeart/2005/8/layout/process3"/>
    <dgm:cxn modelId="{B90C9EE8-8A7B-459D-96E2-50D4AEE77DAF}" type="presParOf" srcId="{B6ED3EEF-A68B-428D-8235-BA81417965F1}" destId="{E81EBD1D-4F19-471E-92A9-66050DA28E62}" srcOrd="2" destOrd="0" presId="urn:microsoft.com/office/officeart/2005/8/layout/process3"/>
    <dgm:cxn modelId="{442FD2F5-C101-4E01-BA96-60A5AAE301FF}" type="presParOf" srcId="{8B9CE233-878A-4BED-8A78-9D6F6C994588}" destId="{7B1CA53D-0436-4B80-BFAB-6CC2023B84EE}" srcOrd="7" destOrd="0" presId="urn:microsoft.com/office/officeart/2005/8/layout/process3"/>
    <dgm:cxn modelId="{4A9532D7-0A9F-4E35-A39E-470917CE63AA}" type="presParOf" srcId="{7B1CA53D-0436-4B80-BFAB-6CC2023B84EE}" destId="{1340C296-0D42-4EDF-B77C-B16E3E2F0DFA}" srcOrd="0" destOrd="0" presId="urn:microsoft.com/office/officeart/2005/8/layout/process3"/>
    <dgm:cxn modelId="{E712AE2E-FF7C-4A88-8BA6-B4151C440984}" type="presParOf" srcId="{8B9CE233-878A-4BED-8A78-9D6F6C994588}" destId="{28AAB75A-21E8-4956-8391-6564D2A2213C}" srcOrd="8" destOrd="0" presId="urn:microsoft.com/office/officeart/2005/8/layout/process3"/>
    <dgm:cxn modelId="{D2752118-1DA5-4C25-9BDB-49803CF83C5D}" type="presParOf" srcId="{28AAB75A-21E8-4956-8391-6564D2A2213C}" destId="{3DFA91E9-5EED-40B3-875B-301ECE33D81A}" srcOrd="0" destOrd="0" presId="urn:microsoft.com/office/officeart/2005/8/layout/process3"/>
    <dgm:cxn modelId="{4143CA26-3FA2-4FAA-9296-E402CCF00577}" type="presParOf" srcId="{28AAB75A-21E8-4956-8391-6564D2A2213C}" destId="{D9DEEB9A-E744-4E47-B34B-570C45DB88B7}" srcOrd="1" destOrd="0" presId="urn:microsoft.com/office/officeart/2005/8/layout/process3"/>
    <dgm:cxn modelId="{90B5FACB-E70F-42C5-9B9E-508665D03631}" type="presParOf" srcId="{28AAB75A-21E8-4956-8391-6564D2A2213C}" destId="{C48ED666-F444-461C-AFD8-A84D3FA06B73}" srcOrd="2" destOrd="0" presId="urn:microsoft.com/office/officeart/2005/8/layout/process3"/>
    <dgm:cxn modelId="{BCBA4D97-7380-4FBC-8E61-3524911A10C5}" type="presParOf" srcId="{8B9CE233-878A-4BED-8A78-9D6F6C994588}" destId="{915EB017-E5BE-45DC-8FA4-DEF8E8F56A15}" srcOrd="9" destOrd="0" presId="urn:microsoft.com/office/officeart/2005/8/layout/process3"/>
    <dgm:cxn modelId="{3E3BAA9D-D219-4B6A-A04A-91B08930D5F0}" type="presParOf" srcId="{915EB017-E5BE-45DC-8FA4-DEF8E8F56A15}" destId="{CDE8B42B-A564-465A-A22E-0B055CCE3376}" srcOrd="0" destOrd="0" presId="urn:microsoft.com/office/officeart/2005/8/layout/process3"/>
    <dgm:cxn modelId="{E6ADC550-1851-496D-AF6A-68FAF2D6C576}" type="presParOf" srcId="{8B9CE233-878A-4BED-8A78-9D6F6C994588}" destId="{7940A885-F86D-414F-9E22-F9A5C868A032}" srcOrd="10" destOrd="0" presId="urn:microsoft.com/office/officeart/2005/8/layout/process3"/>
    <dgm:cxn modelId="{4F804A1C-1F7C-442D-80E1-40149AC830B3}" type="presParOf" srcId="{7940A885-F86D-414F-9E22-F9A5C868A032}" destId="{18A1AF8D-557F-487B-897A-4394235F4C04}" srcOrd="0" destOrd="0" presId="urn:microsoft.com/office/officeart/2005/8/layout/process3"/>
    <dgm:cxn modelId="{E61EB7DD-74A4-43A5-A71D-FBDCAF35A6BB}" type="presParOf" srcId="{7940A885-F86D-414F-9E22-F9A5C868A032}" destId="{DDB2E8F5-D6AD-45F9-8ACD-0CD2F80D0CD8}" srcOrd="1" destOrd="0" presId="urn:microsoft.com/office/officeart/2005/8/layout/process3"/>
    <dgm:cxn modelId="{7D71634D-527F-46F5-BD0B-5D5C99105BB3}" type="presParOf" srcId="{7940A885-F86D-414F-9E22-F9A5C868A032}" destId="{A00941F1-CE20-4A9A-9345-56AD9EC18171}"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5C495-C2A1-404E-8C58-BB66ED7DC6E6}">
      <dsp:nvSpPr>
        <dsp:cNvPr id="0" name=""/>
        <dsp:cNvSpPr/>
      </dsp:nvSpPr>
      <dsp:spPr>
        <a:xfrm>
          <a:off x="2802" y="417322"/>
          <a:ext cx="1189234" cy="27648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kern="1200" dirty="0"/>
            <a:t>Data preprocess</a:t>
          </a:r>
        </a:p>
      </dsp:txBody>
      <dsp:txXfrm>
        <a:off x="2802" y="417322"/>
        <a:ext cx="1189234" cy="475693"/>
      </dsp:txXfrm>
    </dsp:sp>
    <dsp:sp modelId="{3FDF0101-5ED5-4626-9FE7-5AF6E19CB917}">
      <dsp:nvSpPr>
        <dsp:cNvPr id="0" name=""/>
        <dsp:cNvSpPr/>
      </dsp:nvSpPr>
      <dsp:spPr>
        <a:xfrm>
          <a:off x="246380" y="1435230"/>
          <a:ext cx="1189234" cy="26019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Wide-format conversion </a:t>
          </a:r>
        </a:p>
        <a:p>
          <a:pPr marL="114300" lvl="1" indent="-114300" algn="l" defTabSz="533400">
            <a:lnSpc>
              <a:spcPct val="90000"/>
            </a:lnSpc>
            <a:spcBef>
              <a:spcPct val="0"/>
            </a:spcBef>
            <a:spcAft>
              <a:spcPct val="15000"/>
            </a:spcAft>
            <a:buChar char="•"/>
          </a:pPr>
          <a:r>
            <a:rPr lang="en-US" sz="1200" kern="1200" dirty="0"/>
            <a:t>UMAP/PCA</a:t>
          </a:r>
        </a:p>
      </dsp:txBody>
      <dsp:txXfrm>
        <a:off x="281211" y="1470061"/>
        <a:ext cx="1119572" cy="2532309"/>
      </dsp:txXfrm>
    </dsp:sp>
    <dsp:sp modelId="{E09879E6-31AC-4212-8EB5-22663E8D3D33}">
      <dsp:nvSpPr>
        <dsp:cNvPr id="0" name=""/>
        <dsp:cNvSpPr/>
      </dsp:nvSpPr>
      <dsp:spPr>
        <a:xfrm>
          <a:off x="1372320" y="507127"/>
          <a:ext cx="382201" cy="2960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372320" y="566344"/>
        <a:ext cx="293376" cy="177650"/>
      </dsp:txXfrm>
    </dsp:sp>
    <dsp:sp modelId="{EE7BCA70-5E99-4B64-A1FA-564C9F779F51}">
      <dsp:nvSpPr>
        <dsp:cNvPr id="0" name=""/>
        <dsp:cNvSpPr/>
      </dsp:nvSpPr>
      <dsp:spPr>
        <a:xfrm>
          <a:off x="1913171" y="417322"/>
          <a:ext cx="1189234" cy="27648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kern="1200" dirty="0"/>
            <a:t>Assessment 1: “always expressed” analysis</a:t>
          </a:r>
        </a:p>
      </dsp:txBody>
      <dsp:txXfrm>
        <a:off x="1913171" y="417322"/>
        <a:ext cx="1189234" cy="475693"/>
      </dsp:txXfrm>
    </dsp:sp>
    <dsp:sp modelId="{8BA647E0-7419-4360-A197-50073555472B}">
      <dsp:nvSpPr>
        <dsp:cNvPr id="0" name=""/>
        <dsp:cNvSpPr/>
      </dsp:nvSpPr>
      <dsp:spPr>
        <a:xfrm>
          <a:off x="2156749" y="1435230"/>
          <a:ext cx="1189234" cy="26019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Find genes that were always expressed in all samples for each data set </a:t>
          </a:r>
        </a:p>
        <a:p>
          <a:pPr marL="114300" lvl="1" indent="-114300" algn="l" defTabSz="533400">
            <a:lnSpc>
              <a:spcPct val="90000"/>
            </a:lnSpc>
            <a:spcBef>
              <a:spcPct val="0"/>
            </a:spcBef>
            <a:spcAft>
              <a:spcPct val="15000"/>
            </a:spcAft>
            <a:buChar char="•"/>
          </a:pPr>
          <a:r>
            <a:rPr lang="en-US" sz="1200" kern="1200" dirty="0"/>
            <a:t>Assess the overlaps between four data sets</a:t>
          </a:r>
        </a:p>
      </dsp:txBody>
      <dsp:txXfrm>
        <a:off x="2191580" y="1470061"/>
        <a:ext cx="1119572" cy="2532309"/>
      </dsp:txXfrm>
    </dsp:sp>
    <dsp:sp modelId="{22AC5593-C5D3-412B-AAF7-52C200A91572}">
      <dsp:nvSpPr>
        <dsp:cNvPr id="0" name=""/>
        <dsp:cNvSpPr/>
      </dsp:nvSpPr>
      <dsp:spPr>
        <a:xfrm>
          <a:off x="3282689" y="507127"/>
          <a:ext cx="382201" cy="2960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3282689" y="566344"/>
        <a:ext cx="293376" cy="177650"/>
      </dsp:txXfrm>
    </dsp:sp>
    <dsp:sp modelId="{04FBC497-B0AB-4532-9079-C0B87EC8EF54}">
      <dsp:nvSpPr>
        <dsp:cNvPr id="0" name=""/>
        <dsp:cNvSpPr/>
      </dsp:nvSpPr>
      <dsp:spPr>
        <a:xfrm>
          <a:off x="3823540" y="417322"/>
          <a:ext cx="1189234" cy="27648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kern="1200" dirty="0"/>
            <a:t>Assessment 2: stability of expression analysis </a:t>
          </a:r>
        </a:p>
      </dsp:txBody>
      <dsp:txXfrm>
        <a:off x="3823540" y="417322"/>
        <a:ext cx="1189234" cy="475693"/>
      </dsp:txXfrm>
    </dsp:sp>
    <dsp:sp modelId="{714B57FD-B51E-4029-8E0D-E3F71F2A8CCC}">
      <dsp:nvSpPr>
        <dsp:cNvPr id="0" name=""/>
        <dsp:cNvSpPr/>
      </dsp:nvSpPr>
      <dsp:spPr>
        <a:xfrm>
          <a:off x="4067118" y="1435230"/>
          <a:ext cx="1189234" cy="26019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Find genes that were stable expressed in all samples for each data set</a:t>
          </a:r>
        </a:p>
        <a:p>
          <a:pPr marL="114300" lvl="1" indent="-114300" algn="l" defTabSz="533400">
            <a:lnSpc>
              <a:spcPct val="90000"/>
            </a:lnSpc>
            <a:spcBef>
              <a:spcPct val="0"/>
            </a:spcBef>
            <a:spcAft>
              <a:spcPct val="15000"/>
            </a:spcAft>
            <a:buChar char="•"/>
          </a:pPr>
          <a:r>
            <a:rPr lang="en-US" sz="1200" kern="1200" dirty="0"/>
            <a:t>Assess the overlaps between four data sets </a:t>
          </a:r>
        </a:p>
      </dsp:txBody>
      <dsp:txXfrm>
        <a:off x="4101949" y="1470061"/>
        <a:ext cx="1119572" cy="2532309"/>
      </dsp:txXfrm>
    </dsp:sp>
    <dsp:sp modelId="{1F2ADF6B-346B-4A95-9D1F-0116D2CD1EB9}">
      <dsp:nvSpPr>
        <dsp:cNvPr id="0" name=""/>
        <dsp:cNvSpPr/>
      </dsp:nvSpPr>
      <dsp:spPr>
        <a:xfrm>
          <a:off x="5193058" y="507127"/>
          <a:ext cx="382201" cy="2960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5193058" y="566344"/>
        <a:ext cx="293376" cy="177650"/>
      </dsp:txXfrm>
    </dsp:sp>
    <dsp:sp modelId="{634B5CAE-EC4F-4CE5-8BF1-EE9818AA7E15}">
      <dsp:nvSpPr>
        <dsp:cNvPr id="0" name=""/>
        <dsp:cNvSpPr/>
      </dsp:nvSpPr>
      <dsp:spPr>
        <a:xfrm>
          <a:off x="5733909" y="417322"/>
          <a:ext cx="1189234" cy="27648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kern="1200" dirty="0"/>
            <a:t>Assessment 3: functional enrichment analysis </a:t>
          </a:r>
        </a:p>
      </dsp:txBody>
      <dsp:txXfrm>
        <a:off x="5733909" y="417322"/>
        <a:ext cx="1189234" cy="475693"/>
      </dsp:txXfrm>
    </dsp:sp>
    <dsp:sp modelId="{E81EBD1D-4F19-471E-92A9-66050DA28E62}">
      <dsp:nvSpPr>
        <dsp:cNvPr id="0" name=""/>
        <dsp:cNvSpPr/>
      </dsp:nvSpPr>
      <dsp:spPr>
        <a:xfrm>
          <a:off x="5977487" y="1435230"/>
          <a:ext cx="1189234" cy="26019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Perform functional enrichment on the overlapped list and expected HKPs list</a:t>
          </a:r>
        </a:p>
        <a:p>
          <a:pPr marL="114300" lvl="1" indent="-114300" algn="l" defTabSz="533400">
            <a:lnSpc>
              <a:spcPct val="90000"/>
            </a:lnSpc>
            <a:spcBef>
              <a:spcPct val="0"/>
            </a:spcBef>
            <a:spcAft>
              <a:spcPct val="15000"/>
            </a:spcAft>
            <a:buChar char="•"/>
          </a:pPr>
          <a:r>
            <a:rPr lang="en-US" sz="1200" kern="1200" dirty="0"/>
            <a:t>Assess the overlaps</a:t>
          </a:r>
        </a:p>
      </dsp:txBody>
      <dsp:txXfrm>
        <a:off x="6012318" y="1470061"/>
        <a:ext cx="1119572" cy="2532309"/>
      </dsp:txXfrm>
    </dsp:sp>
    <dsp:sp modelId="{7B1CA53D-0436-4B80-BFAB-6CC2023B84EE}">
      <dsp:nvSpPr>
        <dsp:cNvPr id="0" name=""/>
        <dsp:cNvSpPr/>
      </dsp:nvSpPr>
      <dsp:spPr>
        <a:xfrm>
          <a:off x="7103427" y="507127"/>
          <a:ext cx="382201" cy="2960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7103427" y="566344"/>
        <a:ext cx="293376" cy="177650"/>
      </dsp:txXfrm>
    </dsp:sp>
    <dsp:sp modelId="{D9DEEB9A-E744-4E47-B34B-570C45DB88B7}">
      <dsp:nvSpPr>
        <dsp:cNvPr id="0" name=""/>
        <dsp:cNvSpPr/>
      </dsp:nvSpPr>
      <dsp:spPr>
        <a:xfrm>
          <a:off x="7644278" y="417322"/>
          <a:ext cx="1189234" cy="27648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kern="1200" dirty="0"/>
            <a:t>Assessment 4: essentiality analysis</a:t>
          </a:r>
        </a:p>
      </dsp:txBody>
      <dsp:txXfrm>
        <a:off x="7644278" y="417322"/>
        <a:ext cx="1189234" cy="475693"/>
      </dsp:txXfrm>
    </dsp:sp>
    <dsp:sp modelId="{C48ED666-F444-461C-AFD8-A84D3FA06B73}">
      <dsp:nvSpPr>
        <dsp:cNvPr id="0" name=""/>
        <dsp:cNvSpPr/>
      </dsp:nvSpPr>
      <dsp:spPr>
        <a:xfrm>
          <a:off x="7887856" y="1435230"/>
          <a:ext cx="1189234" cy="26019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Extract the degree of essentiality of the overlapped list</a:t>
          </a:r>
        </a:p>
        <a:p>
          <a:pPr marL="114300" lvl="1" indent="-114300" algn="l" defTabSz="533400">
            <a:lnSpc>
              <a:spcPct val="90000"/>
            </a:lnSpc>
            <a:spcBef>
              <a:spcPct val="0"/>
            </a:spcBef>
            <a:spcAft>
              <a:spcPct val="15000"/>
            </a:spcAft>
            <a:buChar char="•"/>
          </a:pPr>
          <a:r>
            <a:rPr lang="en-US" sz="1200" kern="1200" dirty="0"/>
            <a:t>Assess the essentiality and define a threshold</a:t>
          </a:r>
        </a:p>
      </dsp:txBody>
      <dsp:txXfrm>
        <a:off x="7922687" y="1470061"/>
        <a:ext cx="1119572" cy="2532309"/>
      </dsp:txXfrm>
    </dsp:sp>
    <dsp:sp modelId="{915EB017-E5BE-45DC-8FA4-DEF8E8F56A15}">
      <dsp:nvSpPr>
        <dsp:cNvPr id="0" name=""/>
        <dsp:cNvSpPr/>
      </dsp:nvSpPr>
      <dsp:spPr>
        <a:xfrm>
          <a:off x="9013796" y="507127"/>
          <a:ext cx="382201" cy="2960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9013796" y="566344"/>
        <a:ext cx="293376" cy="177650"/>
      </dsp:txXfrm>
    </dsp:sp>
    <dsp:sp modelId="{DDB2E8F5-D6AD-45F9-8ACD-0CD2F80D0CD8}">
      <dsp:nvSpPr>
        <dsp:cNvPr id="0" name=""/>
        <dsp:cNvSpPr/>
      </dsp:nvSpPr>
      <dsp:spPr>
        <a:xfrm>
          <a:off x="9554647" y="417322"/>
          <a:ext cx="1189234" cy="27648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kern="1200" dirty="0"/>
            <a:t>Cross validation</a:t>
          </a:r>
        </a:p>
      </dsp:txBody>
      <dsp:txXfrm>
        <a:off x="9554647" y="417322"/>
        <a:ext cx="1189234" cy="475693"/>
      </dsp:txXfrm>
    </dsp:sp>
    <dsp:sp modelId="{A00941F1-CE20-4A9A-9345-56AD9EC18171}">
      <dsp:nvSpPr>
        <dsp:cNvPr id="0" name=""/>
        <dsp:cNvSpPr/>
      </dsp:nvSpPr>
      <dsp:spPr>
        <a:xfrm>
          <a:off x="9798225" y="1435230"/>
          <a:ext cx="1189234" cy="26019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With </a:t>
          </a:r>
          <a:r>
            <a:rPr lang="en-US" sz="1200" kern="1200" dirty="0" err="1"/>
            <a:t>GTEx</a:t>
          </a:r>
          <a:r>
            <a:rPr lang="en-US" sz="1200" kern="1200" dirty="0"/>
            <a:t> data set</a:t>
          </a:r>
        </a:p>
        <a:p>
          <a:pPr marL="114300" lvl="1" indent="-114300" algn="l" defTabSz="533400">
            <a:lnSpc>
              <a:spcPct val="90000"/>
            </a:lnSpc>
            <a:spcBef>
              <a:spcPct val="0"/>
            </a:spcBef>
            <a:spcAft>
              <a:spcPct val="15000"/>
            </a:spcAft>
            <a:buChar char="•"/>
          </a:pPr>
          <a:r>
            <a:rPr lang="en-US" sz="1200" kern="1200" dirty="0"/>
            <a:t>With other publication</a:t>
          </a:r>
        </a:p>
      </dsp:txBody>
      <dsp:txXfrm>
        <a:off x="9833056" y="1470061"/>
        <a:ext cx="1119572" cy="25323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2025-02-12</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2025-02-12</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2025-02-12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2025-02-12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US"/>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2025-02-12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US"/>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2025-02-12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US"/>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2025-02-12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US"/>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2025-02-12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US"/>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2025-02-12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en-US"/>
              <a:t>Click to edit Master title style</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2025-02-12</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2025-02-12</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2025-02-12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2025-02-12</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2025-02-12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2025-02-12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2025-02-12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2025-02-12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2025-02-12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2025-02-12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2025-02-12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2025-02-12</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2025-02-12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2025-02-12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2025-02-12</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2025-02-12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2025-02-12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2025-02-12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2025-02-12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2025-02-12</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US"/>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2025-02-12</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US"/>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2025-02-12</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US"/>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2025-02-12</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US"/>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2025-02-12</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US"/>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2025-02-12</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2025-02-12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2025-02-12</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US"/>
              <a:t>Click to edit Master title style</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2025-02-12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US"/>
              <a:t>Click to edit Master title style</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2025-02-12</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2025-02-12</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2025-02-12</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2025-02-12</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2025-02-12</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2025-02-12</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2025-02-12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2025-02-12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2025-02-12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2025-02-12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2025-02-12</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2025-02-12</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49" cstate="print">
            <a:extLst>
              <a:ext uri="{28A0092B-C50C-407E-A947-70E740481C1C}">
                <a14:useLocalDpi xmlns:a14="http://schemas.microsoft.com/office/drawing/2010/main"/>
              </a:ext>
              <a:ext uri="{96DAC541-7B7A-43D3-8B79-37D633B846F1}">
                <asvg:svgBlip xmlns:asvg="http://schemas.microsoft.com/office/drawing/2016/SVG/main" r:embed="rId50"/>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35B07F06-6EA7-7E2D-1EF1-26B024DA7650}"/>
              </a:ext>
            </a:extLst>
          </p:cNvPr>
          <p:cNvSpPr>
            <a:spLocks noGrp="1"/>
          </p:cNvSpPr>
          <p:nvPr>
            <p:ph type="ctrTitle"/>
          </p:nvPr>
        </p:nvSpPr>
        <p:spPr>
          <a:xfrm>
            <a:off x="1695853" y="3344852"/>
            <a:ext cx="8798701" cy="1654175"/>
          </a:xfrm>
        </p:spPr>
        <p:txBody>
          <a:bodyPr/>
          <a:lstStyle/>
          <a:p>
            <a:r>
              <a:rPr lang="en-US" dirty="0"/>
              <a:t>The housekeeping proteome</a:t>
            </a:r>
            <a:endParaRPr lang="sv-SE" dirty="0"/>
          </a:p>
        </p:txBody>
      </p:sp>
      <p:sp>
        <p:nvSpPr>
          <p:cNvPr id="5" name="Underrubrik 4">
            <a:extLst>
              <a:ext uri="{FF2B5EF4-FFF2-40B4-BE49-F238E27FC236}">
                <a16:creationId xmlns:a16="http://schemas.microsoft.com/office/drawing/2014/main" id="{92A29924-00C9-C549-25FA-02CDD1D96ADA}"/>
              </a:ext>
            </a:extLst>
          </p:cNvPr>
          <p:cNvSpPr>
            <a:spLocks noGrp="1"/>
          </p:cNvSpPr>
          <p:nvPr>
            <p:ph type="subTitle" idx="1"/>
          </p:nvPr>
        </p:nvSpPr>
        <p:spPr>
          <a:xfrm>
            <a:off x="2132013" y="4673326"/>
            <a:ext cx="7926387" cy="461962"/>
          </a:xfrm>
        </p:spPr>
        <p:txBody>
          <a:bodyPr/>
          <a:lstStyle/>
          <a:p>
            <a:r>
              <a:rPr lang="sv-SE" dirty="0"/>
              <a:t>Status </a:t>
            </a:r>
            <a:r>
              <a:rPr lang="sv-SE" dirty="0" err="1"/>
              <a:t>updates</a:t>
            </a:r>
            <a:r>
              <a:rPr lang="sv-SE" dirty="0"/>
              <a:t> </a:t>
            </a:r>
            <a:r>
              <a:rPr lang="sv-SE" dirty="0" err="1"/>
              <a:t>week</a:t>
            </a:r>
            <a:r>
              <a:rPr lang="sv-SE" dirty="0"/>
              <a:t> 7</a:t>
            </a:r>
          </a:p>
        </p:txBody>
      </p:sp>
      <p:sp>
        <p:nvSpPr>
          <p:cNvPr id="2" name="TextBox 1">
            <a:extLst>
              <a:ext uri="{FF2B5EF4-FFF2-40B4-BE49-F238E27FC236}">
                <a16:creationId xmlns:a16="http://schemas.microsoft.com/office/drawing/2014/main" id="{862E5542-6475-5D9F-CCA6-5AFFC796BD10}"/>
              </a:ext>
            </a:extLst>
          </p:cNvPr>
          <p:cNvSpPr txBox="1"/>
          <p:nvPr/>
        </p:nvSpPr>
        <p:spPr>
          <a:xfrm>
            <a:off x="4433263" y="5858466"/>
            <a:ext cx="3592650" cy="646331"/>
          </a:xfrm>
          <a:prstGeom prst="rect">
            <a:avLst/>
          </a:prstGeom>
          <a:noFill/>
        </p:spPr>
        <p:txBody>
          <a:bodyPr wrap="none" rtlCol="0">
            <a:spAutoFit/>
          </a:bodyPr>
          <a:lstStyle/>
          <a:p>
            <a:pPr algn="ctr"/>
            <a:r>
              <a:rPr lang="en-US" dirty="0">
                <a:solidFill>
                  <a:srgbClr val="DEF0FF"/>
                </a:solidFill>
              </a:rPr>
              <a:t>Mai Nguyen </a:t>
            </a:r>
          </a:p>
          <a:p>
            <a:pPr algn="ctr"/>
            <a:r>
              <a:rPr lang="en-US" dirty="0">
                <a:solidFill>
                  <a:srgbClr val="DEF0FF"/>
                </a:solidFill>
              </a:rPr>
              <a:t>Main supervisor: Evelina </a:t>
            </a:r>
            <a:r>
              <a:rPr lang="en-US" dirty="0" err="1">
                <a:solidFill>
                  <a:srgbClr val="DEF0FF"/>
                </a:solidFill>
              </a:rPr>
              <a:t>Sjöstedt</a:t>
            </a:r>
            <a:endParaRPr lang="en-US" dirty="0">
              <a:solidFill>
                <a:srgbClr val="DEF0FF"/>
              </a:solidFill>
            </a:endParaRPr>
          </a:p>
        </p:txBody>
      </p:sp>
    </p:spTree>
    <p:extLst>
      <p:ext uri="{BB962C8B-B14F-4D97-AF65-F5344CB8AC3E}">
        <p14:creationId xmlns:p14="http://schemas.microsoft.com/office/powerpoint/2010/main" val="208122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CDF8E4-F8DC-A54E-C450-6CF46DED0662}"/>
              </a:ext>
            </a:extLst>
          </p:cNvPr>
          <p:cNvSpPr>
            <a:spLocks noGrp="1"/>
          </p:cNvSpPr>
          <p:nvPr>
            <p:ph type="title"/>
          </p:nvPr>
        </p:nvSpPr>
        <p:spPr/>
        <p:txBody>
          <a:bodyPr/>
          <a:lstStyle/>
          <a:p>
            <a:r>
              <a:rPr lang="en-US" dirty="0"/>
              <a:t>Next step</a:t>
            </a:r>
          </a:p>
        </p:txBody>
      </p:sp>
      <p:sp>
        <p:nvSpPr>
          <p:cNvPr id="8" name="Content Placeholder 7">
            <a:extLst>
              <a:ext uri="{FF2B5EF4-FFF2-40B4-BE49-F238E27FC236}">
                <a16:creationId xmlns:a16="http://schemas.microsoft.com/office/drawing/2014/main" id="{4A02551C-C364-DD4C-0AA9-AEA5B01A0136}"/>
              </a:ext>
            </a:extLst>
          </p:cNvPr>
          <p:cNvSpPr>
            <a:spLocks noGrp="1"/>
          </p:cNvSpPr>
          <p:nvPr>
            <p:ph idx="1"/>
          </p:nvPr>
        </p:nvSpPr>
        <p:spPr/>
        <p:txBody>
          <a:bodyPr/>
          <a:lstStyle/>
          <a:p>
            <a:r>
              <a:rPr lang="en-US" dirty="0"/>
              <a:t>Assessment 1 touchup?</a:t>
            </a:r>
          </a:p>
          <a:p>
            <a:endParaRPr lang="en-US" dirty="0"/>
          </a:p>
          <a:p>
            <a:r>
              <a:rPr lang="en-US" dirty="0"/>
              <a:t>Start assessment 2: Stable expression analysis</a:t>
            </a:r>
          </a:p>
          <a:p>
            <a:pPr lvl="1"/>
            <a:r>
              <a:rPr lang="en-US" dirty="0"/>
              <a:t>Possible method: Gini Coefficient</a:t>
            </a:r>
          </a:p>
        </p:txBody>
      </p:sp>
    </p:spTree>
    <p:extLst>
      <p:ext uri="{BB962C8B-B14F-4D97-AF65-F5344CB8AC3E}">
        <p14:creationId xmlns:p14="http://schemas.microsoft.com/office/powerpoint/2010/main" val="2434126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Project motivations</a:t>
            </a:r>
          </a:p>
        </p:txBody>
      </p:sp>
      <p:sp>
        <p:nvSpPr>
          <p:cNvPr id="3" name="Content Placeholder 2"/>
          <p:cNvSpPr>
            <a:spLocks noGrp="1"/>
          </p:cNvSpPr>
          <p:nvPr>
            <p:ph idx="1"/>
          </p:nvPr>
        </p:nvSpPr>
        <p:spPr/>
        <p:txBody>
          <a:bodyPr/>
          <a:lstStyle/>
          <a:p>
            <a:pPr>
              <a:lnSpc>
                <a:spcPct val="100000"/>
              </a:lnSpc>
              <a:spcBef>
                <a:spcPts val="1200"/>
              </a:spcBef>
            </a:pPr>
            <a:r>
              <a:rPr lang="en-US" sz="2400" b="1" dirty="0"/>
              <a:t>Target</a:t>
            </a:r>
            <a:r>
              <a:rPr lang="en-US" sz="2400" dirty="0"/>
              <a:t>: the human housekeeping genes/proteins (HKGs/HKPs)</a:t>
            </a:r>
          </a:p>
          <a:p>
            <a:pPr>
              <a:lnSpc>
                <a:spcPct val="100000"/>
              </a:lnSpc>
              <a:spcBef>
                <a:spcPts val="1200"/>
              </a:spcBef>
            </a:pPr>
            <a:r>
              <a:rPr lang="en-US" sz="2400" dirty="0"/>
              <a:t>Commonly defined as:</a:t>
            </a:r>
          </a:p>
          <a:p>
            <a:pPr lvl="1">
              <a:lnSpc>
                <a:spcPct val="100000"/>
              </a:lnSpc>
              <a:spcBef>
                <a:spcPts val="1200"/>
              </a:spcBef>
            </a:pPr>
            <a:r>
              <a:rPr lang="en-US" sz="2200" b="1" dirty="0"/>
              <a:t>Essential</a:t>
            </a:r>
            <a:r>
              <a:rPr lang="en-US" sz="2200" dirty="0"/>
              <a:t> for cell survival, </a:t>
            </a:r>
          </a:p>
          <a:p>
            <a:pPr lvl="1">
              <a:lnSpc>
                <a:spcPct val="100000"/>
              </a:lnSpc>
              <a:spcBef>
                <a:spcPts val="1200"/>
              </a:spcBef>
            </a:pPr>
            <a:r>
              <a:rPr lang="en-US" sz="2200" b="1" dirty="0"/>
              <a:t>Consistently expressed</a:t>
            </a:r>
            <a:r>
              <a:rPr lang="en-US" sz="2200" dirty="0"/>
              <a:t> across tissues, cell types or context  </a:t>
            </a:r>
          </a:p>
          <a:p>
            <a:pPr lvl="1">
              <a:lnSpc>
                <a:spcPct val="100000"/>
              </a:lnSpc>
              <a:spcBef>
                <a:spcPts val="1200"/>
              </a:spcBef>
            </a:pPr>
            <a:r>
              <a:rPr lang="en-US" sz="2200" dirty="0"/>
              <a:t>Involved in </a:t>
            </a:r>
            <a:r>
              <a:rPr lang="en-US" sz="2200" b="1" dirty="0"/>
              <a:t>cellular maintenance function</a:t>
            </a:r>
          </a:p>
          <a:p>
            <a:pPr lvl="1">
              <a:lnSpc>
                <a:spcPct val="100000"/>
              </a:lnSpc>
              <a:spcBef>
                <a:spcPts val="1200"/>
              </a:spcBef>
            </a:pPr>
            <a:r>
              <a:rPr lang="en-US" sz="2200" b="1" dirty="0"/>
              <a:t>Highly conserved </a:t>
            </a:r>
            <a:r>
              <a:rPr lang="en-US" sz="2200" dirty="0"/>
              <a:t>across species </a:t>
            </a:r>
            <a:endParaRPr lang="en-US" sz="2200" b="1" dirty="0"/>
          </a:p>
          <a:p>
            <a:pPr marL="0" indent="0">
              <a:lnSpc>
                <a:spcPct val="100000"/>
              </a:lnSpc>
              <a:spcBef>
                <a:spcPts val="1200"/>
              </a:spcBef>
              <a:buNone/>
            </a:pPr>
            <a:r>
              <a:rPr lang="en-US" sz="2600" dirty="0">
                <a:sym typeface="Wingdings" panose="05000000000000000000" pitchFamily="2" charset="2"/>
              </a:rPr>
              <a:t> </a:t>
            </a:r>
            <a:r>
              <a:rPr lang="en-US" sz="2400" dirty="0">
                <a:sym typeface="Wingdings" panose="05000000000000000000" pitchFamily="2" charset="2"/>
              </a:rPr>
              <a:t>There is</a:t>
            </a:r>
            <a:r>
              <a:rPr lang="en-US" sz="2400" dirty="0"/>
              <a:t> a need for an </a:t>
            </a:r>
            <a:r>
              <a:rPr lang="en-US" sz="2400" b="1" dirty="0"/>
              <a:t>update</a:t>
            </a:r>
            <a:r>
              <a:rPr lang="en-US" sz="2400" dirty="0"/>
              <a:t> on the </a:t>
            </a:r>
            <a:r>
              <a:rPr lang="en-US" sz="2400" b="1" dirty="0"/>
              <a:t>definition</a:t>
            </a:r>
            <a:r>
              <a:rPr lang="en-US" sz="2400" dirty="0"/>
              <a:t> and the </a:t>
            </a:r>
            <a:r>
              <a:rPr lang="en-US" sz="2400" b="1" dirty="0"/>
              <a:t>list</a:t>
            </a:r>
            <a:r>
              <a:rPr lang="en-US" sz="2400" dirty="0"/>
              <a:t> of </a:t>
            </a:r>
            <a:r>
              <a:rPr lang="en-US" sz="2400" b="1" dirty="0"/>
              <a:t>human housekeeping proteins</a:t>
            </a:r>
            <a:endParaRPr lang="en-US" sz="2600" b="1" dirty="0"/>
          </a:p>
        </p:txBody>
      </p:sp>
      <p:sp>
        <p:nvSpPr>
          <p:cNvPr id="4" name="TextBox 3">
            <a:extLst>
              <a:ext uri="{FF2B5EF4-FFF2-40B4-BE49-F238E27FC236}">
                <a16:creationId xmlns:a16="http://schemas.microsoft.com/office/drawing/2014/main" id="{8650954F-328C-E11A-FA76-1FAD9F94E73B}"/>
              </a:ext>
            </a:extLst>
          </p:cNvPr>
          <p:cNvSpPr txBox="1"/>
          <p:nvPr/>
        </p:nvSpPr>
        <p:spPr>
          <a:xfrm>
            <a:off x="9434086" y="2644170"/>
            <a:ext cx="1866636" cy="1569660"/>
          </a:xfrm>
          <a:prstGeom prst="rect">
            <a:avLst/>
          </a:prstGeom>
          <a:noFill/>
          <a:ln w="57150">
            <a:solidFill>
              <a:srgbClr val="004791"/>
            </a:solidFill>
          </a:ln>
        </p:spPr>
        <p:txBody>
          <a:bodyPr wrap="square" rtlCol="0">
            <a:spAutoFit/>
          </a:bodyPr>
          <a:lstStyle/>
          <a:p>
            <a:r>
              <a:rPr lang="en-US" sz="2400" b="1" dirty="0">
                <a:solidFill>
                  <a:srgbClr val="0029ED"/>
                </a:solidFill>
              </a:rPr>
              <a:t>challenged by several research groups</a:t>
            </a:r>
          </a:p>
        </p:txBody>
      </p:sp>
    </p:spTree>
    <p:extLst>
      <p:ext uri="{BB962C8B-B14F-4D97-AF65-F5344CB8AC3E}">
        <p14:creationId xmlns:p14="http://schemas.microsoft.com/office/powerpoint/2010/main" val="214614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3B54-2315-E218-D0A0-0E4F9832D995}"/>
              </a:ext>
            </a:extLst>
          </p:cNvPr>
          <p:cNvSpPr>
            <a:spLocks noGrp="1"/>
          </p:cNvSpPr>
          <p:nvPr>
            <p:ph type="title"/>
          </p:nvPr>
        </p:nvSpPr>
        <p:spPr/>
        <p:txBody>
          <a:bodyPr/>
          <a:lstStyle/>
          <a:p>
            <a:r>
              <a:rPr lang="en-US" dirty="0"/>
              <a:t>Introduction: Project aim</a:t>
            </a:r>
          </a:p>
        </p:txBody>
      </p:sp>
      <p:sp>
        <p:nvSpPr>
          <p:cNvPr id="3" name="Content Placeholder 2">
            <a:extLst>
              <a:ext uri="{FF2B5EF4-FFF2-40B4-BE49-F238E27FC236}">
                <a16:creationId xmlns:a16="http://schemas.microsoft.com/office/drawing/2014/main" id="{82EA4295-CDB0-F312-8E30-4BB3CF3E9D3C}"/>
              </a:ext>
            </a:extLst>
          </p:cNvPr>
          <p:cNvSpPr>
            <a:spLocks noGrp="1"/>
          </p:cNvSpPr>
          <p:nvPr>
            <p:ph idx="1"/>
          </p:nvPr>
        </p:nvSpPr>
        <p:spPr/>
        <p:txBody>
          <a:bodyPr/>
          <a:lstStyle/>
          <a:p>
            <a:pPr>
              <a:lnSpc>
                <a:spcPct val="150000"/>
              </a:lnSpc>
            </a:pPr>
            <a:r>
              <a:rPr lang="en-US" sz="2400" b="1" dirty="0"/>
              <a:t>Define</a:t>
            </a:r>
            <a:r>
              <a:rPr lang="en-US" sz="2400" dirty="0"/>
              <a:t> the </a:t>
            </a:r>
            <a:r>
              <a:rPr lang="en-US" sz="2400" b="1" dirty="0"/>
              <a:t>human housekeeping genes </a:t>
            </a:r>
            <a:r>
              <a:rPr lang="en-US" sz="2400" dirty="0"/>
              <a:t>and </a:t>
            </a:r>
            <a:r>
              <a:rPr lang="en-US" sz="2400" b="1" dirty="0"/>
              <a:t>proteins</a:t>
            </a:r>
            <a:r>
              <a:rPr lang="en-US" sz="2400" dirty="0"/>
              <a:t> based on </a:t>
            </a:r>
            <a:r>
              <a:rPr lang="en-US" sz="2400" b="1" dirty="0"/>
              <a:t>4 data sets</a:t>
            </a:r>
            <a:r>
              <a:rPr lang="en-US" sz="2400" dirty="0"/>
              <a:t>: </a:t>
            </a:r>
          </a:p>
          <a:p>
            <a:pPr lvl="1">
              <a:lnSpc>
                <a:spcPct val="150000"/>
              </a:lnSpc>
            </a:pPr>
            <a:r>
              <a:rPr lang="en-US" sz="2000" dirty="0"/>
              <a:t>Single </a:t>
            </a:r>
            <a:r>
              <a:rPr lang="en-US" sz="2000" b="1" dirty="0"/>
              <a:t>cell type </a:t>
            </a:r>
            <a:r>
              <a:rPr lang="en-US" sz="2000" dirty="0"/>
              <a:t>- 81 cell types </a:t>
            </a:r>
          </a:p>
          <a:p>
            <a:pPr lvl="1">
              <a:lnSpc>
                <a:spcPct val="150000"/>
              </a:lnSpc>
            </a:pPr>
            <a:r>
              <a:rPr lang="en-US" sz="2000" dirty="0"/>
              <a:t>Single nuclei (</a:t>
            </a:r>
            <a:r>
              <a:rPr lang="en-US" sz="2000" b="1" dirty="0"/>
              <a:t>brain</a:t>
            </a:r>
            <a:r>
              <a:rPr lang="en-US" sz="2000" dirty="0"/>
              <a:t>) - 34 cluster types</a:t>
            </a:r>
          </a:p>
          <a:p>
            <a:pPr lvl="1">
              <a:lnSpc>
                <a:spcPct val="150000"/>
              </a:lnSpc>
            </a:pPr>
            <a:r>
              <a:rPr lang="en-US" sz="2000" b="1" dirty="0"/>
              <a:t>Immune</a:t>
            </a:r>
            <a:r>
              <a:rPr lang="en-US" sz="2000" dirty="0"/>
              <a:t> cell (flow sorted cells) - 19 immune cells (18 </a:t>
            </a:r>
            <a:r>
              <a:rPr lang="en-US" sz="2000" dirty="0" err="1"/>
              <a:t>pbmc</a:t>
            </a:r>
            <a:r>
              <a:rPr lang="en-US" sz="2000" dirty="0"/>
              <a:t>)</a:t>
            </a:r>
          </a:p>
          <a:p>
            <a:pPr lvl="1">
              <a:lnSpc>
                <a:spcPct val="150000"/>
              </a:lnSpc>
            </a:pPr>
            <a:r>
              <a:rPr lang="en-US" sz="2000" b="1" dirty="0"/>
              <a:t>Cell lines </a:t>
            </a:r>
            <a:r>
              <a:rPr lang="en-US" sz="2000" dirty="0"/>
              <a:t>- 1206 different cell lines</a:t>
            </a:r>
          </a:p>
        </p:txBody>
      </p:sp>
    </p:spTree>
    <p:extLst>
      <p:ext uri="{BB962C8B-B14F-4D97-AF65-F5344CB8AC3E}">
        <p14:creationId xmlns:p14="http://schemas.microsoft.com/office/powerpoint/2010/main" val="1615585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065E-414F-B0AF-E751-57D367F9ABFC}"/>
              </a:ext>
            </a:extLst>
          </p:cNvPr>
          <p:cNvSpPr>
            <a:spLocks noGrp="1"/>
          </p:cNvSpPr>
          <p:nvPr>
            <p:ph type="title"/>
          </p:nvPr>
        </p:nvSpPr>
        <p:spPr/>
        <p:txBody>
          <a:bodyPr/>
          <a:lstStyle/>
          <a:p>
            <a:r>
              <a:rPr lang="en-US" dirty="0"/>
              <a:t>Project preliminary workflow </a:t>
            </a:r>
          </a:p>
        </p:txBody>
      </p:sp>
      <p:graphicFrame>
        <p:nvGraphicFramePr>
          <p:cNvPr id="4" name="Content Placeholder 3">
            <a:extLst>
              <a:ext uri="{FF2B5EF4-FFF2-40B4-BE49-F238E27FC236}">
                <a16:creationId xmlns:a16="http://schemas.microsoft.com/office/drawing/2014/main" id="{ECA2BD67-3C04-B48F-74F4-41F7A3B74F69}"/>
              </a:ext>
            </a:extLst>
          </p:cNvPr>
          <p:cNvGraphicFramePr>
            <a:graphicFrameLocks noGrp="1"/>
          </p:cNvGraphicFramePr>
          <p:nvPr>
            <p:ph idx="1"/>
            <p:extLst>
              <p:ext uri="{D42A27DB-BD31-4B8C-83A1-F6EECF244321}">
                <p14:modId xmlns:p14="http://schemas.microsoft.com/office/powerpoint/2010/main" val="4129768222"/>
              </p:ext>
            </p:extLst>
          </p:nvPr>
        </p:nvGraphicFramePr>
        <p:xfrm>
          <a:off x="600075" y="1871663"/>
          <a:ext cx="10990263" cy="4454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B427CA3-C1CE-CB0A-5F92-384513582E98}"/>
              </a:ext>
            </a:extLst>
          </p:cNvPr>
          <p:cNvSpPr/>
          <p:nvPr/>
        </p:nvSpPr>
        <p:spPr>
          <a:xfrm>
            <a:off x="334229" y="1753127"/>
            <a:ext cx="4042279" cy="4573062"/>
          </a:xfrm>
          <a:prstGeom prst="rect">
            <a:avLst/>
          </a:prstGeom>
          <a:noFill/>
          <a:ln w="38100">
            <a:solidFill>
              <a:srgbClr val="E86A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64ED01D-434B-65ED-303F-C61D7A698DD1}"/>
              </a:ext>
            </a:extLst>
          </p:cNvPr>
          <p:cNvSpPr txBox="1"/>
          <p:nvPr/>
        </p:nvSpPr>
        <p:spPr>
          <a:xfrm>
            <a:off x="3449495" y="6141522"/>
            <a:ext cx="167866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rPr>
              <a:t>Overlaps joint</a:t>
            </a:r>
          </a:p>
        </p:txBody>
      </p:sp>
      <p:cxnSp>
        <p:nvCxnSpPr>
          <p:cNvPr id="10" name="Straight Arrow Connector 9">
            <a:extLst>
              <a:ext uri="{FF2B5EF4-FFF2-40B4-BE49-F238E27FC236}">
                <a16:creationId xmlns:a16="http://schemas.microsoft.com/office/drawing/2014/main" id="{276393FE-D8DE-ED5D-DA8A-7332949FBD74}"/>
              </a:ext>
            </a:extLst>
          </p:cNvPr>
          <p:cNvCxnSpPr>
            <a:cxnSpLocks/>
            <a:endCxn id="8" idx="0"/>
          </p:cNvCxnSpPr>
          <p:nvPr/>
        </p:nvCxnSpPr>
        <p:spPr>
          <a:xfrm>
            <a:off x="3266615" y="5902609"/>
            <a:ext cx="1022213" cy="2389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37E6CF1-99F4-6131-4F53-0C8AFD53C246}"/>
              </a:ext>
            </a:extLst>
          </p:cNvPr>
          <p:cNvCxnSpPr>
            <a:endCxn id="8" idx="0"/>
          </p:cNvCxnSpPr>
          <p:nvPr/>
        </p:nvCxnSpPr>
        <p:spPr>
          <a:xfrm flipH="1">
            <a:off x="4288828" y="5902610"/>
            <a:ext cx="964242" cy="2389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3C83866E-D78C-C0B3-0C7B-DC79F086F48E}"/>
              </a:ext>
            </a:extLst>
          </p:cNvPr>
          <p:cNvCxnSpPr>
            <a:stCxn id="8" idx="3"/>
          </p:cNvCxnSpPr>
          <p:nvPr/>
        </p:nvCxnSpPr>
        <p:spPr>
          <a:xfrm flipV="1">
            <a:off x="5128160" y="2667526"/>
            <a:ext cx="805981" cy="3658662"/>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859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B37A-1E02-D0F1-3F91-505562B45374}"/>
              </a:ext>
            </a:extLst>
          </p:cNvPr>
          <p:cNvSpPr>
            <a:spLocks noGrp="1"/>
          </p:cNvSpPr>
          <p:nvPr>
            <p:ph type="title"/>
          </p:nvPr>
        </p:nvSpPr>
        <p:spPr/>
        <p:txBody>
          <a:bodyPr/>
          <a:lstStyle/>
          <a:p>
            <a:r>
              <a:rPr lang="en-US" dirty="0"/>
              <a:t>Data pre-process: UMAP</a:t>
            </a:r>
          </a:p>
        </p:txBody>
      </p:sp>
      <p:pic>
        <p:nvPicPr>
          <p:cNvPr id="6" name="Content Placeholder 5">
            <a:extLst>
              <a:ext uri="{FF2B5EF4-FFF2-40B4-BE49-F238E27FC236}">
                <a16:creationId xmlns:a16="http://schemas.microsoft.com/office/drawing/2014/main" id="{A8D52475-443B-68B8-D700-70A596E449FF}"/>
              </a:ext>
            </a:extLst>
          </p:cNvPr>
          <p:cNvPicPr>
            <a:picLocks noGrp="1" noChangeAspect="1"/>
          </p:cNvPicPr>
          <p:nvPr>
            <p:ph idx="1"/>
          </p:nvPr>
        </p:nvPicPr>
        <p:blipFill>
          <a:blip r:embed="rId2"/>
          <a:stretch>
            <a:fillRect/>
          </a:stretch>
        </p:blipFill>
        <p:spPr>
          <a:xfrm>
            <a:off x="61308" y="2287871"/>
            <a:ext cx="2954348" cy="2939972"/>
          </a:xfrm>
          <a:prstGeom prst="rect">
            <a:avLst/>
          </a:prstGeom>
        </p:spPr>
      </p:pic>
      <p:pic>
        <p:nvPicPr>
          <p:cNvPr id="7" name="Picture 6">
            <a:extLst>
              <a:ext uri="{FF2B5EF4-FFF2-40B4-BE49-F238E27FC236}">
                <a16:creationId xmlns:a16="http://schemas.microsoft.com/office/drawing/2014/main" id="{BEC1DADD-4869-4C61-A239-4D7EC821917E}"/>
              </a:ext>
            </a:extLst>
          </p:cNvPr>
          <p:cNvPicPr>
            <a:picLocks noChangeAspect="1"/>
          </p:cNvPicPr>
          <p:nvPr/>
        </p:nvPicPr>
        <p:blipFill>
          <a:blip r:embed="rId3"/>
          <a:stretch>
            <a:fillRect/>
          </a:stretch>
        </p:blipFill>
        <p:spPr>
          <a:xfrm>
            <a:off x="3110586" y="2287871"/>
            <a:ext cx="2954348" cy="2939972"/>
          </a:xfrm>
          <a:prstGeom prst="rect">
            <a:avLst/>
          </a:prstGeom>
        </p:spPr>
      </p:pic>
      <p:pic>
        <p:nvPicPr>
          <p:cNvPr id="8" name="Picture 7">
            <a:extLst>
              <a:ext uri="{FF2B5EF4-FFF2-40B4-BE49-F238E27FC236}">
                <a16:creationId xmlns:a16="http://schemas.microsoft.com/office/drawing/2014/main" id="{A4C4694B-C213-D34B-03D6-EE21EE271966}"/>
              </a:ext>
            </a:extLst>
          </p:cNvPr>
          <p:cNvPicPr>
            <a:picLocks noChangeAspect="1"/>
          </p:cNvPicPr>
          <p:nvPr/>
        </p:nvPicPr>
        <p:blipFill>
          <a:blip r:embed="rId4"/>
          <a:stretch>
            <a:fillRect/>
          </a:stretch>
        </p:blipFill>
        <p:spPr>
          <a:xfrm>
            <a:off x="6159864" y="2287871"/>
            <a:ext cx="2954348" cy="2939972"/>
          </a:xfrm>
          <a:prstGeom prst="rect">
            <a:avLst/>
          </a:prstGeom>
        </p:spPr>
      </p:pic>
      <p:pic>
        <p:nvPicPr>
          <p:cNvPr id="9" name="Picture 8">
            <a:extLst>
              <a:ext uri="{FF2B5EF4-FFF2-40B4-BE49-F238E27FC236}">
                <a16:creationId xmlns:a16="http://schemas.microsoft.com/office/drawing/2014/main" id="{549C506D-9E36-6A6C-6289-81AB40C51E2A}"/>
              </a:ext>
            </a:extLst>
          </p:cNvPr>
          <p:cNvPicPr>
            <a:picLocks noChangeAspect="1"/>
          </p:cNvPicPr>
          <p:nvPr/>
        </p:nvPicPr>
        <p:blipFill>
          <a:blip r:embed="rId5"/>
          <a:stretch>
            <a:fillRect/>
          </a:stretch>
        </p:blipFill>
        <p:spPr>
          <a:xfrm>
            <a:off x="9054694" y="2287871"/>
            <a:ext cx="2954349" cy="2939972"/>
          </a:xfrm>
          <a:prstGeom prst="rect">
            <a:avLst/>
          </a:prstGeom>
        </p:spPr>
      </p:pic>
    </p:spTree>
    <p:extLst>
      <p:ext uri="{BB962C8B-B14F-4D97-AF65-F5344CB8AC3E}">
        <p14:creationId xmlns:p14="http://schemas.microsoft.com/office/powerpoint/2010/main" val="2320753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172-39DD-0140-63F1-8F8E96CFAC4E}"/>
              </a:ext>
            </a:extLst>
          </p:cNvPr>
          <p:cNvSpPr>
            <a:spLocks noGrp="1"/>
          </p:cNvSpPr>
          <p:nvPr>
            <p:ph type="title"/>
          </p:nvPr>
        </p:nvSpPr>
        <p:spPr/>
        <p:txBody>
          <a:bodyPr/>
          <a:lstStyle/>
          <a:p>
            <a:r>
              <a:rPr lang="en-US" dirty="0"/>
              <a:t>Data pre-process: PCA</a:t>
            </a:r>
          </a:p>
        </p:txBody>
      </p:sp>
      <p:pic>
        <p:nvPicPr>
          <p:cNvPr id="4" name="Picture 3">
            <a:extLst>
              <a:ext uri="{FF2B5EF4-FFF2-40B4-BE49-F238E27FC236}">
                <a16:creationId xmlns:a16="http://schemas.microsoft.com/office/drawing/2014/main" id="{437B5724-BEFF-BA24-D5BD-5A4F119B7592}"/>
              </a:ext>
            </a:extLst>
          </p:cNvPr>
          <p:cNvPicPr>
            <a:picLocks noChangeAspect="1"/>
          </p:cNvPicPr>
          <p:nvPr/>
        </p:nvPicPr>
        <p:blipFill>
          <a:blip r:embed="rId2"/>
          <a:stretch>
            <a:fillRect/>
          </a:stretch>
        </p:blipFill>
        <p:spPr>
          <a:xfrm>
            <a:off x="9095920" y="2275751"/>
            <a:ext cx="3042573" cy="3027767"/>
          </a:xfrm>
          <a:prstGeom prst="rect">
            <a:avLst/>
          </a:prstGeom>
        </p:spPr>
      </p:pic>
      <p:pic>
        <p:nvPicPr>
          <p:cNvPr id="5" name="Picture 4">
            <a:extLst>
              <a:ext uri="{FF2B5EF4-FFF2-40B4-BE49-F238E27FC236}">
                <a16:creationId xmlns:a16="http://schemas.microsoft.com/office/drawing/2014/main" id="{9929B925-4692-9A55-E9D0-4C1706BA16AE}"/>
              </a:ext>
            </a:extLst>
          </p:cNvPr>
          <p:cNvPicPr>
            <a:picLocks noChangeAspect="1"/>
          </p:cNvPicPr>
          <p:nvPr/>
        </p:nvPicPr>
        <p:blipFill>
          <a:blip r:embed="rId3"/>
          <a:stretch>
            <a:fillRect/>
          </a:stretch>
        </p:blipFill>
        <p:spPr>
          <a:xfrm>
            <a:off x="6066364" y="2275751"/>
            <a:ext cx="3042572" cy="3027767"/>
          </a:xfrm>
          <a:prstGeom prst="rect">
            <a:avLst/>
          </a:prstGeom>
        </p:spPr>
      </p:pic>
      <p:pic>
        <p:nvPicPr>
          <p:cNvPr id="6" name="Picture 5">
            <a:extLst>
              <a:ext uri="{FF2B5EF4-FFF2-40B4-BE49-F238E27FC236}">
                <a16:creationId xmlns:a16="http://schemas.microsoft.com/office/drawing/2014/main" id="{44360DCF-6FCC-3420-8D5B-DDB0D7AB9908}"/>
              </a:ext>
            </a:extLst>
          </p:cNvPr>
          <p:cNvPicPr>
            <a:picLocks noChangeAspect="1"/>
          </p:cNvPicPr>
          <p:nvPr/>
        </p:nvPicPr>
        <p:blipFill>
          <a:blip r:embed="rId4"/>
          <a:stretch>
            <a:fillRect/>
          </a:stretch>
        </p:blipFill>
        <p:spPr>
          <a:xfrm>
            <a:off x="3043108" y="2275752"/>
            <a:ext cx="3042572" cy="3027766"/>
          </a:xfrm>
          <a:prstGeom prst="rect">
            <a:avLst/>
          </a:prstGeom>
        </p:spPr>
      </p:pic>
      <p:pic>
        <p:nvPicPr>
          <p:cNvPr id="8" name="Picture 7">
            <a:extLst>
              <a:ext uri="{FF2B5EF4-FFF2-40B4-BE49-F238E27FC236}">
                <a16:creationId xmlns:a16="http://schemas.microsoft.com/office/drawing/2014/main" id="{ED5361CE-3074-29C2-2AD4-F7EAF0226F81}"/>
              </a:ext>
            </a:extLst>
          </p:cNvPr>
          <p:cNvPicPr>
            <a:picLocks noChangeAspect="1"/>
          </p:cNvPicPr>
          <p:nvPr/>
        </p:nvPicPr>
        <p:blipFill>
          <a:blip r:embed="rId5"/>
          <a:stretch>
            <a:fillRect/>
          </a:stretch>
        </p:blipFill>
        <p:spPr>
          <a:xfrm>
            <a:off x="59126" y="2275751"/>
            <a:ext cx="3042573" cy="3027768"/>
          </a:xfrm>
          <a:prstGeom prst="rect">
            <a:avLst/>
          </a:prstGeom>
        </p:spPr>
      </p:pic>
    </p:spTree>
    <p:extLst>
      <p:ext uri="{BB962C8B-B14F-4D97-AF65-F5344CB8AC3E}">
        <p14:creationId xmlns:p14="http://schemas.microsoft.com/office/powerpoint/2010/main" val="3439818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36EA-107F-27FD-6230-A0B8B1C094FB}"/>
              </a:ext>
            </a:extLst>
          </p:cNvPr>
          <p:cNvSpPr>
            <a:spLocks noGrp="1"/>
          </p:cNvSpPr>
          <p:nvPr>
            <p:ph type="title"/>
          </p:nvPr>
        </p:nvSpPr>
        <p:spPr/>
        <p:txBody>
          <a:bodyPr/>
          <a:lstStyle/>
          <a:p>
            <a:r>
              <a:rPr lang="en-US" sz="3600" b="1" dirty="0"/>
              <a:t>Assessment 1: “always expressed” analysis</a:t>
            </a:r>
            <a:endParaRPr lang="en-US" dirty="0"/>
          </a:p>
        </p:txBody>
      </p:sp>
      <p:sp>
        <p:nvSpPr>
          <p:cNvPr id="3" name="Content Placeholder 2">
            <a:extLst>
              <a:ext uri="{FF2B5EF4-FFF2-40B4-BE49-F238E27FC236}">
                <a16:creationId xmlns:a16="http://schemas.microsoft.com/office/drawing/2014/main" id="{1A3F509B-A946-D2C0-1EE7-77435DD0ACDD}"/>
              </a:ext>
            </a:extLst>
          </p:cNvPr>
          <p:cNvSpPr>
            <a:spLocks noGrp="1"/>
          </p:cNvSpPr>
          <p:nvPr>
            <p:ph sz="half" idx="1"/>
          </p:nvPr>
        </p:nvSpPr>
        <p:spPr/>
        <p:txBody>
          <a:bodyPr/>
          <a:lstStyle/>
          <a:p>
            <a:endParaRPr lang="en-US" dirty="0"/>
          </a:p>
          <a:p>
            <a:r>
              <a:rPr lang="en-US" dirty="0"/>
              <a:t>Criteria: a gene is always expressed when it has </a:t>
            </a:r>
            <a:r>
              <a:rPr lang="en-US" dirty="0" err="1"/>
              <a:t>nTPM</a:t>
            </a:r>
            <a:r>
              <a:rPr lang="en-US" dirty="0"/>
              <a:t> &gt; 0 in all samples (100%)</a:t>
            </a:r>
          </a:p>
          <a:p>
            <a:r>
              <a:rPr lang="en-US" dirty="0"/>
              <a:t>Stacked bar plot of 2 categories: “always expressed” or not</a:t>
            </a:r>
          </a:p>
          <a:p>
            <a:endParaRPr lang="en-US" dirty="0"/>
          </a:p>
        </p:txBody>
      </p:sp>
      <p:pic>
        <p:nvPicPr>
          <p:cNvPr id="11" name="Picture 10">
            <a:extLst>
              <a:ext uri="{FF2B5EF4-FFF2-40B4-BE49-F238E27FC236}">
                <a16:creationId xmlns:a16="http://schemas.microsoft.com/office/drawing/2014/main" id="{046B88E3-5946-BA93-40C8-D531442890E6}"/>
              </a:ext>
            </a:extLst>
          </p:cNvPr>
          <p:cNvPicPr>
            <a:picLocks noChangeAspect="1"/>
          </p:cNvPicPr>
          <p:nvPr/>
        </p:nvPicPr>
        <p:blipFill>
          <a:blip r:embed="rId2"/>
          <a:stretch>
            <a:fillRect/>
          </a:stretch>
        </p:blipFill>
        <p:spPr>
          <a:xfrm>
            <a:off x="6177979" y="707061"/>
            <a:ext cx="5812697" cy="5784411"/>
          </a:xfrm>
          <a:prstGeom prst="rect">
            <a:avLst/>
          </a:prstGeom>
        </p:spPr>
      </p:pic>
    </p:spTree>
    <p:extLst>
      <p:ext uri="{BB962C8B-B14F-4D97-AF65-F5344CB8AC3E}">
        <p14:creationId xmlns:p14="http://schemas.microsoft.com/office/powerpoint/2010/main" val="23160344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7165-85AC-110B-B358-C1EBBEE44176}"/>
              </a:ext>
            </a:extLst>
          </p:cNvPr>
          <p:cNvSpPr>
            <a:spLocks noGrp="1"/>
          </p:cNvSpPr>
          <p:nvPr>
            <p:ph type="title"/>
          </p:nvPr>
        </p:nvSpPr>
        <p:spPr/>
        <p:txBody>
          <a:bodyPr/>
          <a:lstStyle/>
          <a:p>
            <a:r>
              <a:rPr lang="en-US" sz="3600" b="1" dirty="0"/>
              <a:t>Assessment 1: “always expressed” analysis</a:t>
            </a:r>
            <a:endParaRPr lang="en-US" dirty="0"/>
          </a:p>
        </p:txBody>
      </p:sp>
      <p:sp>
        <p:nvSpPr>
          <p:cNvPr id="3" name="Content Placeholder 2">
            <a:extLst>
              <a:ext uri="{FF2B5EF4-FFF2-40B4-BE49-F238E27FC236}">
                <a16:creationId xmlns:a16="http://schemas.microsoft.com/office/drawing/2014/main" id="{716C8C7A-5DA5-DE8F-6013-6C64896095C5}"/>
              </a:ext>
            </a:extLst>
          </p:cNvPr>
          <p:cNvSpPr>
            <a:spLocks noGrp="1"/>
          </p:cNvSpPr>
          <p:nvPr>
            <p:ph sz="half" idx="1"/>
          </p:nvPr>
        </p:nvSpPr>
        <p:spPr/>
        <p:txBody>
          <a:bodyPr/>
          <a:lstStyle/>
          <a:p>
            <a:endParaRPr lang="en-US" dirty="0"/>
          </a:p>
          <a:p>
            <a:r>
              <a:rPr lang="en-US" dirty="0"/>
              <a:t>Among “always expressed” genes, about 4500 genes are shared between 4 data sets</a:t>
            </a:r>
          </a:p>
        </p:txBody>
      </p:sp>
      <p:pic>
        <p:nvPicPr>
          <p:cNvPr id="6" name="Picture 5">
            <a:extLst>
              <a:ext uri="{FF2B5EF4-FFF2-40B4-BE49-F238E27FC236}">
                <a16:creationId xmlns:a16="http://schemas.microsoft.com/office/drawing/2014/main" id="{E779BC52-1C21-75A2-2BCF-25BFA2B0B51A}"/>
              </a:ext>
            </a:extLst>
          </p:cNvPr>
          <p:cNvPicPr>
            <a:picLocks noChangeAspect="1"/>
          </p:cNvPicPr>
          <p:nvPr/>
        </p:nvPicPr>
        <p:blipFill>
          <a:blip r:embed="rId2"/>
          <a:stretch>
            <a:fillRect/>
          </a:stretch>
        </p:blipFill>
        <p:spPr>
          <a:xfrm>
            <a:off x="6096000" y="450894"/>
            <a:ext cx="5985337" cy="5956212"/>
          </a:xfrm>
          <a:prstGeom prst="rect">
            <a:avLst/>
          </a:prstGeom>
        </p:spPr>
      </p:pic>
    </p:spTree>
    <p:extLst>
      <p:ext uri="{BB962C8B-B14F-4D97-AF65-F5344CB8AC3E}">
        <p14:creationId xmlns:p14="http://schemas.microsoft.com/office/powerpoint/2010/main" val="483920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5540-06DE-166E-EF0D-8DFA299FB496}"/>
              </a:ext>
            </a:extLst>
          </p:cNvPr>
          <p:cNvSpPr>
            <a:spLocks noGrp="1"/>
          </p:cNvSpPr>
          <p:nvPr>
            <p:ph type="title"/>
          </p:nvPr>
        </p:nvSpPr>
        <p:spPr/>
        <p:txBody>
          <a:bodyPr/>
          <a:lstStyle/>
          <a:p>
            <a:r>
              <a:rPr lang="en-US" sz="3600" b="1" dirty="0"/>
              <a:t>Assessment 1: “always expressed” analysis</a:t>
            </a:r>
            <a:endParaRPr lang="en-US" dirty="0"/>
          </a:p>
        </p:txBody>
      </p:sp>
      <p:sp>
        <p:nvSpPr>
          <p:cNvPr id="3" name="Content Placeholder 2">
            <a:extLst>
              <a:ext uri="{FF2B5EF4-FFF2-40B4-BE49-F238E27FC236}">
                <a16:creationId xmlns:a16="http://schemas.microsoft.com/office/drawing/2014/main" id="{27B44901-7988-5A29-559B-9B31FC10DE82}"/>
              </a:ext>
            </a:extLst>
          </p:cNvPr>
          <p:cNvSpPr>
            <a:spLocks noGrp="1"/>
          </p:cNvSpPr>
          <p:nvPr>
            <p:ph sz="half" idx="1"/>
          </p:nvPr>
        </p:nvSpPr>
        <p:spPr/>
        <p:txBody>
          <a:bodyPr/>
          <a:lstStyle/>
          <a:p>
            <a:endParaRPr lang="en-US" dirty="0"/>
          </a:p>
          <a:p>
            <a:r>
              <a:rPr lang="en-US" dirty="0"/>
              <a:t>A quick functional enrichment of the “always expressed” genes, in which most of them are already basic cellular maintenance pathways</a:t>
            </a:r>
          </a:p>
          <a:p>
            <a:endParaRPr lang="en-US" dirty="0"/>
          </a:p>
        </p:txBody>
      </p:sp>
      <p:pic>
        <p:nvPicPr>
          <p:cNvPr id="5" name="Picture 4">
            <a:extLst>
              <a:ext uri="{FF2B5EF4-FFF2-40B4-BE49-F238E27FC236}">
                <a16:creationId xmlns:a16="http://schemas.microsoft.com/office/drawing/2014/main" id="{F1F2CF0B-3F8A-1143-7EBC-24B9648ABD94}"/>
              </a:ext>
            </a:extLst>
          </p:cNvPr>
          <p:cNvPicPr>
            <a:picLocks noChangeAspect="1"/>
          </p:cNvPicPr>
          <p:nvPr/>
        </p:nvPicPr>
        <p:blipFill>
          <a:blip r:embed="rId2"/>
          <a:stretch>
            <a:fillRect/>
          </a:stretch>
        </p:blipFill>
        <p:spPr>
          <a:xfrm>
            <a:off x="6216752" y="1081443"/>
            <a:ext cx="5837891" cy="5196314"/>
          </a:xfrm>
          <a:prstGeom prst="rect">
            <a:avLst/>
          </a:prstGeom>
        </p:spPr>
      </p:pic>
    </p:spTree>
    <p:extLst>
      <p:ext uri="{BB962C8B-B14F-4D97-AF65-F5344CB8AC3E}">
        <p14:creationId xmlns:p14="http://schemas.microsoft.com/office/powerpoint/2010/main" val="2123213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PPT figtree 240110.pptx" id="{795072EE-DD45-42AC-A6E6-0EB4211C5CBA}" vid="{6CE82EEB-BD08-490A-AACD-D5E6FAB6BFD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hkp_w7</Template>
  <TotalTime>134</TotalTime>
  <Words>374</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Wingdings</vt:lpstr>
      <vt:lpstr>Arial</vt:lpstr>
      <vt:lpstr>Figtree</vt:lpstr>
      <vt:lpstr>Calibri</vt:lpstr>
      <vt:lpstr>Office-tema</vt:lpstr>
      <vt:lpstr>The housekeeping proteome</vt:lpstr>
      <vt:lpstr>Introduction: Project motivations</vt:lpstr>
      <vt:lpstr>Introduction: Project aim</vt:lpstr>
      <vt:lpstr>Project preliminary workflow </vt:lpstr>
      <vt:lpstr>Data pre-process: UMAP</vt:lpstr>
      <vt:lpstr>Data pre-process: PCA</vt:lpstr>
      <vt:lpstr>Assessment 1: “always expressed” analysis</vt:lpstr>
      <vt:lpstr>Assessment 1: “always expressed” analysis</vt:lpstr>
      <vt:lpstr>Assessment 1: “always expressed” analysis</vt:lpstr>
      <vt:lpstr>Next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 Nguyen</dc:creator>
  <cp:lastModifiedBy>Mai Nguyen</cp:lastModifiedBy>
  <cp:revision>3</cp:revision>
  <dcterms:created xsi:type="dcterms:W3CDTF">2025-02-12T20:38:37Z</dcterms:created>
  <dcterms:modified xsi:type="dcterms:W3CDTF">2025-02-12T22:52:46Z</dcterms:modified>
</cp:coreProperties>
</file>