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56" r:id="rId3"/>
    <p:sldId id="257" r:id="rId4"/>
    <p:sldId id="266" r:id="rId5"/>
    <p:sldId id="258" r:id="rId6"/>
    <p:sldId id="259" r:id="rId7"/>
    <p:sldId id="260" r:id="rId8"/>
    <p:sldId id="261" r:id="rId9"/>
    <p:sldId id="267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984D-A820-459C-9598-0F8887DFA65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F0B2-44C4-4FE5-B996-BB85F8CD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omprehensive</a:t>
            </a:r>
            <a:r>
              <a:rPr lang="en-US" dirty="0"/>
              <a:t>, nationwide research initiative aimed at enhancing the prediction and prevention of cardiovascular disease (CVD) and chronic obstructive pulmonary disease (COPD). </a:t>
            </a:r>
          </a:p>
          <a:p>
            <a:r>
              <a:rPr lang="en-US" dirty="0"/>
              <a:t>To define the “wellness profile” of individuals using state-of-the art molecular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F0B2-44C4-4FE5-B996-BB85F8CD8A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E5A9-67BC-4E42-8511-E071D49CB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29125-8148-E51F-9485-EDE1DD72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0286-B28E-682D-F1F6-69182AA4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57F2-1202-4B4E-73BB-6A81A9DF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858F-F4C6-9D31-BC7F-8286724C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2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0221-09F8-63A1-C70B-912F968E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3288-7394-7430-88D6-FAF7F68C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9EBB-35FB-A3AE-1162-B66758C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76D4-7227-DA8E-8E66-8C62FDB6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F5B5B-9A63-CFA6-A1B0-63CBB77F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42E9C-AD46-1A0C-14B2-48B7474B9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645D7-4ED2-4DD6-1FA5-85EC93D7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D8DDB-89B0-2D49-8697-41B69083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6700E-F853-9C97-31BC-B82C88D5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DEFF-942B-3BB2-A795-7EA7C752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6D161-1826-642E-A3FE-A5B6F5F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B6AB-40E8-2D78-BC78-92D0A104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5370-3F3B-171E-20B5-A27A99BE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C680-0E47-D204-DECD-B36E22E6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810D-1853-B252-6982-1DDF5976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63FA-D046-596E-8B96-1923F873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E6168-1D02-6296-4D03-A3366D17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A5F6D-8AED-EF23-4245-EBFD03A7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174F-EDDB-A65A-7889-4DE09AD2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D4BE-776B-BCD3-C3B0-B9258FB9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749-0FB7-A287-3199-1023BC05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CBFA5-97E9-0272-DBBF-99FB1C0FA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A392-79DD-769F-96DA-B62BE5EA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4076A-F1FB-865C-57C4-B67111D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1E9B4-4884-1F34-39A0-FFBAF14C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F6DCD-CC9B-BEFA-B62A-FBD1514C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C04C-B9DA-BDDF-9176-62560277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11DF7-3303-290D-ABEB-5EA7458F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DC55-AE24-7777-FE9D-9F1325BB7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D0927-DDDD-3545-B9E5-8349C6761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F280-77B7-DF1F-252B-08100D053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510FD-A0DA-52C0-1447-E6E5404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6C56F-E942-A086-8419-E432304B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7C066-906A-4C29-EF6E-FB0CEA2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3CD3-F33E-BCF8-A812-5FF69242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13FAC-B0AC-C8A4-A285-03DFC57B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8B41-BA11-4577-4895-018CEB8E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44116-C476-6AF8-9373-BDB5EC91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B5692-F3B7-C21E-267B-9C5BA745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5C260-562A-1526-01C7-02C8883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714B-DC54-CEAE-F848-AB1FB178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6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8D46-2E02-9739-E5E3-7C9621E1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47C5-8D55-0E9F-AB7F-3C4A1943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47E6F-F54F-CB9F-07D7-E370E846E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FE1D-630B-EE91-244A-5A173B94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04554-6269-5777-0DED-0AA26DD5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C13AA-69CC-C2C9-22F0-7394946F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DD9A-4D67-3040-E365-2D34827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8471D-B9EB-E637-A58C-F6863D6FA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7781D-DB8C-FD83-C87D-24813F0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FFCC-CB3B-E691-9AE9-693FBB09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259E-B792-2702-C628-92A901C0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02708-5247-84E0-CC88-C5ECA24F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9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C549D-8D32-B4CB-A4FF-50DFFD4E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22D73-6C85-1399-4365-F2FF5157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E230-D515-E511-3F6A-D40B6057F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DD67-C9B6-46F5-AE13-208C8ED2ABB2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FB91-E657-5F35-6C7A-FAEE3F5BB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655A2-B9AD-C7FB-4587-58C592024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5175-1E46-432C-ABA4-B8801B5D5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hyperlink" Target="https://svgsilh.com/image/39420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Question-mark-blackandwhite.p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DD4-ACEC-440C-B40B-93A2906D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89" y="1647131"/>
            <a:ext cx="10278421" cy="2458586"/>
          </a:xfr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600" b="1" dirty="0">
                <a:ln w="3810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of new </a:t>
            </a:r>
            <a:r>
              <a:rPr lang="en-US" sz="6600" b="1" dirty="0" err="1">
                <a:ln w="3810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Olink</a:t>
            </a:r>
            <a:r>
              <a:rPr lang="en-US" sz="6600" b="1" dirty="0">
                <a:ln w="3810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proteomics data from S3WP: toward multi-omics integration</a:t>
            </a:r>
            <a:endParaRPr lang="en-GB" sz="6600" b="1" dirty="0">
              <a:ln w="3810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6D8F2-F4DC-445C-9BB0-77B04DBDD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96" y="5398108"/>
            <a:ext cx="3615007" cy="814968"/>
          </a:xfr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Student: Mai Nguyen – MTLS</a:t>
            </a:r>
          </a:p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Supervisor: María Bueno 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Álvez</a:t>
            </a:r>
            <a:endParaRPr lang="en-GB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47919-7F70-442E-A3EC-9EDBD8A07BA5}"/>
              </a:ext>
            </a:extLst>
          </p:cNvPr>
          <p:cNvSpPr txBox="1"/>
          <p:nvPr/>
        </p:nvSpPr>
        <p:spPr>
          <a:xfrm>
            <a:off x="3864554" y="394292"/>
            <a:ext cx="4522696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in Molecular Life Science</a:t>
            </a:r>
            <a:endParaRPr lang="en-GB"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0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BB42-8269-6FC5-ED9C-D16472B7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CE50E-9C8C-9398-6BE1-42AA5A52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7" y="1792465"/>
            <a:ext cx="5010770" cy="4373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34D98-40FA-3287-6582-BA57F589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9376"/>
            <a:ext cx="5450092" cy="47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1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056-6B6A-2E88-237D-0C8D630B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3A70-4A39-C06A-CE39-5825F04CA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1487" cy="4351338"/>
          </a:xfrm>
        </p:spPr>
        <p:txBody>
          <a:bodyPr/>
          <a:lstStyle/>
          <a:p>
            <a:r>
              <a:rPr lang="en-US" dirty="0"/>
              <a:t>Project: re-analysis of longitudinal plasma proteomics profile</a:t>
            </a:r>
          </a:p>
          <a:p>
            <a:endParaRPr lang="en-US" dirty="0"/>
          </a:p>
          <a:p>
            <a:r>
              <a:rPr lang="en-US" dirty="0"/>
              <a:t>Status: on-time </a:t>
            </a:r>
          </a:p>
          <a:p>
            <a:endParaRPr lang="en-US" dirty="0"/>
          </a:p>
        </p:txBody>
      </p:sp>
      <p:pic>
        <p:nvPicPr>
          <p:cNvPr id="4100" name="Picture 4" descr="Transparent Cat Gif">
            <a:extLst>
              <a:ext uri="{FF2B5EF4-FFF2-40B4-BE49-F238E27FC236}">
                <a16:creationId xmlns:a16="http://schemas.microsoft.com/office/drawing/2014/main" id="{ABEF43CD-50E9-E6E2-6FAF-59E7E2EED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2068565"/>
            <a:ext cx="47434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2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E96E1-AEEF-7BD7-22E2-E6DAB734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94541" y="1027906"/>
            <a:ext cx="5802917" cy="4351338"/>
          </a:xfrm>
        </p:spPr>
      </p:pic>
      <p:pic>
        <p:nvPicPr>
          <p:cNvPr id="5122" name="Picture 2" descr="Cat Png GIFs | Tenor">
            <a:extLst>
              <a:ext uri="{FF2B5EF4-FFF2-40B4-BE49-F238E27FC236}">
                <a16:creationId xmlns:a16="http://schemas.microsoft.com/office/drawing/2014/main" id="{2D70427A-E4B1-C3C2-0CEC-71B0FC16D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949" y="466853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20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AC3C23-462F-3709-C43F-5AC47DCA6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89" y="1647131"/>
            <a:ext cx="10278421" cy="2458586"/>
          </a:xfr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600" b="1" dirty="0">
                <a:ln w="3810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 of new </a:t>
            </a:r>
            <a:r>
              <a:rPr lang="en-US" sz="6600" b="1" dirty="0" err="1">
                <a:ln w="3810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Olink</a:t>
            </a:r>
            <a:r>
              <a:rPr lang="en-US" sz="6600" b="1" dirty="0">
                <a:ln w="38100"/>
                <a:solidFill>
                  <a:schemeClr val="bg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proteomics data from S3WP: toward multi-omics integration</a:t>
            </a:r>
            <a:endParaRPr lang="en-GB" sz="6600" b="1" dirty="0">
              <a:ln w="38100"/>
              <a:solidFill>
                <a:schemeClr val="bg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327E107-7ABA-2CE2-327D-18C994936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496" y="5398108"/>
            <a:ext cx="3615007" cy="8149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>
            <a:normAutofit/>
          </a:bodyPr>
          <a:lstStyle/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Student: Mai Nguyen – MTLS</a:t>
            </a:r>
          </a:p>
          <a:p>
            <a:r>
              <a:rPr lang="en-US" sz="2000" i="1" dirty="0">
                <a:latin typeface="Cambria" panose="02040503050406030204" pitchFamily="18" charset="0"/>
                <a:ea typeface="Cambria" panose="02040503050406030204" pitchFamily="18" charset="0"/>
              </a:rPr>
              <a:t>Supervisor: María Bueno </a:t>
            </a:r>
            <a:r>
              <a:rPr lang="en-US" sz="2000" i="1" dirty="0" err="1">
                <a:latin typeface="Cambria" panose="02040503050406030204" pitchFamily="18" charset="0"/>
                <a:ea typeface="Cambria" panose="02040503050406030204" pitchFamily="18" charset="0"/>
              </a:rPr>
              <a:t>Álvez</a:t>
            </a:r>
            <a:endParaRPr lang="en-GB" sz="20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BCBA3-EEC2-BDDF-2D8B-F02C6CE3B9C5}"/>
              </a:ext>
            </a:extLst>
          </p:cNvPr>
          <p:cNvSpPr txBox="1"/>
          <p:nvPr/>
        </p:nvSpPr>
        <p:spPr>
          <a:xfrm>
            <a:off x="3864554" y="394292"/>
            <a:ext cx="4522696" cy="46166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in Molecular Life Science</a:t>
            </a:r>
            <a:endParaRPr lang="en-GB"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46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C26-5B4E-DE8D-0084-A1071F8B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1026" name="Picture 2" descr="The Swedish CArdioPulmonary bioImage Study | The SCAPIS study">
            <a:extLst>
              <a:ext uri="{FF2B5EF4-FFF2-40B4-BE49-F238E27FC236}">
                <a16:creationId xmlns:a16="http://schemas.microsoft.com/office/drawing/2014/main" id="{B2A1F27C-2549-692F-9056-375248B2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64" y="1630940"/>
            <a:ext cx="4042322" cy="144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5B3BE-04D5-3753-06B4-6C849390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181" y="1170061"/>
            <a:ext cx="4607235" cy="4344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694539-C7BD-920B-7137-DCBD23F09809}"/>
              </a:ext>
            </a:extLst>
          </p:cNvPr>
          <p:cNvSpPr txBox="1"/>
          <p:nvPr/>
        </p:nvSpPr>
        <p:spPr>
          <a:xfrm>
            <a:off x="877723" y="4286919"/>
            <a:ext cx="395180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>
                <a:ln/>
                <a:solidFill>
                  <a:schemeClr val="accent3"/>
                </a:solidFill>
              </a:rPr>
              <a:t>The Swedish SCAPIS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SciLifeLab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Wellness Profiling (S3WP) program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A13D15-DD39-DB94-04B4-82A09029ABE0}"/>
              </a:ext>
            </a:extLst>
          </p:cNvPr>
          <p:cNvCxnSpPr>
            <a:stCxn id="1026" idx="2"/>
            <a:endCxn id="6" idx="0"/>
          </p:cNvCxnSpPr>
          <p:nvPr/>
        </p:nvCxnSpPr>
        <p:spPr>
          <a:xfrm>
            <a:off x="2853625" y="3075998"/>
            <a:ext cx="0" cy="12109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8E37DF-F72E-FC6A-139F-6E3A8D7FFF95}"/>
              </a:ext>
            </a:extLst>
          </p:cNvPr>
          <p:cNvSpPr txBox="1"/>
          <p:nvPr/>
        </p:nvSpPr>
        <p:spPr>
          <a:xfrm>
            <a:off x="3115785" y="3203427"/>
            <a:ext cx="1713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 healthy volunteers, </a:t>
            </a:r>
          </a:p>
          <a:p>
            <a:r>
              <a:rPr lang="en-US" dirty="0"/>
              <a:t>6 visits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CF070D-B523-642B-81B3-D07D985848EF}"/>
              </a:ext>
            </a:extLst>
          </p:cNvPr>
          <p:cNvSpPr/>
          <p:nvPr/>
        </p:nvSpPr>
        <p:spPr>
          <a:xfrm>
            <a:off x="9477062" y="2537309"/>
            <a:ext cx="1647129" cy="660063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A432-01C6-41C6-6E9C-64719EE5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F0DDB-53AF-9004-1CB2-42F3C5D14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8"/>
          <a:stretch/>
        </p:blipFill>
        <p:spPr>
          <a:xfrm>
            <a:off x="1019087" y="1611627"/>
            <a:ext cx="10153826" cy="3634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7E2A5-A9ED-38BA-9981-4B678C4D23F5}"/>
              </a:ext>
            </a:extLst>
          </p:cNvPr>
          <p:cNvSpPr txBox="1"/>
          <p:nvPr/>
        </p:nvSpPr>
        <p:spPr>
          <a:xfrm>
            <a:off x="4577154" y="5698347"/>
            <a:ext cx="30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Longitudinal sample collection</a:t>
            </a:r>
          </a:p>
        </p:txBody>
      </p:sp>
    </p:spTree>
    <p:extLst>
      <p:ext uri="{BB962C8B-B14F-4D97-AF65-F5344CB8AC3E}">
        <p14:creationId xmlns:p14="http://schemas.microsoft.com/office/powerpoint/2010/main" val="126774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B89-3DCB-F683-C1D0-62A8C2E7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56DED-FB2E-71A8-C696-94D4A949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69" y="1507857"/>
            <a:ext cx="4491005" cy="4002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12311D-19B7-140D-4FF2-E34A9511A340}"/>
              </a:ext>
            </a:extLst>
          </p:cNvPr>
          <p:cNvSpPr txBox="1"/>
          <p:nvPr/>
        </p:nvSpPr>
        <p:spPr>
          <a:xfrm>
            <a:off x="2252695" y="5510629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Olink</a:t>
            </a:r>
            <a:r>
              <a:rPr lang="en-US" dirty="0"/>
              <a:t> NGS - 2019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50CCD9-44E1-A9E0-A6F3-1FE65FC16747}"/>
              </a:ext>
            </a:extLst>
          </p:cNvPr>
          <p:cNvCxnSpPr>
            <a:stCxn id="5" idx="3"/>
          </p:cNvCxnSpPr>
          <p:nvPr/>
        </p:nvCxnSpPr>
        <p:spPr>
          <a:xfrm>
            <a:off x="5456374" y="3509243"/>
            <a:ext cx="23372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53B915-C788-F824-1F90-B970BA3E3F41}"/>
              </a:ext>
            </a:extLst>
          </p:cNvPr>
          <p:cNvSpPr txBox="1"/>
          <p:nvPr/>
        </p:nvSpPr>
        <p:spPr>
          <a:xfrm>
            <a:off x="8645877" y="551669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Olink</a:t>
            </a:r>
            <a:r>
              <a:rPr lang="en-US" dirty="0"/>
              <a:t> HT - 2024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B6BE4-404B-6A16-7F09-21769686A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17292" y="1646626"/>
            <a:ext cx="3079731" cy="30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1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FFE1-5967-F7C7-95EA-DD334509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B3AC-01D2-1247-13FA-B8ECCA26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Re-analyze the </a:t>
            </a:r>
            <a:r>
              <a:rPr lang="en-US" b="1" dirty="0"/>
              <a:t>longitudinal plasma protein profile </a:t>
            </a:r>
            <a:r>
              <a:rPr lang="en-US" dirty="0"/>
              <a:t>of more than </a:t>
            </a:r>
            <a:r>
              <a:rPr lang="en-US" b="1" dirty="0"/>
              <a:t>5000</a:t>
            </a:r>
            <a:r>
              <a:rPr lang="en-US" dirty="0"/>
              <a:t> proteins</a:t>
            </a:r>
          </a:p>
          <a:p>
            <a:r>
              <a:rPr lang="en-US" dirty="0"/>
              <a:t>Extract significant </a:t>
            </a:r>
            <a:r>
              <a:rPr lang="en-US" b="1" dirty="0"/>
              <a:t>health information</a:t>
            </a:r>
          </a:p>
          <a:p>
            <a:r>
              <a:rPr lang="en-US" b="1" dirty="0"/>
              <a:t>Compare</a:t>
            </a:r>
            <a:r>
              <a:rPr lang="en-US" dirty="0"/>
              <a:t> with findings from </a:t>
            </a:r>
            <a:r>
              <a:rPr lang="en-US" b="1" dirty="0"/>
              <a:t>earlier proteomics platforms</a:t>
            </a:r>
          </a:p>
          <a:p>
            <a:r>
              <a:rPr lang="en-US" dirty="0"/>
              <a:t>Potential of </a:t>
            </a:r>
            <a:r>
              <a:rPr lang="en-US" b="1" dirty="0"/>
              <a:t>multi-omics</a:t>
            </a:r>
            <a:r>
              <a:rPr lang="en-US" dirty="0"/>
              <a:t> integration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7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95DB-7213-0E27-2ED5-177BF7CD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1DE1C5-BC9A-E173-964C-90BD5D9C7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805484"/>
              </p:ext>
            </p:extLst>
          </p:nvPr>
        </p:nvGraphicFramePr>
        <p:xfrm>
          <a:off x="989548" y="1533790"/>
          <a:ext cx="10364248" cy="45959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27299">
                  <a:extLst>
                    <a:ext uri="{9D8B030D-6E8A-4147-A177-3AD203B41FA5}">
                      <a16:colId xmlns:a16="http://schemas.microsoft.com/office/drawing/2014/main" val="2724970584"/>
                    </a:ext>
                  </a:extLst>
                </a:gridCol>
                <a:gridCol w="4753367">
                  <a:extLst>
                    <a:ext uri="{9D8B030D-6E8A-4147-A177-3AD203B41FA5}">
                      <a16:colId xmlns:a16="http://schemas.microsoft.com/office/drawing/2014/main" val="2037440427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1834198738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556855723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499475910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834793984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259005957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267960159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806478744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110068321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1691246239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608308743"/>
                    </a:ext>
                  </a:extLst>
                </a:gridCol>
                <a:gridCol w="343962">
                  <a:extLst>
                    <a:ext uri="{9D8B030D-6E8A-4147-A177-3AD203B41FA5}">
                      <a16:colId xmlns:a16="http://schemas.microsoft.com/office/drawing/2014/main" val="2279994830"/>
                    </a:ext>
                  </a:extLst>
                </a:gridCol>
              </a:tblGrid>
              <a:tr h="2724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Tasks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 Deliverables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Week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762"/>
                  </a:ext>
                </a:extLst>
              </a:tr>
              <a:tr h="27249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44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45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46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47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48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49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50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51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52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01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02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940198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Literature search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Understand the research topic via prior publications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62745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Method exploration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Discover and test essential R packages for the analysis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6061106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QC &amp; pre-processing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QC and normalization for batch/technical bias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487674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Platform comparison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Compare data from Olink Explorer (3) and (new) Olink 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872087"/>
                  </a:ext>
                </a:extLst>
              </a:tr>
              <a:tr h="619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proteomics analyses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Multivariate analyses, protein correlation across longitudinal samples, pathway enrichment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817041"/>
                  </a:ext>
                </a:extLst>
              </a:tr>
              <a:tr h="33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 interpretation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Visualization of the analysis result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402366"/>
                  </a:ext>
                </a:extLst>
              </a:tr>
              <a:tr h="576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Presentation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Half-time and final presentation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75637"/>
                  </a:ext>
                </a:extLst>
              </a:tr>
              <a:tr h="619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Report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Project report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554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2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0B886-FCDA-864C-935E-7A75154B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B13F39-F4B0-B72C-5ED3-3CB8F235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6382"/>
            <a:ext cx="4314825" cy="414337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6664EB-8FE4-5B51-2E11-11154472C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77" y="1796382"/>
            <a:ext cx="4314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8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D5B-8706-C6D6-7D88-F515E374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results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6CE2AF-4FBF-DC1A-AB74-8E01C613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669" y="1398850"/>
            <a:ext cx="4790662" cy="5209845"/>
          </a:xfrm>
        </p:spPr>
      </p:pic>
    </p:spTree>
    <p:extLst>
      <p:ext uri="{BB962C8B-B14F-4D97-AF65-F5344CB8AC3E}">
        <p14:creationId xmlns:p14="http://schemas.microsoft.com/office/powerpoint/2010/main" val="279112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364</Words>
  <Application>Microsoft Office PowerPoint</Application>
  <PresentationFormat>Widescreen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Analysis of new Olink proteomics data from S3WP: toward multi-omics integration</vt:lpstr>
      <vt:lpstr>Analysis of new Olink proteomics data from S3WP: toward multi-omics integration</vt:lpstr>
      <vt:lpstr>Introduction</vt:lpstr>
      <vt:lpstr>Introduction</vt:lpstr>
      <vt:lpstr>Introduction</vt:lpstr>
      <vt:lpstr>Research questions</vt:lpstr>
      <vt:lpstr>Project plan</vt:lpstr>
      <vt:lpstr>Initial results</vt:lpstr>
      <vt:lpstr>Initial results</vt:lpstr>
      <vt:lpstr>Expected result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new Olink proteomics data from S3WP: toward multi-omics integration</dc:title>
  <dc:creator>Mai Nguyen</dc:creator>
  <cp:lastModifiedBy>Mai Nguyen</cp:lastModifiedBy>
  <cp:revision>2</cp:revision>
  <dcterms:created xsi:type="dcterms:W3CDTF">2024-11-25T02:56:58Z</dcterms:created>
  <dcterms:modified xsi:type="dcterms:W3CDTF">2024-11-25T11:53:31Z</dcterms:modified>
</cp:coreProperties>
</file>