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E1923F-AC7C-4FA7-B79D-5FB8919CF877}">
  <a:tblStyle styleId="{85E1923F-AC7C-4FA7-B79D-5FB8919CF8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OpenSans-regular.fntdata"/><Relationship Id="rId21" Type="http://schemas.openxmlformats.org/officeDocument/2006/relationships/slide" Target="slides/slide16.xml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c0c13f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c0c13f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abac8353f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abac8353f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abac8353f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abac8353f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abac8353f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abac8353f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abac8353f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abac8353f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abac8353f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abac8353f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abac8353f_2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abac8353f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abac8353f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abac8353f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abac835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abac835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d6d4cc2e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d6d4cc2e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abac8353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abac8353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abac8353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abac8353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abac8353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abac8353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abac8353f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abac8353f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1.2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abac8353f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abac8353f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abac8353f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abac8353f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F4F4F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Task 2:</a:t>
            </a:r>
            <a:endParaRPr b="1" sz="1200">
              <a:solidFill>
                <a:srgbClr val="4F4F4F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F4F4F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0E0E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62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Business Analytics</a:t>
            </a:r>
            <a:endParaRPr b="1" sz="62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62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" sz="62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n" sz="62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sz="62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y</a:t>
            </a:r>
            <a:endParaRPr sz="6200">
              <a:solidFill>
                <a:srgbClr val="6AA84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Report</a:t>
            </a:r>
            <a:endParaRPr sz="21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/>
              <a:t>Profit and Loss Status As of December 31, 2013</a:t>
            </a:r>
            <a:endParaRPr b="1" sz="2300"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137375" y="1152475"/>
            <a:ext cx="8821800" cy="3843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75" y="1152475"/>
            <a:ext cx="8821800" cy="38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300"/>
              <a:t>Profit and Loss Status As of December 31, 2014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75" y="1152475"/>
            <a:ext cx="8852300" cy="380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300"/>
              <a:t>Profit and Loss Status As of December 31, 2015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25" y="1152475"/>
            <a:ext cx="8852326" cy="38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300"/>
              <a:t>Profit and Loss Status As of December 31, 2016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25" y="1152475"/>
            <a:ext cx="8821800" cy="38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rgbClr val="202124"/>
                </a:solidFill>
                <a:highlight>
                  <a:srgbClr val="F8F9FA"/>
                </a:highlight>
              </a:rPr>
              <a:t>Company growth and profit chart</a:t>
            </a:r>
            <a:endParaRPr sz="27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202124"/>
                </a:solidFill>
                <a:highlight>
                  <a:srgbClr val="F8F9FA"/>
                </a:highlight>
              </a:rPr>
              <a:t>In this table we rate the utility of the company in the years indicated, and the growth with respect to the aforementioned period of time.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2" name="Google Shape;142;p26"/>
          <p:cNvGraphicFramePr/>
          <p:nvPr/>
        </p:nvGraphicFramePr>
        <p:xfrm>
          <a:off x="311700" y="11525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{85E1923F-AC7C-4FA7-B79D-5FB8919CF877}</a:tableStyleId>
              </a:tblPr>
              <a:tblGrid>
                <a:gridCol w="1710125"/>
                <a:gridCol w="1087650"/>
                <a:gridCol w="12021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Years</a:t>
                      </a:r>
                      <a:endParaRPr b="1" i="1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Utility</a:t>
                      </a:r>
                      <a:endParaRPr b="1" i="1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Increase</a:t>
                      </a:r>
                      <a:endParaRPr b="1" i="1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</a:tr>
              <a:tr h="641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$2,454,000,000.00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</a:tr>
              <a:tr h="641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$2,476,000,000.00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</a:tr>
              <a:tr h="641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$2,197,000,000.00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-11%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</a:tr>
              <a:tr h="641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$2,325,000,000.00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</a:tr>
              <a:tr h="641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$2,363,000,000.00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rgbClr val="202124"/>
                </a:solidFill>
                <a:highlight>
                  <a:srgbClr val="F8F9FA"/>
                </a:highlight>
              </a:rPr>
              <a:t>Graphic c</a:t>
            </a:r>
            <a:r>
              <a:rPr lang="en" sz="2700">
                <a:solidFill>
                  <a:srgbClr val="202124"/>
                </a:solidFill>
                <a:highlight>
                  <a:srgbClr val="F8F9FA"/>
                </a:highlight>
              </a:rPr>
              <a:t>ompany growth and profit chart</a:t>
            </a:r>
            <a:endParaRPr sz="27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75" y="1152475"/>
            <a:ext cx="8852300" cy="38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02124"/>
                </a:solidFill>
                <a:highlight>
                  <a:srgbClr val="F8F9FA"/>
                </a:highlight>
              </a:rPr>
              <a:t>Conclusions</a:t>
            </a:r>
            <a:endParaRPr b="1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8538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500">
                <a:solidFill>
                  <a:srgbClr val="202124"/>
                </a:solidFill>
                <a:highlight>
                  <a:srgbClr val="F8F9FA"/>
                </a:highlight>
              </a:rPr>
              <a:t>The </a:t>
            </a:r>
            <a:r>
              <a:rPr lang="en" sz="1500">
                <a:solidFill>
                  <a:schemeClr val="accent1"/>
                </a:solidFill>
                <a:highlight>
                  <a:srgbClr val="F8F9FA"/>
                </a:highlight>
              </a:rPr>
              <a:t>mean</a:t>
            </a:r>
            <a:r>
              <a:rPr lang="en" sz="1500">
                <a:solidFill>
                  <a:srgbClr val="202124"/>
                </a:solidFill>
                <a:highlight>
                  <a:srgbClr val="F8F9FA"/>
                </a:highlight>
              </a:rPr>
              <a:t> in the ebay company regarding GICS Sector services represents an incredible amount of $ 8,654,500,000, thus resulting in a positive response as a great investment in a 4-year term.</a:t>
            </a:r>
            <a:endParaRPr sz="15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2984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100"/>
              <a:buAutoNum type="arabicPeriod"/>
            </a:pPr>
            <a:r>
              <a:rPr lang="en" sz="1500">
                <a:solidFill>
                  <a:srgbClr val="202124"/>
                </a:solidFill>
                <a:highlight>
                  <a:srgbClr val="F8F9FA"/>
                </a:highlight>
              </a:rPr>
              <a:t>The </a:t>
            </a:r>
            <a:r>
              <a:rPr lang="en" sz="1500">
                <a:solidFill>
                  <a:schemeClr val="accent1"/>
                </a:solidFill>
                <a:highlight>
                  <a:srgbClr val="F8F9FA"/>
                </a:highlight>
              </a:rPr>
              <a:t>median</a:t>
            </a:r>
            <a:r>
              <a:rPr lang="en" sz="1500">
                <a:solidFill>
                  <a:srgbClr val="202124"/>
                </a:solidFill>
                <a:highlight>
                  <a:srgbClr val="F8F9FA"/>
                </a:highlight>
              </a:rPr>
              <a:t> obtained in 4 years as total income is $ 8,691,000,000, thus representing our earnings in an investment in GICS Sector, an interesting purpose for an integral investment would be convenient, and with this data to maintain an idea of ​​what the income would be in this type of technological investment.</a:t>
            </a:r>
            <a:endParaRPr sz="15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2984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500">
                <a:solidFill>
                  <a:srgbClr val="202124"/>
                </a:solidFill>
                <a:highlight>
                  <a:srgbClr val="F8F9FA"/>
                </a:highlight>
              </a:rPr>
              <a:t>Regarding the </a:t>
            </a:r>
            <a:r>
              <a:rPr lang="en" sz="1500">
                <a:solidFill>
                  <a:schemeClr val="accent1"/>
                </a:solidFill>
                <a:highlight>
                  <a:srgbClr val="F8F9FA"/>
                </a:highlight>
              </a:rPr>
              <a:t>standard deviation</a:t>
            </a:r>
            <a:r>
              <a:rPr lang="en" sz="1500">
                <a:solidFill>
                  <a:srgbClr val="202124"/>
                </a:solidFill>
                <a:highlight>
                  <a:srgbClr val="F8F9FA"/>
                </a:highlight>
              </a:rPr>
              <a:t>, we see that its data represents a total of $ 267,195,153 with respect to the mean, which is about $ 8,654,500,000, we can see that the data is grouped close to the mean, thus obtaining the expected data.</a:t>
            </a:r>
            <a:endParaRPr sz="15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2984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100"/>
              <a:buAutoNum type="arabicPeriod"/>
            </a:pPr>
            <a:r>
              <a:rPr lang="en" sz="1500">
                <a:solidFill>
                  <a:srgbClr val="202124"/>
                </a:solidFill>
                <a:highlight>
                  <a:srgbClr val="F8F9FA"/>
                </a:highlight>
              </a:rPr>
              <a:t>Now, specifying the </a:t>
            </a:r>
            <a:r>
              <a:rPr lang="en" sz="1500">
                <a:solidFill>
                  <a:schemeClr val="accent1"/>
                </a:solidFill>
                <a:highlight>
                  <a:srgbClr val="F8F9FA"/>
                </a:highlight>
              </a:rPr>
              <a:t>range</a:t>
            </a:r>
            <a:r>
              <a:rPr lang="en" sz="1500">
                <a:solidFill>
                  <a:srgbClr val="202124"/>
                </a:solidFill>
                <a:highlight>
                  <a:srgbClr val="F8F9FA"/>
                </a:highlight>
              </a:rPr>
              <a:t>, we note that the </a:t>
            </a:r>
            <a:r>
              <a:rPr lang="en" sz="1500">
                <a:solidFill>
                  <a:schemeClr val="accent1"/>
                </a:solidFill>
                <a:highlight>
                  <a:srgbClr val="F8F9FA"/>
                </a:highlight>
              </a:rPr>
              <a:t>maximum value</a:t>
            </a:r>
            <a:r>
              <a:rPr lang="en" sz="1500">
                <a:solidFill>
                  <a:srgbClr val="202124"/>
                </a:solidFill>
                <a:highlight>
                  <a:srgbClr val="F8F9FA"/>
                </a:highlight>
              </a:rPr>
              <a:t> of revenue is $ 8,979,000,000 that includes the year 2016 with respect to the </a:t>
            </a:r>
            <a:r>
              <a:rPr lang="en" sz="1500">
                <a:solidFill>
                  <a:schemeClr val="accent1"/>
                </a:solidFill>
                <a:highlight>
                  <a:srgbClr val="F8F9FA"/>
                </a:highlight>
              </a:rPr>
              <a:t>minimum value</a:t>
            </a:r>
            <a:r>
              <a:rPr lang="en" sz="1500">
                <a:solidFill>
                  <a:srgbClr val="202124"/>
                </a:solidFill>
                <a:highlight>
                  <a:srgbClr val="F8F9FA"/>
                </a:highlight>
              </a:rPr>
              <a:t> that is around $ 8,257,000,000 number obtained in 2013.</a:t>
            </a:r>
            <a:endParaRPr sz="15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202124"/>
                </a:solidFill>
                <a:highlight>
                  <a:srgbClr val="F8F9FA"/>
                </a:highlight>
              </a:rPr>
              <a:t>Introduction</a:t>
            </a:r>
            <a:endParaRPr b="1"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highlight>
                <a:srgbClr val="F8F9FA"/>
              </a:highlight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02124"/>
                </a:solidFill>
                <a:highlight>
                  <a:srgbClr val="F8F9FA"/>
                </a:highlight>
              </a:rPr>
              <a:t>Next we will do an important review regarding the logistics and economic area of ​​eBay, as a company with exponential growth since its inception taking as a statistical base; around 4 years to make a comparison between each one to see their development and evolution.</a:t>
            </a:r>
            <a:endParaRPr sz="18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5158200" y="1199100"/>
            <a:ext cx="3866700" cy="3849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Present day: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EBay has a fairly bright financial picture, with $900 million in cash on hand, and has generated over $300 million cash flow over the course of 2019. Its return on equity is robust, as well. During the past year, the company has clocked in with a return on equity rate of 61%, meaning that for every $1 in share equity, the stock has produced 61 cents in profit.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338525" y="1418450"/>
            <a:ext cx="4550700" cy="30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Histroy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Originally called Auction web, eBay was founded by Omidyar on Labor Day weekend in 1995, when he listed his laser printer for $ 1. For a week, there were no takers, then bidders began weighing and driving the price of the battered printer up to $ 14.83. Immediately, Omidyar knew he was on to something big.</a:t>
            </a:r>
            <a:endParaRPr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&lt;About ebay&gt;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202124"/>
                </a:solidFill>
                <a:highlight>
                  <a:srgbClr val="F8F9FA"/>
                </a:highlight>
              </a:rPr>
              <a:t>What is ebay?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202124"/>
                </a:solidFill>
                <a:highlight>
                  <a:srgbClr val="F8F9FA"/>
                </a:highlight>
              </a:rPr>
              <a:t>eBay is a site for the auction and electronic commerce of products through the internet. It is one of the pioneers in this type of transaction, having been founded on September 3, 1995.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39999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Let's get in numbers</a:t>
            </a:r>
            <a:endParaRPr b="1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  <a:highlight>
                  <a:srgbClr val="F8F9FA"/>
                </a:highlight>
              </a:rPr>
              <a:t>What year between 2013, 2014, 2015, and 2016 saw the highest total revenue? and the lowest?the total revenue about the 4 years? and the average? Like business of information technology.</a:t>
            </a:r>
            <a:endParaRPr sz="18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was the year 2016 with the best revenue with $8,979,000,000.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And pointing out 2013 as the year with the lowest revenue compared to the following years.</a:t>
            </a:r>
            <a:endParaRPr sz="1500"/>
          </a:p>
          <a:p>
            <a:pPr indent="-3175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8F9FA"/>
                </a:highlight>
              </a:rPr>
              <a:t>The 4 years averaged a total of </a:t>
            </a:r>
            <a:r>
              <a:rPr lang="en" sz="1500"/>
              <a:t>$8,654,500,000.</a:t>
            </a:r>
            <a:endParaRPr sz="1500">
              <a:highlight>
                <a:srgbClr val="F8F9FA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Between the 4 years they add up to a total of $34,618,000,000 of revenue.</a:t>
            </a:r>
            <a:endParaRPr sz="1500"/>
          </a:p>
          <a:p>
            <a:pPr indent="0" lvl="0" marL="0" marR="38100" rtl="0" algn="l">
              <a:lnSpc>
                <a:spcPct val="128571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highlight>
                  <a:srgbClr val="F8F9FA"/>
                </a:highlight>
              </a:rPr>
              <a:t>Note: In the following figure we can see how these answers are manifested 1.0.</a:t>
            </a:r>
            <a:endParaRPr sz="1500">
              <a:solidFill>
                <a:srgbClr val="FF0000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 flipH="1" rot="5400000">
            <a:off x="4379250" y="592625"/>
            <a:ext cx="345300" cy="8567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Figure 1.0</a:t>
            </a:r>
            <a:endParaRPr b="1"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                             </a:t>
            </a:r>
            <a:endParaRPr b="1" sz="2900"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2151550" y="11469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{85E1923F-AC7C-4FA7-B79D-5FB8919CF877}</a:tableStyleId>
              </a:tblPr>
              <a:tblGrid>
                <a:gridCol w="1210225"/>
                <a:gridCol w="1210225"/>
                <a:gridCol w="1210225"/>
                <a:gridCol w="1210225"/>
              </a:tblGrid>
              <a:tr h="50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Ticker Symbol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Years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Period Ending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Total Revenue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46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EBAY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Year 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12/31/2013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$8,257,000,000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50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EBAY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Year 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12/31/2014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$8,790,000,000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6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EBAY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Year 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12/31/2015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$8,592,000,000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6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EBAY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Year 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12/31/2016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$8,979,000,000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7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Maximum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$8,979,000,000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9900"/>
                          </a:solidFill>
                        </a:rPr>
                        <a:t>Total Sum From all years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9900"/>
                          </a:solidFill>
                        </a:rPr>
                        <a:t>$34,618,000,000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7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D966"/>
                          </a:solidFill>
                        </a:rPr>
                        <a:t>Minimum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D966"/>
                          </a:solidFill>
                        </a:rPr>
                        <a:t>$8,257,000,000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Average from all years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$8,654,500,000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rgbClr val="202124"/>
                </a:solidFill>
                <a:highlight>
                  <a:srgbClr val="F8F9FA"/>
                </a:highlight>
              </a:rPr>
              <a:t>Description of the previous figure</a:t>
            </a:r>
            <a:endParaRPr b="1"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202124"/>
                </a:solidFill>
                <a:highlight>
                  <a:srgbClr val="F8F9FA"/>
                </a:highlight>
              </a:rPr>
              <a:t>In the graph we can see the punctuation of the variability that exists with respect to the economic growth of the company throughout the 4 years mentioned, starting from $ 0 where the company has maintained an apparent stability above $ 7,500,000,000.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450150"/>
            <a:ext cx="8285700" cy="4090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202124"/>
                </a:solidFill>
                <a:highlight>
                  <a:srgbClr val="F8F9FA"/>
                </a:highlight>
              </a:rPr>
              <a:t>Second part of the report</a:t>
            </a:r>
            <a:endParaRPr sz="50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