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8"/>
  </p:sldMasterIdLst>
  <p:notesMasterIdLst>
    <p:notesMasterId r:id="rId59"/>
  </p:notesMasterIdLst>
  <p:sldIdLst>
    <p:sldId id="256" r:id="rId19"/>
    <p:sldId id="324" r:id="rId20"/>
    <p:sldId id="322" r:id="rId21"/>
    <p:sldId id="323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341" r:id="rId39"/>
    <p:sldId id="342" r:id="rId40"/>
    <p:sldId id="343" r:id="rId41"/>
    <p:sldId id="344" r:id="rId42"/>
    <p:sldId id="345" r:id="rId43"/>
    <p:sldId id="346" r:id="rId44"/>
    <p:sldId id="347" r:id="rId45"/>
    <p:sldId id="348" r:id="rId46"/>
    <p:sldId id="349" r:id="rId47"/>
    <p:sldId id="350" r:id="rId48"/>
    <p:sldId id="351" r:id="rId49"/>
    <p:sldId id="352" r:id="rId50"/>
    <p:sldId id="353" r:id="rId51"/>
    <p:sldId id="354" r:id="rId52"/>
    <p:sldId id="355" r:id="rId53"/>
    <p:sldId id="356" r:id="rId54"/>
    <p:sldId id="357" r:id="rId55"/>
    <p:sldId id="358" r:id="rId56"/>
    <p:sldId id="359" r:id="rId57"/>
    <p:sldId id="272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364" autoAdjust="0"/>
  </p:normalViewPr>
  <p:slideViewPr>
    <p:cSldViewPr snapToGrid="0">
      <p:cViewPr varScale="1">
        <p:scale>
          <a:sx n="103" d="100"/>
          <a:sy n="103" d="100"/>
        </p:scale>
        <p:origin x="912" y="102"/>
      </p:cViewPr>
      <p:guideLst/>
    </p:cSldViewPr>
  </p:slideViewPr>
  <p:outlineViewPr>
    <p:cViewPr>
      <p:scale>
        <a:sx n="33" d="100"/>
        <a:sy n="33" d="100"/>
      </p:scale>
      <p:origin x="0" y="-160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Master" Target="slideMasters/slideMaster1.xml"/><Relationship Id="rId26" Type="http://schemas.openxmlformats.org/officeDocument/2006/relationships/slide" Target="slides/slide8.xml"/><Relationship Id="rId39" Type="http://schemas.openxmlformats.org/officeDocument/2006/relationships/slide" Target="slides/slide21.xml"/><Relationship Id="rId21" Type="http://schemas.openxmlformats.org/officeDocument/2006/relationships/slide" Target="slides/slide3.xml"/><Relationship Id="rId34" Type="http://schemas.openxmlformats.org/officeDocument/2006/relationships/slide" Target="slides/slide16.xml"/><Relationship Id="rId42" Type="http://schemas.openxmlformats.org/officeDocument/2006/relationships/slide" Target="slides/slide24.xml"/><Relationship Id="rId47" Type="http://schemas.openxmlformats.org/officeDocument/2006/relationships/slide" Target="slides/slide29.xml"/><Relationship Id="rId50" Type="http://schemas.openxmlformats.org/officeDocument/2006/relationships/slide" Target="slides/slide32.xml"/><Relationship Id="rId55" Type="http://schemas.openxmlformats.org/officeDocument/2006/relationships/slide" Target="slides/slide37.xml"/><Relationship Id="rId63" Type="http://schemas.openxmlformats.org/officeDocument/2006/relationships/tableStyles" Target="tableStyle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slide" Target="slides/slide11.xml"/><Relationship Id="rId11" Type="http://schemas.openxmlformats.org/officeDocument/2006/relationships/customXml" Target="../customXml/item11.xml"/><Relationship Id="rId24" Type="http://schemas.openxmlformats.org/officeDocument/2006/relationships/slide" Target="slides/slide6.xml"/><Relationship Id="rId32" Type="http://schemas.openxmlformats.org/officeDocument/2006/relationships/slide" Target="slides/slide14.xml"/><Relationship Id="rId37" Type="http://schemas.openxmlformats.org/officeDocument/2006/relationships/slide" Target="slides/slide19.xml"/><Relationship Id="rId40" Type="http://schemas.openxmlformats.org/officeDocument/2006/relationships/slide" Target="slides/slide22.xml"/><Relationship Id="rId45" Type="http://schemas.openxmlformats.org/officeDocument/2006/relationships/slide" Target="slides/slide27.xml"/><Relationship Id="rId53" Type="http://schemas.openxmlformats.org/officeDocument/2006/relationships/slide" Target="slides/slide35.xml"/><Relationship Id="rId58" Type="http://schemas.openxmlformats.org/officeDocument/2006/relationships/slide" Target="slides/slide40.xml"/><Relationship Id="rId5" Type="http://schemas.openxmlformats.org/officeDocument/2006/relationships/customXml" Target="../customXml/item5.xml"/><Relationship Id="rId61" Type="http://schemas.openxmlformats.org/officeDocument/2006/relationships/viewProps" Target="viewProps.xml"/><Relationship Id="rId19" Type="http://schemas.openxmlformats.org/officeDocument/2006/relationships/slide" Target="slides/slide1.xml"/><Relationship Id="rId14" Type="http://schemas.openxmlformats.org/officeDocument/2006/relationships/customXml" Target="../customXml/item14.xml"/><Relationship Id="rId22" Type="http://schemas.openxmlformats.org/officeDocument/2006/relationships/slide" Target="slides/slide4.xml"/><Relationship Id="rId27" Type="http://schemas.openxmlformats.org/officeDocument/2006/relationships/slide" Target="slides/slide9.xml"/><Relationship Id="rId30" Type="http://schemas.openxmlformats.org/officeDocument/2006/relationships/slide" Target="slides/slide12.xml"/><Relationship Id="rId35" Type="http://schemas.openxmlformats.org/officeDocument/2006/relationships/slide" Target="slides/slide17.xml"/><Relationship Id="rId43" Type="http://schemas.openxmlformats.org/officeDocument/2006/relationships/slide" Target="slides/slide25.xml"/><Relationship Id="rId48" Type="http://schemas.openxmlformats.org/officeDocument/2006/relationships/slide" Target="slides/slide30.xml"/><Relationship Id="rId56" Type="http://schemas.openxmlformats.org/officeDocument/2006/relationships/slide" Target="slides/slide38.xml"/><Relationship Id="rId8" Type="http://schemas.openxmlformats.org/officeDocument/2006/relationships/customXml" Target="../customXml/item8.xml"/><Relationship Id="rId51" Type="http://schemas.openxmlformats.org/officeDocument/2006/relationships/slide" Target="slides/slide33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7.xml"/><Relationship Id="rId33" Type="http://schemas.openxmlformats.org/officeDocument/2006/relationships/slide" Target="slides/slide15.xml"/><Relationship Id="rId38" Type="http://schemas.openxmlformats.org/officeDocument/2006/relationships/slide" Target="slides/slide20.xml"/><Relationship Id="rId46" Type="http://schemas.openxmlformats.org/officeDocument/2006/relationships/slide" Target="slides/slide28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2.xml"/><Relationship Id="rId41" Type="http://schemas.openxmlformats.org/officeDocument/2006/relationships/slide" Target="slides/slide23.xml"/><Relationship Id="rId54" Type="http://schemas.openxmlformats.org/officeDocument/2006/relationships/slide" Target="slides/slide36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slide" Target="slides/slide5.xml"/><Relationship Id="rId28" Type="http://schemas.openxmlformats.org/officeDocument/2006/relationships/slide" Target="slides/slide10.xml"/><Relationship Id="rId36" Type="http://schemas.openxmlformats.org/officeDocument/2006/relationships/slide" Target="slides/slide18.xml"/><Relationship Id="rId49" Type="http://schemas.openxmlformats.org/officeDocument/2006/relationships/slide" Target="slides/slide31.xml"/><Relationship Id="rId57" Type="http://schemas.openxmlformats.org/officeDocument/2006/relationships/slide" Target="slides/slide39.xml"/><Relationship Id="rId10" Type="http://schemas.openxmlformats.org/officeDocument/2006/relationships/customXml" Target="../customXml/item10.xml"/><Relationship Id="rId31" Type="http://schemas.openxmlformats.org/officeDocument/2006/relationships/slide" Target="slides/slide13.xml"/><Relationship Id="rId44" Type="http://schemas.openxmlformats.org/officeDocument/2006/relationships/slide" Target="slides/slide26.xml"/><Relationship Id="rId52" Type="http://schemas.openxmlformats.org/officeDocument/2006/relationships/slide" Target="slides/slide34.xml"/><Relationship Id="rId6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8867F-DA83-49F4-92D0-D81E5D715F97}" type="datetimeFigureOut">
              <a:rPr lang="pt-BR" smtClean="0"/>
              <a:t>16/04/2020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0858E-88B6-4DBC-A902-70281A0858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084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7854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691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465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04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570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908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41168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8620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7524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7732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981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12215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7842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622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2905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3992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8363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1955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1703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64126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1770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4996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9589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97910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3520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75811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72580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709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88236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7817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0114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6912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983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085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016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592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684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321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750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16-Apr-20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16-Apr-20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16-Apr-20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16-Apr-20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16-Apr-20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16-Apr-20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16-Apr-20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16-Apr-20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16-Apr-20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rada.minhabiblioteca.com.br/#/books/978-85-216-2288-8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7">
            <a:extLst>
              <a:ext uri="{FF2B5EF4-FFF2-40B4-BE49-F238E27FC236}">
                <a16:creationId xmlns="" xmlns:a16="http://schemas.microsoft.com/office/drawing/2014/main" id="{4F57DB1C-6494-4CC4-A5E8-9319575653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9">
            <a:extLst>
              <a:ext uri="{FF2B5EF4-FFF2-40B4-BE49-F238E27FC236}">
                <a16:creationId xmlns="" xmlns:a16="http://schemas.microsoft.com/office/drawing/2014/main" id="{FFFB778B-5206-4BB0-A468-327E713676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E6C0471D-BE03-4D81-BDB5-D510BC0D8A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753379" y="0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22721A85-1EA4-4D87-97AB-0BB4AB78F9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E5E836EB-03CD-4BA5-A751-21D2ACC283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F494207F-8A9E-4C46-8B49-21A0E4BBC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4" y="1892300"/>
            <a:ext cx="4099755" cy="30734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b="1" dirty="0">
                <a:solidFill>
                  <a:srgbClr val="FFFFFF"/>
                </a:solidFill>
              </a:rPr>
              <a:t>Prof. Me. Leandro Borges</a:t>
            </a:r>
            <a:endParaRPr lang="pt-BR" sz="4000" b="1" dirty="0">
              <a:solidFill>
                <a:srgbClr val="FFFFFF"/>
              </a:solidFill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="" xmlns:a16="http://schemas.microsoft.com/office/drawing/2014/main" id="{A27691EB-14CF-4237-B5EB-C94B92677A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537210A-599E-46F0-809C-95BFA27B0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4" y="854529"/>
            <a:ext cx="5799665" cy="5148943"/>
          </a:xfrm>
        </p:spPr>
        <p:txBody>
          <a:bodyPr anchor="ctr">
            <a:normAutofit/>
          </a:bodyPr>
          <a:lstStyle/>
          <a:p>
            <a:r>
              <a:rPr lang="pt-BR" sz="6000" dirty="0">
                <a:solidFill>
                  <a:schemeClr val="tx1"/>
                </a:solidFill>
              </a:rPr>
              <a:t>Fundamentos </a:t>
            </a:r>
            <a:r>
              <a:rPr lang="pt-BR" sz="6000" dirty="0" smtClean="0">
                <a:solidFill>
                  <a:schemeClr val="tx1"/>
                </a:solidFill>
              </a:rPr>
              <a:t>de Sistemas </a:t>
            </a:r>
            <a:r>
              <a:rPr lang="pt-BR" sz="6000" dirty="0">
                <a:solidFill>
                  <a:schemeClr val="tx1"/>
                </a:solidFill>
              </a:rPr>
              <a:t>Operacionais</a:t>
            </a:r>
          </a:p>
        </p:txBody>
      </p:sp>
    </p:spTree>
    <p:extLst>
      <p:ext uri="{BB962C8B-B14F-4D97-AF65-F5344CB8AC3E}">
        <p14:creationId xmlns:p14="http://schemas.microsoft.com/office/powerpoint/2010/main" val="391455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ço Reservado para Conteúdo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29" y="1404971"/>
            <a:ext cx="5739492" cy="495326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Concorrência de programas e processos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81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10139"/>
            <a:ext cx="9174589" cy="4895460"/>
          </a:xfrm>
        </p:spPr>
        <p:txBody>
          <a:bodyPr>
            <a:normAutofit/>
          </a:bodyPr>
          <a:lstStyle/>
          <a:p>
            <a:r>
              <a:rPr lang="pt-BR" sz="2600" b="1" dirty="0"/>
              <a:t>Em um sistema multiusuário, cada usuário tem seu programa associado a um processo.</a:t>
            </a:r>
          </a:p>
          <a:p>
            <a:endParaRPr lang="pt-BR" sz="2600" b="1" dirty="0"/>
          </a:p>
          <a:p>
            <a:r>
              <a:rPr lang="pt-BR" sz="2600" b="1" dirty="0"/>
              <a:t>Um processo também pode ser definido como o ambiente onde um programa é executado!</a:t>
            </a:r>
          </a:p>
          <a:p>
            <a:pPr lvl="1"/>
            <a:r>
              <a:rPr lang="pt-BR" sz="2400" b="1" dirty="0" smtClean="0"/>
              <a:t>Possui </a:t>
            </a:r>
            <a:r>
              <a:rPr lang="pt-BR" sz="2400" b="1" dirty="0"/>
              <a:t>informações sobre a execução, quantidade de recursos do sistema que cada programa pode utilizar, como o espaço de endereçamento da memória principal, tempo de processador e área em disco.</a:t>
            </a:r>
          </a:p>
          <a:p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Processo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22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10139"/>
            <a:ext cx="9174589" cy="4895460"/>
          </a:xfrm>
        </p:spPr>
        <p:txBody>
          <a:bodyPr>
            <a:normAutofit/>
          </a:bodyPr>
          <a:lstStyle/>
          <a:p>
            <a:r>
              <a:rPr lang="pt-BR" sz="2600" b="1" dirty="0"/>
              <a:t>Um processo é formado por três partes:</a:t>
            </a:r>
          </a:p>
          <a:p>
            <a:pPr lvl="1"/>
            <a:r>
              <a:rPr lang="pt-BR" sz="2400" b="1" dirty="0" smtClean="0"/>
              <a:t>contexto </a:t>
            </a:r>
            <a:r>
              <a:rPr lang="pt-BR" sz="2400" b="1" dirty="0"/>
              <a:t>de hardware</a:t>
            </a:r>
          </a:p>
          <a:p>
            <a:pPr lvl="1"/>
            <a:r>
              <a:rPr lang="pt-BR" sz="2400" b="1" dirty="0" smtClean="0"/>
              <a:t>contexto </a:t>
            </a:r>
            <a:r>
              <a:rPr lang="pt-BR" sz="2400" b="1" dirty="0"/>
              <a:t>de software</a:t>
            </a:r>
          </a:p>
          <a:p>
            <a:pPr lvl="1"/>
            <a:r>
              <a:rPr lang="pt-BR" sz="2400" b="1" dirty="0" smtClean="0"/>
              <a:t>espaço </a:t>
            </a:r>
            <a:r>
              <a:rPr lang="pt-BR" sz="2400" b="1" dirty="0"/>
              <a:t>de endereçamento</a:t>
            </a:r>
          </a:p>
          <a:p>
            <a:endParaRPr lang="pt-BR" sz="2600" b="1" dirty="0"/>
          </a:p>
          <a:p>
            <a:r>
              <a:rPr lang="pt-BR" sz="2600" b="1" dirty="0"/>
              <a:t>Juntos mantêm todas as informações necessárias à execução de um programa!</a:t>
            </a:r>
          </a:p>
          <a:p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Processo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95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2655455"/>
            <a:ext cx="9174589" cy="2628121"/>
          </a:xfrm>
        </p:spPr>
        <p:txBody>
          <a:bodyPr>
            <a:normAutofit/>
          </a:bodyPr>
          <a:lstStyle/>
          <a:p>
            <a:r>
              <a:rPr lang="pt-BR" sz="2600" b="1" dirty="0"/>
              <a:t>Contexto de Hardware</a:t>
            </a:r>
          </a:p>
          <a:p>
            <a:r>
              <a:rPr lang="pt-BR" sz="2600" b="1" dirty="0"/>
              <a:t>Contexto de Software</a:t>
            </a:r>
          </a:p>
          <a:p>
            <a:r>
              <a:rPr lang="pt-BR" sz="2600" b="1" dirty="0"/>
              <a:t>Espaço de Endereçamento</a:t>
            </a:r>
          </a:p>
          <a:p>
            <a:r>
              <a:rPr lang="pt-BR" sz="2600" b="1" dirty="0"/>
              <a:t>Bloco de Controle do Processo</a:t>
            </a:r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Estrutura do processo</a:t>
            </a:r>
            <a:endParaRPr lang="pt-BR" b="1" dirty="0">
              <a:solidFill>
                <a:schemeClr val="tx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846" y="1931800"/>
            <a:ext cx="3181794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0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10139"/>
            <a:ext cx="9174589" cy="4895460"/>
          </a:xfrm>
        </p:spPr>
        <p:txBody>
          <a:bodyPr>
            <a:normAutofit lnSpcReduction="10000"/>
          </a:bodyPr>
          <a:lstStyle/>
          <a:p>
            <a:r>
              <a:rPr lang="pt-BR" sz="2600" b="1" dirty="0"/>
              <a:t>O contexto de hardware de um processo armazena o conteúdo dos registradores gerais da UCP, além </a:t>
            </a:r>
            <a:r>
              <a:rPr lang="pt-BR" sz="2600" b="1" dirty="0" err="1"/>
              <a:t>dE</a:t>
            </a:r>
            <a:r>
              <a:rPr lang="pt-BR" sz="2600" b="1" dirty="0"/>
              <a:t> registradores de uso </a:t>
            </a:r>
            <a:r>
              <a:rPr lang="pt-BR" sz="2600" b="1" dirty="0" err="1"/>
              <a:t>específico</a:t>
            </a:r>
            <a:r>
              <a:rPr lang="pt-BR" sz="2600" b="1" dirty="0"/>
              <a:t>.</a:t>
            </a:r>
          </a:p>
          <a:p>
            <a:endParaRPr lang="pt-BR" sz="2600" b="1" dirty="0"/>
          </a:p>
          <a:p>
            <a:r>
              <a:rPr lang="pt-BR" sz="2600" b="1" dirty="0"/>
              <a:t>Quando um processo está em execução, o seu contexto de hardware está armazenado nos registradores do processador!</a:t>
            </a:r>
          </a:p>
          <a:p>
            <a:endParaRPr lang="pt-BR" sz="2600" b="1" dirty="0"/>
          </a:p>
          <a:p>
            <a:r>
              <a:rPr lang="pt-BR" sz="2600" b="1" dirty="0"/>
              <a:t>No momento em que o processo perde a utilização da UCP, o sistema salva as informações no contexto de hardware do processo.</a:t>
            </a:r>
          </a:p>
          <a:p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Contexto de Hardware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35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4701"/>
            <a:ext cx="9174589" cy="4540897"/>
          </a:xfrm>
        </p:spPr>
        <p:txBody>
          <a:bodyPr>
            <a:normAutofit/>
          </a:bodyPr>
          <a:lstStyle/>
          <a:p>
            <a:r>
              <a:rPr lang="pt-BR" sz="2600" b="1" dirty="0"/>
              <a:t>Fundamental para a implementação dos sistemas </a:t>
            </a:r>
            <a:r>
              <a:rPr lang="pt-BR" sz="2600" b="1" dirty="0" err="1"/>
              <a:t>multiprogramáveis</a:t>
            </a:r>
            <a:r>
              <a:rPr lang="pt-BR" sz="2600" b="1" dirty="0"/>
              <a:t>, onde os processos se alternam na utilização da UCP, podendo ser interrompidos e, posteriormente, restaurados.</a:t>
            </a:r>
          </a:p>
          <a:p>
            <a:endParaRPr lang="pt-BR" sz="2600" b="1" dirty="0"/>
          </a:p>
          <a:p>
            <a:r>
              <a:rPr lang="pt-BR" sz="2600" b="1" dirty="0"/>
              <a:t>O sistema operacional gerencia a mudança de contexto, base para a implementação da concorrência.</a:t>
            </a:r>
          </a:p>
          <a:p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Contexto de Hardware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03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ço Reservado para Conteúdo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123" y="1371210"/>
            <a:ext cx="4743419" cy="5466837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Mudança de Contexto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04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10139"/>
            <a:ext cx="9174589" cy="4895460"/>
          </a:xfrm>
        </p:spPr>
        <p:txBody>
          <a:bodyPr>
            <a:normAutofit lnSpcReduction="10000"/>
          </a:bodyPr>
          <a:lstStyle/>
          <a:p>
            <a:r>
              <a:rPr lang="pt-BR" sz="2600" b="1" dirty="0"/>
              <a:t>No contexto de software de um processo são especificados limites e características dos recursos que podem ser alocados pelo processo.</a:t>
            </a:r>
          </a:p>
          <a:p>
            <a:pPr lvl="1"/>
            <a:r>
              <a:rPr lang="pt-BR" sz="2400" b="1" dirty="0" smtClean="0"/>
              <a:t>número </a:t>
            </a:r>
            <a:r>
              <a:rPr lang="pt-BR" sz="2400" b="1" dirty="0"/>
              <a:t>máximo de arquivos abertos simultaneamente</a:t>
            </a:r>
          </a:p>
          <a:p>
            <a:pPr lvl="1"/>
            <a:r>
              <a:rPr lang="pt-BR" sz="2400" b="1" dirty="0" smtClean="0"/>
              <a:t>prioridade </a:t>
            </a:r>
            <a:r>
              <a:rPr lang="pt-BR" sz="2400" b="1" dirty="0"/>
              <a:t>de execução</a:t>
            </a:r>
          </a:p>
          <a:p>
            <a:pPr lvl="1"/>
            <a:r>
              <a:rPr lang="pt-BR" sz="2400" b="1" dirty="0" smtClean="0"/>
              <a:t>tamanho </a:t>
            </a:r>
            <a:r>
              <a:rPr lang="pt-BR" sz="2400" b="1" dirty="0"/>
              <a:t>do buffer (região de memória física) para operações de E/S</a:t>
            </a:r>
          </a:p>
          <a:p>
            <a:endParaRPr lang="pt-BR" sz="2600" b="1" dirty="0"/>
          </a:p>
          <a:p>
            <a:r>
              <a:rPr lang="pt-BR" sz="2600" b="1" dirty="0"/>
              <a:t>Essas características são determinadas no momento da criação do processo, enquanto outras podem ser alteradas durante sua existência.</a:t>
            </a:r>
          </a:p>
          <a:p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Contexto de Software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20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06081"/>
            <a:ext cx="9174589" cy="4699517"/>
          </a:xfrm>
        </p:spPr>
        <p:txBody>
          <a:bodyPr>
            <a:normAutofit/>
          </a:bodyPr>
          <a:lstStyle/>
          <a:p>
            <a:r>
              <a:rPr lang="pt-BR" sz="2600" b="1" dirty="0"/>
              <a:t>A maior parte das informações do contexto de software do processo provém de um arquivo do sistema operacional, conhecido como arquivo de usuários</a:t>
            </a:r>
          </a:p>
          <a:p>
            <a:endParaRPr lang="pt-BR" sz="2600" b="1" dirty="0"/>
          </a:p>
          <a:p>
            <a:r>
              <a:rPr lang="pt-BR" sz="2600" b="1" dirty="0"/>
              <a:t>Neste arquivo são especificados os limites dos recursos que cada processo pode alocar, sendo gerenciado pelo administrador do sistema.</a:t>
            </a:r>
          </a:p>
          <a:p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Contexto de Software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60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258007"/>
            <a:ext cx="9174589" cy="4447591"/>
          </a:xfrm>
        </p:spPr>
        <p:txBody>
          <a:bodyPr>
            <a:normAutofit/>
          </a:bodyPr>
          <a:lstStyle/>
          <a:p>
            <a:r>
              <a:rPr lang="pt-BR" sz="2600" b="1" dirty="0"/>
              <a:t>O contexto de software é composto por três grupos de informações sobre o processo</a:t>
            </a:r>
          </a:p>
          <a:p>
            <a:pPr lvl="1"/>
            <a:r>
              <a:rPr lang="pt-BR" sz="2400" b="1" dirty="0" smtClean="0"/>
              <a:t>identificação</a:t>
            </a:r>
            <a:endParaRPr lang="pt-BR" sz="2400" b="1" dirty="0"/>
          </a:p>
          <a:p>
            <a:pPr lvl="1"/>
            <a:r>
              <a:rPr lang="pt-BR" sz="2400" b="1" dirty="0" smtClean="0"/>
              <a:t>quotas</a:t>
            </a:r>
            <a:endParaRPr lang="pt-BR" sz="2400" b="1" dirty="0"/>
          </a:p>
          <a:p>
            <a:pPr lvl="1"/>
            <a:r>
              <a:rPr lang="pt-BR" sz="2400" b="1" dirty="0" smtClean="0"/>
              <a:t>privilégios</a:t>
            </a:r>
            <a:endParaRPr lang="pt-BR" sz="2400" b="1" dirty="0"/>
          </a:p>
          <a:p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Contexto de Software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85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8974" y="3287486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Gerenciamento de Processos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92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10139"/>
            <a:ext cx="9174589" cy="4895460"/>
          </a:xfrm>
        </p:spPr>
        <p:txBody>
          <a:bodyPr>
            <a:normAutofit fontScale="77500" lnSpcReduction="20000"/>
          </a:bodyPr>
          <a:lstStyle/>
          <a:p>
            <a:r>
              <a:rPr lang="pt-BR" sz="2600" b="1" u="sng" dirty="0"/>
              <a:t>Identificação</a:t>
            </a:r>
          </a:p>
          <a:p>
            <a:r>
              <a:rPr lang="pt-BR" sz="2600" b="1" dirty="0"/>
              <a:t>Cada processo criado pelo sistema recebe uma identificação única (PID — </a:t>
            </a:r>
            <a:r>
              <a:rPr lang="pt-BR" sz="2600" b="1" dirty="0" err="1"/>
              <a:t>process</a:t>
            </a:r>
            <a:r>
              <a:rPr lang="pt-BR" sz="2600" b="1" dirty="0"/>
              <a:t> </a:t>
            </a:r>
            <a:r>
              <a:rPr lang="pt-BR" sz="2600" b="1" dirty="0" err="1"/>
              <a:t>identification</a:t>
            </a:r>
            <a:r>
              <a:rPr lang="pt-BR" sz="2600" b="1" dirty="0"/>
              <a:t>)</a:t>
            </a:r>
          </a:p>
          <a:p>
            <a:pPr lvl="1"/>
            <a:r>
              <a:rPr lang="pt-BR" sz="2400" b="1" dirty="0" smtClean="0"/>
              <a:t>Representada </a:t>
            </a:r>
            <a:r>
              <a:rPr lang="pt-BR" sz="2400" b="1" dirty="0"/>
              <a:t>por um número</a:t>
            </a:r>
          </a:p>
          <a:p>
            <a:endParaRPr lang="pt-BR" sz="2600" b="1" dirty="0"/>
          </a:p>
          <a:p>
            <a:r>
              <a:rPr lang="pt-BR" sz="2600" b="1" dirty="0"/>
              <a:t>Através do PID, o sistema operacional e outros processos podem fazer referência a qualquer processo existente, consultando seu contexto ou alterando uma de suas características.</a:t>
            </a:r>
          </a:p>
          <a:p>
            <a:endParaRPr lang="pt-BR" sz="2600" b="1" dirty="0"/>
          </a:p>
          <a:p>
            <a:r>
              <a:rPr lang="pt-BR" sz="2600" b="1" dirty="0"/>
              <a:t>Detalhes:</a:t>
            </a:r>
          </a:p>
          <a:p>
            <a:r>
              <a:rPr lang="pt-BR" sz="2600" b="1" dirty="0"/>
              <a:t>O processo também possui a identificação do usuário ou processo que o criou (</a:t>
            </a:r>
            <a:r>
              <a:rPr lang="pt-BR" sz="2600" b="1" dirty="0" err="1"/>
              <a:t>owner</a:t>
            </a:r>
            <a:r>
              <a:rPr lang="pt-BR" sz="2600" b="1" dirty="0"/>
              <a:t>).</a:t>
            </a:r>
          </a:p>
          <a:p>
            <a:r>
              <a:rPr lang="pt-BR" sz="2600" b="1" dirty="0"/>
              <a:t>Cada usuário possui uma identificação única no sistema (UID — </a:t>
            </a:r>
            <a:r>
              <a:rPr lang="pt-BR" sz="2600" b="1" dirty="0" err="1"/>
              <a:t>user</a:t>
            </a:r>
            <a:r>
              <a:rPr lang="pt-BR" sz="2600" b="1" dirty="0"/>
              <a:t> </a:t>
            </a:r>
            <a:r>
              <a:rPr lang="pt-BR" sz="2600" b="1" dirty="0" err="1"/>
              <a:t>identification</a:t>
            </a:r>
            <a:r>
              <a:rPr lang="pt-BR" sz="2600" b="1" dirty="0"/>
              <a:t>),  atribuída ao processo no momento de sua criação.</a:t>
            </a:r>
          </a:p>
          <a:p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Contexto de Software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57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10139"/>
            <a:ext cx="9174589" cy="4895460"/>
          </a:xfrm>
        </p:spPr>
        <p:txBody>
          <a:bodyPr>
            <a:normAutofit fontScale="92500" lnSpcReduction="20000"/>
          </a:bodyPr>
          <a:lstStyle/>
          <a:p>
            <a:r>
              <a:rPr lang="pt-BR" sz="2600" b="1" u="sng" dirty="0" smtClean="0"/>
              <a:t>Quotas</a:t>
            </a:r>
          </a:p>
          <a:p>
            <a:r>
              <a:rPr lang="pt-BR" sz="2600" b="1" dirty="0"/>
              <a:t>As quotas são os limites de cada recurso do sistema que um processo pode alocar.</a:t>
            </a:r>
          </a:p>
          <a:p>
            <a:endParaRPr lang="pt-BR" sz="2600" b="1" dirty="0"/>
          </a:p>
          <a:p>
            <a:r>
              <a:rPr lang="pt-BR" sz="2600" b="1" dirty="0"/>
              <a:t>Caso uma quota seja insuficiente, o processo poderá ser executado lentamente, interrompido durante seu processamento ou mesmo não ser executado.</a:t>
            </a:r>
          </a:p>
          <a:p>
            <a:endParaRPr lang="pt-BR" sz="2600" b="1" dirty="0"/>
          </a:p>
          <a:p>
            <a:r>
              <a:rPr lang="pt-BR" sz="2600" b="1" dirty="0"/>
              <a:t>Ex.:</a:t>
            </a:r>
          </a:p>
          <a:p>
            <a:r>
              <a:rPr lang="pt-BR" sz="2600" b="1" dirty="0" smtClean="0"/>
              <a:t>Número </a:t>
            </a:r>
            <a:r>
              <a:rPr lang="pt-BR" sz="2600" b="1" dirty="0"/>
              <a:t>máximo de arquivos abertos </a:t>
            </a:r>
            <a:r>
              <a:rPr lang="pt-BR" sz="2600" b="1" dirty="0" smtClean="0"/>
              <a:t>simultaneamente.</a:t>
            </a:r>
            <a:endParaRPr lang="pt-BR" sz="2600" b="1" dirty="0"/>
          </a:p>
          <a:p>
            <a:r>
              <a:rPr lang="pt-BR" sz="2600" b="1" dirty="0" smtClean="0"/>
              <a:t>Tamanho </a:t>
            </a:r>
            <a:r>
              <a:rPr lang="pt-BR" sz="2600" b="1" dirty="0"/>
              <a:t>máximo de memória principal e secundária que o processo pode </a:t>
            </a:r>
            <a:r>
              <a:rPr lang="pt-BR" sz="2600" b="1" dirty="0" smtClean="0"/>
              <a:t>alocar</a:t>
            </a:r>
            <a:r>
              <a:rPr lang="pt-BR" sz="2600" b="1" dirty="0"/>
              <a:t>.</a:t>
            </a:r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Contexto de Software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0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10139"/>
            <a:ext cx="9174589" cy="4895460"/>
          </a:xfrm>
        </p:spPr>
        <p:txBody>
          <a:bodyPr>
            <a:normAutofit fontScale="92500" lnSpcReduction="20000"/>
          </a:bodyPr>
          <a:lstStyle/>
          <a:p>
            <a:r>
              <a:rPr lang="pt-BR" sz="2600" b="1" u="sng" dirty="0"/>
              <a:t>Privilégios</a:t>
            </a:r>
          </a:p>
          <a:p>
            <a:r>
              <a:rPr lang="pt-BR" sz="2600" b="1" dirty="0"/>
              <a:t>Os privilégios ou direitos definem as ações que um processo pode fazer em relação a </a:t>
            </a:r>
            <a:r>
              <a:rPr lang="pt-BR" sz="2600" b="1" dirty="0" smtClean="0"/>
              <a:t>ele mesmo</a:t>
            </a:r>
            <a:r>
              <a:rPr lang="pt-BR" sz="2600" b="1" dirty="0"/>
              <a:t>, aos demais processos e ao sistema operacional</a:t>
            </a:r>
            <a:r>
              <a:rPr lang="pt-BR" sz="2600" b="1" dirty="0" smtClean="0"/>
              <a:t>.</a:t>
            </a:r>
            <a:endParaRPr lang="pt-BR" sz="2600" b="1" dirty="0"/>
          </a:p>
          <a:p>
            <a:pPr marL="0" indent="0">
              <a:buNone/>
            </a:pPr>
            <a:endParaRPr lang="pt-BR" sz="2600" b="1" dirty="0"/>
          </a:p>
          <a:p>
            <a:r>
              <a:rPr lang="pt-BR" sz="2600" b="1" dirty="0"/>
              <a:t>Privilégios que afetam o próprio processo permitem que suas características possam ser alteradas</a:t>
            </a:r>
          </a:p>
          <a:p>
            <a:pPr lvl="1"/>
            <a:r>
              <a:rPr lang="pt-BR" sz="2400" b="1" dirty="0" smtClean="0"/>
              <a:t>Prioridade </a:t>
            </a:r>
            <a:r>
              <a:rPr lang="pt-BR" sz="2400" b="1" dirty="0"/>
              <a:t>de execução, limites alocados na memória principal e secundária, etc...</a:t>
            </a:r>
          </a:p>
          <a:p>
            <a:endParaRPr lang="pt-BR" sz="2600" b="1" dirty="0"/>
          </a:p>
          <a:p>
            <a:r>
              <a:rPr lang="pt-BR" sz="2600" b="1" dirty="0"/>
              <a:t>Já os privilégios que afetam os demais processos permitem, além da alteração de suas próprias características, alterar as de outros processos.</a:t>
            </a:r>
          </a:p>
          <a:p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Contexto de Software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57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10139"/>
            <a:ext cx="9174589" cy="4895460"/>
          </a:xfrm>
        </p:spPr>
        <p:txBody>
          <a:bodyPr>
            <a:normAutofit/>
          </a:bodyPr>
          <a:lstStyle/>
          <a:p>
            <a:r>
              <a:rPr lang="pt-BR" sz="2600" b="1" dirty="0"/>
              <a:t>O espaço de endereçamento é a área de memória pertencente ao processo onde instruções e dados do programa são armazenados para execução.</a:t>
            </a:r>
          </a:p>
          <a:p>
            <a:endParaRPr lang="pt-BR" sz="2600" b="1" dirty="0"/>
          </a:p>
          <a:p>
            <a:r>
              <a:rPr lang="pt-BR" sz="2600" b="1" dirty="0"/>
              <a:t>Cada processo possui seu próprio espaço de endereçamento</a:t>
            </a:r>
          </a:p>
          <a:p>
            <a:pPr lvl="1"/>
            <a:r>
              <a:rPr lang="pt-BR" sz="2400" b="1" dirty="0" smtClean="0"/>
              <a:t>...</a:t>
            </a:r>
            <a:r>
              <a:rPr lang="pt-BR" sz="2400" b="1" dirty="0"/>
              <a:t>deve ser devidamente protegido do acesso dos demais processos.</a:t>
            </a:r>
          </a:p>
          <a:p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Espaço de Endereçamento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0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ço Reservado para Conteúdo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7" y="1455671"/>
            <a:ext cx="5797695" cy="4664401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Características da estrutura de um processo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0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34073"/>
            <a:ext cx="9174589" cy="4671526"/>
          </a:xfrm>
        </p:spPr>
        <p:txBody>
          <a:bodyPr>
            <a:normAutofit/>
          </a:bodyPr>
          <a:lstStyle/>
          <a:p>
            <a:r>
              <a:rPr lang="pt-BR" sz="2600" b="1" dirty="0"/>
              <a:t>O processo é implementado pelo sistema operacional através de uma estrutura de dados chamada bloco de controle do processo (</a:t>
            </a:r>
            <a:r>
              <a:rPr lang="pt-BR" sz="2600" b="1" dirty="0" err="1"/>
              <a:t>Process</a:t>
            </a:r>
            <a:r>
              <a:rPr lang="pt-BR" sz="2600" b="1" dirty="0"/>
              <a:t> </a:t>
            </a:r>
            <a:r>
              <a:rPr lang="pt-BR" sz="2600" b="1" dirty="0" err="1"/>
              <a:t>Control</a:t>
            </a:r>
            <a:r>
              <a:rPr lang="pt-BR" sz="2600" b="1" dirty="0"/>
              <a:t> </a:t>
            </a:r>
            <a:r>
              <a:rPr lang="pt-BR" sz="2600" b="1" dirty="0" err="1"/>
              <a:t>Block</a:t>
            </a:r>
            <a:r>
              <a:rPr lang="pt-BR" sz="2600" b="1" dirty="0"/>
              <a:t> — PCB).</a:t>
            </a:r>
          </a:p>
          <a:p>
            <a:endParaRPr lang="pt-BR" sz="2600" b="1" dirty="0"/>
          </a:p>
          <a:p>
            <a:r>
              <a:rPr lang="pt-BR" sz="2600" b="1" dirty="0"/>
              <a:t>A partir do PCB, o sistema operacional mantém todas as informações sobre o contexto de hardware, contexto de software e espaço de endereçamento de cada processo</a:t>
            </a:r>
            <a:r>
              <a:rPr lang="pt-BR" sz="2600" b="1" dirty="0" smtClean="0"/>
              <a:t>.</a:t>
            </a:r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Bloco de Controle do Processo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12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3928187"/>
            <a:ext cx="9174589" cy="2777411"/>
          </a:xfrm>
        </p:spPr>
        <p:txBody>
          <a:bodyPr>
            <a:normAutofit fontScale="92500" lnSpcReduction="10000"/>
          </a:bodyPr>
          <a:lstStyle/>
          <a:p>
            <a:r>
              <a:rPr lang="pt-BR" sz="2600" b="1" dirty="0"/>
              <a:t>Detalhes:</a:t>
            </a:r>
          </a:p>
          <a:p>
            <a:r>
              <a:rPr lang="pt-BR" sz="2600" b="1" dirty="0"/>
              <a:t>Os </a:t>
            </a:r>
            <a:r>
              <a:rPr lang="pt-BR" sz="2600" b="1" dirty="0" err="1"/>
              <a:t>PCBs</a:t>
            </a:r>
            <a:r>
              <a:rPr lang="pt-BR" sz="2600" b="1" dirty="0"/>
              <a:t> de todos os processos ativos residem na memória principal em uma área exclusiva do sistema operacional.</a:t>
            </a:r>
          </a:p>
          <a:p>
            <a:r>
              <a:rPr lang="pt-BR" sz="2600" b="1" dirty="0"/>
              <a:t>O tamanho desta área, geralmente, é limitado por um parâmetro do sistema operacional que permite especificar o número máximo de processos que podem ser suportados simultaneamente pelo sistema.</a:t>
            </a:r>
          </a:p>
          <a:p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Bloco de Controle do Processo</a:t>
            </a:r>
            <a:endParaRPr lang="pt-BR" b="1" dirty="0">
              <a:solidFill>
                <a:schemeClr val="tx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975" y="1364458"/>
            <a:ext cx="2145278" cy="277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2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10139"/>
            <a:ext cx="9174589" cy="4895460"/>
          </a:xfrm>
        </p:spPr>
        <p:txBody>
          <a:bodyPr>
            <a:normAutofit lnSpcReduction="10000"/>
          </a:bodyPr>
          <a:lstStyle/>
          <a:p>
            <a:r>
              <a:rPr lang="pt-BR" sz="2600" b="1" dirty="0"/>
              <a:t>Em um sistema </a:t>
            </a:r>
            <a:r>
              <a:rPr lang="pt-BR" sz="2600" b="1" dirty="0" err="1"/>
              <a:t>multiprogramável</a:t>
            </a:r>
            <a:r>
              <a:rPr lang="pt-BR" sz="2600" b="1" dirty="0"/>
              <a:t>, um processo não deve alocar exclusivamente a UCP, de forma que exista um compartilhamento no uso do processador.</a:t>
            </a:r>
          </a:p>
          <a:p>
            <a:r>
              <a:rPr lang="pt-BR" sz="2600" b="1" dirty="0"/>
              <a:t>Os processos passam por diferentes estados ao longo do seu processamento...</a:t>
            </a:r>
          </a:p>
          <a:p>
            <a:pPr lvl="1"/>
            <a:r>
              <a:rPr lang="pt-BR" sz="2400" b="1" dirty="0" smtClean="0"/>
              <a:t>eventos </a:t>
            </a:r>
            <a:r>
              <a:rPr lang="pt-BR" sz="2400" b="1" dirty="0"/>
              <a:t>gerados pelo sistema operacional ou pelo próprio processo</a:t>
            </a:r>
          </a:p>
          <a:p>
            <a:endParaRPr lang="pt-BR" sz="2600" b="1" dirty="0"/>
          </a:p>
          <a:p>
            <a:r>
              <a:rPr lang="pt-BR" sz="2600" b="1" dirty="0"/>
              <a:t>Execução (</a:t>
            </a:r>
            <a:r>
              <a:rPr lang="pt-BR" sz="2600" b="1" dirty="0" err="1"/>
              <a:t>running</a:t>
            </a:r>
            <a:r>
              <a:rPr lang="pt-BR" sz="2600" b="1" dirty="0"/>
              <a:t>)</a:t>
            </a:r>
          </a:p>
          <a:p>
            <a:r>
              <a:rPr lang="pt-BR" sz="2600" b="1" dirty="0"/>
              <a:t>Pronto (</a:t>
            </a:r>
            <a:r>
              <a:rPr lang="pt-BR" sz="2600" b="1" dirty="0" err="1"/>
              <a:t>ready</a:t>
            </a:r>
            <a:r>
              <a:rPr lang="pt-BR" sz="2600" b="1" dirty="0"/>
              <a:t>)</a:t>
            </a:r>
          </a:p>
          <a:p>
            <a:r>
              <a:rPr lang="pt-BR" sz="2600" b="1" dirty="0"/>
              <a:t>Espera (</a:t>
            </a:r>
            <a:r>
              <a:rPr lang="pt-BR" sz="2600" b="1" dirty="0" err="1"/>
              <a:t>wait</a:t>
            </a:r>
            <a:r>
              <a:rPr lang="pt-BR" sz="2600" b="1" dirty="0"/>
              <a:t>)</a:t>
            </a:r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Estados do Processo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24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10139"/>
            <a:ext cx="9174589" cy="4895460"/>
          </a:xfrm>
        </p:spPr>
        <p:txBody>
          <a:bodyPr>
            <a:normAutofit fontScale="85000" lnSpcReduction="10000"/>
          </a:bodyPr>
          <a:lstStyle/>
          <a:p>
            <a:r>
              <a:rPr lang="pt-BR" sz="2600" b="1" u="sng" dirty="0"/>
              <a:t>Execução (</a:t>
            </a:r>
            <a:r>
              <a:rPr lang="pt-BR" sz="2600" b="1" u="sng" dirty="0" err="1"/>
              <a:t>running</a:t>
            </a:r>
            <a:r>
              <a:rPr lang="pt-BR" sz="2600" b="1" u="sng" dirty="0"/>
              <a:t>)</a:t>
            </a:r>
          </a:p>
          <a:p>
            <a:endParaRPr lang="pt-BR" sz="2600" b="1" dirty="0" smtClean="0"/>
          </a:p>
          <a:p>
            <a:r>
              <a:rPr lang="pt-BR" sz="2600" b="1" dirty="0" smtClean="0"/>
              <a:t>Quando </a:t>
            </a:r>
            <a:r>
              <a:rPr lang="pt-BR" sz="2600" b="1" dirty="0"/>
              <a:t>o processo está sendo processado pela UCP!</a:t>
            </a:r>
          </a:p>
          <a:p>
            <a:endParaRPr lang="pt-BR" sz="2600" b="1" dirty="0"/>
          </a:p>
          <a:p>
            <a:r>
              <a:rPr lang="pt-BR" sz="2600" b="1" dirty="0"/>
              <a:t>Em sistemas com apenas uma UCP, somente um processo pode estar sendo executado em um dado instante de tempo.</a:t>
            </a:r>
          </a:p>
          <a:p>
            <a:r>
              <a:rPr lang="pt-BR" sz="2600" b="1" dirty="0"/>
              <a:t>Os processos se alternam na utilização do processador seguindo uma política estabelecida pelo sistema operacional.</a:t>
            </a:r>
          </a:p>
          <a:p>
            <a:endParaRPr lang="pt-BR" sz="2600" b="1" dirty="0"/>
          </a:p>
          <a:p>
            <a:r>
              <a:rPr lang="pt-BR" sz="2600" b="1" dirty="0"/>
              <a:t>Em sistemas com múltiplos processadores, existe a possibilidade de mais de um processo ser executado ao mesmo tempo.</a:t>
            </a:r>
          </a:p>
          <a:p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Estados do Processo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61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10139"/>
            <a:ext cx="9174589" cy="4895460"/>
          </a:xfrm>
        </p:spPr>
        <p:txBody>
          <a:bodyPr>
            <a:normAutofit fontScale="92500" lnSpcReduction="20000"/>
          </a:bodyPr>
          <a:lstStyle/>
          <a:p>
            <a:r>
              <a:rPr lang="pt-BR" sz="2600" b="1" u="sng" dirty="0"/>
              <a:t>Pronto (</a:t>
            </a:r>
            <a:r>
              <a:rPr lang="pt-BR" sz="2600" b="1" u="sng" dirty="0" err="1"/>
              <a:t>ready</a:t>
            </a:r>
            <a:r>
              <a:rPr lang="pt-BR" sz="2600" b="1" u="sng" dirty="0"/>
              <a:t>)</a:t>
            </a:r>
          </a:p>
          <a:p>
            <a:endParaRPr lang="pt-BR" sz="2600" b="1" dirty="0"/>
          </a:p>
          <a:p>
            <a:r>
              <a:rPr lang="pt-BR" sz="2600" b="1" dirty="0"/>
              <a:t>Quando o processo aguarda apenas para ser executado!</a:t>
            </a:r>
          </a:p>
          <a:p>
            <a:r>
              <a:rPr lang="pt-BR" sz="2600" b="1" dirty="0"/>
              <a:t>O sistema operacional é responsável por determinar a ordem e os critérios pelos quais os processos  em estado de pronto devem fazer uso do processador.</a:t>
            </a:r>
          </a:p>
          <a:p>
            <a:pPr lvl="1"/>
            <a:r>
              <a:rPr lang="pt-BR" sz="2400" b="1" dirty="0" smtClean="0"/>
              <a:t>Escalonamento</a:t>
            </a:r>
            <a:r>
              <a:rPr lang="pt-BR" sz="2400" b="1" dirty="0"/>
              <a:t>!</a:t>
            </a:r>
          </a:p>
          <a:p>
            <a:endParaRPr lang="pt-BR" sz="2600" b="1" dirty="0"/>
          </a:p>
          <a:p>
            <a:r>
              <a:rPr lang="pt-BR" sz="2600" b="1" dirty="0"/>
              <a:t>Em geral existem vários processos no sistema no estado de pronto organizados em listas encadeadas.</a:t>
            </a:r>
          </a:p>
          <a:p>
            <a:pPr lvl="1"/>
            <a:r>
              <a:rPr lang="pt-BR" sz="2400" b="1" dirty="0" smtClean="0"/>
              <a:t>...</a:t>
            </a:r>
            <a:r>
              <a:rPr lang="pt-BR" sz="2400" b="1" dirty="0"/>
              <a:t>devem estar ordenados pela sua importância, permitindo que processos mais prioritários sejam selecionados primeiramente.</a:t>
            </a:r>
          </a:p>
          <a:p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Estados do Processo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66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0B5F7E3B-C5F1-40E0-A491-558BAFBC11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245E97B-9BE6-4009-9A9D-1FB2E10FF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895" y="816638"/>
            <a:ext cx="3646932" cy="5224724"/>
          </a:xfrm>
        </p:spPr>
        <p:txBody>
          <a:bodyPr anchor="ctr"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Processo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2783" y="334297"/>
            <a:ext cx="6975878" cy="6017342"/>
          </a:xfrm>
        </p:spPr>
        <p:txBody>
          <a:bodyPr anchor="ctr">
            <a:noAutofit/>
          </a:bodyPr>
          <a:lstStyle/>
          <a:p>
            <a:r>
              <a:rPr lang="pt-BR" sz="2000" b="1" dirty="0"/>
              <a:t>A gerência de um ambiente </a:t>
            </a:r>
            <a:r>
              <a:rPr lang="pt-BR" sz="2000" b="1" dirty="0" err="1"/>
              <a:t>multiprogramável</a:t>
            </a:r>
            <a:r>
              <a:rPr lang="pt-BR" sz="2000" b="1" dirty="0"/>
              <a:t> é função exclusiva do sistema operacional!</a:t>
            </a:r>
          </a:p>
          <a:p>
            <a:pPr lvl="1"/>
            <a:r>
              <a:rPr lang="pt-BR" sz="2000" b="1" dirty="0" smtClean="0"/>
              <a:t> Controla</a:t>
            </a:r>
            <a:r>
              <a:rPr lang="pt-BR" sz="2000" b="1" dirty="0"/>
              <a:t>...</a:t>
            </a:r>
          </a:p>
          <a:p>
            <a:pPr lvl="1"/>
            <a:r>
              <a:rPr lang="pt-BR" sz="2000" b="1" dirty="0"/>
              <a:t>	Execução dos diversos programas;</a:t>
            </a:r>
          </a:p>
          <a:p>
            <a:pPr lvl="1"/>
            <a:r>
              <a:rPr lang="pt-BR" sz="2000" b="1" dirty="0"/>
              <a:t>	Uso concorrente do processador e demais recursos</a:t>
            </a:r>
            <a:r>
              <a:rPr lang="pt-BR" sz="2000" b="1" dirty="0" smtClean="0"/>
              <a:t>;</a:t>
            </a:r>
          </a:p>
          <a:p>
            <a:pPr lvl="1"/>
            <a:endParaRPr lang="pt-BR" sz="2000" b="1" dirty="0"/>
          </a:p>
          <a:p>
            <a:r>
              <a:rPr lang="pt-BR" sz="2000" b="1" dirty="0"/>
              <a:t>Para isso, um programa ao ser executado deve estar sempre associado a um processo!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89936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10139"/>
            <a:ext cx="9174589" cy="4895460"/>
          </a:xfrm>
        </p:spPr>
        <p:txBody>
          <a:bodyPr>
            <a:normAutofit lnSpcReduction="10000"/>
          </a:bodyPr>
          <a:lstStyle/>
          <a:p>
            <a:r>
              <a:rPr lang="pt-BR" sz="2600" b="1" u="sng" dirty="0"/>
              <a:t>Espera (</a:t>
            </a:r>
            <a:r>
              <a:rPr lang="pt-BR" sz="2600" b="1" u="sng" dirty="0" err="1"/>
              <a:t>wait</a:t>
            </a:r>
            <a:r>
              <a:rPr lang="pt-BR" sz="2600" b="1" u="sng" dirty="0" smtClean="0"/>
              <a:t>)</a:t>
            </a:r>
          </a:p>
          <a:p>
            <a:endParaRPr lang="pt-BR" sz="2600" b="1" u="sng" dirty="0"/>
          </a:p>
          <a:p>
            <a:r>
              <a:rPr lang="pt-BR" sz="2600" b="1" dirty="0"/>
              <a:t>Quando o processo aguarda por algum evento externo ou por algum recurso para prosseguir seu processamento.</a:t>
            </a:r>
          </a:p>
          <a:p>
            <a:r>
              <a:rPr lang="pt-BR" sz="2600" b="1" dirty="0"/>
              <a:t>	Exemplo: Término de uma operação de entrada/saída ou a espera de uma determinada data e/ou hora para continuar sua execução.</a:t>
            </a:r>
          </a:p>
          <a:p>
            <a:endParaRPr lang="pt-BR" sz="2600" b="1" dirty="0"/>
          </a:p>
          <a:p>
            <a:r>
              <a:rPr lang="pt-BR" sz="2600" b="1" dirty="0"/>
              <a:t>Também chamado de bloqueado (</a:t>
            </a:r>
            <a:r>
              <a:rPr lang="pt-BR" sz="2600" b="1" dirty="0" err="1"/>
              <a:t>blocked</a:t>
            </a:r>
            <a:r>
              <a:rPr lang="pt-BR" sz="2600" b="1" dirty="0"/>
              <a:t>) em alguns sistemas operacionais!</a:t>
            </a:r>
          </a:p>
          <a:p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Estados do Processo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82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10139"/>
            <a:ext cx="9174589" cy="4895460"/>
          </a:xfrm>
        </p:spPr>
        <p:txBody>
          <a:bodyPr>
            <a:normAutofit/>
          </a:bodyPr>
          <a:lstStyle/>
          <a:p>
            <a:r>
              <a:rPr lang="pt-BR" sz="2600" b="1" dirty="0"/>
              <a:t>Um processo muda de estado durante seu processamento em função de eventos originados por ele próprio (eventos voluntários) ou pelo sistema operacional (eventos involuntários).</a:t>
            </a:r>
          </a:p>
          <a:p>
            <a:endParaRPr lang="pt-BR" sz="2600" b="1" dirty="0"/>
          </a:p>
          <a:p>
            <a:r>
              <a:rPr lang="pt-BR" sz="2600" b="1" dirty="0"/>
              <a:t>Pronto -&gt; Execução</a:t>
            </a:r>
          </a:p>
          <a:p>
            <a:r>
              <a:rPr lang="pt-BR" sz="2600" b="1" dirty="0"/>
              <a:t>Execução -&gt; Espera</a:t>
            </a:r>
          </a:p>
          <a:p>
            <a:r>
              <a:rPr lang="pt-BR" sz="2600" b="1" dirty="0"/>
              <a:t>Espera -&gt; Pronto</a:t>
            </a:r>
          </a:p>
          <a:p>
            <a:r>
              <a:rPr lang="pt-BR" sz="2600" b="1" dirty="0"/>
              <a:t>Execução -&gt; Pronto</a:t>
            </a:r>
          </a:p>
          <a:p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Mudanças de Estado do Processo</a:t>
            </a:r>
            <a:endParaRPr lang="pt-BR" b="1" dirty="0">
              <a:solidFill>
                <a:schemeClr val="tx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122" y="3626877"/>
            <a:ext cx="3820058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42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10139"/>
            <a:ext cx="9174589" cy="4895460"/>
          </a:xfrm>
        </p:spPr>
        <p:txBody>
          <a:bodyPr>
            <a:normAutofit/>
          </a:bodyPr>
          <a:lstStyle/>
          <a:p>
            <a:r>
              <a:rPr lang="pt-BR" sz="2600" b="1" u="sng" dirty="0"/>
              <a:t>Pronto -&gt; Execução</a:t>
            </a:r>
          </a:p>
          <a:p>
            <a:endParaRPr lang="pt-BR" sz="2600" b="1" dirty="0" smtClean="0"/>
          </a:p>
          <a:p>
            <a:r>
              <a:rPr lang="pt-BR" sz="2600" b="1" dirty="0" smtClean="0"/>
              <a:t>Após </a:t>
            </a:r>
            <a:r>
              <a:rPr lang="pt-BR" sz="2600" b="1" dirty="0"/>
              <a:t>a criação de um processo, o sistema o coloca em uma lista de processos no estado de pronto, onde aguarda por uma oportunidade para ser executado.</a:t>
            </a:r>
          </a:p>
          <a:p>
            <a:r>
              <a:rPr lang="pt-BR" sz="2600" b="1" dirty="0"/>
              <a:t>Cada sistema operacional tem seus próprios critérios e algoritmos para a escolha da ordem em que os processos serão executados (política de escalonamento).</a:t>
            </a:r>
          </a:p>
          <a:p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Mudanças de Estado do Processo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91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10139"/>
            <a:ext cx="9174589" cy="4895460"/>
          </a:xfrm>
        </p:spPr>
        <p:txBody>
          <a:bodyPr>
            <a:normAutofit/>
          </a:bodyPr>
          <a:lstStyle/>
          <a:p>
            <a:r>
              <a:rPr lang="pt-BR" sz="2600" b="1" u="sng" dirty="0"/>
              <a:t>Execução -&gt; </a:t>
            </a:r>
            <a:r>
              <a:rPr lang="pt-BR" sz="2600" b="1" u="sng" dirty="0" smtClean="0"/>
              <a:t>Espera</a:t>
            </a:r>
          </a:p>
          <a:p>
            <a:endParaRPr lang="pt-BR" sz="2600" b="1" u="sng" dirty="0"/>
          </a:p>
          <a:p>
            <a:r>
              <a:rPr lang="pt-BR" sz="2600" b="1" dirty="0"/>
              <a:t>Um processo em execução passa para o estado de espera por eventos gerados pelo próprio processo ou por eventos externos.</a:t>
            </a:r>
          </a:p>
          <a:p>
            <a:r>
              <a:rPr lang="pt-BR" sz="2600" b="1" dirty="0"/>
              <a:t>Um evento externo é gerado, por exemplo, quando o sistema operacional suspende por um período de tempo a execução de um processo.</a:t>
            </a:r>
          </a:p>
          <a:p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Mudanças de Estado do Processo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16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10139"/>
            <a:ext cx="9174589" cy="4895460"/>
          </a:xfrm>
        </p:spPr>
        <p:txBody>
          <a:bodyPr>
            <a:normAutofit fontScale="92500" lnSpcReduction="10000"/>
          </a:bodyPr>
          <a:lstStyle/>
          <a:p>
            <a:r>
              <a:rPr lang="pt-BR" sz="2600" b="1" u="sng" dirty="0"/>
              <a:t>Espera -&gt; Pronto</a:t>
            </a:r>
          </a:p>
          <a:p>
            <a:endParaRPr lang="pt-BR" sz="2600" b="1" dirty="0" smtClean="0"/>
          </a:p>
          <a:p>
            <a:r>
              <a:rPr lang="pt-BR" sz="2600" b="1" dirty="0" smtClean="0"/>
              <a:t>Um </a:t>
            </a:r>
            <a:r>
              <a:rPr lang="pt-BR" sz="2600" b="1" dirty="0"/>
              <a:t>processo no estado de espera passa para o estado de pronto quando a operação solicitada é atendida ou o recurso esperado é concedido.</a:t>
            </a:r>
          </a:p>
          <a:p>
            <a:r>
              <a:rPr lang="pt-BR" sz="2600" b="1" dirty="0"/>
              <a:t>Um processo no estado de espera sempre terá de passar pelo estado de pronto antes de poder ser novamente selecionado para execução.</a:t>
            </a:r>
          </a:p>
          <a:p>
            <a:endParaRPr lang="pt-BR" sz="2600" b="1" dirty="0"/>
          </a:p>
          <a:p>
            <a:r>
              <a:rPr lang="pt-BR" sz="2600" b="1" dirty="0"/>
              <a:t>Atenção!</a:t>
            </a:r>
          </a:p>
          <a:p>
            <a:r>
              <a:rPr lang="pt-BR" sz="2600" b="1" dirty="0"/>
              <a:t>Não existe a mudança do estado de espera para o estado de execução diretamente.</a:t>
            </a:r>
          </a:p>
          <a:p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Mudanças de Estado do Processo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52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10139"/>
            <a:ext cx="9174589" cy="4895460"/>
          </a:xfrm>
        </p:spPr>
        <p:txBody>
          <a:bodyPr>
            <a:normAutofit/>
          </a:bodyPr>
          <a:lstStyle/>
          <a:p>
            <a:r>
              <a:rPr lang="pt-BR" sz="2600" b="1" u="sng" dirty="0"/>
              <a:t>Execução -&gt; Pronto</a:t>
            </a:r>
          </a:p>
          <a:p>
            <a:endParaRPr lang="pt-BR" sz="2600" b="1" dirty="0" smtClean="0"/>
          </a:p>
          <a:p>
            <a:r>
              <a:rPr lang="pt-BR" sz="2600" b="1" dirty="0" smtClean="0"/>
              <a:t>Um </a:t>
            </a:r>
            <a:r>
              <a:rPr lang="pt-BR" sz="2600" b="1" dirty="0"/>
              <a:t>processo em execução passa para o estado de pronto por eventos gerados pelo sistema.</a:t>
            </a:r>
          </a:p>
          <a:p>
            <a:pPr lvl="1"/>
            <a:r>
              <a:rPr lang="pt-BR" sz="2400" b="1" dirty="0" smtClean="0"/>
              <a:t>Exemplo</a:t>
            </a:r>
            <a:r>
              <a:rPr lang="pt-BR" sz="2400" b="1" dirty="0"/>
              <a:t>: Término da fatia de tempo que o processo possui para sua execução</a:t>
            </a:r>
            <a:r>
              <a:rPr lang="pt-BR" sz="2400" b="1" dirty="0" smtClean="0"/>
              <a:t>.</a:t>
            </a:r>
          </a:p>
          <a:p>
            <a:pPr lvl="1"/>
            <a:endParaRPr lang="pt-BR" sz="2400" b="1" dirty="0"/>
          </a:p>
          <a:p>
            <a:r>
              <a:rPr lang="pt-BR" sz="2600" b="1" dirty="0"/>
              <a:t>Nesse caso, o processo volta para a fila de pronto, onde aguarda por uma nova oportunidade para continuar seu processamento!</a:t>
            </a:r>
          </a:p>
          <a:p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Mudanças de Estado do Processo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83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10139"/>
            <a:ext cx="9174589" cy="4895460"/>
          </a:xfrm>
        </p:spPr>
        <p:txBody>
          <a:bodyPr>
            <a:normAutofit fontScale="92500"/>
          </a:bodyPr>
          <a:lstStyle/>
          <a:p>
            <a:r>
              <a:rPr lang="pt-BR" sz="2600" b="1" dirty="0"/>
              <a:t>Processos são criados e eliminados por motivos diversos!</a:t>
            </a:r>
          </a:p>
          <a:p>
            <a:endParaRPr lang="pt-BR" sz="2600" b="1" dirty="0"/>
          </a:p>
          <a:p>
            <a:r>
              <a:rPr lang="pt-BR" sz="2600" b="1" dirty="0"/>
              <a:t>Criação (new)</a:t>
            </a:r>
          </a:p>
          <a:p>
            <a:r>
              <a:rPr lang="pt-BR" sz="2600" b="1" dirty="0"/>
              <a:t>Terminado (</a:t>
            </a:r>
            <a:r>
              <a:rPr lang="pt-BR" sz="2600" b="1" dirty="0" err="1"/>
              <a:t>exit</a:t>
            </a:r>
            <a:r>
              <a:rPr lang="pt-BR" sz="2600" b="1" dirty="0"/>
              <a:t>)</a:t>
            </a:r>
          </a:p>
          <a:p>
            <a:endParaRPr lang="pt-BR" sz="2600" b="1" dirty="0"/>
          </a:p>
          <a:p>
            <a:r>
              <a:rPr lang="pt-BR" sz="2600" b="1" dirty="0"/>
              <a:t>Criação: a partir do momento em que o sistema operacional adiciona um novo PCB à sua estrutura e aloca um espaço de endereçamento na memória para uso.</a:t>
            </a:r>
          </a:p>
          <a:p>
            <a:r>
              <a:rPr lang="pt-BR" sz="2600" b="1" dirty="0"/>
              <a:t>Eliminação: todos os recursos associados ao processo são </a:t>
            </a:r>
            <a:r>
              <a:rPr lang="pt-BR" sz="2600" b="1" dirty="0" err="1"/>
              <a:t>desalocados</a:t>
            </a:r>
            <a:r>
              <a:rPr lang="pt-BR" sz="2600" b="1" dirty="0"/>
              <a:t> e o PCB eliminado pelo sistema operacional.</a:t>
            </a:r>
          </a:p>
          <a:p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Criação e Eliminação de Processos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0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10139"/>
            <a:ext cx="9174589" cy="4895460"/>
          </a:xfrm>
        </p:spPr>
        <p:txBody>
          <a:bodyPr>
            <a:normAutofit/>
          </a:bodyPr>
          <a:lstStyle/>
          <a:p>
            <a:r>
              <a:rPr lang="pt-BR" sz="2600" b="1" u="sng" dirty="0"/>
              <a:t>Criação (new</a:t>
            </a:r>
            <a:r>
              <a:rPr lang="pt-BR" sz="2600" b="1" u="sng" dirty="0" smtClean="0"/>
              <a:t>)</a:t>
            </a:r>
          </a:p>
          <a:p>
            <a:endParaRPr lang="pt-BR" sz="2600" b="1" u="sng" dirty="0"/>
          </a:p>
          <a:p>
            <a:r>
              <a:rPr lang="pt-BR" sz="2600" b="1" dirty="0"/>
              <a:t>Quando o sistema operacional já criou um novo PCB, porém ainda não pode colocá-lo na lista de processos do estado de pronto.</a:t>
            </a:r>
          </a:p>
          <a:p>
            <a:endParaRPr lang="pt-BR" sz="2600" b="1" dirty="0"/>
          </a:p>
          <a:p>
            <a:r>
              <a:rPr lang="pt-BR" sz="2600" b="1" dirty="0"/>
              <a:t>Alguns sistemas operacionais limitam o número de processos ativos em função dos recursos disponíveis ou de desempenho!</a:t>
            </a:r>
          </a:p>
          <a:p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Criação e Eliminação de Processos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18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10139"/>
            <a:ext cx="9174589" cy="4895460"/>
          </a:xfrm>
        </p:spPr>
        <p:txBody>
          <a:bodyPr>
            <a:normAutofit fontScale="85000" lnSpcReduction="20000"/>
          </a:bodyPr>
          <a:lstStyle/>
          <a:p>
            <a:r>
              <a:rPr lang="pt-BR" sz="2600" b="1" u="sng" dirty="0"/>
              <a:t>Terminado (</a:t>
            </a:r>
            <a:r>
              <a:rPr lang="pt-BR" sz="2600" b="1" u="sng" dirty="0" err="1"/>
              <a:t>exit</a:t>
            </a:r>
            <a:r>
              <a:rPr lang="pt-BR" sz="2600" b="1" u="sng" dirty="0" smtClean="0"/>
              <a:t>)</a:t>
            </a:r>
          </a:p>
          <a:p>
            <a:endParaRPr lang="pt-BR" sz="2600" b="1" u="sng" dirty="0"/>
          </a:p>
          <a:p>
            <a:r>
              <a:rPr lang="pt-BR" sz="2600" b="1" dirty="0"/>
              <a:t>O processo não poderá ter mais nenhum programa executado no seu contexto!</a:t>
            </a:r>
          </a:p>
          <a:p>
            <a:r>
              <a:rPr lang="pt-BR" sz="2600" b="1" dirty="0"/>
              <a:t>	... porém o sistema operacional ainda mantém suas informações de controle presentes em memória.</a:t>
            </a:r>
          </a:p>
          <a:p>
            <a:endParaRPr lang="pt-BR" sz="2600" b="1" dirty="0"/>
          </a:p>
          <a:p>
            <a:endParaRPr lang="pt-BR" sz="2600" b="1" dirty="0"/>
          </a:p>
          <a:p>
            <a:r>
              <a:rPr lang="pt-BR" sz="2600" b="1" dirty="0"/>
              <a:t>O término de processo pode ocorrer por motivos como:</a:t>
            </a:r>
          </a:p>
          <a:p>
            <a:r>
              <a:rPr lang="pt-BR" sz="2600" b="1" dirty="0"/>
              <a:t>	Término normal de execução;</a:t>
            </a:r>
          </a:p>
          <a:p>
            <a:r>
              <a:rPr lang="pt-BR" sz="2600" b="1" dirty="0"/>
              <a:t>	Eliminação por um outro processo;</a:t>
            </a:r>
          </a:p>
          <a:p>
            <a:r>
              <a:rPr lang="pt-BR" sz="2600" b="1" dirty="0"/>
              <a:t>	Eliminação forçada por ausência de recursos disponíveis no sistema;</a:t>
            </a:r>
          </a:p>
          <a:p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Criação e Eliminação de Processos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97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10139"/>
            <a:ext cx="9174589" cy="4895460"/>
          </a:xfrm>
        </p:spPr>
        <p:txBody>
          <a:bodyPr>
            <a:normAutofit fontScale="55000" lnSpcReduction="20000"/>
          </a:bodyPr>
          <a:lstStyle/>
          <a:p>
            <a:r>
              <a:rPr lang="pt-BR" sz="2600" b="1" dirty="0"/>
              <a:t>O conceito de processo, além de estar associado a aplicações de usuários, pode também ser implementado na própria arquitetura do sistema operacional.</a:t>
            </a:r>
          </a:p>
          <a:p>
            <a:endParaRPr lang="pt-BR" sz="2600" b="1" dirty="0"/>
          </a:p>
          <a:p>
            <a:r>
              <a:rPr lang="pt-BR" sz="2600" b="1" dirty="0"/>
              <a:t>A arquitetura implementa o uso intensivo de processos que disponibilizam serviços para processos das aplicações e do próprio sistema </a:t>
            </a:r>
            <a:r>
              <a:rPr lang="pt-BR" sz="2600" b="1" dirty="0" smtClean="0"/>
              <a:t>operacional.</a:t>
            </a:r>
            <a:endParaRPr lang="pt-BR" sz="2600" b="1" dirty="0"/>
          </a:p>
          <a:p>
            <a:r>
              <a:rPr lang="pt-BR" sz="2600" b="1" dirty="0"/>
              <a:t>No caso de um ou mais serviços não serem desejados, basta não ativar os processos responsáveis, o que permitirá liberar memória para os processos dos usuários.</a:t>
            </a:r>
          </a:p>
          <a:p>
            <a:endParaRPr lang="pt-BR" sz="2600" b="1" dirty="0"/>
          </a:p>
          <a:p>
            <a:r>
              <a:rPr lang="pt-BR" sz="2600" b="1" dirty="0"/>
              <a:t>Serviços que o sistema operacional pode implementar através de processos:</a:t>
            </a:r>
          </a:p>
          <a:p>
            <a:pPr lvl="1"/>
            <a:r>
              <a:rPr lang="pt-BR" sz="2400" b="1" dirty="0" smtClean="0"/>
              <a:t>Auditoria </a:t>
            </a:r>
            <a:r>
              <a:rPr lang="pt-BR" sz="2400" b="1" dirty="0"/>
              <a:t>e segurança; </a:t>
            </a:r>
          </a:p>
          <a:p>
            <a:pPr lvl="1"/>
            <a:r>
              <a:rPr lang="pt-BR" sz="2400" b="1" dirty="0" smtClean="0"/>
              <a:t>Serviços </a:t>
            </a:r>
            <a:r>
              <a:rPr lang="pt-BR" sz="2400" b="1" dirty="0"/>
              <a:t>de rede;</a:t>
            </a:r>
          </a:p>
          <a:p>
            <a:pPr lvl="1"/>
            <a:r>
              <a:rPr lang="pt-BR" sz="2400" b="1" dirty="0" smtClean="0"/>
              <a:t>Contabilização </a:t>
            </a:r>
            <a:r>
              <a:rPr lang="pt-BR" sz="2400" b="1" dirty="0"/>
              <a:t>do uso de recursos;</a:t>
            </a:r>
          </a:p>
          <a:p>
            <a:pPr lvl="1"/>
            <a:r>
              <a:rPr lang="pt-BR" sz="2400" b="1" dirty="0" smtClean="0"/>
              <a:t>Contabilização </a:t>
            </a:r>
            <a:r>
              <a:rPr lang="pt-BR" sz="2400" b="1" dirty="0"/>
              <a:t>de erros;</a:t>
            </a:r>
          </a:p>
          <a:p>
            <a:pPr lvl="1"/>
            <a:r>
              <a:rPr lang="pt-BR" sz="2400" b="1" dirty="0" smtClean="0"/>
              <a:t>Gerência </a:t>
            </a:r>
            <a:r>
              <a:rPr lang="pt-BR" sz="2400" b="1" dirty="0"/>
              <a:t>de impressão;	</a:t>
            </a:r>
          </a:p>
          <a:p>
            <a:pPr lvl="1"/>
            <a:r>
              <a:rPr lang="pt-BR" sz="2400" b="1" dirty="0" smtClean="0"/>
              <a:t>Comunicação </a:t>
            </a:r>
            <a:r>
              <a:rPr lang="pt-BR" sz="2400" b="1" dirty="0"/>
              <a:t>de eventos;</a:t>
            </a:r>
          </a:p>
          <a:p>
            <a:pPr lvl="1"/>
            <a:r>
              <a:rPr lang="pt-BR" sz="2400" b="1" dirty="0" smtClean="0"/>
              <a:t>Interface </a:t>
            </a:r>
            <a:r>
              <a:rPr lang="pt-BR" sz="2400" b="1" dirty="0"/>
              <a:t>de comandos (</a:t>
            </a:r>
            <a:r>
              <a:rPr lang="pt-BR" sz="2400" b="1" dirty="0" err="1"/>
              <a:t>shell</a:t>
            </a:r>
            <a:r>
              <a:rPr lang="pt-BR" sz="2400" b="1" dirty="0"/>
              <a:t>);</a:t>
            </a:r>
          </a:p>
          <a:p>
            <a:pPr lvl="1"/>
            <a:r>
              <a:rPr lang="pt-BR" sz="2400" b="1" dirty="0" smtClean="0"/>
              <a:t>Entre </a:t>
            </a:r>
            <a:r>
              <a:rPr lang="pt-BR" sz="2400" b="1" dirty="0"/>
              <a:t>outros...</a:t>
            </a:r>
          </a:p>
          <a:p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Processos do Sistema Operacional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35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883159"/>
            <a:ext cx="9174589" cy="3822440"/>
          </a:xfrm>
        </p:spPr>
        <p:txBody>
          <a:bodyPr>
            <a:normAutofit/>
          </a:bodyPr>
          <a:lstStyle/>
          <a:p>
            <a:r>
              <a:rPr lang="pt-BR" sz="2600" b="1" dirty="0"/>
              <a:t>A gerência de processos é uma das principais funções de um sistema operacional, possibilitando aos programas alocar recursos, compartilhar dados, trocar informações e sincronizar suas execuções.</a:t>
            </a:r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Gerência de processos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7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245E97B-9BE6-4009-9A9D-1FB2E10FF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Referências…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92826"/>
            <a:ext cx="10256138" cy="510294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fi-FI" sz="2000" dirty="0" smtClean="0"/>
          </a:p>
          <a:p>
            <a:pPr marL="0" indent="0" algn="just">
              <a:buNone/>
            </a:pPr>
            <a:endParaRPr lang="fi-FI" sz="2000" dirty="0"/>
          </a:p>
          <a:p>
            <a:pPr marL="0" indent="0" algn="just">
              <a:buNone/>
            </a:pPr>
            <a:endParaRPr lang="fi-FI" sz="2000" dirty="0"/>
          </a:p>
          <a:p>
            <a:pPr marL="0" indent="0" algn="just">
              <a:buNone/>
            </a:pPr>
            <a:endParaRPr lang="fi-FI" sz="2000" dirty="0" smtClean="0"/>
          </a:p>
          <a:p>
            <a:pPr marL="0" indent="0" algn="just">
              <a:buNone/>
            </a:pPr>
            <a:endParaRPr lang="fi-FI" sz="2000" dirty="0" smtClean="0"/>
          </a:p>
          <a:p>
            <a:pPr marL="0" indent="0" algn="just">
              <a:buNone/>
            </a:pPr>
            <a:endParaRPr lang="fi-FI" sz="2000" dirty="0" smtClean="0"/>
          </a:p>
          <a:p>
            <a:pPr marL="0" indent="0" algn="just">
              <a:buNone/>
            </a:pPr>
            <a:endParaRPr lang="fi-FI" sz="2000" dirty="0" smtClean="0"/>
          </a:p>
        </p:txBody>
      </p:sp>
      <p:sp>
        <p:nvSpPr>
          <p:cNvPr id="6" name="Retângulo 3">
            <a:extLst>
              <a:ext uri="{FF2B5EF4-FFF2-40B4-BE49-F238E27FC236}">
                <a16:creationId xmlns="" xmlns:a16="http://schemas.microsoft.com/office/drawing/2014/main" id="{0CC195FF-D803-4D07-A639-9D09CACFAAA8}"/>
              </a:ext>
            </a:extLst>
          </p:cNvPr>
          <p:cNvSpPr/>
          <p:nvPr/>
        </p:nvSpPr>
        <p:spPr>
          <a:xfrm>
            <a:off x="677332" y="3712918"/>
            <a:ext cx="83494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hlinkClick r:id="rId3"/>
              </a:rPr>
              <a:t>https://integrada.minhabiblioteca.com.br/#/books/978-85-216-2288-8</a:t>
            </a:r>
            <a:endParaRPr lang="pt-BR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77332" y="2898140"/>
            <a:ext cx="8349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ea typeface="Times New Roman" panose="02020603050405020304" pitchFamily="18" charset="0"/>
              </a:rPr>
              <a:t>Arquitetura de Sistemas Operacionais</a:t>
            </a: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</a:rPr>
              <a:t>. 5. ed.  Rio de Janeiro, LTC, 2017</a:t>
            </a:r>
            <a:endParaRPr lang="pt-BR" dirty="0" smtClean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pt-BR" dirty="0"/>
              <a:t>MACHADO, Francis Berenger; MAIA, Luiz Paulo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030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10139"/>
            <a:ext cx="9174589" cy="4895460"/>
          </a:xfrm>
        </p:spPr>
        <p:txBody>
          <a:bodyPr>
            <a:normAutofit fontScale="92500" lnSpcReduction="10000"/>
          </a:bodyPr>
          <a:lstStyle/>
          <a:p>
            <a:r>
              <a:rPr lang="pt-BR" sz="2600" b="1" dirty="0"/>
              <a:t>Nos sistemas </a:t>
            </a:r>
            <a:r>
              <a:rPr lang="pt-BR" sz="2600" b="1" dirty="0" err="1"/>
              <a:t>multiprogramáveis</a:t>
            </a:r>
            <a:r>
              <a:rPr lang="pt-BR" sz="2600" b="1" dirty="0"/>
              <a:t> os processos são executados concorrentemente</a:t>
            </a:r>
          </a:p>
          <a:p>
            <a:pPr lvl="1"/>
            <a:r>
              <a:rPr lang="pt-BR" sz="2400" b="1" dirty="0"/>
              <a:t>Compartilham...</a:t>
            </a:r>
          </a:p>
          <a:p>
            <a:pPr lvl="2"/>
            <a:r>
              <a:rPr lang="pt-BR" sz="2200" b="1" dirty="0" smtClean="0"/>
              <a:t>uso </a:t>
            </a:r>
            <a:r>
              <a:rPr lang="pt-BR" sz="2200" b="1" dirty="0"/>
              <a:t>do processador</a:t>
            </a:r>
          </a:p>
          <a:p>
            <a:pPr lvl="2"/>
            <a:r>
              <a:rPr lang="pt-BR" sz="2200" b="1" dirty="0" smtClean="0"/>
              <a:t>memória </a:t>
            </a:r>
            <a:r>
              <a:rPr lang="pt-BR" sz="2200" b="1" dirty="0"/>
              <a:t>principal</a:t>
            </a:r>
          </a:p>
          <a:p>
            <a:pPr lvl="2"/>
            <a:r>
              <a:rPr lang="pt-BR" sz="2200" b="1" dirty="0" smtClean="0"/>
              <a:t>dispositivos </a:t>
            </a:r>
            <a:r>
              <a:rPr lang="pt-BR" sz="2200" b="1" dirty="0"/>
              <a:t>de E/S, </a:t>
            </a:r>
          </a:p>
          <a:p>
            <a:pPr lvl="2"/>
            <a:r>
              <a:rPr lang="pt-BR" sz="2200" b="1" dirty="0" smtClean="0"/>
              <a:t>dentre </a:t>
            </a:r>
            <a:r>
              <a:rPr lang="pt-BR" sz="2200" b="1" dirty="0"/>
              <a:t>outros recursos...</a:t>
            </a:r>
          </a:p>
          <a:p>
            <a:endParaRPr lang="pt-BR" sz="2600" b="1" dirty="0"/>
          </a:p>
          <a:p>
            <a:r>
              <a:rPr lang="pt-BR" sz="2600" b="1" dirty="0"/>
              <a:t>Nos sistemas com múltiplos processadores não só existe a concorrência de processos pelo uso do processador como também a possibilidade de execução simultânea de processos nos diferentes processadores.</a:t>
            </a:r>
          </a:p>
          <a:p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Gerência de processos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47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10139"/>
            <a:ext cx="9174589" cy="4895460"/>
          </a:xfrm>
        </p:spPr>
        <p:txBody>
          <a:bodyPr>
            <a:normAutofit/>
          </a:bodyPr>
          <a:lstStyle/>
          <a:p>
            <a:r>
              <a:rPr lang="pt-BR" sz="2600" b="1" dirty="0"/>
              <a:t>O processador é projetado para executar instruções a partir do ciclo de busca e </a:t>
            </a:r>
            <a:r>
              <a:rPr lang="pt-BR" sz="2600" b="1" dirty="0" smtClean="0"/>
              <a:t>execução.</a:t>
            </a:r>
            <a:endParaRPr lang="pt-BR" sz="2600" b="1" dirty="0"/>
          </a:p>
          <a:p>
            <a:endParaRPr lang="pt-BR" sz="2600" b="1" dirty="0"/>
          </a:p>
          <a:p>
            <a:r>
              <a:rPr lang="pt-BR" sz="2600" b="1" dirty="0"/>
              <a:t>Neste ciclo, o processador busca a instrução a ser executada na memória principal, armazena-a no </a:t>
            </a:r>
            <a:r>
              <a:rPr lang="pt-BR" sz="2600" b="1" dirty="0" smtClean="0"/>
              <a:t>registrador </a:t>
            </a:r>
            <a:r>
              <a:rPr lang="pt-BR" sz="2600" b="1" dirty="0"/>
              <a:t>de instruções para, finalmente, decodificar seus bits e realizar a execução.</a:t>
            </a:r>
          </a:p>
          <a:p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Estrutura do Processo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10139"/>
            <a:ext cx="9174589" cy="4895460"/>
          </a:xfrm>
        </p:spPr>
        <p:txBody>
          <a:bodyPr>
            <a:normAutofit/>
          </a:bodyPr>
          <a:lstStyle/>
          <a:p>
            <a:r>
              <a:rPr lang="pt-BR" sz="2600" b="1" dirty="0"/>
              <a:t>O registrador PC tem a função de armazenar sempre o endereço da próxima instrução a ser executada, e as alterações do seu conteúdo determinam o sequenciamento de execução das instruções </a:t>
            </a:r>
            <a:r>
              <a:rPr lang="pt-BR" sz="2600" b="1" dirty="0" smtClean="0"/>
              <a:t>armazenadas </a:t>
            </a:r>
            <a:r>
              <a:rPr lang="pt-BR" sz="2600" b="1" dirty="0"/>
              <a:t>na memória principal.</a:t>
            </a:r>
          </a:p>
          <a:p>
            <a:endParaRPr lang="pt-BR" sz="2600" b="1" dirty="0"/>
          </a:p>
          <a:p>
            <a:r>
              <a:rPr lang="pt-BR" sz="2600" b="1" dirty="0" smtClean="0"/>
              <a:t>Visão </a:t>
            </a:r>
            <a:r>
              <a:rPr lang="pt-BR" sz="2600" b="1" dirty="0"/>
              <a:t>da camada de hardware</a:t>
            </a:r>
          </a:p>
          <a:p>
            <a:pPr lvl="1"/>
            <a:r>
              <a:rPr lang="pt-BR" sz="2400" b="1" dirty="0" smtClean="0"/>
              <a:t>O </a:t>
            </a:r>
            <a:r>
              <a:rPr lang="pt-BR" sz="2400" b="1" dirty="0"/>
              <a:t>processador executa instruções sem distinguir qual programa encontra-se em processamento.</a:t>
            </a:r>
          </a:p>
          <a:p>
            <a:pPr lvl="1"/>
            <a:r>
              <a:rPr lang="pt-BR" sz="2400" b="1" dirty="0" smtClean="0"/>
              <a:t>É </a:t>
            </a:r>
            <a:r>
              <a:rPr lang="pt-BR" sz="2400" b="1" dirty="0"/>
              <a:t>de responsabilidade do sistema operacional implementar a concorrência entre programas.</a:t>
            </a:r>
          </a:p>
          <a:p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Estrutura do Processo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06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3004457"/>
            <a:ext cx="9174589" cy="3701142"/>
          </a:xfrm>
        </p:spPr>
        <p:txBody>
          <a:bodyPr>
            <a:normAutofit/>
          </a:bodyPr>
          <a:lstStyle/>
          <a:p>
            <a:r>
              <a:rPr lang="pt-BR" sz="2600" b="1" dirty="0"/>
              <a:t>Neste sentido, o conceito de processo torna-se essencial para que os sistemas </a:t>
            </a:r>
            <a:r>
              <a:rPr lang="pt-BR" sz="2600" b="1" dirty="0" err="1"/>
              <a:t>multiprogramáveis</a:t>
            </a:r>
            <a:r>
              <a:rPr lang="pt-BR" sz="2600" b="1" dirty="0"/>
              <a:t> implementem a concorrência de diversos programas e atendam a múltiplos usuários simultaneamente.</a:t>
            </a:r>
          </a:p>
          <a:p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Estrutura do Processo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96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10139"/>
            <a:ext cx="9174589" cy="4895460"/>
          </a:xfrm>
        </p:spPr>
        <p:txBody>
          <a:bodyPr>
            <a:normAutofit fontScale="77500" lnSpcReduction="20000"/>
          </a:bodyPr>
          <a:lstStyle/>
          <a:p>
            <a:r>
              <a:rPr lang="pt-BR" sz="2600" b="1" dirty="0"/>
              <a:t>Pode ser entendido inicialmente como um programa em execução, só que seu conceito é mais abrangente.</a:t>
            </a:r>
          </a:p>
          <a:p>
            <a:endParaRPr lang="pt-BR" sz="2600" b="1" dirty="0"/>
          </a:p>
          <a:p>
            <a:r>
              <a:rPr lang="pt-BR" sz="2600" b="1" dirty="0"/>
              <a:t>Para que a concorrência entre os programas ocorra sem problemas, é necessário que todas as informações do programa interrompido sejam guardadas para que, quando este voltar a ser executado, não lhe falte nenhuma informação necessária à</a:t>
            </a:r>
            <a:r>
              <a:rPr lang="pt-BR" sz="2600" b="1" dirty="0" smtClean="0"/>
              <a:t> </a:t>
            </a:r>
            <a:r>
              <a:rPr lang="pt-BR" sz="2600" b="1" dirty="0"/>
              <a:t>continuação do processamento. </a:t>
            </a:r>
          </a:p>
          <a:p>
            <a:endParaRPr lang="pt-BR" sz="2600" b="1" dirty="0"/>
          </a:p>
          <a:p>
            <a:r>
              <a:rPr lang="pt-BR" sz="2600" b="1" dirty="0"/>
              <a:t>Fundamental para que o sistema operacional possa gerenciar a execução concorrente de programas.</a:t>
            </a:r>
          </a:p>
          <a:p>
            <a:pPr lvl="1"/>
            <a:r>
              <a:rPr lang="pt-BR" sz="2400" b="1" dirty="0" smtClean="0"/>
              <a:t>Base </a:t>
            </a:r>
            <a:r>
              <a:rPr lang="pt-BR" sz="2400" b="1" dirty="0"/>
              <a:t>de qualquer ambiente </a:t>
            </a:r>
            <a:r>
              <a:rPr lang="pt-BR" sz="2400" b="1" dirty="0" err="1"/>
              <a:t>multiprogramável</a:t>
            </a:r>
            <a:r>
              <a:rPr lang="pt-BR" sz="2400" b="1" dirty="0"/>
              <a:t>.</a:t>
            </a:r>
          </a:p>
          <a:p>
            <a:endParaRPr lang="pt-BR" sz="2600" b="1" dirty="0"/>
          </a:p>
          <a:p>
            <a:r>
              <a:rPr lang="pt-BR" sz="2600" b="1" dirty="0"/>
              <a:t>O conceito de processo pode ser definido como sendo o conjunto necessário de informações para que o sistema operacional implemente a concorrência de programas!</a:t>
            </a:r>
          </a:p>
          <a:p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Processo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9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2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3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4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5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6.xml><?xml version="1.0" encoding="utf-8"?>
<Control xmlns="http://schemas.microsoft.com/VisualStudio/2011/storyboarding/control">
  <Id Name="System.Storyboarding.Backgrounds.StartScreen" Revision="1" Stencil="System.Storyboarding.Backgrounds" StencilVersion="0.1"/>
</Control>
</file>

<file path=customXml/item17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4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5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6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7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8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9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Props1.xml><?xml version="1.0" encoding="utf-8"?>
<ds:datastoreItem xmlns:ds="http://schemas.openxmlformats.org/officeDocument/2006/customXml" ds:itemID="{CD39A5FB-68C4-4356-A936-C8E5E0DB9DAA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0E86FB41-B87B-4B19-B06A-80849AB7ACA6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AAD0EC7F-A059-4CF8-95E8-01D65B244308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F28273AF-E277-490C-BDF7-47674C635081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04B3ABF7-0F57-48B0-8872-F2F7086EDB4D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1C28064A-A0C7-45F4-B8C4-C5D01F3D16C6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4E84F065-5B3E-4A06-B445-92005EF75619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E7ED9D4D-00E2-4581-9A7E-F8675F6C33DC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321505C6-A355-44DC-9A6A-67197D3205B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76D0BA7F-C062-412A-BD25-2E1CA9FAF43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FA6EBB67-16FF-4FCE-9529-4A043224CD75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B399267-548C-4604-86AD-A901E5C1F485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6C3896F5-2EBD-45F2-8BF6-F493D2E80A71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F635D74-A219-40D1-AA65-639FEF6993DD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3AA89A39-3356-4817-BE66-65F0125004B3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BDD84000-0A5A-4728-8D95-9FE6986FC81A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452BA2BC-4E14-41C2-B4DC-AA67335CCC0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2661</TotalTime>
  <Words>2007</Words>
  <Application>Microsoft Office PowerPoint</Application>
  <PresentationFormat>Widescreen</PresentationFormat>
  <Paragraphs>281</Paragraphs>
  <Slides>40</Slides>
  <Notes>39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6" baseType="lpstr">
      <vt:lpstr>Arial</vt:lpstr>
      <vt:lpstr>Calibri</vt:lpstr>
      <vt:lpstr>Times New Roman</vt:lpstr>
      <vt:lpstr>Trebuchet MS</vt:lpstr>
      <vt:lpstr>Wingdings 3</vt:lpstr>
      <vt:lpstr>Facetado</vt:lpstr>
      <vt:lpstr>Fundamentos de Sistemas Operacionais</vt:lpstr>
      <vt:lpstr>Gerenciamento de Processos</vt:lpstr>
      <vt:lpstr>Processo</vt:lpstr>
      <vt:lpstr>Gerência de processos</vt:lpstr>
      <vt:lpstr>Gerência de processos</vt:lpstr>
      <vt:lpstr>Estrutura do Processo</vt:lpstr>
      <vt:lpstr>Estrutura do Processo</vt:lpstr>
      <vt:lpstr>Estrutura do Processo</vt:lpstr>
      <vt:lpstr>Processo</vt:lpstr>
      <vt:lpstr>Concorrência de programas e processos</vt:lpstr>
      <vt:lpstr>Processo</vt:lpstr>
      <vt:lpstr>Processo</vt:lpstr>
      <vt:lpstr>Estrutura do processo</vt:lpstr>
      <vt:lpstr>Contexto de Hardware</vt:lpstr>
      <vt:lpstr>Contexto de Hardware</vt:lpstr>
      <vt:lpstr>Mudança de Contexto</vt:lpstr>
      <vt:lpstr>Contexto de Software</vt:lpstr>
      <vt:lpstr>Contexto de Software</vt:lpstr>
      <vt:lpstr>Contexto de Software</vt:lpstr>
      <vt:lpstr>Contexto de Software</vt:lpstr>
      <vt:lpstr>Contexto de Software</vt:lpstr>
      <vt:lpstr>Contexto de Software</vt:lpstr>
      <vt:lpstr>Espaço de Endereçamento</vt:lpstr>
      <vt:lpstr>Características da estrutura de um processo</vt:lpstr>
      <vt:lpstr>Bloco de Controle do Processo</vt:lpstr>
      <vt:lpstr>Bloco de Controle do Processo</vt:lpstr>
      <vt:lpstr>Estados do Processo</vt:lpstr>
      <vt:lpstr>Estados do Processo</vt:lpstr>
      <vt:lpstr>Estados do Processo</vt:lpstr>
      <vt:lpstr>Estados do Processo</vt:lpstr>
      <vt:lpstr>Mudanças de Estado do Processo</vt:lpstr>
      <vt:lpstr>Mudanças de Estado do Processo</vt:lpstr>
      <vt:lpstr>Mudanças de Estado do Processo</vt:lpstr>
      <vt:lpstr>Mudanças de Estado do Processo</vt:lpstr>
      <vt:lpstr>Mudanças de Estado do Processo</vt:lpstr>
      <vt:lpstr>Criação e Eliminação de Processos</vt:lpstr>
      <vt:lpstr>Criação e Eliminação de Processos</vt:lpstr>
      <vt:lpstr>Criação e Eliminação de Processos</vt:lpstr>
      <vt:lpstr>Processos do Sistema Operacional</vt:lpstr>
      <vt:lpstr>Referências…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Princípios de Sistemas de Informação</dc:title>
  <dc:creator>Leandro Borges</dc:creator>
  <cp:lastModifiedBy>Leandro Borges da Silva</cp:lastModifiedBy>
  <cp:revision>464</cp:revision>
  <dcterms:created xsi:type="dcterms:W3CDTF">2019-03-15T03:25:34Z</dcterms:created>
  <dcterms:modified xsi:type="dcterms:W3CDTF">2020-04-17T00:24:56Z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