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8"/>
  </p:sldMasterIdLst>
  <p:notesMasterIdLst>
    <p:notesMasterId r:id="rId42"/>
  </p:notesMasterIdLst>
  <p:sldIdLst>
    <p:sldId id="256" r:id="rId19"/>
    <p:sldId id="324" r:id="rId20"/>
    <p:sldId id="323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32" r:id="rId29"/>
    <p:sldId id="333" r:id="rId30"/>
    <p:sldId id="334" r:id="rId31"/>
    <p:sldId id="335" r:id="rId32"/>
    <p:sldId id="336" r:id="rId33"/>
    <p:sldId id="337" r:id="rId34"/>
    <p:sldId id="338" r:id="rId35"/>
    <p:sldId id="339" r:id="rId36"/>
    <p:sldId id="340" r:id="rId37"/>
    <p:sldId id="343" r:id="rId38"/>
    <p:sldId id="342" r:id="rId39"/>
    <p:sldId id="344" r:id="rId40"/>
    <p:sldId id="272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364" autoAdjust="0"/>
  </p:normalViewPr>
  <p:slideViewPr>
    <p:cSldViewPr snapToGrid="0">
      <p:cViewPr varScale="1">
        <p:scale>
          <a:sx n="103" d="100"/>
          <a:sy n="103" d="100"/>
        </p:scale>
        <p:origin x="912" y="102"/>
      </p:cViewPr>
      <p:guideLst/>
    </p:cSldViewPr>
  </p:slideViewPr>
  <p:outlineViewPr>
    <p:cViewPr>
      <p:scale>
        <a:sx n="33" d="100"/>
        <a:sy n="33" d="100"/>
      </p:scale>
      <p:origin x="0" y="-1600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slideMaster" Target="slideMasters/slideMaster1.xml"/><Relationship Id="rId26" Type="http://schemas.openxmlformats.org/officeDocument/2006/relationships/slide" Target="slides/slide8.xml"/><Relationship Id="rId39" Type="http://schemas.openxmlformats.org/officeDocument/2006/relationships/slide" Target="slides/slide21.xml"/><Relationship Id="rId21" Type="http://schemas.openxmlformats.org/officeDocument/2006/relationships/slide" Target="slides/slide3.xml"/><Relationship Id="rId34" Type="http://schemas.openxmlformats.org/officeDocument/2006/relationships/slide" Target="slides/slide16.xml"/><Relationship Id="rId42" Type="http://schemas.openxmlformats.org/officeDocument/2006/relationships/notesMaster" Target="notesMasters/notesMaster1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slide" Target="slides/slide1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6.xml"/><Relationship Id="rId32" Type="http://schemas.openxmlformats.org/officeDocument/2006/relationships/slide" Target="slides/slide14.xml"/><Relationship Id="rId37" Type="http://schemas.openxmlformats.org/officeDocument/2006/relationships/slide" Target="slides/slide19.xml"/><Relationship Id="rId40" Type="http://schemas.openxmlformats.org/officeDocument/2006/relationships/slide" Target="slides/slide22.xml"/><Relationship Id="rId45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5.xml"/><Relationship Id="rId28" Type="http://schemas.openxmlformats.org/officeDocument/2006/relationships/slide" Target="slides/slide10.xml"/><Relationship Id="rId36" Type="http://schemas.openxmlformats.org/officeDocument/2006/relationships/slide" Target="slides/slide18.xml"/><Relationship Id="rId10" Type="http://schemas.openxmlformats.org/officeDocument/2006/relationships/customXml" Target="../customXml/item10.xml"/><Relationship Id="rId19" Type="http://schemas.openxmlformats.org/officeDocument/2006/relationships/slide" Target="slides/slide1.xml"/><Relationship Id="rId31" Type="http://schemas.openxmlformats.org/officeDocument/2006/relationships/slide" Target="slides/slide13.xml"/><Relationship Id="rId44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4.xml"/><Relationship Id="rId27" Type="http://schemas.openxmlformats.org/officeDocument/2006/relationships/slide" Target="slides/slide9.xml"/><Relationship Id="rId30" Type="http://schemas.openxmlformats.org/officeDocument/2006/relationships/slide" Target="slides/slide12.xml"/><Relationship Id="rId35" Type="http://schemas.openxmlformats.org/officeDocument/2006/relationships/slide" Target="slides/slide17.xml"/><Relationship Id="rId43" Type="http://schemas.openxmlformats.org/officeDocument/2006/relationships/presProps" Target="presProps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7.xml"/><Relationship Id="rId33" Type="http://schemas.openxmlformats.org/officeDocument/2006/relationships/slide" Target="slides/slide15.xml"/><Relationship Id="rId38" Type="http://schemas.openxmlformats.org/officeDocument/2006/relationships/slide" Target="slides/slide20.xml"/><Relationship Id="rId46" Type="http://schemas.openxmlformats.org/officeDocument/2006/relationships/tableStyles" Target="tableStyles.xml"/><Relationship Id="rId20" Type="http://schemas.openxmlformats.org/officeDocument/2006/relationships/slide" Target="slides/slide2.xml"/><Relationship Id="rId41" Type="http://schemas.openxmlformats.org/officeDocument/2006/relationships/slide" Target="slides/slide2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8867F-DA83-49F4-92D0-D81E5D715F97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0858E-88B6-4DBC-A902-70281A0858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6084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7854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5695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6800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8208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63391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1153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2253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12487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70112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73705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160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29589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13031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35670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9983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4025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431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591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0765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433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2176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5584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23-Apr-20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23-Apr-20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23-Apr-20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23-Apr-20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23-Apr-20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23-Apr-20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23-Apr-20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23-Apr-20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23-Apr-20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rada.minhabiblioteca.com.br/#/books/978-85-216-2288-8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7">
            <a:extLst>
              <a:ext uri="{FF2B5EF4-FFF2-40B4-BE49-F238E27FC236}">
                <a16:creationId xmlns:a16="http://schemas.microsoft.com/office/drawing/2014/main" xmlns="" id="{4F57DB1C-6494-4CC4-A5E8-9319575653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9">
            <a:extLst>
              <a:ext uri="{FF2B5EF4-FFF2-40B4-BE49-F238E27FC236}">
                <a16:creationId xmlns:a16="http://schemas.microsoft.com/office/drawing/2014/main" xmlns="" id="{FFFB778B-5206-4BB0-A468-327E713676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E6C0471D-BE03-4D81-BDB5-D510BC0D8A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753379" y="0"/>
            <a:ext cx="5438621" cy="6857999"/>
          </a:xfrm>
          <a:custGeom>
            <a:avLst/>
            <a:gdLst>
              <a:gd name="connsiteX0" fmla="*/ 0 w 5438621"/>
              <a:gd name="connsiteY0" fmla="*/ 0 h 6857999"/>
              <a:gd name="connsiteX1" fmla="*/ 573774 w 5438621"/>
              <a:gd name="connsiteY1" fmla="*/ 0 h 6857999"/>
              <a:gd name="connsiteX2" fmla="*/ 1182808 w 5438621"/>
              <a:gd name="connsiteY2" fmla="*/ 0 h 6857999"/>
              <a:gd name="connsiteX3" fmla="*/ 4537195 w 5438621"/>
              <a:gd name="connsiteY3" fmla="*/ 0 h 6857999"/>
              <a:gd name="connsiteX4" fmla="*/ 5187609 w 5438621"/>
              <a:gd name="connsiteY4" fmla="*/ 0 h 6857999"/>
              <a:gd name="connsiteX5" fmla="*/ 5438621 w 5438621"/>
              <a:gd name="connsiteY5" fmla="*/ 0 h 6857999"/>
              <a:gd name="connsiteX6" fmla="*/ 5438621 w 5438621"/>
              <a:gd name="connsiteY6" fmla="*/ 6857999 h 6857999"/>
              <a:gd name="connsiteX7" fmla="*/ 4802807 w 5438621"/>
              <a:gd name="connsiteY7" fmla="*/ 6857999 h 6857999"/>
              <a:gd name="connsiteX8" fmla="*/ 4537195 w 5438621"/>
              <a:gd name="connsiteY8" fmla="*/ 6857999 h 6857999"/>
              <a:gd name="connsiteX9" fmla="*/ 1182808 w 5438621"/>
              <a:gd name="connsiteY9" fmla="*/ 6857999 h 6857999"/>
              <a:gd name="connsiteX10" fmla="*/ 1049897 w 5438621"/>
              <a:gd name="connsiteY1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38621" h="6857999">
                <a:moveTo>
                  <a:pt x="0" y="0"/>
                </a:moveTo>
                <a:lnTo>
                  <a:pt x="573774" y="0"/>
                </a:lnTo>
                <a:lnTo>
                  <a:pt x="1182808" y="0"/>
                </a:lnTo>
                <a:lnTo>
                  <a:pt x="4537195" y="0"/>
                </a:lnTo>
                <a:lnTo>
                  <a:pt x="5187609" y="0"/>
                </a:lnTo>
                <a:lnTo>
                  <a:pt x="5438621" y="0"/>
                </a:lnTo>
                <a:lnTo>
                  <a:pt x="5438621" y="6857999"/>
                </a:lnTo>
                <a:lnTo>
                  <a:pt x="4802807" y="6857999"/>
                </a:lnTo>
                <a:lnTo>
                  <a:pt x="4537195" y="6857999"/>
                </a:lnTo>
                <a:lnTo>
                  <a:pt x="1182808" y="6857999"/>
                </a:lnTo>
                <a:lnTo>
                  <a:pt x="1049897" y="685799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22721A85-1EA4-4D87-97AB-0BB4AB78F9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678143" y="0"/>
            <a:ext cx="860630" cy="6857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E5E836EB-03CD-4BA5-A751-21D2ACC283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5453743" y="3483429"/>
            <a:ext cx="6738258" cy="33745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F494207F-8A9E-4C46-8B49-21A0E4BBC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654" y="1892300"/>
            <a:ext cx="4099755" cy="3073400"/>
          </a:xfrm>
        </p:spPr>
        <p:txBody>
          <a:bodyPr anchor="ctr">
            <a:normAutofit/>
          </a:bodyPr>
          <a:lstStyle/>
          <a:p>
            <a:pPr algn="l"/>
            <a:r>
              <a:rPr lang="en-US" sz="4000" b="1" dirty="0">
                <a:solidFill>
                  <a:srgbClr val="FFFFFF"/>
                </a:solidFill>
              </a:rPr>
              <a:t>Prof. Me. Leandro Borges</a:t>
            </a:r>
            <a:endParaRPr lang="pt-BR" sz="4000" b="1" dirty="0">
              <a:solidFill>
                <a:srgbClr val="FFFFFF"/>
              </a:solidFill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xmlns="" id="{A27691EB-14CF-4237-B5EB-C94B92677A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11349404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537210A-599E-46F0-809C-95BFA27B0E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734" y="854529"/>
            <a:ext cx="5799665" cy="5148943"/>
          </a:xfrm>
        </p:spPr>
        <p:txBody>
          <a:bodyPr anchor="ctr">
            <a:normAutofit/>
          </a:bodyPr>
          <a:lstStyle/>
          <a:p>
            <a:r>
              <a:rPr lang="pt-BR" sz="6000" dirty="0">
                <a:solidFill>
                  <a:schemeClr val="tx1"/>
                </a:solidFill>
              </a:rPr>
              <a:t>Fundamentos </a:t>
            </a:r>
            <a:r>
              <a:rPr lang="pt-BR" sz="6000" dirty="0" smtClean="0">
                <a:solidFill>
                  <a:schemeClr val="tx1"/>
                </a:solidFill>
              </a:rPr>
              <a:t>de Sistemas </a:t>
            </a:r>
            <a:r>
              <a:rPr lang="pt-BR" sz="6000" dirty="0">
                <a:solidFill>
                  <a:schemeClr val="tx1"/>
                </a:solidFill>
              </a:rPr>
              <a:t>Operacionais</a:t>
            </a:r>
          </a:p>
        </p:txBody>
      </p:sp>
    </p:spTree>
    <p:extLst>
      <p:ext uri="{BB962C8B-B14F-4D97-AF65-F5344CB8AC3E}">
        <p14:creationId xmlns:p14="http://schemas.microsoft.com/office/powerpoint/2010/main" val="391455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099388"/>
            <a:ext cx="9174589" cy="4606211"/>
          </a:xfrm>
        </p:spPr>
        <p:txBody>
          <a:bodyPr>
            <a:normAutofit/>
          </a:bodyPr>
          <a:lstStyle/>
          <a:p>
            <a:r>
              <a:rPr lang="pt-BR" sz="2600" b="1" dirty="0"/>
              <a:t>De forma simplificada, um thread pode ser definido como uma sub-rotina de um programa que pode ser executada de forma assíncrona.</a:t>
            </a:r>
          </a:p>
          <a:p>
            <a:r>
              <a:rPr lang="pt-BR" sz="2600" b="1" dirty="0"/>
              <a:t>	Ou seja, executada concorrentemente ao programa chamador.</a:t>
            </a:r>
          </a:p>
          <a:p>
            <a:endParaRPr lang="pt-BR" sz="2600" b="1" dirty="0"/>
          </a:p>
          <a:p>
            <a:r>
              <a:rPr lang="pt-BR" sz="2600" b="1" dirty="0"/>
              <a:t>Um ambiente </a:t>
            </a:r>
            <a:r>
              <a:rPr lang="pt-BR" sz="2600" b="1" dirty="0" err="1"/>
              <a:t>multithread</a:t>
            </a:r>
            <a:r>
              <a:rPr lang="pt-BR" sz="2600" b="1" dirty="0"/>
              <a:t> possibilita a execução concorrente de sub-rotinas dentro de um mesmo processo!</a:t>
            </a:r>
          </a:p>
          <a:p>
            <a:endParaRPr lang="pt-BR" sz="26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Ambiente </a:t>
            </a:r>
            <a:r>
              <a:rPr lang="pt-BR" b="1" dirty="0" err="1">
                <a:solidFill>
                  <a:schemeClr val="tx1"/>
                </a:solidFill>
              </a:rPr>
              <a:t>Multithread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04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099388"/>
            <a:ext cx="9174589" cy="4606211"/>
          </a:xfrm>
        </p:spPr>
        <p:txBody>
          <a:bodyPr>
            <a:normAutofit/>
          </a:bodyPr>
          <a:lstStyle/>
          <a:p>
            <a:r>
              <a:rPr lang="pt-BR" sz="2600" b="1" dirty="0"/>
              <a:t>No ambiente </a:t>
            </a:r>
            <a:r>
              <a:rPr lang="pt-BR" sz="2600" b="1" dirty="0" err="1"/>
              <a:t>multithread</a:t>
            </a:r>
            <a:r>
              <a:rPr lang="pt-BR" sz="2600" b="1" dirty="0"/>
              <a:t>, cada processo pode responder a várias solicitações concorrentemente ou mesmo simultaneamente, caso haja mais de um processador.</a:t>
            </a:r>
          </a:p>
          <a:p>
            <a:endParaRPr lang="pt-BR" sz="2600" b="1" dirty="0"/>
          </a:p>
          <a:p>
            <a:r>
              <a:rPr lang="pt-BR" sz="2600" b="1" dirty="0"/>
              <a:t>Vantagens no uso de threads:</a:t>
            </a:r>
          </a:p>
          <a:p>
            <a:pPr lvl="1"/>
            <a:r>
              <a:rPr lang="pt-BR" sz="2400" b="1" dirty="0"/>
              <a:t>- Possibilidade de minimizar a alocação de recursos do sistema</a:t>
            </a:r>
          </a:p>
          <a:p>
            <a:pPr lvl="1"/>
            <a:r>
              <a:rPr lang="pt-BR" sz="2400" b="1" dirty="0"/>
              <a:t>- Diminuir o overhead na criação, troca e eliminação de processos</a:t>
            </a:r>
          </a:p>
          <a:p>
            <a:endParaRPr lang="pt-BR" sz="26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Ambiente </a:t>
            </a:r>
            <a:r>
              <a:rPr lang="pt-BR" b="1" dirty="0" err="1">
                <a:solidFill>
                  <a:schemeClr val="tx1"/>
                </a:solidFill>
              </a:rPr>
              <a:t>Multithread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44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099388"/>
            <a:ext cx="9174589" cy="4606211"/>
          </a:xfrm>
        </p:spPr>
        <p:txBody>
          <a:bodyPr>
            <a:normAutofit/>
          </a:bodyPr>
          <a:lstStyle/>
          <a:p>
            <a:r>
              <a:rPr lang="pt-BR" sz="2600" b="1" dirty="0"/>
              <a:t>Threads compartilham o processador da mesma maneira que processos e passam pelas mesmas mudanças de estado!</a:t>
            </a:r>
          </a:p>
          <a:p>
            <a:pPr lvl="1"/>
            <a:r>
              <a:rPr lang="pt-BR" sz="2400" b="1" dirty="0" smtClean="0"/>
              <a:t>Execução</a:t>
            </a:r>
            <a:r>
              <a:rPr lang="pt-BR" sz="2400" b="1" dirty="0"/>
              <a:t>, espera e pronto.</a:t>
            </a:r>
          </a:p>
          <a:p>
            <a:endParaRPr lang="pt-BR" sz="2600" b="1" dirty="0"/>
          </a:p>
          <a:p>
            <a:r>
              <a:rPr lang="pt-BR" sz="2600" b="1" dirty="0"/>
              <a:t>Dentro de um mesmo processo, threads compartilham o mesmo contexto de software e espaço de endereçamento com os demais threads.</a:t>
            </a:r>
          </a:p>
          <a:p>
            <a:pPr lvl="1"/>
            <a:r>
              <a:rPr lang="pt-BR" sz="2400" b="1" dirty="0" smtClean="0"/>
              <a:t>Porém </a:t>
            </a:r>
            <a:r>
              <a:rPr lang="pt-BR" sz="2400" b="1" dirty="0"/>
              <a:t>cada thread possui seu contexto de hardware individual.</a:t>
            </a:r>
            <a:endParaRPr lang="pt-BR" sz="24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Ambiente </a:t>
            </a:r>
            <a:r>
              <a:rPr lang="pt-BR" b="1" dirty="0" err="1">
                <a:solidFill>
                  <a:schemeClr val="tx1"/>
                </a:solidFill>
              </a:rPr>
              <a:t>Multithread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34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099388"/>
            <a:ext cx="9174589" cy="4606211"/>
          </a:xfrm>
        </p:spPr>
        <p:txBody>
          <a:bodyPr>
            <a:normAutofit/>
          </a:bodyPr>
          <a:lstStyle/>
          <a:p>
            <a:r>
              <a:rPr lang="pt-BR" sz="2600" b="1" dirty="0"/>
              <a:t>A grande diferença entre aplicações </a:t>
            </a:r>
            <a:r>
              <a:rPr lang="pt-BR" sz="2600" b="1" dirty="0" err="1"/>
              <a:t>monothread</a:t>
            </a:r>
            <a:r>
              <a:rPr lang="pt-BR" sz="2600" b="1" dirty="0"/>
              <a:t> e </a:t>
            </a:r>
            <a:r>
              <a:rPr lang="pt-BR" sz="2600" b="1" dirty="0" err="1"/>
              <a:t>multithread</a:t>
            </a:r>
            <a:r>
              <a:rPr lang="pt-BR" sz="2600" b="1" dirty="0"/>
              <a:t> está no uso do espaço de endereçamento!</a:t>
            </a:r>
          </a:p>
          <a:p>
            <a:endParaRPr lang="pt-BR" sz="2600" b="1" dirty="0"/>
          </a:p>
          <a:p>
            <a:r>
              <a:rPr lang="pt-BR" sz="2600" b="1" dirty="0"/>
              <a:t>Processos independentes e </a:t>
            </a:r>
            <a:r>
              <a:rPr lang="pt-BR" sz="2600" b="1" dirty="0" err="1"/>
              <a:t>subprocessos</a:t>
            </a:r>
            <a:r>
              <a:rPr lang="pt-BR" sz="2600" b="1" dirty="0"/>
              <a:t> possuem espaços de endereçamento individuais e protegidos...</a:t>
            </a:r>
          </a:p>
          <a:p>
            <a:pPr lvl="1"/>
            <a:r>
              <a:rPr lang="pt-BR" sz="2400" b="1" dirty="0" smtClean="0"/>
              <a:t>...</a:t>
            </a:r>
            <a:r>
              <a:rPr lang="pt-BR" sz="2400" b="1" dirty="0"/>
              <a:t>enquanto threads compartilham o espaço dentro de um mesmo processo.</a:t>
            </a:r>
          </a:p>
          <a:p>
            <a:endParaRPr lang="pt-BR" sz="26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 err="1">
                <a:solidFill>
                  <a:schemeClr val="tx1"/>
                </a:solidFill>
              </a:rPr>
              <a:t>Monothread</a:t>
            </a:r>
            <a:r>
              <a:rPr lang="pt-BR" b="1" dirty="0">
                <a:solidFill>
                  <a:schemeClr val="tx1"/>
                </a:solidFill>
              </a:rPr>
              <a:t> x </a:t>
            </a:r>
            <a:r>
              <a:rPr lang="pt-BR" b="1" dirty="0" err="1">
                <a:solidFill>
                  <a:schemeClr val="tx1"/>
                </a:solidFill>
              </a:rPr>
              <a:t>Multithread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9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099388"/>
            <a:ext cx="9174589" cy="4606211"/>
          </a:xfrm>
        </p:spPr>
        <p:txBody>
          <a:bodyPr>
            <a:normAutofit fontScale="85000" lnSpcReduction="20000"/>
          </a:bodyPr>
          <a:lstStyle/>
          <a:p>
            <a:r>
              <a:rPr lang="pt-BR" sz="2600" b="1" dirty="0"/>
              <a:t>O uso de </a:t>
            </a:r>
            <a:r>
              <a:rPr lang="pt-BR" sz="2600" b="1" dirty="0" err="1"/>
              <a:t>multithreads</a:t>
            </a:r>
            <a:r>
              <a:rPr lang="pt-BR" sz="2600" b="1" dirty="0"/>
              <a:t> proporciona uma série de benefícios:</a:t>
            </a:r>
          </a:p>
          <a:p>
            <a:r>
              <a:rPr lang="pt-BR" sz="2600" b="1" dirty="0"/>
              <a:t>- Programas concorrentes com múltiplos threads são mais rápidos do que implementados com múltiplos processos</a:t>
            </a:r>
          </a:p>
          <a:p>
            <a:r>
              <a:rPr lang="pt-BR" sz="2600" b="1" dirty="0"/>
              <a:t>- Comunicação entre threads pode ser realizada de forma rápida e eficiente</a:t>
            </a:r>
          </a:p>
          <a:p>
            <a:r>
              <a:rPr lang="pt-BR" sz="2600" b="1" dirty="0"/>
              <a:t>- Threads em um mesmo processo podem compartilhar facilmente outros recursos</a:t>
            </a:r>
          </a:p>
          <a:p>
            <a:r>
              <a:rPr lang="pt-BR" sz="2600" b="1" dirty="0"/>
              <a:t>- Pode melhorar o desempenho da aplicação apenas executando tarefas em background</a:t>
            </a:r>
          </a:p>
          <a:p>
            <a:endParaRPr lang="pt-BR" sz="2600" b="1" dirty="0"/>
          </a:p>
          <a:p>
            <a:r>
              <a:rPr lang="pt-BR" sz="2600" b="1" dirty="0"/>
              <a:t>Aplicações como editores de texto, planilhas, aplicativos gráficos e processadores de imagens são especialmente beneficiadas quando desenvolvidas com base em threads!</a:t>
            </a:r>
          </a:p>
          <a:p>
            <a:endParaRPr lang="pt-BR" sz="26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 err="1">
                <a:solidFill>
                  <a:schemeClr val="tx1"/>
                </a:solidFill>
              </a:rPr>
              <a:t>Monothread</a:t>
            </a:r>
            <a:r>
              <a:rPr lang="pt-BR" b="1" dirty="0">
                <a:solidFill>
                  <a:schemeClr val="tx1"/>
                </a:solidFill>
              </a:rPr>
              <a:t> x </a:t>
            </a:r>
            <a:r>
              <a:rPr lang="pt-BR" b="1" dirty="0" err="1">
                <a:solidFill>
                  <a:schemeClr val="tx1"/>
                </a:solidFill>
              </a:rPr>
              <a:t>Multithread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06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099388"/>
            <a:ext cx="9174589" cy="4606211"/>
          </a:xfrm>
        </p:spPr>
        <p:txBody>
          <a:bodyPr>
            <a:normAutofit fontScale="92500" lnSpcReduction="10000"/>
          </a:bodyPr>
          <a:lstStyle/>
          <a:p>
            <a:r>
              <a:rPr lang="pt-BR" sz="2600" b="1" dirty="0"/>
              <a:t>Em ambientes cliente-servidor, threads são essenciais para solicitações de serviços remotos.</a:t>
            </a:r>
          </a:p>
          <a:p>
            <a:endParaRPr lang="pt-BR" sz="2600" b="1" dirty="0"/>
          </a:p>
          <a:p>
            <a:r>
              <a:rPr lang="pt-BR" sz="2600" b="1" dirty="0"/>
              <a:t>Ambiente </a:t>
            </a:r>
            <a:r>
              <a:rPr lang="pt-BR" sz="2600" b="1" dirty="0" err="1"/>
              <a:t>monothread</a:t>
            </a:r>
            <a:r>
              <a:rPr lang="pt-BR" sz="2600" b="1" dirty="0"/>
              <a:t>...</a:t>
            </a:r>
          </a:p>
          <a:p>
            <a:r>
              <a:rPr lang="pt-BR" sz="2600" b="1" dirty="0"/>
              <a:t>	Se uma aplicação solicita um serviço remoto ela pode ficar esperando indefinidamente, enquanto aguarda pelo resultado.</a:t>
            </a:r>
          </a:p>
          <a:p>
            <a:endParaRPr lang="pt-BR" sz="2600" b="1" dirty="0"/>
          </a:p>
          <a:p>
            <a:r>
              <a:rPr lang="pt-BR" sz="2600" b="1" dirty="0"/>
              <a:t>Ambiente </a:t>
            </a:r>
            <a:r>
              <a:rPr lang="pt-BR" sz="2600" b="1" dirty="0" err="1"/>
              <a:t>multithread</a:t>
            </a:r>
            <a:r>
              <a:rPr lang="pt-BR" sz="2600" b="1" dirty="0"/>
              <a:t>...</a:t>
            </a:r>
          </a:p>
          <a:p>
            <a:r>
              <a:rPr lang="pt-BR" sz="2600" b="1" dirty="0"/>
              <a:t>	Um thread pode solicitar o serviço remoto, enquanto a aplicação pode continuar realizando outras atividades.</a:t>
            </a:r>
          </a:p>
          <a:p>
            <a:endParaRPr lang="pt-BR" sz="26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 err="1">
                <a:solidFill>
                  <a:schemeClr val="tx1"/>
                </a:solidFill>
              </a:rPr>
              <a:t>Monothread</a:t>
            </a:r>
            <a:r>
              <a:rPr lang="pt-BR" b="1" dirty="0">
                <a:solidFill>
                  <a:schemeClr val="tx1"/>
                </a:solidFill>
              </a:rPr>
              <a:t> x </a:t>
            </a:r>
            <a:r>
              <a:rPr lang="pt-BR" b="1" dirty="0" err="1">
                <a:solidFill>
                  <a:schemeClr val="tx1"/>
                </a:solidFill>
              </a:rPr>
              <a:t>Multithread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45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099388"/>
            <a:ext cx="9174589" cy="4606211"/>
          </a:xfrm>
        </p:spPr>
        <p:txBody>
          <a:bodyPr>
            <a:normAutofit fontScale="77500" lnSpcReduction="20000"/>
          </a:bodyPr>
          <a:lstStyle/>
          <a:p>
            <a:r>
              <a:rPr lang="pt-BR" sz="2600" b="1" dirty="0"/>
              <a:t>Um fator importante em aplicações </a:t>
            </a:r>
            <a:r>
              <a:rPr lang="pt-BR" sz="2600" b="1" dirty="0" err="1"/>
              <a:t>multithread</a:t>
            </a:r>
            <a:r>
              <a:rPr lang="pt-BR" sz="2600" b="1" dirty="0"/>
              <a:t> é o número total de threads e a forma como são criados e eliminados...</a:t>
            </a:r>
          </a:p>
          <a:p>
            <a:endParaRPr lang="pt-BR" sz="2600" b="1" dirty="0" smtClean="0"/>
          </a:p>
          <a:p>
            <a:r>
              <a:rPr lang="pt-BR" sz="2600" b="1" dirty="0" smtClean="0"/>
              <a:t>Se </a:t>
            </a:r>
            <a:r>
              <a:rPr lang="pt-BR" sz="2600" b="1" dirty="0"/>
              <a:t>uma aplicação cria um número excessivo de threads poderá ocorrer um overhead no sistema.</a:t>
            </a:r>
          </a:p>
          <a:p>
            <a:pPr lvl="1"/>
            <a:r>
              <a:rPr lang="pt-BR" sz="2400" b="1" dirty="0" smtClean="0"/>
              <a:t>Ocorre </a:t>
            </a:r>
            <a:r>
              <a:rPr lang="pt-BR" sz="2400" b="1" dirty="0"/>
              <a:t>uma queda de desempenho!</a:t>
            </a:r>
          </a:p>
          <a:p>
            <a:endParaRPr lang="pt-BR" sz="2600" b="1" dirty="0" smtClean="0"/>
          </a:p>
          <a:p>
            <a:r>
              <a:rPr lang="pt-BR" sz="2600" b="1" dirty="0" smtClean="0"/>
              <a:t>Para </a:t>
            </a:r>
            <a:r>
              <a:rPr lang="pt-BR" sz="2600" b="1" dirty="0"/>
              <a:t>obter os benefícios do uso de threads, uma aplicação deve permitir que partes diferentes do seu código sejam executadas concorrentemente de forma independente.</a:t>
            </a:r>
          </a:p>
          <a:p>
            <a:endParaRPr lang="pt-BR" sz="2600" b="1" dirty="0"/>
          </a:p>
          <a:p>
            <a:r>
              <a:rPr lang="pt-BR" sz="2600" b="1" dirty="0"/>
              <a:t>Sistemas gerenciadores de banco de dados, servidores de arquivos ou impressão, servidores web e de correio são exemplos onde o uso de múltiplos threads proporciona grandes vantagens e benefícios!</a:t>
            </a:r>
          </a:p>
          <a:p>
            <a:endParaRPr lang="pt-BR" sz="26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Aplicações </a:t>
            </a:r>
            <a:r>
              <a:rPr lang="pt-BR" b="1" dirty="0" err="1">
                <a:solidFill>
                  <a:schemeClr val="tx1"/>
                </a:solidFill>
              </a:rPr>
              <a:t>Multithread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17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099388"/>
            <a:ext cx="9174589" cy="4606211"/>
          </a:xfrm>
        </p:spPr>
        <p:txBody>
          <a:bodyPr>
            <a:normAutofit/>
          </a:bodyPr>
          <a:lstStyle/>
          <a:p>
            <a:r>
              <a:rPr lang="pt-BR" sz="2600" b="1" dirty="0"/>
              <a:t>Existem diferentes abordagens na implementação dos pacotes de threads em um sistema operacional, o que influenciará no desempenho, na concorrência e na modularidade das aplicações </a:t>
            </a:r>
            <a:r>
              <a:rPr lang="pt-BR" sz="2600" b="1" dirty="0" err="1"/>
              <a:t>multithread</a:t>
            </a:r>
            <a:r>
              <a:rPr lang="pt-BR" sz="2600" b="1" dirty="0"/>
              <a:t>.</a:t>
            </a:r>
          </a:p>
          <a:p>
            <a:endParaRPr lang="pt-BR" sz="2600" b="1" dirty="0"/>
          </a:p>
          <a:p>
            <a:r>
              <a:rPr lang="pt-BR" sz="2600" b="1" dirty="0"/>
              <a:t>Threads em Modo Usuário (TMU)</a:t>
            </a:r>
          </a:p>
          <a:p>
            <a:r>
              <a:rPr lang="pt-BR" sz="2600" b="1" dirty="0"/>
              <a:t>Threads em Modo </a:t>
            </a:r>
            <a:r>
              <a:rPr lang="pt-BR" sz="2600" b="1" dirty="0" err="1"/>
              <a:t>Kernel</a:t>
            </a:r>
            <a:r>
              <a:rPr lang="pt-BR" sz="2600" b="1" dirty="0"/>
              <a:t> (TMK)</a:t>
            </a:r>
          </a:p>
          <a:p>
            <a:r>
              <a:rPr lang="pt-BR" sz="2600" b="1" dirty="0"/>
              <a:t>Threads em Modo Híbrido</a:t>
            </a:r>
          </a:p>
          <a:p>
            <a:r>
              <a:rPr lang="pt-BR" sz="2600" b="1" dirty="0" err="1"/>
              <a:t>Scheduler</a:t>
            </a:r>
            <a:r>
              <a:rPr lang="pt-BR" sz="2600" b="1" dirty="0"/>
              <a:t> </a:t>
            </a:r>
            <a:r>
              <a:rPr lang="pt-BR" sz="2600" b="1" dirty="0" err="1"/>
              <a:t>Activations</a:t>
            </a:r>
            <a:endParaRPr lang="pt-BR" sz="26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Arquitetura e Implementação de Threads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75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099388"/>
            <a:ext cx="9174589" cy="4606211"/>
          </a:xfrm>
        </p:spPr>
        <p:txBody>
          <a:bodyPr>
            <a:normAutofit fontScale="47500" lnSpcReduction="20000"/>
          </a:bodyPr>
          <a:lstStyle/>
          <a:p>
            <a:r>
              <a:rPr lang="pt-BR" sz="2600" b="1" dirty="0"/>
              <a:t>Threads em Modo Usuário (TMU)</a:t>
            </a:r>
          </a:p>
          <a:p>
            <a:pPr lvl="1"/>
            <a:r>
              <a:rPr lang="pt-BR" sz="2400" b="1" dirty="0" smtClean="0"/>
              <a:t>Implementados </a:t>
            </a:r>
            <a:r>
              <a:rPr lang="pt-BR" sz="2400" b="1" dirty="0"/>
              <a:t>pela aplicação e não pelo sistema operacional.</a:t>
            </a:r>
          </a:p>
          <a:p>
            <a:pPr lvl="1"/>
            <a:r>
              <a:rPr lang="pt-BR" sz="2400" b="1" dirty="0" smtClean="0"/>
              <a:t>A </a:t>
            </a:r>
            <a:r>
              <a:rPr lang="pt-BR" sz="2400" b="1" dirty="0"/>
              <a:t>vantagem deste modelo é a possibilidade de implementar aplicações </a:t>
            </a:r>
            <a:r>
              <a:rPr lang="pt-BR" sz="2400" b="1" dirty="0" err="1"/>
              <a:t>multithreads</a:t>
            </a:r>
            <a:r>
              <a:rPr lang="pt-BR" sz="2400" b="1" dirty="0"/>
              <a:t> mesmo em sistemas operacionais que não suportam threads.</a:t>
            </a:r>
          </a:p>
          <a:p>
            <a:endParaRPr lang="pt-BR" sz="2600" b="1" dirty="0"/>
          </a:p>
          <a:p>
            <a:r>
              <a:rPr lang="pt-BR" sz="2600" b="1" dirty="0"/>
              <a:t>Threads em Modo </a:t>
            </a:r>
            <a:r>
              <a:rPr lang="pt-BR" sz="2600" b="1" dirty="0" err="1"/>
              <a:t>Kernel</a:t>
            </a:r>
            <a:r>
              <a:rPr lang="pt-BR" sz="2600" b="1" dirty="0"/>
              <a:t> (TMK)</a:t>
            </a:r>
          </a:p>
          <a:p>
            <a:pPr lvl="1"/>
            <a:r>
              <a:rPr lang="pt-BR" sz="2400" b="1" dirty="0" smtClean="0"/>
              <a:t>Implementados </a:t>
            </a:r>
            <a:r>
              <a:rPr lang="pt-BR" sz="2400" b="1" dirty="0"/>
              <a:t>diretamente pelo núcleo do sistema operacional.</a:t>
            </a:r>
          </a:p>
          <a:p>
            <a:pPr lvl="1"/>
            <a:r>
              <a:rPr lang="pt-BR" sz="2400" b="1" dirty="0" smtClean="0"/>
              <a:t>O </a:t>
            </a:r>
            <a:r>
              <a:rPr lang="pt-BR" sz="2400" b="1" dirty="0"/>
              <a:t>sistema operacional sabe da existência de cada thread e pode escaloná-los individualmente.</a:t>
            </a:r>
          </a:p>
          <a:p>
            <a:endParaRPr lang="pt-BR" sz="2600" b="1" dirty="0"/>
          </a:p>
          <a:p>
            <a:r>
              <a:rPr lang="pt-BR" sz="2600" b="1" dirty="0"/>
              <a:t>Threads em Modo Híbrido</a:t>
            </a:r>
          </a:p>
          <a:p>
            <a:pPr lvl="1"/>
            <a:r>
              <a:rPr lang="pt-BR" sz="2400" b="1" dirty="0" smtClean="0"/>
              <a:t>Combina </a:t>
            </a:r>
            <a:r>
              <a:rPr lang="pt-BR" sz="2400" b="1" dirty="0"/>
              <a:t>as vantagens de threads implementados em modo usuário (TMU) e modo </a:t>
            </a:r>
            <a:r>
              <a:rPr lang="pt-BR" sz="2400" b="1" dirty="0" err="1"/>
              <a:t>kernel</a:t>
            </a:r>
            <a:r>
              <a:rPr lang="pt-BR" sz="2400" b="1" dirty="0"/>
              <a:t> (TMK).</a:t>
            </a:r>
          </a:p>
          <a:p>
            <a:pPr lvl="1"/>
            <a:r>
              <a:rPr lang="pt-BR" sz="2400" b="1" dirty="0" smtClean="0"/>
              <a:t>O </a:t>
            </a:r>
            <a:r>
              <a:rPr lang="pt-BR" sz="2400" b="1" dirty="0"/>
              <a:t>modo híbrido, apesar da maior flexibilidade, apresenta problemas herdados de ambas as implementações.</a:t>
            </a:r>
          </a:p>
          <a:p>
            <a:endParaRPr lang="pt-BR" sz="2600" b="1" dirty="0"/>
          </a:p>
          <a:p>
            <a:r>
              <a:rPr lang="pt-BR" sz="2600" b="1" dirty="0" err="1"/>
              <a:t>Scheduler</a:t>
            </a:r>
            <a:r>
              <a:rPr lang="pt-BR" sz="2600" b="1" dirty="0"/>
              <a:t> </a:t>
            </a:r>
            <a:r>
              <a:rPr lang="pt-BR" sz="2600" b="1" dirty="0" err="1"/>
              <a:t>Activations</a:t>
            </a:r>
            <a:endParaRPr lang="pt-BR" sz="2600" b="1" dirty="0"/>
          </a:p>
          <a:p>
            <a:pPr lvl="1"/>
            <a:r>
              <a:rPr lang="pt-BR" sz="2400" b="1" dirty="0" smtClean="0"/>
              <a:t>Combina </a:t>
            </a:r>
            <a:r>
              <a:rPr lang="pt-BR" sz="2400" b="1" dirty="0"/>
              <a:t>o melhor das duas arquiteturas</a:t>
            </a:r>
          </a:p>
          <a:p>
            <a:pPr lvl="1"/>
            <a:r>
              <a:rPr lang="pt-BR" sz="2400" b="1" dirty="0" smtClean="0"/>
              <a:t>Mas </a:t>
            </a:r>
            <a:r>
              <a:rPr lang="pt-BR" sz="2400" b="1" dirty="0"/>
              <a:t>ao contrário de dividir os threads em modo usuário entre os de modo </a:t>
            </a:r>
            <a:r>
              <a:rPr lang="pt-BR" sz="2400" b="1" dirty="0" err="1"/>
              <a:t>kernel</a:t>
            </a:r>
            <a:r>
              <a:rPr lang="pt-BR" sz="2400" b="1" dirty="0"/>
              <a:t>, o núcleo do sistema troca informações com a biblioteca de threads.</a:t>
            </a:r>
          </a:p>
          <a:p>
            <a:endParaRPr lang="pt-BR" sz="26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Arquiteturas de Threads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72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099388"/>
            <a:ext cx="9174589" cy="4606211"/>
          </a:xfrm>
        </p:spPr>
        <p:txBody>
          <a:bodyPr>
            <a:normAutofit/>
          </a:bodyPr>
          <a:lstStyle/>
          <a:p>
            <a:r>
              <a:rPr lang="pt-BR" sz="2600" b="1" dirty="0"/>
              <a:t>Introdução</a:t>
            </a:r>
          </a:p>
          <a:p>
            <a:r>
              <a:rPr lang="pt-BR" sz="2600" b="1" dirty="0"/>
              <a:t>Na década de 1960, com o surgimento dos sistemas </a:t>
            </a:r>
            <a:r>
              <a:rPr lang="pt-BR" sz="2600" b="1" dirty="0" err="1"/>
              <a:t>multiprogramáveis</a:t>
            </a:r>
            <a:r>
              <a:rPr lang="pt-BR" sz="2600" b="1" dirty="0"/>
              <a:t>, passou a ser possível estruturar aplicações de maneira que partes diferentes do código do programa pudessem executar concorrentemente.</a:t>
            </a:r>
          </a:p>
          <a:p>
            <a:pPr lvl="1"/>
            <a:r>
              <a:rPr lang="pt-BR" sz="2400" b="1" dirty="0" smtClean="0"/>
              <a:t>Aplicação </a:t>
            </a:r>
            <a:r>
              <a:rPr lang="pt-BR" sz="2400" b="1" dirty="0"/>
              <a:t>concorrente!</a:t>
            </a:r>
          </a:p>
          <a:p>
            <a:endParaRPr lang="pt-BR" sz="2600" b="1" dirty="0"/>
          </a:p>
          <a:p>
            <a:r>
              <a:rPr lang="pt-BR" sz="2600" b="1" dirty="0"/>
              <a:t>Tem como base a execução cooperativa de múltiplos processos ou threads, que trabalham em uma mesma tarefa na busca de um resultado comum.</a:t>
            </a:r>
          </a:p>
          <a:p>
            <a:endParaRPr lang="pt-BR" sz="26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Sincronização e Comunicação entre Processos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91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8974" y="3287486"/>
            <a:ext cx="9174589" cy="1068888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Gerenciamento de </a:t>
            </a:r>
            <a:r>
              <a:rPr lang="pt-BR" b="1" dirty="0" smtClean="0">
                <a:solidFill>
                  <a:schemeClr val="tx1"/>
                </a:solidFill>
              </a:rPr>
              <a:t>Processos</a:t>
            </a:r>
            <a:br>
              <a:rPr lang="pt-BR" b="1" dirty="0" smtClean="0">
                <a:solidFill>
                  <a:schemeClr val="tx1"/>
                </a:solidFill>
              </a:rPr>
            </a:br>
            <a:r>
              <a:rPr lang="pt-BR" b="1" dirty="0" smtClean="0">
                <a:solidFill>
                  <a:schemeClr val="tx1"/>
                </a:solidFill>
              </a:rPr>
              <a:t>Parte II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92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099388"/>
            <a:ext cx="9174589" cy="4606211"/>
          </a:xfrm>
        </p:spPr>
        <p:txBody>
          <a:bodyPr>
            <a:normAutofit/>
          </a:bodyPr>
          <a:lstStyle/>
          <a:p>
            <a:r>
              <a:rPr lang="pt-BR" sz="2600" b="1" dirty="0"/>
              <a:t>Necessidade que processos se comuniquem entre si!</a:t>
            </a:r>
          </a:p>
          <a:p>
            <a:endParaRPr lang="pt-BR" sz="2600" b="1" dirty="0" smtClean="0"/>
          </a:p>
          <a:p>
            <a:r>
              <a:rPr lang="pt-BR" sz="2600" b="1" dirty="0" smtClean="0"/>
              <a:t>Esta </a:t>
            </a:r>
            <a:r>
              <a:rPr lang="pt-BR" sz="2600" b="1" dirty="0"/>
              <a:t>comunicação pode ser implementada através de diversos mecanismos, como variáveis compartilhadas na memória principal ou trocas de mensagens.</a:t>
            </a:r>
          </a:p>
          <a:p>
            <a:endParaRPr lang="pt-BR" sz="2600" b="1" dirty="0"/>
          </a:p>
          <a:p>
            <a:r>
              <a:rPr lang="pt-BR" sz="2600" b="1" dirty="0"/>
              <a:t>Nesta situação, é necessário que os processos concorrentes tenham sua execução sincronizada através de mecanismos do sistema operacional.</a:t>
            </a:r>
          </a:p>
          <a:p>
            <a:endParaRPr lang="pt-BR" sz="26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Aplicações Concorrentes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3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099388"/>
            <a:ext cx="9174589" cy="4606211"/>
          </a:xfrm>
        </p:spPr>
        <p:txBody>
          <a:bodyPr>
            <a:normAutofit/>
          </a:bodyPr>
          <a:lstStyle/>
          <a:p>
            <a:r>
              <a:rPr lang="pt-BR" sz="2600" b="1" dirty="0"/>
              <a:t>Mecanismos que garantem a comunicação entre processos concorrentes e o acesso a recursos compartilhados .</a:t>
            </a:r>
          </a:p>
          <a:p>
            <a:endParaRPr lang="pt-BR" sz="2600" b="1" dirty="0"/>
          </a:p>
          <a:p>
            <a:r>
              <a:rPr lang="pt-BR" sz="2600" b="1" dirty="0"/>
              <a:t>Em sistemas operacionais </a:t>
            </a:r>
            <a:r>
              <a:rPr lang="pt-BR" sz="2600" b="1" dirty="0" err="1"/>
              <a:t>multiprogramáveis</a:t>
            </a:r>
            <a:r>
              <a:rPr lang="pt-BR" sz="2600" b="1" dirty="0"/>
              <a:t>, é fundamental a implementação destes mecanismos para garantir a integridade e a confiabilidade na execução de aplicações concorrentes.</a:t>
            </a:r>
          </a:p>
          <a:p>
            <a:endParaRPr lang="pt-BR" sz="26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Mecanismos de sincronização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099388"/>
            <a:ext cx="9174589" cy="4606211"/>
          </a:xfrm>
        </p:spPr>
        <p:txBody>
          <a:bodyPr>
            <a:normAutofit fontScale="92500" lnSpcReduction="20000"/>
          </a:bodyPr>
          <a:lstStyle/>
          <a:p>
            <a:r>
              <a:rPr lang="pt-BR" sz="2600" b="1" dirty="0"/>
              <a:t>1. O que é exclusão mútua e como é implementada?</a:t>
            </a:r>
          </a:p>
          <a:p>
            <a:endParaRPr lang="pt-BR" sz="2600" b="1" dirty="0"/>
          </a:p>
          <a:p>
            <a:r>
              <a:rPr lang="pt-BR" sz="2600" b="1" dirty="0"/>
              <a:t>2. Explique o que é sincronização condicional e dê um exemplo de sua utilização.</a:t>
            </a:r>
          </a:p>
          <a:p>
            <a:endParaRPr lang="pt-BR" sz="2600" b="1" dirty="0"/>
          </a:p>
          <a:p>
            <a:r>
              <a:rPr lang="pt-BR" sz="2600" b="1" dirty="0"/>
              <a:t>3. Explique o que são semáforos e dê dois exemplos de sua utilização: um para a solução da exclusão mútua e outro para a sincronização condicional.</a:t>
            </a:r>
          </a:p>
          <a:p>
            <a:endParaRPr lang="pt-BR" sz="2600" b="1" dirty="0"/>
          </a:p>
          <a:p>
            <a:r>
              <a:rPr lang="pt-BR" sz="2600" b="1" dirty="0"/>
              <a:t>4. Explique o que são monitores e dê dois exemplos de sua utilização: um para a solução da exclusão mútua e outro para a sincronização condicional.</a:t>
            </a:r>
            <a:endParaRPr lang="pt-BR" sz="26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Exercícios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79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245E97B-9BE6-4009-9A9D-1FB2E10FF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Referências…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92826"/>
            <a:ext cx="10256138" cy="510294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fi-FI" sz="2000" dirty="0" smtClean="0"/>
          </a:p>
          <a:p>
            <a:pPr marL="0" indent="0" algn="just">
              <a:buNone/>
            </a:pPr>
            <a:endParaRPr lang="fi-FI" sz="2000" dirty="0"/>
          </a:p>
          <a:p>
            <a:pPr marL="0" indent="0" algn="just">
              <a:buNone/>
            </a:pPr>
            <a:endParaRPr lang="fi-FI" sz="2000" dirty="0"/>
          </a:p>
          <a:p>
            <a:pPr marL="0" indent="0" algn="just">
              <a:buNone/>
            </a:pPr>
            <a:endParaRPr lang="fi-FI" sz="2000" dirty="0" smtClean="0"/>
          </a:p>
          <a:p>
            <a:pPr marL="0" indent="0" algn="just">
              <a:buNone/>
            </a:pPr>
            <a:endParaRPr lang="fi-FI" sz="2000" dirty="0" smtClean="0"/>
          </a:p>
          <a:p>
            <a:pPr marL="0" indent="0" algn="just">
              <a:buNone/>
            </a:pPr>
            <a:endParaRPr lang="fi-FI" sz="2000" dirty="0" smtClean="0"/>
          </a:p>
          <a:p>
            <a:pPr marL="0" indent="0" algn="just">
              <a:buNone/>
            </a:pPr>
            <a:endParaRPr lang="fi-FI" sz="2000" dirty="0" smtClean="0"/>
          </a:p>
        </p:txBody>
      </p:sp>
      <p:sp>
        <p:nvSpPr>
          <p:cNvPr id="6" name="Retângulo 3">
            <a:extLst>
              <a:ext uri="{FF2B5EF4-FFF2-40B4-BE49-F238E27FC236}">
                <a16:creationId xmlns:a16="http://schemas.microsoft.com/office/drawing/2014/main" xmlns="" id="{0CC195FF-D803-4D07-A639-9D09CACFAAA8}"/>
              </a:ext>
            </a:extLst>
          </p:cNvPr>
          <p:cNvSpPr/>
          <p:nvPr/>
        </p:nvSpPr>
        <p:spPr>
          <a:xfrm>
            <a:off x="677332" y="3712918"/>
            <a:ext cx="83494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hlinkClick r:id="rId3"/>
              </a:rPr>
              <a:t>https://integrada.minhabiblioteca.com.br/#/books/978-85-216-2288-8</a:t>
            </a:r>
            <a:endParaRPr lang="pt-BR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677332" y="2898140"/>
            <a:ext cx="8349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ea typeface="Times New Roman" panose="02020603050405020304" pitchFamily="18" charset="0"/>
              </a:rPr>
              <a:t>Arquitetura de Sistemas Operacionais</a:t>
            </a:r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</a:rPr>
              <a:t>. 5. ed.  Rio de Janeiro, LTC, 2017</a:t>
            </a:r>
            <a:endParaRPr lang="pt-BR" dirty="0" smtClean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pt-BR" dirty="0"/>
              <a:t>MACHADO, Francis Berenger; MAIA, Luiz Paulo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030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099388"/>
            <a:ext cx="9174589" cy="4606211"/>
          </a:xfrm>
        </p:spPr>
        <p:txBody>
          <a:bodyPr>
            <a:normAutofit fontScale="77500" lnSpcReduction="20000"/>
          </a:bodyPr>
          <a:lstStyle/>
          <a:p>
            <a:r>
              <a:rPr lang="pt-BR" sz="2600" b="1" dirty="0"/>
              <a:t>História...</a:t>
            </a:r>
          </a:p>
          <a:p>
            <a:endParaRPr lang="pt-BR" sz="2600" b="1" dirty="0"/>
          </a:p>
          <a:p>
            <a:r>
              <a:rPr lang="pt-BR" sz="2600" b="1" dirty="0"/>
              <a:t>Até o final da década de 1970, sistemas operacionais suportavam apenas processos com um </a:t>
            </a:r>
            <a:r>
              <a:rPr lang="pt-BR" sz="2600" b="1" dirty="0" smtClean="0"/>
              <a:t>único </a:t>
            </a:r>
            <a:r>
              <a:rPr lang="pt-BR" sz="2600" b="1" dirty="0"/>
              <a:t>thread (</a:t>
            </a:r>
            <a:r>
              <a:rPr lang="pt-BR" sz="2600" b="1" dirty="0" err="1"/>
              <a:t>monothread</a:t>
            </a:r>
            <a:r>
              <a:rPr lang="pt-BR" sz="2600" b="1" dirty="0"/>
              <a:t>).</a:t>
            </a:r>
          </a:p>
          <a:p>
            <a:pPr lvl="1"/>
            <a:r>
              <a:rPr lang="pt-BR" sz="2400" b="1" dirty="0" smtClean="0"/>
              <a:t>Um </a:t>
            </a:r>
            <a:r>
              <a:rPr lang="pt-BR" sz="2400" b="1" dirty="0"/>
              <a:t>processo com apenas um único programa fazendo parte do seu contexto.</a:t>
            </a:r>
          </a:p>
          <a:p>
            <a:endParaRPr lang="pt-BR" sz="2600" b="1" dirty="0"/>
          </a:p>
          <a:p>
            <a:r>
              <a:rPr lang="pt-BR" sz="2600" b="1" dirty="0"/>
              <a:t>Em 1979, foi introduzido o conceito de processos </a:t>
            </a:r>
            <a:r>
              <a:rPr lang="pt-BR" sz="2600" b="1" dirty="0" err="1"/>
              <a:t>lightweight</a:t>
            </a:r>
            <a:r>
              <a:rPr lang="pt-BR" sz="2600" b="1" dirty="0"/>
              <a:t> (peso leve)...</a:t>
            </a:r>
          </a:p>
          <a:p>
            <a:pPr lvl="1"/>
            <a:r>
              <a:rPr lang="pt-BR" sz="2400" b="1" dirty="0" smtClean="0"/>
              <a:t>O </a:t>
            </a:r>
            <a:r>
              <a:rPr lang="pt-BR" sz="2400" b="1" dirty="0"/>
              <a:t>espaço de endereçamento de um processo era compartilhado por vários programas.</a:t>
            </a:r>
          </a:p>
          <a:p>
            <a:endParaRPr lang="pt-BR" sz="2600" b="1" dirty="0"/>
          </a:p>
          <a:p>
            <a:r>
              <a:rPr lang="pt-BR" sz="2600" b="1" dirty="0"/>
              <a:t>A partir daí ficou clara a separação entre o conceito de processo e thread!</a:t>
            </a:r>
            <a:endParaRPr lang="pt-BR" sz="26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Thread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7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099388"/>
            <a:ext cx="9174589" cy="4606211"/>
          </a:xfrm>
        </p:spPr>
        <p:txBody>
          <a:bodyPr>
            <a:normAutofit fontScale="92500" lnSpcReduction="10000"/>
          </a:bodyPr>
          <a:lstStyle/>
          <a:p>
            <a:r>
              <a:rPr lang="pt-BR" sz="2600" b="1" dirty="0" smtClean="0"/>
              <a:t>A </a:t>
            </a:r>
            <a:r>
              <a:rPr lang="pt-BR" sz="2600" b="1" dirty="0"/>
              <a:t>partir do conceito de múltiplos threads (</a:t>
            </a:r>
            <a:r>
              <a:rPr lang="pt-BR" sz="2600" b="1" dirty="0" err="1"/>
              <a:t>multithread</a:t>
            </a:r>
            <a:r>
              <a:rPr lang="pt-BR" sz="2600" b="1" dirty="0"/>
              <a:t>) é possível projetar e implementar aplicações concorrentes de forma eficiente.</a:t>
            </a:r>
          </a:p>
          <a:p>
            <a:r>
              <a:rPr lang="pt-BR" sz="2600" b="1" dirty="0"/>
              <a:t>	Um processo pode ter partes diferentes do seu código sendo executadas concorrentemente, com um menor overhead do que utilizando múltiplos processos.</a:t>
            </a:r>
          </a:p>
          <a:p>
            <a:endParaRPr lang="pt-BR" sz="2600" b="1" dirty="0"/>
          </a:p>
          <a:p>
            <a:r>
              <a:rPr lang="pt-BR" sz="2600" b="1" dirty="0"/>
              <a:t>Como os threads de um mesmo processo compartilham o mesmo espaço de endereçamento, a comunicação entre threads não envolve mecanismos lentos de intercomunicação entre processos, aumentando, consequentemente, o desempenho da aplicação.</a:t>
            </a:r>
            <a:endParaRPr lang="pt-BR" sz="26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Thread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10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099388"/>
            <a:ext cx="9174589" cy="4606211"/>
          </a:xfrm>
        </p:spPr>
        <p:txBody>
          <a:bodyPr>
            <a:normAutofit/>
          </a:bodyPr>
          <a:lstStyle/>
          <a:p>
            <a:r>
              <a:rPr lang="pt-BR" sz="2600" b="1" dirty="0"/>
              <a:t>Um programa é uma sequência de instruções, composta por desvios, repetições e chamadas a procedimentos e funções.</a:t>
            </a:r>
          </a:p>
          <a:p>
            <a:endParaRPr lang="pt-BR" sz="2600" b="1" dirty="0"/>
          </a:p>
          <a:p>
            <a:r>
              <a:rPr lang="pt-BR" sz="2600" b="1" dirty="0"/>
              <a:t>Em um ambiente </a:t>
            </a:r>
            <a:r>
              <a:rPr lang="pt-BR" sz="2600" b="1" dirty="0" err="1"/>
              <a:t>monothread</a:t>
            </a:r>
            <a:r>
              <a:rPr lang="pt-BR" sz="2600" b="1" dirty="0"/>
              <a:t>, um processo suporta apenas um programa no seu espaço de endereçamento.</a:t>
            </a:r>
          </a:p>
          <a:p>
            <a:endParaRPr lang="pt-BR" sz="2600" b="1" dirty="0"/>
          </a:p>
          <a:p>
            <a:r>
              <a:rPr lang="pt-BR" sz="2600" b="1" dirty="0"/>
              <a:t>Neste ambiente, aplicações concorrentes são implementadas apenas com o uso de múltiplos processos independentes ou </a:t>
            </a:r>
            <a:r>
              <a:rPr lang="pt-BR" sz="2600" b="1" dirty="0" err="1"/>
              <a:t>subprocessos</a:t>
            </a:r>
            <a:r>
              <a:rPr lang="pt-BR" sz="2600" b="1" dirty="0"/>
              <a:t>.</a:t>
            </a:r>
            <a:endParaRPr lang="pt-BR" sz="26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Ambiente </a:t>
            </a:r>
            <a:r>
              <a:rPr lang="pt-BR" b="1" dirty="0" err="1">
                <a:solidFill>
                  <a:schemeClr val="tx1"/>
                </a:solidFill>
              </a:rPr>
              <a:t>Monothread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3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099388"/>
            <a:ext cx="9174589" cy="4606211"/>
          </a:xfrm>
        </p:spPr>
        <p:txBody>
          <a:bodyPr>
            <a:normAutofit/>
          </a:bodyPr>
          <a:lstStyle/>
          <a:p>
            <a:r>
              <a:rPr lang="pt-BR" sz="2600" b="1" dirty="0"/>
              <a:t>A utilização de processos independentes e </a:t>
            </a:r>
            <a:r>
              <a:rPr lang="pt-BR" sz="2600" b="1" dirty="0" err="1"/>
              <a:t>subprocessos</a:t>
            </a:r>
            <a:r>
              <a:rPr lang="pt-BR" sz="2600" b="1" dirty="0"/>
              <a:t> permite dividir uma aplicação em partes que podem trabalhar de forma concorrente.</a:t>
            </a:r>
          </a:p>
          <a:p>
            <a:pPr lvl="1"/>
            <a:r>
              <a:rPr lang="pt-BR" sz="2400" b="1" dirty="0" smtClean="0"/>
              <a:t>Exemplos</a:t>
            </a:r>
            <a:r>
              <a:rPr lang="pt-BR" sz="2400" b="1" dirty="0"/>
              <a:t>: software de gerenciamento de e-mails.</a:t>
            </a:r>
          </a:p>
          <a:p>
            <a:endParaRPr lang="pt-BR" sz="2600" b="1" dirty="0"/>
          </a:p>
          <a:p>
            <a:r>
              <a:rPr lang="pt-BR" sz="2600" b="1" dirty="0"/>
              <a:t>Com o uso de múltiplos processos, cada funcionalidade do software implicaria a criação de um novo processo para atendê-la, aumentando o desempenho da aplicação!</a:t>
            </a:r>
          </a:p>
          <a:p>
            <a:endParaRPr lang="pt-BR" sz="26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Ambiente </a:t>
            </a:r>
            <a:r>
              <a:rPr lang="pt-BR" b="1" dirty="0" err="1">
                <a:solidFill>
                  <a:schemeClr val="tx1"/>
                </a:solidFill>
              </a:rPr>
              <a:t>Monothread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60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099388"/>
            <a:ext cx="9174589" cy="4606211"/>
          </a:xfrm>
        </p:spPr>
        <p:txBody>
          <a:bodyPr>
            <a:normAutofit fontScale="77500" lnSpcReduction="20000"/>
          </a:bodyPr>
          <a:lstStyle/>
          <a:p>
            <a:r>
              <a:rPr lang="pt-BR" sz="2600" b="1" dirty="0"/>
              <a:t>Problemas neste tipo de implementação</a:t>
            </a:r>
            <a:r>
              <a:rPr lang="pt-BR" sz="2600" b="1" dirty="0" smtClean="0"/>
              <a:t>...</a:t>
            </a:r>
          </a:p>
          <a:p>
            <a:endParaRPr lang="pt-BR" sz="2600" b="1" dirty="0"/>
          </a:p>
          <a:p>
            <a:r>
              <a:rPr lang="pt-BR" sz="2600" b="1" dirty="0"/>
              <a:t>- Uso de processos no desenvolvimento de aplicações concorrentes demanda consumo de diversos recursos do sistema.</a:t>
            </a:r>
          </a:p>
          <a:p>
            <a:pPr lvl="1"/>
            <a:r>
              <a:rPr lang="pt-BR" sz="2400" b="1" dirty="0" smtClean="0"/>
              <a:t>Sempre </a:t>
            </a:r>
            <a:r>
              <a:rPr lang="pt-BR" sz="2400" b="1" dirty="0"/>
              <a:t>que um novo processo é criado, o sistema deve alocar recursos para cada processo, consumindo tempo de processador neste trabalho</a:t>
            </a:r>
            <a:r>
              <a:rPr lang="pt-BR" sz="2400" b="1" dirty="0" smtClean="0"/>
              <a:t>.</a:t>
            </a:r>
          </a:p>
          <a:p>
            <a:pPr lvl="1"/>
            <a:endParaRPr lang="pt-BR" sz="2400" b="1" dirty="0"/>
          </a:p>
          <a:p>
            <a:r>
              <a:rPr lang="pt-BR" sz="2600" b="1" dirty="0"/>
              <a:t>- Compartilhamento do espaço de endereçamento.</a:t>
            </a:r>
          </a:p>
          <a:p>
            <a:pPr lvl="1"/>
            <a:r>
              <a:rPr lang="pt-BR" sz="2400" b="1" dirty="0" smtClean="0"/>
              <a:t>Como </a:t>
            </a:r>
            <a:r>
              <a:rPr lang="pt-BR" sz="2400" b="1" dirty="0"/>
              <a:t>cada processo possui seu próprio espaço de endereçamento, a comunicação entre processos torna-se difícil e lenta</a:t>
            </a:r>
            <a:r>
              <a:rPr lang="pt-BR" sz="2400" b="1" dirty="0" smtClean="0"/>
              <a:t>.</a:t>
            </a:r>
          </a:p>
          <a:p>
            <a:pPr lvl="1"/>
            <a:endParaRPr lang="pt-BR" sz="2400" b="1" dirty="0"/>
          </a:p>
          <a:p>
            <a:r>
              <a:rPr lang="pt-BR" sz="2600" b="1" dirty="0"/>
              <a:t>- Compartilhamento de recursos comuns aos processos concorrentes não é simples.</a:t>
            </a:r>
          </a:p>
          <a:p>
            <a:pPr lvl="1"/>
            <a:r>
              <a:rPr lang="pt-BR" sz="2400" b="1" dirty="0" smtClean="0"/>
              <a:t>Memória </a:t>
            </a:r>
            <a:r>
              <a:rPr lang="pt-BR" sz="2400" b="1" dirty="0"/>
              <a:t>e arquivos abertos.</a:t>
            </a:r>
          </a:p>
          <a:p>
            <a:endParaRPr lang="pt-BR" sz="26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Ambiente </a:t>
            </a:r>
            <a:r>
              <a:rPr lang="pt-BR" b="1" dirty="0" err="1">
                <a:solidFill>
                  <a:schemeClr val="tx1"/>
                </a:solidFill>
              </a:rPr>
              <a:t>Monothread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7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920482"/>
            <a:ext cx="9174589" cy="3785117"/>
          </a:xfrm>
        </p:spPr>
        <p:txBody>
          <a:bodyPr>
            <a:normAutofit/>
          </a:bodyPr>
          <a:lstStyle/>
          <a:p>
            <a:r>
              <a:rPr lang="pt-BR" sz="2600" b="1" dirty="0"/>
              <a:t>Exemplos de sistemas </a:t>
            </a:r>
            <a:r>
              <a:rPr lang="pt-BR" sz="2600" b="1" dirty="0" err="1"/>
              <a:t>monothread</a:t>
            </a:r>
            <a:r>
              <a:rPr lang="pt-BR" sz="2600" b="1" dirty="0"/>
              <a:t>...</a:t>
            </a:r>
          </a:p>
          <a:p>
            <a:pPr lvl="1"/>
            <a:r>
              <a:rPr lang="pt-BR" sz="2400" b="1" dirty="0" smtClean="0"/>
              <a:t>MS-DOS</a:t>
            </a:r>
            <a:endParaRPr lang="pt-BR" sz="2400" b="1" dirty="0"/>
          </a:p>
          <a:p>
            <a:pPr lvl="1"/>
            <a:r>
              <a:rPr lang="pt-BR" sz="2400" b="1" dirty="0" smtClean="0"/>
              <a:t>Primeiras </a:t>
            </a:r>
            <a:r>
              <a:rPr lang="pt-BR" sz="2400" b="1" dirty="0"/>
              <a:t>versões do MS Windows</a:t>
            </a:r>
          </a:p>
          <a:p>
            <a:endParaRPr lang="pt-BR" sz="26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Ambiente </a:t>
            </a:r>
            <a:r>
              <a:rPr lang="pt-BR" b="1" dirty="0" err="1">
                <a:solidFill>
                  <a:schemeClr val="tx1"/>
                </a:solidFill>
              </a:rPr>
              <a:t>Monothread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71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02229"/>
            <a:ext cx="9174589" cy="4606211"/>
          </a:xfrm>
        </p:spPr>
        <p:txBody>
          <a:bodyPr>
            <a:normAutofit/>
          </a:bodyPr>
          <a:lstStyle/>
          <a:p>
            <a:r>
              <a:rPr lang="pt-BR" sz="2600" b="1" dirty="0"/>
              <a:t>Não existe a ideia de programas associados a processos!</a:t>
            </a:r>
          </a:p>
          <a:p>
            <a:pPr lvl="1"/>
            <a:r>
              <a:rPr lang="pt-BR" sz="2400" b="1" dirty="0" smtClean="0"/>
              <a:t>Mas</a:t>
            </a:r>
            <a:r>
              <a:rPr lang="pt-BR" sz="2400" b="1" dirty="0"/>
              <a:t>, sim, a threads!!!</a:t>
            </a:r>
          </a:p>
          <a:p>
            <a:endParaRPr lang="pt-BR" sz="2600" b="1" dirty="0"/>
          </a:p>
          <a:p>
            <a:r>
              <a:rPr lang="pt-BR" sz="2600" b="1" dirty="0"/>
              <a:t>O processo, neste ambiente, tem pelo menos um thread de execução.</a:t>
            </a:r>
          </a:p>
          <a:p>
            <a:pPr lvl="1"/>
            <a:r>
              <a:rPr lang="pt-BR" sz="2400" b="1" dirty="0" smtClean="0"/>
              <a:t>...</a:t>
            </a:r>
            <a:r>
              <a:rPr lang="pt-BR" sz="2400" b="1" dirty="0"/>
              <a:t>mas pode compartilhar o seu espaço de endereçamento com inúmeros outros threads!</a:t>
            </a:r>
          </a:p>
          <a:p>
            <a:endParaRPr lang="pt-BR" sz="26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Ambiente </a:t>
            </a:r>
            <a:r>
              <a:rPr lang="pt-BR" b="1" dirty="0" err="1">
                <a:solidFill>
                  <a:schemeClr val="tx1"/>
                </a:solidFill>
              </a:rPr>
              <a:t>Multithread</a:t>
            </a:r>
            <a:endParaRPr lang="pt-BR" b="1" dirty="0">
              <a:solidFill>
                <a:schemeClr val="tx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311" y="3666680"/>
            <a:ext cx="3505689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97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10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1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2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3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16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7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2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3.xml><?xml version="1.0" encoding="utf-8"?>
<Control xmlns="http://schemas.microsoft.com/VisualStudio/2011/storyboarding/control">
  <Id Name="System.Storyboarding.Backgrounds.StartScreen" Revision="1" Stencil="System.Storyboarding.Backgrounds" StencilVersion="0.1"/>
</Control>
</file>

<file path=customXml/item4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5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6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7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8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9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Props1.xml><?xml version="1.0" encoding="utf-8"?>
<ds:datastoreItem xmlns:ds="http://schemas.openxmlformats.org/officeDocument/2006/customXml" ds:itemID="{3AA89A39-3356-4817-BE66-65F0125004B3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321505C6-A355-44DC-9A6A-67197D3205B6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CD39A5FB-68C4-4356-A936-C8E5E0DB9DAA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1F635D74-A219-40D1-AA65-639FEF6993DD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4E84F065-5B3E-4A06-B445-92005EF75619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0E86FB41-B87B-4B19-B06A-80849AB7ACA6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4B399267-548C-4604-86AD-A901E5C1F485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452BA2BC-4E14-41C2-B4DC-AA67335CCC02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04B3ABF7-0F57-48B0-8872-F2F7086EDB4D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76D0BA7F-C062-412A-BD25-2E1CA9FAF438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E7ED9D4D-00E2-4581-9A7E-F8675F6C33DC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AAD0EC7F-A059-4CF8-95E8-01D65B244308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6C3896F5-2EBD-45F2-8BF6-F493D2E80A71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1C28064A-A0C7-45F4-B8C4-C5D01F3D16C6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BDD84000-0A5A-4728-8D95-9FE6986FC81A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FA6EBB67-16FF-4FCE-9529-4A043224CD75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F28273AF-E277-490C-BDF7-47674C63508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2676</TotalTime>
  <Words>1263</Words>
  <Application>Microsoft Office PowerPoint</Application>
  <PresentationFormat>Widescreen</PresentationFormat>
  <Paragraphs>175</Paragraphs>
  <Slides>23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9" baseType="lpstr">
      <vt:lpstr>Arial</vt:lpstr>
      <vt:lpstr>Calibri</vt:lpstr>
      <vt:lpstr>Times New Roman</vt:lpstr>
      <vt:lpstr>Trebuchet MS</vt:lpstr>
      <vt:lpstr>Wingdings 3</vt:lpstr>
      <vt:lpstr>Facetado</vt:lpstr>
      <vt:lpstr>Fundamentos de Sistemas Operacionais</vt:lpstr>
      <vt:lpstr>Gerenciamento de Processos Parte II</vt:lpstr>
      <vt:lpstr>Thread</vt:lpstr>
      <vt:lpstr>Thread</vt:lpstr>
      <vt:lpstr>Ambiente Monothread</vt:lpstr>
      <vt:lpstr>Ambiente Monothread</vt:lpstr>
      <vt:lpstr>Ambiente Monothread</vt:lpstr>
      <vt:lpstr>Ambiente Monothread</vt:lpstr>
      <vt:lpstr>Ambiente Multithread</vt:lpstr>
      <vt:lpstr>Ambiente Multithread</vt:lpstr>
      <vt:lpstr>Ambiente Multithread</vt:lpstr>
      <vt:lpstr>Ambiente Multithread</vt:lpstr>
      <vt:lpstr>Monothread x Multithread</vt:lpstr>
      <vt:lpstr>Monothread x Multithread</vt:lpstr>
      <vt:lpstr>Monothread x Multithread</vt:lpstr>
      <vt:lpstr>Aplicações Multithread</vt:lpstr>
      <vt:lpstr>Arquitetura e Implementação de Threads</vt:lpstr>
      <vt:lpstr>Arquiteturas de Threads</vt:lpstr>
      <vt:lpstr>Sincronização e Comunicação entre Processos</vt:lpstr>
      <vt:lpstr>Aplicações Concorrentes</vt:lpstr>
      <vt:lpstr>Mecanismos de sincronização</vt:lpstr>
      <vt:lpstr>Exercícios</vt:lpstr>
      <vt:lpstr>Referências…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Princípios de Sistemas de Informação</dc:title>
  <dc:creator>Leandro Borges</dc:creator>
  <cp:lastModifiedBy>Leandro Borges da Silva</cp:lastModifiedBy>
  <cp:revision>476</cp:revision>
  <dcterms:created xsi:type="dcterms:W3CDTF">2019-03-15T03:25:34Z</dcterms:created>
  <dcterms:modified xsi:type="dcterms:W3CDTF">2020-04-23T23:17:08Z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