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8"/>
  </p:sldMasterIdLst>
  <p:notesMasterIdLst>
    <p:notesMasterId r:id="rId32"/>
  </p:notesMasterIdLst>
  <p:sldIdLst>
    <p:sldId id="256" r:id="rId19"/>
    <p:sldId id="326" r:id="rId20"/>
    <p:sldId id="323" r:id="rId21"/>
    <p:sldId id="324" r:id="rId22"/>
    <p:sldId id="325" r:id="rId23"/>
    <p:sldId id="290" r:id="rId24"/>
    <p:sldId id="327" r:id="rId25"/>
    <p:sldId id="328" r:id="rId26"/>
    <p:sldId id="329" r:id="rId27"/>
    <p:sldId id="330" r:id="rId28"/>
    <p:sldId id="331" r:id="rId29"/>
    <p:sldId id="332" r:id="rId30"/>
    <p:sldId id="27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64" autoAdjust="0"/>
  </p:normalViewPr>
  <p:slideViewPr>
    <p:cSldViewPr snapToGrid="0">
      <p:cViewPr varScale="1">
        <p:scale>
          <a:sx n="103" d="100"/>
          <a:sy n="103" d="100"/>
        </p:scale>
        <p:origin x="912" y="102"/>
      </p:cViewPr>
      <p:guideLst/>
    </p:cSldViewPr>
  </p:slideViewPr>
  <p:outlineViewPr>
    <p:cViewPr>
      <p:scale>
        <a:sx n="33" d="100"/>
        <a:sy n="33" d="100"/>
      </p:scale>
      <p:origin x="0" y="-160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1.xml"/><Relationship Id="rId26" Type="http://schemas.openxmlformats.org/officeDocument/2006/relationships/slide" Target="slides/slide8.xml"/><Relationship Id="rId3" Type="http://schemas.openxmlformats.org/officeDocument/2006/relationships/customXml" Target="../customXml/item3.xml"/><Relationship Id="rId21" Type="http://schemas.openxmlformats.org/officeDocument/2006/relationships/slide" Target="slides/slide3.xml"/><Relationship Id="rId34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7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2.xml"/><Relationship Id="rId29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6.xml"/><Relationship Id="rId32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36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slide" Target="slides/slide1.xml"/><Relationship Id="rId31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slide" Target="slides/slide12.xml"/><Relationship Id="rId35" Type="http://schemas.openxmlformats.org/officeDocument/2006/relationships/theme" Target="theme/theme1.xml"/><Relationship Id="rId8" Type="http://schemas.openxmlformats.org/officeDocument/2006/relationships/customXml" Target="../customXml/item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8867F-DA83-49F4-92D0-D81E5D715F97}" type="datetimeFigureOut">
              <a:rPr lang="pt-BR" smtClean="0"/>
              <a:t>21/02/2020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0858E-88B6-4DBC-A902-70281A0858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084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502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160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887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983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361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583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776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428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870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890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711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299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21-Feb-20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21-Feb-20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21-Feb-20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21-Feb-20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21-Feb-20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21-Feb-20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7">
            <a:extLst>
              <a:ext uri="{FF2B5EF4-FFF2-40B4-BE49-F238E27FC236}">
                <a16:creationId xmlns:a16="http://schemas.microsoft.com/office/drawing/2014/main" xmlns="" id="{4F57DB1C-6494-4CC4-A5E8-9319575653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9">
            <a:extLst>
              <a:ext uri="{FF2B5EF4-FFF2-40B4-BE49-F238E27FC236}">
                <a16:creationId xmlns:a16="http://schemas.microsoft.com/office/drawing/2014/main" xmlns="" id="{FFFB778B-5206-4BB0-A468-327E713676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E6C0471D-BE03-4D81-BDB5-D510BC0D8A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753379" y="0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22721A85-1EA4-4D87-97AB-0BB4AB78F9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E5E836EB-03CD-4BA5-A751-21D2ACC283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F494207F-8A9E-4C46-8B49-21A0E4BBC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4" y="1892300"/>
            <a:ext cx="4099755" cy="30734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b="1" dirty="0">
                <a:solidFill>
                  <a:srgbClr val="FFFFFF"/>
                </a:solidFill>
              </a:rPr>
              <a:t>Prof. Me. Leandro Borges</a:t>
            </a:r>
            <a:endParaRPr lang="pt-BR" sz="4000" b="1" dirty="0">
              <a:solidFill>
                <a:srgbClr val="FFFFFF"/>
              </a:solidFill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A27691EB-14CF-4237-B5EB-C94B92677A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537210A-599E-46F0-809C-95BFA27B0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4" y="854529"/>
            <a:ext cx="6147330" cy="5148943"/>
          </a:xfrm>
        </p:spPr>
        <p:txBody>
          <a:bodyPr anchor="ctr">
            <a:normAutofit/>
          </a:bodyPr>
          <a:lstStyle/>
          <a:p>
            <a:r>
              <a:rPr lang="pt-BR" sz="6000" dirty="0">
                <a:solidFill>
                  <a:schemeClr val="tx1"/>
                </a:solidFill>
              </a:rPr>
              <a:t>Fundamentos de Sistemas Operacionais</a:t>
            </a:r>
          </a:p>
        </p:txBody>
      </p:sp>
    </p:spTree>
    <p:extLst>
      <p:ext uri="{BB962C8B-B14F-4D97-AF65-F5344CB8AC3E}">
        <p14:creationId xmlns:p14="http://schemas.microsoft.com/office/powerpoint/2010/main" val="391455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81908"/>
            <a:ext cx="10718254" cy="4923691"/>
          </a:xfrm>
        </p:spPr>
        <p:txBody>
          <a:bodyPr>
            <a:normAutofit fontScale="70000" lnSpcReduction="20000"/>
          </a:bodyPr>
          <a:lstStyle/>
          <a:p>
            <a:r>
              <a:rPr lang="pt-BR" sz="2800" b="1" dirty="0"/>
              <a:t>1. Introdução</a:t>
            </a:r>
          </a:p>
          <a:p>
            <a:pPr lvl="1"/>
            <a:r>
              <a:rPr lang="pt-BR" sz="2600" b="1" dirty="0" smtClean="0"/>
              <a:t>Conceituação </a:t>
            </a:r>
            <a:r>
              <a:rPr lang="pt-BR" sz="2600" b="1" dirty="0"/>
              <a:t>e tipos de Sistemas Operacionais, Componentes do Sistema Operacional, Evolução dos sistemas,  operacionais, Conceitos básicos sobre processos, memória e arquivos, entre outros...</a:t>
            </a:r>
          </a:p>
          <a:p>
            <a:r>
              <a:rPr lang="pt-BR" sz="2800" b="1" dirty="0"/>
              <a:t>2. Gerenciamento de Processos</a:t>
            </a:r>
          </a:p>
          <a:p>
            <a:pPr lvl="1"/>
            <a:r>
              <a:rPr lang="pt-BR" sz="2600" b="1" dirty="0" smtClean="0"/>
              <a:t>Conceituação </a:t>
            </a:r>
            <a:r>
              <a:rPr lang="pt-BR" sz="2600" b="1" dirty="0"/>
              <a:t>de processos, Concorrência e sincronização, etc.</a:t>
            </a:r>
          </a:p>
          <a:p>
            <a:r>
              <a:rPr lang="pt-BR" sz="2800" b="1" dirty="0"/>
              <a:t>3. Gerenciamento do processador</a:t>
            </a:r>
          </a:p>
          <a:p>
            <a:pPr lvl="1"/>
            <a:r>
              <a:rPr lang="pt-BR" sz="2600" b="1" dirty="0" smtClean="0"/>
              <a:t>Introdução</a:t>
            </a:r>
            <a:r>
              <a:rPr lang="pt-BR" sz="2600" b="1" dirty="0"/>
              <a:t>, Critérios e tipos de escalonamento, etc.</a:t>
            </a:r>
          </a:p>
          <a:p>
            <a:r>
              <a:rPr lang="pt-BR" sz="2800" b="1" dirty="0"/>
              <a:t>4. Gerenciamento de memória</a:t>
            </a:r>
          </a:p>
          <a:p>
            <a:pPr lvl="1"/>
            <a:r>
              <a:rPr lang="pt-BR" sz="2600" b="1" dirty="0" smtClean="0"/>
              <a:t>Conceituação</a:t>
            </a:r>
            <a:r>
              <a:rPr lang="pt-BR" sz="2600" b="1" dirty="0"/>
              <a:t>, Memória virtual, Segmentação</a:t>
            </a:r>
          </a:p>
          <a:p>
            <a:r>
              <a:rPr lang="pt-BR" sz="2800" b="1" dirty="0"/>
              <a:t>5. Sistemas de Arquivo </a:t>
            </a:r>
          </a:p>
          <a:p>
            <a:pPr lvl="1"/>
            <a:r>
              <a:rPr lang="pt-BR" sz="2600" b="1" dirty="0" smtClean="0"/>
              <a:t>Conceituação</a:t>
            </a:r>
            <a:r>
              <a:rPr lang="pt-BR" sz="2600" b="1" dirty="0"/>
              <a:t>, Diretórios, Métodos de alocação e gerenciamento de espaço</a:t>
            </a:r>
          </a:p>
          <a:p>
            <a:r>
              <a:rPr lang="pt-BR" sz="2800" b="1" dirty="0"/>
              <a:t>6. Gerenciamento de Entrada e Saída</a:t>
            </a:r>
          </a:p>
          <a:p>
            <a:pPr lvl="1"/>
            <a:r>
              <a:rPr lang="pt-BR" sz="2600" b="1" dirty="0" smtClean="0"/>
              <a:t>Visão </a:t>
            </a:r>
            <a:r>
              <a:rPr lang="pt-BR" sz="2600" b="1" dirty="0"/>
              <a:t>geral, Dispositivos, Hardware e Software de entrada e saída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Conteúdo programático</a:t>
            </a:r>
          </a:p>
        </p:txBody>
      </p:sp>
    </p:spTree>
    <p:extLst>
      <p:ext uri="{BB962C8B-B14F-4D97-AF65-F5344CB8AC3E}">
        <p14:creationId xmlns:p14="http://schemas.microsoft.com/office/powerpoint/2010/main" val="160908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81908"/>
            <a:ext cx="10718254" cy="4923691"/>
          </a:xfrm>
        </p:spPr>
        <p:txBody>
          <a:bodyPr>
            <a:normAutofit fontScale="62500" lnSpcReduction="20000"/>
          </a:bodyPr>
          <a:lstStyle/>
          <a:p>
            <a:r>
              <a:rPr lang="pt-BR" sz="2800" b="1" dirty="0"/>
              <a:t>A avaliação será obtida por meio de provas, trabalhos e seminários, dentre outros, bem como pela participação do aluno durante as aulas e demais atividades.</a:t>
            </a:r>
          </a:p>
          <a:p>
            <a:r>
              <a:rPr lang="pt-BR" sz="2800" b="1" dirty="0"/>
              <a:t>Serão feitas avaliações, assim distribuídas:</a:t>
            </a:r>
          </a:p>
          <a:p>
            <a:r>
              <a:rPr lang="pt-BR" sz="2800" b="1" dirty="0"/>
              <a:t>	Duas Notas do Professor (NP) para as atividades curriculares, com peso 4 (quatro) cada uma, na composição da nota semestral de cada disciplina;</a:t>
            </a:r>
          </a:p>
          <a:p>
            <a:r>
              <a:rPr lang="pt-BR" sz="2800" b="1" dirty="0"/>
              <a:t>	</a:t>
            </a:r>
          </a:p>
          <a:p>
            <a:r>
              <a:rPr lang="pt-BR" sz="2800" b="1" dirty="0"/>
              <a:t>	Uma nota referente ao Projeto Integrado </a:t>
            </a:r>
            <a:r>
              <a:rPr lang="pt-BR" sz="2800" b="1" dirty="0" err="1"/>
              <a:t>Multidiscipinar</a:t>
            </a:r>
            <a:r>
              <a:rPr lang="pt-BR" sz="2800" b="1" dirty="0"/>
              <a:t> (PIM), com peso 2 (dois) no cálculo da Média Semestral (MS) de cada disciplina. Esse Projeto será desenvolvido durante o semestre.</a:t>
            </a:r>
          </a:p>
          <a:p>
            <a:endParaRPr lang="pt-BR" sz="2800" b="1" dirty="0"/>
          </a:p>
          <a:p>
            <a:r>
              <a:rPr lang="pt-BR" sz="2800" b="1" dirty="0"/>
              <a:t>A MS será: (NP1 x 4 + PIM x 2 + NP2 x 4) / 10. </a:t>
            </a:r>
          </a:p>
          <a:p>
            <a:endParaRPr lang="pt-BR" sz="2800" b="1" dirty="0"/>
          </a:p>
          <a:p>
            <a:r>
              <a:rPr lang="pt-BR" sz="2800" b="1" dirty="0"/>
              <a:t>Para a aprovação, a MS deverá ser igual ou superior a 5,0;</a:t>
            </a:r>
          </a:p>
          <a:p>
            <a:r>
              <a:rPr lang="pt-BR" sz="2800" b="1" dirty="0"/>
              <a:t>É exigida a frequência mínima de 75%! </a:t>
            </a:r>
          </a:p>
          <a:p>
            <a:r>
              <a:rPr lang="pt-BR" sz="2800" b="1" dirty="0"/>
              <a:t>O desempenho do aluno é avaliado numa escala de 0 (zero) a 10 (dez).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Avaliação</a:t>
            </a:r>
          </a:p>
        </p:txBody>
      </p:sp>
    </p:spTree>
    <p:extLst>
      <p:ext uri="{BB962C8B-B14F-4D97-AF65-F5344CB8AC3E}">
        <p14:creationId xmlns:p14="http://schemas.microsoft.com/office/powerpoint/2010/main" val="224480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81908"/>
            <a:ext cx="10718254" cy="4923691"/>
          </a:xfrm>
        </p:spPr>
        <p:txBody>
          <a:bodyPr>
            <a:normAutofit fontScale="55000" lnSpcReduction="20000"/>
          </a:bodyPr>
          <a:lstStyle/>
          <a:p>
            <a:r>
              <a:rPr lang="pt-BR" sz="2800" b="1" dirty="0" smtClean="0"/>
              <a:t>BÁSICA</a:t>
            </a:r>
            <a:endParaRPr lang="pt-BR" sz="2800" b="1" dirty="0"/>
          </a:p>
          <a:p>
            <a:pPr lvl="1"/>
            <a:r>
              <a:rPr lang="pt-BR" sz="2600" dirty="0"/>
              <a:t>MACHADO, Francis Berenger; MAIA, Luiz Paulo. </a:t>
            </a:r>
            <a:r>
              <a:rPr lang="pt-BR" sz="2600" b="1" dirty="0"/>
              <a:t>Arquitetura de Sistemas Operacionais</a:t>
            </a:r>
            <a:r>
              <a:rPr lang="pt-BR" sz="2600" dirty="0"/>
              <a:t>. 5. ed.  Rio de Janeiro: LTC, 2017</a:t>
            </a:r>
            <a:r>
              <a:rPr lang="pt-BR" sz="2600" dirty="0" smtClean="0"/>
              <a:t>.</a:t>
            </a:r>
            <a:endParaRPr lang="pt-BR" sz="2600" dirty="0"/>
          </a:p>
          <a:p>
            <a:pPr lvl="1"/>
            <a:r>
              <a:rPr lang="pt-BR" sz="2600" dirty="0"/>
              <a:t>SILBERSCHATZ, Abraham; GALVIN, Peter </a:t>
            </a:r>
            <a:r>
              <a:rPr lang="pt-BR" sz="2600" dirty="0" err="1"/>
              <a:t>Baer</a:t>
            </a:r>
            <a:r>
              <a:rPr lang="pt-BR" sz="2600" dirty="0"/>
              <a:t>; GAGNE, Greg. </a:t>
            </a:r>
            <a:r>
              <a:rPr lang="pt-BR" sz="2600" b="1" dirty="0"/>
              <a:t>Fundamentos de sistemas operacionais</a:t>
            </a:r>
            <a:r>
              <a:rPr lang="pt-BR" sz="2600" dirty="0"/>
              <a:t>. 9. ed. São Paulo: LTC, 2015</a:t>
            </a:r>
            <a:r>
              <a:rPr lang="pt-BR" sz="2600" dirty="0" smtClean="0"/>
              <a:t>.</a:t>
            </a:r>
            <a:endParaRPr lang="pt-BR" sz="2800" dirty="0"/>
          </a:p>
          <a:p>
            <a:pPr lvl="1"/>
            <a:r>
              <a:rPr lang="pt-BR" sz="2600" dirty="0"/>
              <a:t>TANENBAUM, Andrew S.; BOS, </a:t>
            </a:r>
            <a:r>
              <a:rPr lang="pt-BR" sz="2600" dirty="0" err="1"/>
              <a:t>Hebert</a:t>
            </a:r>
            <a:r>
              <a:rPr lang="pt-BR" sz="2600" dirty="0"/>
              <a:t>. </a:t>
            </a:r>
            <a:r>
              <a:rPr lang="pt-BR" sz="2600" b="1" dirty="0"/>
              <a:t>Sistemas operacionais modernos</a:t>
            </a:r>
            <a:r>
              <a:rPr lang="pt-BR" sz="2600" dirty="0"/>
              <a:t>. 4. ed. São Paulo: Pearson </a:t>
            </a:r>
            <a:r>
              <a:rPr lang="pt-BR" sz="2600" dirty="0" err="1"/>
              <a:t>Education</a:t>
            </a:r>
            <a:r>
              <a:rPr lang="pt-BR" sz="2600" dirty="0"/>
              <a:t> do Brasil, 2016.</a:t>
            </a:r>
          </a:p>
          <a:p>
            <a:endParaRPr lang="pt-BR" sz="2800" b="1" dirty="0"/>
          </a:p>
          <a:p>
            <a:endParaRPr lang="pt-BR" sz="2800" b="1" dirty="0"/>
          </a:p>
          <a:p>
            <a:r>
              <a:rPr lang="pt-BR" sz="2800" b="1" dirty="0" smtClean="0"/>
              <a:t>COMPLEMENTAR</a:t>
            </a:r>
            <a:endParaRPr lang="pt-BR" sz="2800" b="1" dirty="0"/>
          </a:p>
          <a:p>
            <a:pPr lvl="1"/>
            <a:r>
              <a:rPr lang="pt-BR" sz="2600" dirty="0"/>
              <a:t>ALVES, W.P Sistemas Operacionais. São Paulo: Érica, 2014</a:t>
            </a:r>
            <a:r>
              <a:rPr lang="pt-BR" sz="2600" dirty="0" smtClean="0"/>
              <a:t>.</a:t>
            </a:r>
            <a:endParaRPr lang="pt-BR" sz="2800" dirty="0"/>
          </a:p>
          <a:p>
            <a:pPr lvl="1"/>
            <a:r>
              <a:rPr lang="pt-BR" sz="2600" dirty="0"/>
              <a:t>DENARDIN, G. W.; BARRIQUELLO, C. H. </a:t>
            </a:r>
            <a:r>
              <a:rPr lang="pt-BR" sz="2600" b="1" dirty="0"/>
              <a:t>Sistemas operacionais de tempo real e sua aplicação em sistemas embarcados</a:t>
            </a:r>
            <a:r>
              <a:rPr lang="pt-BR" sz="2600" dirty="0"/>
              <a:t>; São Paulo: </a:t>
            </a:r>
            <a:r>
              <a:rPr lang="pt-BR" sz="2600" dirty="0" err="1"/>
              <a:t>Blucher</a:t>
            </a:r>
            <a:r>
              <a:rPr lang="pt-BR" sz="2600" dirty="0"/>
              <a:t>, 2019.</a:t>
            </a:r>
          </a:p>
          <a:p>
            <a:pPr lvl="1"/>
            <a:r>
              <a:rPr lang="pt-BR" sz="2600" dirty="0" smtClean="0"/>
              <a:t>MACHADO</a:t>
            </a:r>
            <a:r>
              <a:rPr lang="pt-BR" sz="2600" dirty="0"/>
              <a:t>, F. B.; MAIA, L. P. </a:t>
            </a:r>
            <a:r>
              <a:rPr lang="pt-BR" sz="2600" b="1" dirty="0"/>
              <a:t>Fundamentos de sistemas operacionais</a:t>
            </a:r>
            <a:r>
              <a:rPr lang="pt-BR" sz="2600" dirty="0"/>
              <a:t>. Rio de Janeiro: LTC, 2011.</a:t>
            </a:r>
          </a:p>
          <a:p>
            <a:pPr lvl="1"/>
            <a:r>
              <a:rPr lang="pt-BR" sz="2600" dirty="0" smtClean="0"/>
              <a:t>OLIVEIRA</a:t>
            </a:r>
            <a:r>
              <a:rPr lang="pt-BR" sz="2600" dirty="0"/>
              <a:t>, Romulo Silva de; CARISSIMI, Alexandre da Silva; TOSCANI, Simão </a:t>
            </a:r>
            <a:r>
              <a:rPr lang="pt-BR" sz="2600" dirty="0" err="1"/>
              <a:t>Sirineo</a:t>
            </a:r>
            <a:r>
              <a:rPr lang="pt-BR" sz="2600" dirty="0"/>
              <a:t>. </a:t>
            </a:r>
            <a:r>
              <a:rPr lang="pt-BR" sz="2600" b="1" dirty="0"/>
              <a:t>Sistemas operacionais</a:t>
            </a:r>
            <a:r>
              <a:rPr lang="pt-BR" sz="2600" dirty="0"/>
              <a:t>. 4 ed. Porto Alegre: </a:t>
            </a:r>
            <a:r>
              <a:rPr lang="pt-BR" sz="2600" dirty="0" err="1"/>
              <a:t>Bookman</a:t>
            </a:r>
            <a:r>
              <a:rPr lang="pt-BR" sz="2600" dirty="0"/>
              <a:t>, 2010.</a:t>
            </a:r>
          </a:p>
          <a:p>
            <a:pPr lvl="1"/>
            <a:r>
              <a:rPr lang="pt-BR" sz="2600" dirty="0" smtClean="0"/>
              <a:t>SILBERSCHATZ</a:t>
            </a:r>
            <a:r>
              <a:rPr lang="pt-BR" sz="2600" dirty="0"/>
              <a:t>, Abraham. </a:t>
            </a:r>
            <a:r>
              <a:rPr lang="pt-BR" sz="2600" b="1" dirty="0"/>
              <a:t>Fundamentos de sistemas operacionais : </a:t>
            </a:r>
            <a:r>
              <a:rPr lang="pt-BR" sz="2600" b="1" dirty="0" smtClean="0"/>
              <a:t>princípios básicos</a:t>
            </a:r>
            <a:r>
              <a:rPr lang="pt-BR" sz="2600" dirty="0"/>
              <a:t>. Rio de Janeiro: LTC, 2013.</a:t>
            </a:r>
          </a:p>
          <a:p>
            <a:endParaRPr lang="pt-BR" sz="28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chemeClr val="tx1"/>
                </a:solidFill>
              </a:rPr>
              <a:t>Bibliografia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69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245E97B-9BE6-4009-9A9D-1FB2E10FF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87" y="3100873"/>
            <a:ext cx="8596668" cy="13208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Obrigado e </a:t>
            </a:r>
            <a:r>
              <a:rPr lang="en-US" b="1" dirty="0" err="1" smtClean="0">
                <a:solidFill>
                  <a:schemeClr val="tx1"/>
                </a:solidFill>
              </a:rPr>
              <a:t>vamos</a:t>
            </a:r>
            <a:r>
              <a:rPr lang="en-US" b="1" dirty="0" smtClean="0">
                <a:solidFill>
                  <a:schemeClr val="tx1"/>
                </a:solidFill>
              </a:rPr>
              <a:t> que </a:t>
            </a:r>
            <a:r>
              <a:rPr lang="en-US" b="1" dirty="0" err="1" smtClean="0">
                <a:solidFill>
                  <a:schemeClr val="tx1"/>
                </a:solidFill>
              </a:rPr>
              <a:t>vamos</a:t>
            </a:r>
            <a:r>
              <a:rPr lang="en-US" b="1" dirty="0" smtClean="0">
                <a:solidFill>
                  <a:schemeClr val="tx1"/>
                </a:solidFill>
              </a:rPr>
              <a:t>! :D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30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81908"/>
            <a:ext cx="9331906" cy="4923691"/>
          </a:xfrm>
        </p:spPr>
        <p:txBody>
          <a:bodyPr>
            <a:normAutofit fontScale="70000" lnSpcReduction="20000"/>
          </a:bodyPr>
          <a:lstStyle/>
          <a:p>
            <a:r>
              <a:rPr lang="pt-BR" sz="2800" b="1" dirty="0" smtClean="0"/>
              <a:t>Leandro Borges</a:t>
            </a:r>
          </a:p>
          <a:p>
            <a:endParaRPr lang="pt-BR" sz="2800" b="1" dirty="0" smtClean="0"/>
          </a:p>
          <a:p>
            <a:r>
              <a:rPr lang="pt-BR" sz="2800" b="1" dirty="0" smtClean="0"/>
              <a:t>Graduação</a:t>
            </a:r>
          </a:p>
          <a:p>
            <a:pPr lvl="1"/>
            <a:r>
              <a:rPr lang="pt-BR" sz="2600" b="1" dirty="0" smtClean="0"/>
              <a:t>Ciência </a:t>
            </a:r>
            <a:r>
              <a:rPr lang="pt-BR" sz="2600" b="1" dirty="0"/>
              <a:t>da Computação </a:t>
            </a:r>
            <a:r>
              <a:rPr lang="pt-BR" sz="2600" b="1" dirty="0" smtClean="0"/>
              <a:t>(Universidade </a:t>
            </a:r>
            <a:r>
              <a:rPr lang="pt-BR" sz="2600" b="1" dirty="0"/>
              <a:t>Anhanguera </a:t>
            </a:r>
            <a:r>
              <a:rPr lang="pt-BR" sz="2600" b="1" dirty="0" err="1"/>
              <a:t>Uniderp</a:t>
            </a:r>
            <a:r>
              <a:rPr lang="pt-BR" sz="2600" b="1" dirty="0"/>
              <a:t> </a:t>
            </a:r>
            <a:r>
              <a:rPr lang="pt-BR" sz="2600" b="1" dirty="0" smtClean="0"/>
              <a:t>/ 2008</a:t>
            </a:r>
            <a:r>
              <a:rPr lang="pt-BR" sz="2600" b="1" dirty="0"/>
              <a:t>)</a:t>
            </a:r>
          </a:p>
          <a:p>
            <a:r>
              <a:rPr lang="pt-BR" sz="2800" b="1" dirty="0" smtClean="0"/>
              <a:t>Pós-graduação (Especialização)</a:t>
            </a:r>
          </a:p>
          <a:p>
            <a:pPr lvl="1"/>
            <a:r>
              <a:rPr lang="pt-BR" sz="2600" b="1" dirty="0" smtClean="0"/>
              <a:t>Engenharia </a:t>
            </a:r>
            <a:r>
              <a:rPr lang="pt-BR" sz="2600" b="1" dirty="0"/>
              <a:t>de Software (</a:t>
            </a:r>
            <a:r>
              <a:rPr lang="pt-BR" sz="2600" b="1" dirty="0" smtClean="0"/>
              <a:t>Faculdade </a:t>
            </a:r>
            <a:r>
              <a:rPr lang="pt-BR" sz="2600" b="1" dirty="0"/>
              <a:t>Integrada da Grande Fortaleza </a:t>
            </a:r>
            <a:r>
              <a:rPr lang="pt-BR" sz="2600" b="1" dirty="0" smtClean="0"/>
              <a:t>/ 2013</a:t>
            </a:r>
            <a:r>
              <a:rPr lang="pt-BR" sz="2600" b="1" dirty="0"/>
              <a:t>)</a:t>
            </a:r>
          </a:p>
          <a:p>
            <a:r>
              <a:rPr lang="pt-BR" sz="2800" b="1" dirty="0" smtClean="0"/>
              <a:t>Mestrado</a:t>
            </a:r>
          </a:p>
          <a:p>
            <a:pPr lvl="1"/>
            <a:r>
              <a:rPr lang="pt-BR" sz="2600" b="1" dirty="0" smtClean="0"/>
              <a:t>Computação </a:t>
            </a:r>
            <a:r>
              <a:rPr lang="pt-BR" sz="2600" b="1" dirty="0"/>
              <a:t>Aplicada </a:t>
            </a:r>
            <a:r>
              <a:rPr lang="pt-BR" sz="2600" b="1" dirty="0" smtClean="0"/>
              <a:t>(UFMS / 2018</a:t>
            </a:r>
            <a:r>
              <a:rPr lang="pt-BR" sz="2600" b="1" dirty="0"/>
              <a:t>)</a:t>
            </a:r>
          </a:p>
          <a:p>
            <a:endParaRPr lang="pt-BR" sz="2800" b="1" dirty="0"/>
          </a:p>
          <a:p>
            <a:r>
              <a:rPr lang="pt-BR" sz="2800" b="1" dirty="0"/>
              <a:t>Mais de 12 anos de experiência em desenvolvimento de software...</a:t>
            </a:r>
          </a:p>
          <a:p>
            <a:endParaRPr lang="pt-BR" sz="2800" b="1" dirty="0"/>
          </a:p>
          <a:p>
            <a:r>
              <a:rPr lang="pt-BR" sz="2800" b="1" dirty="0"/>
              <a:t>Docente FCG/FACSUL</a:t>
            </a:r>
          </a:p>
          <a:p>
            <a:r>
              <a:rPr lang="pt-BR" sz="2800" b="1" dirty="0"/>
              <a:t>Arquiteto de Software (SENAC MS)</a:t>
            </a:r>
          </a:p>
          <a:p>
            <a:endParaRPr lang="pt-BR" sz="2800" b="1" dirty="0"/>
          </a:p>
          <a:p>
            <a:endParaRPr lang="pt-BR" sz="28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chemeClr val="tx1"/>
                </a:solidFill>
              </a:rPr>
              <a:t>Quem é o professor Leandro?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95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C52ED567-06B3-4107-9773-BBB6BD7867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24">
            <a:extLst>
              <a:ext uri="{FF2B5EF4-FFF2-40B4-BE49-F238E27FC236}">
                <a16:creationId xmlns:a16="http://schemas.microsoft.com/office/drawing/2014/main" xmlns="" id="{AF551D8B-3775-4477-88B7-7B7C350D34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4" name="Straight Connector 26">
            <a:extLst>
              <a:ext uri="{FF2B5EF4-FFF2-40B4-BE49-F238E27FC236}">
                <a16:creationId xmlns:a16="http://schemas.microsoft.com/office/drawing/2014/main" xmlns="" id="{1A901C3D-CFAE-460D-BD0E-7D22164D7D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28">
            <a:extLst>
              <a:ext uri="{FF2B5EF4-FFF2-40B4-BE49-F238E27FC236}">
                <a16:creationId xmlns:a16="http://schemas.microsoft.com/office/drawing/2014/main" xmlns="" id="{837C0EA9-1437-4437-9D20-2BBDA1AA9F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23">
            <a:extLst>
              <a:ext uri="{FF2B5EF4-FFF2-40B4-BE49-F238E27FC236}">
                <a16:creationId xmlns:a16="http://schemas.microsoft.com/office/drawing/2014/main" xmlns="" id="{BB934D2B-85E2-4375-94EE-B66C16BF79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xmlns="" id="{9B445E02-D785-4565-B842-9567BBC095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xmlns="" id="{2C153736-D102-4F57-9DE7-615AFC02B0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xmlns="" id="{BA407A52-66F4-4CDE-A726-FF79F3EC34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xmlns="" id="{D28FFB34-4FC3-46F5-B900-D3B774FD0B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xmlns="" id="{205F7B13-ACB5-46BE-8070-0431266B18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xmlns="" id="{D52A0D23-45DD-4DF4-ADE6-A81F409BB9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245E97B-9BE6-4009-9A9D-1FB2E10FF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anchor="ctr"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Cronograma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geral</a:t>
            </a:r>
            <a:r>
              <a:rPr lang="en-US" dirty="0" smtClean="0">
                <a:solidFill>
                  <a:schemeClr val="bg1"/>
                </a:solidFill>
              </a:rPr>
              <a:t> de </a:t>
            </a:r>
            <a:r>
              <a:rPr lang="en-US" dirty="0" err="1" smtClean="0">
                <a:solidFill>
                  <a:schemeClr val="bg1"/>
                </a:solidFill>
              </a:rPr>
              <a:t>provas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515" y="1050191"/>
            <a:ext cx="8596668" cy="4749149"/>
          </a:xfrm>
        </p:spPr>
        <p:txBody>
          <a:bodyPr>
            <a:normAutofit/>
          </a:bodyPr>
          <a:lstStyle/>
          <a:p>
            <a:r>
              <a:rPr lang="pt-BR" sz="3200" b="1" dirty="0" smtClean="0"/>
              <a:t>NP1</a:t>
            </a:r>
          </a:p>
          <a:p>
            <a:pPr lvl="1"/>
            <a:r>
              <a:rPr lang="pt-BR" sz="3200" dirty="0" smtClean="0"/>
              <a:t>26/03 a 04/04/2020</a:t>
            </a:r>
          </a:p>
          <a:p>
            <a:endParaRPr lang="pt-BR" sz="2000" dirty="0"/>
          </a:p>
          <a:p>
            <a:r>
              <a:rPr lang="pt-BR" sz="3200" b="1" dirty="0" smtClean="0"/>
              <a:t>NP2</a:t>
            </a:r>
          </a:p>
          <a:p>
            <a:pPr lvl="1"/>
            <a:r>
              <a:rPr lang="pt-BR" sz="3200" dirty="0" smtClean="0"/>
              <a:t>21/05 a 30/05/2020</a:t>
            </a:r>
          </a:p>
          <a:p>
            <a:endParaRPr lang="pt-BR" sz="2000" dirty="0"/>
          </a:p>
          <a:p>
            <a:r>
              <a:rPr lang="pt-BR" sz="3200" b="1" dirty="0" smtClean="0"/>
              <a:t>PS</a:t>
            </a:r>
          </a:p>
          <a:p>
            <a:pPr lvl="1"/>
            <a:r>
              <a:rPr lang="pt-BR" sz="3200" dirty="0" smtClean="0"/>
              <a:t>03/06 a 10/06/2020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6420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C52ED567-06B3-4107-9773-BBB6BD7867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24">
            <a:extLst>
              <a:ext uri="{FF2B5EF4-FFF2-40B4-BE49-F238E27FC236}">
                <a16:creationId xmlns:a16="http://schemas.microsoft.com/office/drawing/2014/main" xmlns="" id="{AF551D8B-3775-4477-88B7-7B7C350D34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4" name="Straight Connector 26">
            <a:extLst>
              <a:ext uri="{FF2B5EF4-FFF2-40B4-BE49-F238E27FC236}">
                <a16:creationId xmlns:a16="http://schemas.microsoft.com/office/drawing/2014/main" xmlns="" id="{1A901C3D-CFAE-460D-BD0E-7D22164D7D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28">
            <a:extLst>
              <a:ext uri="{FF2B5EF4-FFF2-40B4-BE49-F238E27FC236}">
                <a16:creationId xmlns:a16="http://schemas.microsoft.com/office/drawing/2014/main" xmlns="" id="{837C0EA9-1437-4437-9D20-2BBDA1AA9F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23">
            <a:extLst>
              <a:ext uri="{FF2B5EF4-FFF2-40B4-BE49-F238E27FC236}">
                <a16:creationId xmlns:a16="http://schemas.microsoft.com/office/drawing/2014/main" xmlns="" id="{BB934D2B-85E2-4375-94EE-B66C16BF79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xmlns="" id="{9B445E02-D785-4565-B842-9567BBC095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xmlns="" id="{2C153736-D102-4F57-9DE7-615AFC02B0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xmlns="" id="{BA407A52-66F4-4CDE-A726-FF79F3EC34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xmlns="" id="{D28FFB34-4FC3-46F5-B900-D3B774FD0B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xmlns="" id="{205F7B13-ACB5-46BE-8070-0431266B18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xmlns="" id="{D52A0D23-45DD-4DF4-ADE6-A81F409BB9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245E97B-9BE6-4009-9A9D-1FB2E10FF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anchor="ctr"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Cronograma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Fundamentos</a:t>
            </a:r>
            <a:r>
              <a:rPr lang="en-US" dirty="0" smtClean="0">
                <a:solidFill>
                  <a:schemeClr val="bg1"/>
                </a:solidFill>
              </a:rPr>
              <a:t> de </a:t>
            </a:r>
            <a:r>
              <a:rPr lang="en-US" dirty="0" err="1" smtClean="0">
                <a:solidFill>
                  <a:schemeClr val="bg1"/>
                </a:solidFill>
              </a:rPr>
              <a:t>Sistemas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Operacionais</a:t>
            </a:r>
            <a:endParaRPr lang="pt-BR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681978"/>
              </p:ext>
            </p:extLst>
          </p:nvPr>
        </p:nvGraphicFramePr>
        <p:xfrm>
          <a:off x="244273" y="429520"/>
          <a:ext cx="7092000" cy="5990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400"/>
                <a:gridCol w="1418400"/>
                <a:gridCol w="1418400"/>
                <a:gridCol w="1418400"/>
                <a:gridCol w="1418400"/>
              </a:tblGrid>
              <a:tr h="82269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Fevereiro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Março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Abril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Maio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Junho</a:t>
                      </a:r>
                      <a:endParaRPr lang="pt-BR" dirty="0"/>
                    </a:p>
                  </a:txBody>
                  <a:tcPr anchor="ctr"/>
                </a:tc>
              </a:tr>
              <a:tr h="1039262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04/03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01/04 </a:t>
                      </a:r>
                    </a:p>
                    <a:p>
                      <a:pPr algn="ctr"/>
                      <a:r>
                        <a:rPr lang="pt-BR" dirty="0" smtClean="0"/>
                        <a:t>(NP1)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06/05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03/06 (Revisão</a:t>
                      </a:r>
                      <a:r>
                        <a:rPr lang="pt-BR" baseline="0" dirty="0" smtClean="0"/>
                        <a:t>)</a:t>
                      </a:r>
                      <a:endParaRPr lang="pt-BR" dirty="0"/>
                    </a:p>
                  </a:txBody>
                  <a:tcPr anchor="ctr"/>
                </a:tc>
              </a:tr>
              <a:tr h="1010747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11/03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08/04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13/05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10/06 </a:t>
                      </a:r>
                    </a:p>
                    <a:p>
                      <a:pPr algn="ctr"/>
                      <a:r>
                        <a:rPr lang="pt-BR" dirty="0" smtClean="0"/>
                        <a:t>(PS)</a:t>
                      </a:r>
                      <a:endParaRPr lang="pt-BR" dirty="0"/>
                    </a:p>
                  </a:txBody>
                  <a:tcPr anchor="ctr"/>
                </a:tc>
              </a:tr>
              <a:tr h="103926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19/02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18/03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15/04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20/05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17/06</a:t>
                      </a:r>
                      <a:br>
                        <a:rPr lang="pt-BR" dirty="0" smtClean="0"/>
                      </a:br>
                      <a:r>
                        <a:rPr lang="pt-BR" dirty="0" smtClean="0"/>
                        <a:t>(Revisão)</a:t>
                      </a:r>
                      <a:endParaRPr lang="pt-BR" dirty="0"/>
                    </a:p>
                  </a:txBody>
                  <a:tcPr anchor="ctr"/>
                </a:tc>
              </a:tr>
              <a:tr h="103926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26/02 (Feriado)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25/03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22/04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27/05 </a:t>
                      </a:r>
                    </a:p>
                    <a:p>
                      <a:pPr algn="ctr"/>
                      <a:r>
                        <a:rPr lang="pt-BR" dirty="0" smtClean="0"/>
                        <a:t>(NP2)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24/06</a:t>
                      </a:r>
                    </a:p>
                    <a:p>
                      <a:pPr algn="ctr"/>
                      <a:r>
                        <a:rPr lang="pt-BR" dirty="0" smtClean="0"/>
                        <a:t>(PIM)</a:t>
                      </a:r>
                      <a:endParaRPr lang="pt-BR" dirty="0"/>
                    </a:p>
                  </a:txBody>
                  <a:tcPr anchor="ctr"/>
                </a:tc>
              </a:tr>
              <a:tr h="1039262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29/04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33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245E97B-9BE6-4009-9A9D-1FB2E10F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70C0"/>
                </a:solidFill>
              </a:rPr>
              <a:t>Provas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4230"/>
            <a:ext cx="8596668" cy="5051708"/>
          </a:xfrm>
        </p:spPr>
        <p:txBody>
          <a:bodyPr>
            <a:normAutofit/>
          </a:bodyPr>
          <a:lstStyle/>
          <a:p>
            <a:r>
              <a:rPr lang="pt-BR" sz="2000" b="1" dirty="0" smtClean="0"/>
              <a:t>Formato</a:t>
            </a:r>
          </a:p>
          <a:p>
            <a:pPr lvl="1"/>
            <a:r>
              <a:rPr lang="pt-BR" sz="2000" dirty="0" smtClean="0"/>
              <a:t>04 questões discursivas (peso 4)</a:t>
            </a:r>
          </a:p>
          <a:p>
            <a:pPr lvl="1"/>
            <a:r>
              <a:rPr lang="pt-BR" sz="2000" dirty="0" smtClean="0"/>
              <a:t>10 questões objetivas (peso 6)</a:t>
            </a:r>
          </a:p>
          <a:p>
            <a:endParaRPr lang="pt-BR" sz="2000" dirty="0"/>
          </a:p>
          <a:p>
            <a:r>
              <a:rPr lang="pt-BR" sz="2000" b="1" dirty="0" smtClean="0"/>
              <a:t>Conteúdo</a:t>
            </a:r>
          </a:p>
          <a:p>
            <a:pPr lvl="1"/>
            <a:r>
              <a:rPr lang="pt-BR" sz="2000" dirty="0" smtClean="0"/>
              <a:t>De acordo com a ementa</a:t>
            </a:r>
          </a:p>
          <a:p>
            <a:pPr lvl="1"/>
            <a:r>
              <a:rPr lang="pt-BR" sz="2000" dirty="0" smtClean="0"/>
              <a:t>Modelo “ENADE” (Exame Nacional de Desempenho de Estudantes</a:t>
            </a:r>
          </a:p>
          <a:p>
            <a:endParaRPr lang="pt-BR" sz="2000" dirty="0"/>
          </a:p>
          <a:p>
            <a:r>
              <a:rPr lang="pt-BR" sz="2000" b="1" dirty="0" smtClean="0"/>
              <a:t>Tempo e tolerância</a:t>
            </a:r>
          </a:p>
          <a:p>
            <a:pPr lvl="1"/>
            <a:r>
              <a:rPr lang="pt-BR" sz="2000" dirty="0" smtClean="0"/>
              <a:t>3 horas de prova</a:t>
            </a:r>
          </a:p>
          <a:p>
            <a:pPr lvl="1"/>
            <a:r>
              <a:rPr lang="pt-BR" sz="2000" dirty="0" smtClean="0"/>
              <a:t>15 minutos de tolerância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61816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81908"/>
            <a:ext cx="10718254" cy="4923691"/>
          </a:xfrm>
        </p:spPr>
        <p:txBody>
          <a:bodyPr>
            <a:normAutofit/>
          </a:bodyPr>
          <a:lstStyle/>
          <a:p>
            <a:r>
              <a:rPr lang="pt-BR" sz="2800" b="1" dirty="0"/>
              <a:t>A evolução dos Sistemas Operacionais. </a:t>
            </a:r>
          </a:p>
          <a:p>
            <a:r>
              <a:rPr lang="pt-BR" sz="2800" b="1" dirty="0"/>
              <a:t>Gerenciamento de processos. </a:t>
            </a:r>
          </a:p>
          <a:p>
            <a:r>
              <a:rPr lang="pt-BR" sz="2800" b="1" dirty="0"/>
              <a:t>Gerenciamento de memória (hierarquia de memória, modos de endereçamento, estruturas de controle, memória virtual).</a:t>
            </a:r>
          </a:p>
          <a:p>
            <a:r>
              <a:rPr lang="pt-BR" sz="2800" b="1" dirty="0"/>
              <a:t>Gerenciamento de arquivos. </a:t>
            </a:r>
          </a:p>
          <a:p>
            <a:r>
              <a:rPr lang="pt-BR" sz="2800" b="1" dirty="0"/>
              <a:t>Gerenciamento de entrada e saída.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chemeClr val="tx1"/>
                </a:solidFill>
              </a:rPr>
              <a:t>O que veremos? (Ementa)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33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81908"/>
            <a:ext cx="10718254" cy="4923691"/>
          </a:xfrm>
        </p:spPr>
        <p:txBody>
          <a:bodyPr>
            <a:normAutofit/>
          </a:bodyPr>
          <a:lstStyle/>
          <a:p>
            <a:r>
              <a:rPr lang="pt-BR" sz="2800" b="1" dirty="0"/>
              <a:t>Fornecer os conceitos necessários para a compreensão do funcionamento dos sistemas operacionais. </a:t>
            </a:r>
            <a:endParaRPr lang="pt-BR" sz="2800" b="1" dirty="0" smtClean="0"/>
          </a:p>
          <a:p>
            <a:endParaRPr lang="pt-BR" sz="2800" b="1" dirty="0"/>
          </a:p>
          <a:p>
            <a:r>
              <a:rPr lang="pt-BR" sz="2800" b="1" dirty="0"/>
              <a:t>Compreender as funções do sistema operacional dentro de um sistema computacional. </a:t>
            </a:r>
            <a:endParaRPr lang="pt-BR" sz="2800" b="1" dirty="0" smtClean="0"/>
          </a:p>
          <a:p>
            <a:endParaRPr lang="pt-BR" sz="2800" b="1" dirty="0"/>
          </a:p>
          <a:p>
            <a:r>
              <a:rPr lang="pt-BR" sz="2800" b="1" dirty="0"/>
              <a:t>Despertar uma visão crítica sobre os requisitos de confiabilidade, segurança e desempenho envolvidos no Sistema Operacional.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Objetivos Gerais</a:t>
            </a:r>
          </a:p>
        </p:txBody>
      </p:sp>
    </p:spTree>
    <p:extLst>
      <p:ext uri="{BB962C8B-B14F-4D97-AF65-F5344CB8AC3E}">
        <p14:creationId xmlns:p14="http://schemas.microsoft.com/office/powerpoint/2010/main" val="383670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81908"/>
            <a:ext cx="10718254" cy="4923691"/>
          </a:xfrm>
        </p:spPr>
        <p:txBody>
          <a:bodyPr>
            <a:normAutofit/>
          </a:bodyPr>
          <a:lstStyle/>
          <a:p>
            <a:r>
              <a:rPr lang="pt-BR" sz="2800" b="1" dirty="0"/>
              <a:t>Fornecer conhecimentos teóricos sobre políticas, estruturas e técnicas de operação de sistemas computacionais. </a:t>
            </a:r>
            <a:endParaRPr lang="pt-BR" sz="2800" b="1" dirty="0" smtClean="0"/>
          </a:p>
          <a:p>
            <a:endParaRPr lang="pt-BR" sz="2800" b="1" dirty="0"/>
          </a:p>
          <a:p>
            <a:r>
              <a:rPr lang="pt-BR" sz="2800" b="1" dirty="0"/>
              <a:t>Capacitar o aluno na avaliação e determinação de sistemas operacionais em aplicações específicas visando os requisitos de funcionalidade e aplicabilidade prática. </a:t>
            </a:r>
            <a:endParaRPr lang="pt-BR" sz="2800" b="1" dirty="0" smtClean="0"/>
          </a:p>
          <a:p>
            <a:endParaRPr lang="pt-BR" sz="2800" b="1" dirty="0"/>
          </a:p>
          <a:p>
            <a:r>
              <a:rPr lang="pt-BR" sz="2800" b="1" dirty="0"/>
              <a:t>Compreender as necessidades e os mecanismos utilizados pelo sistema operacional para prover segurança para o sistema computacional.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Objetivos Específicos</a:t>
            </a:r>
          </a:p>
        </p:txBody>
      </p:sp>
    </p:spTree>
    <p:extLst>
      <p:ext uri="{BB962C8B-B14F-4D97-AF65-F5344CB8AC3E}">
        <p14:creationId xmlns:p14="http://schemas.microsoft.com/office/powerpoint/2010/main" val="109785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81908"/>
            <a:ext cx="10718254" cy="4923691"/>
          </a:xfrm>
        </p:spPr>
        <p:txBody>
          <a:bodyPr>
            <a:normAutofit/>
          </a:bodyPr>
          <a:lstStyle/>
          <a:p>
            <a:r>
              <a:rPr lang="pt-BR" sz="2800" b="1" dirty="0"/>
              <a:t>Analisar as arquiteturas de sistemas operacionais, identificando as vantagens e desvantagens de cada opção apresentada. </a:t>
            </a:r>
            <a:endParaRPr lang="pt-BR" sz="2800" b="1" dirty="0" smtClean="0"/>
          </a:p>
          <a:p>
            <a:endParaRPr lang="pt-BR" sz="2800" b="1" dirty="0"/>
          </a:p>
          <a:p>
            <a:r>
              <a:rPr lang="pt-BR" sz="2800" b="1" dirty="0"/>
              <a:t>Reconhecer as funções dos sistemas operacionais, utilizando suas ferramentas e recursos em atividades de configuração, manipulação de arquivos e segurança. </a:t>
            </a:r>
            <a:endParaRPr lang="pt-BR" sz="2800" b="1" dirty="0" smtClean="0"/>
          </a:p>
          <a:p>
            <a:endParaRPr lang="pt-BR" sz="2800" b="1" dirty="0"/>
          </a:p>
          <a:p>
            <a:r>
              <a:rPr lang="pt-BR" sz="2800" b="1" dirty="0"/>
              <a:t>Selecionar o sistema operacional de acordo com as necessidades do usuário.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Competências</a:t>
            </a:r>
          </a:p>
        </p:txBody>
      </p:sp>
    </p:spTree>
    <p:extLst>
      <p:ext uri="{BB962C8B-B14F-4D97-AF65-F5344CB8AC3E}">
        <p14:creationId xmlns:p14="http://schemas.microsoft.com/office/powerpoint/2010/main" val="400526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3.xml><?xml version="1.0" encoding="utf-8"?>
<Control xmlns="http://schemas.microsoft.com/VisualStudio/2011/storyboarding/control">
  <Id Name="System.Storyboarding.Backgrounds.StartScreen" Revision="1" Stencil="System.Storyboarding.Backgrounds" StencilVersion="0.1"/>
</Control>
</file>

<file path=customXml/item14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1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7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7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8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9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Props1.xml><?xml version="1.0" encoding="utf-8"?>
<ds:datastoreItem xmlns:ds="http://schemas.openxmlformats.org/officeDocument/2006/customXml" ds:itemID="{FA6EBB67-16FF-4FCE-9529-4A043224CD7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6C3896F5-2EBD-45F2-8BF6-F493D2E80A71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D39A5FB-68C4-4356-A936-C8E5E0DB9DAA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E84F065-5B3E-4A06-B445-92005EF75619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7ED9D4D-00E2-4581-9A7E-F8675F6C33DC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BDD84000-0A5A-4728-8D95-9FE6986FC81A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452BA2BC-4E14-41C2-B4DC-AA67335CCC02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28273AF-E277-490C-BDF7-47674C635081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4B399267-548C-4604-86AD-A901E5C1F48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6D0BA7F-C062-412A-BD25-2E1CA9FAF43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E86FB41-B87B-4B19-B06A-80849AB7ACA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F635D74-A219-40D1-AA65-639FEF6993D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4B3ABF7-0F57-48B0-8872-F2F7086EDB4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C28064A-A0C7-45F4-B8C4-C5D01F3D16C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AA89A39-3356-4817-BE66-65F0125004B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AAD0EC7F-A059-4CF8-95E8-01D65B24430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321505C6-A355-44DC-9A6A-67197D3205B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2487</TotalTime>
  <Words>754</Words>
  <Application>Microsoft Office PowerPoint</Application>
  <PresentationFormat>Widescreen</PresentationFormat>
  <Paragraphs>141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Facetado</vt:lpstr>
      <vt:lpstr>Fundamentos de Sistemas Operacionais</vt:lpstr>
      <vt:lpstr>Quem é o professor Leandro?</vt:lpstr>
      <vt:lpstr>Cronograma geral de provas</vt:lpstr>
      <vt:lpstr>Cronograma Fundamentos de Sistemas Operacionais</vt:lpstr>
      <vt:lpstr>Provas</vt:lpstr>
      <vt:lpstr>O que veremos? (Ementa)</vt:lpstr>
      <vt:lpstr>Objetivos Gerais</vt:lpstr>
      <vt:lpstr>Objetivos Específicos</vt:lpstr>
      <vt:lpstr>Competências</vt:lpstr>
      <vt:lpstr>Conteúdo programático</vt:lpstr>
      <vt:lpstr>Avaliação</vt:lpstr>
      <vt:lpstr>Bibliografia</vt:lpstr>
      <vt:lpstr>Obrigado e vamos que vamos! :D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de Sistemas de Informação</dc:title>
  <dc:creator>Leandro Borges</dc:creator>
  <cp:lastModifiedBy>Leandro Borges da Silva</cp:lastModifiedBy>
  <cp:revision>412</cp:revision>
  <dcterms:created xsi:type="dcterms:W3CDTF">2019-03-15T03:25:34Z</dcterms:created>
  <dcterms:modified xsi:type="dcterms:W3CDTF">2020-02-21T20:34:59Z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