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39"/>
  </p:notesMasterIdLst>
  <p:sldIdLst>
    <p:sldId id="256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64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22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3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6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98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2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9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5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16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80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4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5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6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61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9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3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3001-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46787"/>
            <a:ext cx="9174589" cy="4758812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O aumento da confiabilidade de um sistema de computação é crucial em muitas aplicações!</a:t>
            </a:r>
          </a:p>
          <a:p>
            <a:r>
              <a:rPr lang="pt-BR" sz="2800" b="1" dirty="0"/>
              <a:t>Degradação limpa</a:t>
            </a:r>
          </a:p>
          <a:p>
            <a:pPr lvl="1"/>
            <a:r>
              <a:rPr lang="pt-BR" sz="2600" b="1" dirty="0" smtClean="0"/>
              <a:t>Capacidade </a:t>
            </a:r>
            <a:r>
              <a:rPr lang="pt-BR" sz="2600" b="1" dirty="0"/>
              <a:t>de continuar fornecendo serviço proporcionalmente ao nível do hardware remanescente.</a:t>
            </a:r>
          </a:p>
          <a:p>
            <a:endParaRPr lang="pt-BR" sz="2800" b="1" dirty="0"/>
          </a:p>
          <a:p>
            <a:r>
              <a:rPr lang="pt-BR" sz="2800" b="1" dirty="0"/>
              <a:t>Alguns sistemas vão além... Tolerantes a falhas</a:t>
            </a:r>
          </a:p>
          <a:p>
            <a:pPr lvl="1"/>
            <a:r>
              <a:rPr lang="pt-BR" sz="2600" b="1" dirty="0" smtClean="0"/>
              <a:t>Podem </a:t>
            </a:r>
            <a:r>
              <a:rPr lang="pt-BR" sz="2600" b="1" dirty="0"/>
              <a:t>sofrer falha em qualquer um dos componentes e continuar a operar</a:t>
            </a:r>
          </a:p>
          <a:p>
            <a:pPr lvl="1"/>
            <a:r>
              <a:rPr lang="pt-BR" sz="2600" b="1" dirty="0" smtClean="0"/>
              <a:t>Requer </a:t>
            </a:r>
            <a:r>
              <a:rPr lang="pt-BR" sz="2600" b="1" dirty="0"/>
              <a:t>um mecanismo para permitir que a falha seja detectada, diagnosticada e, se possível, corrigida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Multiprocessadores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05781"/>
            <a:ext cx="9174589" cy="4699818"/>
          </a:xfrm>
        </p:spPr>
        <p:txBody>
          <a:bodyPr>
            <a:normAutofit fontScale="85000" lnSpcReduction="20000"/>
          </a:bodyPr>
          <a:lstStyle/>
          <a:p>
            <a:r>
              <a:rPr lang="pt-BR" sz="2800" b="1" dirty="0" err="1"/>
              <a:t>Multiprocessamento</a:t>
            </a:r>
            <a:r>
              <a:rPr lang="pt-BR" sz="2800" b="1" dirty="0"/>
              <a:t> assimétrico</a:t>
            </a:r>
          </a:p>
          <a:p>
            <a:pPr lvl="1"/>
            <a:r>
              <a:rPr lang="pt-BR" sz="2600" b="1" dirty="0" smtClean="0"/>
              <a:t>Cada </a:t>
            </a:r>
            <a:r>
              <a:rPr lang="pt-BR" sz="2600" b="1" dirty="0"/>
              <a:t>processador é designada uma tarefa específica.</a:t>
            </a:r>
          </a:p>
          <a:p>
            <a:pPr lvl="1"/>
            <a:r>
              <a:rPr lang="pt-BR" sz="2600" b="1" dirty="0" smtClean="0"/>
              <a:t>Um </a:t>
            </a:r>
            <a:r>
              <a:rPr lang="pt-BR" sz="2600" b="1" dirty="0"/>
              <a:t>processador mestre controla o sistema; os demais processadores consultam o mestre para instruções ou possuem tarefas predefinidas.</a:t>
            </a:r>
          </a:p>
          <a:p>
            <a:endParaRPr lang="pt-BR" sz="2800" b="1" dirty="0"/>
          </a:p>
          <a:p>
            <a:r>
              <a:rPr lang="pt-BR" sz="2800" b="1" dirty="0" err="1"/>
              <a:t>Multiprocessamento</a:t>
            </a:r>
            <a:r>
              <a:rPr lang="pt-BR" sz="2800" b="1" dirty="0"/>
              <a:t> simétrico (SMP — </a:t>
            </a:r>
            <a:r>
              <a:rPr lang="pt-BR" sz="2800" b="1" dirty="0" err="1"/>
              <a:t>symmetric</a:t>
            </a:r>
            <a:r>
              <a:rPr lang="pt-BR" sz="2800" b="1" dirty="0"/>
              <a:t> </a:t>
            </a:r>
            <a:r>
              <a:rPr lang="pt-BR" sz="2800" b="1" dirty="0" err="1"/>
              <a:t>multiprocessing</a:t>
            </a:r>
            <a:r>
              <a:rPr lang="pt-BR" sz="2800" b="1" dirty="0"/>
              <a:t>)</a:t>
            </a:r>
          </a:p>
          <a:p>
            <a:pPr lvl="1"/>
            <a:r>
              <a:rPr lang="pt-BR" sz="2600" b="1" dirty="0" smtClean="0"/>
              <a:t>Utilizado </a:t>
            </a:r>
            <a:r>
              <a:rPr lang="pt-BR" sz="2600" b="1" dirty="0"/>
              <a:t>pelos sistemas mais comuns</a:t>
            </a:r>
          </a:p>
          <a:p>
            <a:pPr lvl="1"/>
            <a:r>
              <a:rPr lang="pt-BR" sz="2600" b="1" dirty="0" smtClean="0"/>
              <a:t>Cada </a:t>
            </a:r>
            <a:r>
              <a:rPr lang="pt-BR" sz="2600" b="1" dirty="0"/>
              <a:t>processador executa todas as tarefas do sistema operacional</a:t>
            </a:r>
          </a:p>
          <a:p>
            <a:pPr lvl="1"/>
            <a:r>
              <a:rPr lang="pt-BR" sz="2600" b="1" dirty="0" smtClean="0"/>
              <a:t>Benefício</a:t>
            </a:r>
            <a:r>
              <a:rPr lang="pt-BR" sz="2600" b="1" dirty="0"/>
              <a:t>:</a:t>
            </a:r>
          </a:p>
          <a:p>
            <a:pPr lvl="2"/>
            <a:r>
              <a:rPr lang="pt-BR" sz="2400" b="1" dirty="0" smtClean="0"/>
              <a:t>Muitos </a:t>
            </a:r>
            <a:r>
              <a:rPr lang="pt-BR" sz="2400" b="1" dirty="0"/>
              <a:t>processos podem ser executados simultaneamente!</a:t>
            </a:r>
            <a:endParaRPr lang="pt-BR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Multiprocessadores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78487"/>
            <a:ext cx="8308881" cy="416187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Arquitetura SMP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“Sistema </a:t>
            </a:r>
            <a:r>
              <a:rPr lang="pt-BR" sz="2800" b="1" dirty="0"/>
              <a:t>em </a:t>
            </a:r>
            <a:r>
              <a:rPr lang="pt-BR" sz="2800" b="1" dirty="0" smtClean="0"/>
              <a:t>cluster”</a:t>
            </a:r>
          </a:p>
          <a:p>
            <a:endParaRPr lang="pt-BR" sz="2800" b="1" dirty="0"/>
          </a:p>
          <a:p>
            <a:r>
              <a:rPr lang="pt-BR" sz="2800" b="1" dirty="0"/>
              <a:t>Reúne várias </a:t>
            </a:r>
            <a:r>
              <a:rPr lang="pt-BR" sz="2800" b="1" dirty="0" err="1"/>
              <a:t>CPUs</a:t>
            </a:r>
            <a:endParaRPr lang="pt-BR" sz="2800" b="1" dirty="0"/>
          </a:p>
          <a:p>
            <a:r>
              <a:rPr lang="pt-BR" sz="2800" b="1" dirty="0"/>
              <a:t>Compostos de dois ou mais sistemas individuais — ou nós — acoplados</a:t>
            </a:r>
          </a:p>
          <a:p>
            <a:pPr lvl="1"/>
            <a:r>
              <a:rPr lang="pt-BR" sz="2600" b="1" dirty="0" smtClean="0"/>
              <a:t>Fracamente </a:t>
            </a:r>
            <a:r>
              <a:rPr lang="pt-BR" sz="2600" b="1" dirty="0"/>
              <a:t>acoplados...</a:t>
            </a:r>
          </a:p>
          <a:p>
            <a:r>
              <a:rPr lang="pt-BR" sz="2800" b="1" dirty="0"/>
              <a:t>Cada nó pode ser um sistema </a:t>
            </a:r>
            <a:r>
              <a:rPr lang="pt-BR" sz="2800" b="1" dirty="0" err="1"/>
              <a:t>uniprocessador</a:t>
            </a:r>
            <a:r>
              <a:rPr lang="pt-BR" sz="2800" b="1" dirty="0"/>
              <a:t> ou um sistema </a:t>
            </a:r>
            <a:r>
              <a:rPr lang="pt-BR" sz="2800" b="1" dirty="0" err="1"/>
              <a:t>multicore</a:t>
            </a:r>
            <a:r>
              <a:rPr lang="pt-BR" sz="2800" b="1" dirty="0"/>
              <a:t>.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Agrupados (Clusters)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Costuma ser usado para fornecer serviço de alta disponibilidade</a:t>
            </a:r>
            <a:r>
              <a:rPr lang="pt-BR" sz="2800" b="1" dirty="0" smtClean="0"/>
              <a:t>.</a:t>
            </a:r>
            <a:endParaRPr lang="pt-BR" sz="2800" b="1" dirty="0"/>
          </a:p>
          <a:p>
            <a:pPr lvl="1"/>
            <a:r>
              <a:rPr lang="pt-BR" sz="2600" b="1" dirty="0" smtClean="0"/>
              <a:t>Serviço </a:t>
            </a:r>
            <a:r>
              <a:rPr lang="pt-BR" sz="2600" b="1" dirty="0"/>
              <a:t>continuará mesmo se um ou mais sistemas do cluster falhar</a:t>
            </a:r>
            <a:r>
              <a:rPr lang="pt-BR" sz="2600" b="1" dirty="0" smtClean="0"/>
              <a:t>!</a:t>
            </a:r>
            <a:endParaRPr lang="pt-BR" sz="2800" b="1" dirty="0"/>
          </a:p>
          <a:p>
            <a:pPr lvl="1"/>
            <a:r>
              <a:rPr lang="pt-BR" sz="2600" b="1" dirty="0" smtClean="0"/>
              <a:t>Os </a:t>
            </a:r>
            <a:r>
              <a:rPr lang="pt-BR" sz="2600" b="1" dirty="0"/>
              <a:t>usuários e clientes das aplicações percebem somente uma breve interrupção do serviço</a:t>
            </a:r>
            <a:r>
              <a:rPr lang="pt-BR" sz="2600" b="1" dirty="0" smtClean="0"/>
              <a:t>.</a:t>
            </a:r>
          </a:p>
          <a:p>
            <a:pPr lvl="1"/>
            <a:endParaRPr lang="pt-BR" sz="2600" b="1" dirty="0"/>
          </a:p>
          <a:p>
            <a:r>
              <a:rPr lang="pt-BR" sz="2800" b="1" dirty="0" smtClean="0"/>
              <a:t>Assimétrico </a:t>
            </a:r>
            <a:r>
              <a:rPr lang="pt-BR" sz="2800" b="1" dirty="0"/>
              <a:t>ou S</a:t>
            </a:r>
            <a:r>
              <a:rPr lang="pt-BR" sz="2800" b="1" dirty="0" smtClean="0"/>
              <a:t>imétrico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Agrupados (Clusters)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Cluster </a:t>
            </a:r>
            <a:r>
              <a:rPr lang="pt-BR" sz="2800" b="1" dirty="0" smtClean="0"/>
              <a:t>assimétrico</a:t>
            </a:r>
          </a:p>
          <a:p>
            <a:endParaRPr lang="pt-BR" sz="2800" b="1" dirty="0"/>
          </a:p>
          <a:p>
            <a:r>
              <a:rPr lang="pt-BR" sz="2800" b="1" dirty="0" smtClean="0"/>
              <a:t>Uma </a:t>
            </a:r>
            <a:r>
              <a:rPr lang="pt-BR" sz="2800" b="1" dirty="0"/>
              <a:t>das máquinas permanece em modalidade de alerta máximo</a:t>
            </a:r>
          </a:p>
          <a:p>
            <a:r>
              <a:rPr lang="pt-BR" sz="2800" b="1" dirty="0" smtClean="0"/>
              <a:t>A </a:t>
            </a:r>
            <a:r>
              <a:rPr lang="pt-BR" sz="2800" b="1" dirty="0"/>
              <a:t>outra executa as aplicações!</a:t>
            </a:r>
          </a:p>
          <a:p>
            <a:r>
              <a:rPr lang="pt-BR" sz="2800" b="1" dirty="0" smtClean="0"/>
              <a:t>A </a:t>
            </a:r>
            <a:r>
              <a:rPr lang="pt-BR" sz="2800" b="1" dirty="0"/>
              <a:t>máquina hospedeira em alerta nada faz além de monitorar o servidor ativo.</a:t>
            </a:r>
          </a:p>
          <a:p>
            <a:r>
              <a:rPr lang="pt-BR" sz="2800" b="1" dirty="0" smtClean="0"/>
              <a:t>Se </a:t>
            </a:r>
            <a:r>
              <a:rPr lang="pt-BR" sz="2800" b="1" dirty="0"/>
              <a:t>esse servidor falhar, o hospedeiro em alerta torna-se o servidor ativo!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Agrupados (Clusters)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Cluster </a:t>
            </a:r>
            <a:r>
              <a:rPr lang="pt-BR" sz="2800" b="1" dirty="0" smtClean="0"/>
              <a:t>simétrico</a:t>
            </a:r>
          </a:p>
          <a:p>
            <a:endParaRPr lang="pt-BR" sz="2800" b="1" dirty="0"/>
          </a:p>
          <a:p>
            <a:r>
              <a:rPr lang="pt-BR" sz="2800" b="1" dirty="0"/>
              <a:t>Dois ou mais hospedeiros executam aplicações e se monitoram uns aos outros.</a:t>
            </a:r>
          </a:p>
          <a:p>
            <a:r>
              <a:rPr lang="pt-BR" sz="2800" b="1" dirty="0"/>
              <a:t>É a estrutura mais eficiente... usa todo o hardware disponível.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Agrupados (Clusters)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/>
              <a:t>Composto por vários sistemas de computação conectados por uma rede.</a:t>
            </a:r>
          </a:p>
          <a:p>
            <a:r>
              <a:rPr lang="pt-BR" sz="2800" b="1" dirty="0"/>
              <a:t>Podem ser usados para fornecer ambientes de computação de alto desempenho.</a:t>
            </a:r>
          </a:p>
          <a:p>
            <a:r>
              <a:rPr lang="pt-BR" sz="2800" b="1" dirty="0"/>
              <a:t>Podem fornecer um poder de computação significativamente maior do que sistemas de um único processador</a:t>
            </a:r>
          </a:p>
          <a:p>
            <a:r>
              <a:rPr lang="pt-BR" sz="2800" b="1" dirty="0"/>
              <a:t>Executar uma aplicação concorrentemente</a:t>
            </a:r>
          </a:p>
          <a:p>
            <a:pPr lvl="1"/>
            <a:r>
              <a:rPr lang="pt-BR" sz="2600" b="1" dirty="0" smtClean="0"/>
              <a:t>Aplicação </a:t>
            </a:r>
            <a:r>
              <a:rPr lang="pt-BR" sz="2600" b="1" dirty="0"/>
              <a:t>deve ter sido escrita especificamente para se beneficiar do cluster!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Vantagens do Clusters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Paralelização</a:t>
            </a:r>
          </a:p>
          <a:p>
            <a:r>
              <a:rPr lang="pt-BR" sz="2800" b="1" dirty="0"/>
              <a:t>Divide um programa em componentes separados executados em paralelo em computadores individuais do cluster.</a:t>
            </a:r>
          </a:p>
          <a:p>
            <a:r>
              <a:rPr lang="pt-BR" sz="2800" b="1" dirty="0"/>
              <a:t>Após cada nó de computação do cluster ter resolvido sua parte do problema, os resultados de todos os nós sejam combinados em uma solução final.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Vantagens do Clusters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A tecnologia de cluster está mudando rapidamente</a:t>
            </a:r>
            <a:r>
              <a:rPr lang="pt-BR" sz="2800" b="1" dirty="0" smtClean="0"/>
              <a:t>!</a:t>
            </a:r>
          </a:p>
          <a:p>
            <a:endParaRPr lang="pt-BR" sz="2800" b="1" dirty="0"/>
          </a:p>
          <a:p>
            <a:r>
              <a:rPr lang="pt-BR" sz="2800" b="1" dirty="0"/>
              <a:t>Alguns produtos de cluster suportam vários sistemas em um cluster, assim como nós de cluster separados por quilômetros</a:t>
            </a:r>
            <a:r>
              <a:rPr lang="pt-BR" sz="2800" b="1" dirty="0" smtClean="0"/>
              <a:t>!</a:t>
            </a:r>
          </a:p>
          <a:p>
            <a:endParaRPr lang="pt-BR" sz="2800" b="1" dirty="0"/>
          </a:p>
          <a:p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Clusters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5" y="816638"/>
            <a:ext cx="3646932" cy="5224724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Arquitetura dos Sistemas de Computação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783" y="334297"/>
            <a:ext cx="6529514" cy="6017342"/>
          </a:xfrm>
        </p:spPr>
        <p:txBody>
          <a:bodyPr anchor="ctr">
            <a:noAutofit/>
          </a:bodyPr>
          <a:lstStyle/>
          <a:p>
            <a:r>
              <a:rPr lang="pt-BR" sz="3200" b="1" dirty="0"/>
              <a:t>Um sistema de computação pode ser organizado de várias maneiras diferentes</a:t>
            </a:r>
            <a:r>
              <a:rPr lang="pt-BR" sz="3200" b="1" dirty="0" smtClean="0"/>
              <a:t>...</a:t>
            </a:r>
          </a:p>
          <a:p>
            <a:pPr lvl="1"/>
            <a:r>
              <a:rPr lang="pt-BR" sz="3000" b="1" dirty="0"/>
              <a:t>Categorias de acordo com o número de processadores de uso geral utilizados</a:t>
            </a:r>
            <a:r>
              <a:rPr lang="pt-BR" sz="3000" b="1" dirty="0" smtClean="0"/>
              <a:t>!</a:t>
            </a:r>
          </a:p>
          <a:p>
            <a:endParaRPr lang="pt-BR" sz="3200" b="1" dirty="0"/>
          </a:p>
          <a:p>
            <a:r>
              <a:rPr lang="pt-BR" sz="3200" b="1" dirty="0"/>
              <a:t>Sistemas </a:t>
            </a:r>
            <a:r>
              <a:rPr lang="pt-BR" sz="3200" b="1" dirty="0" err="1"/>
              <a:t>Uniprocessadores</a:t>
            </a:r>
            <a:endParaRPr lang="pt-BR" sz="3200" b="1" dirty="0"/>
          </a:p>
          <a:p>
            <a:r>
              <a:rPr lang="pt-BR" sz="3200" b="1" dirty="0"/>
              <a:t>Sistemas Multiprocessadores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993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Referências</a:t>
            </a:r>
            <a:r>
              <a:rPr lang="en-US" b="1" dirty="0">
                <a:solidFill>
                  <a:schemeClr val="tx1"/>
                </a:solidFill>
              </a:rPr>
              <a:t>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</a:t>
            </a:r>
            <a:r>
              <a:rPr lang="pt-BR" sz="2000" dirty="0" smtClean="0">
                <a:hlinkClick r:id="rId3"/>
              </a:rPr>
              <a:t>books/978-85-216-3001-2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898140"/>
            <a:ext cx="8349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Fundamentos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9. ed. São Paulo: LTC, </a:t>
            </a:r>
            <a:r>
              <a:rPr lang="pt-BR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2015</a:t>
            </a:r>
          </a:p>
          <a:p>
            <a:r>
              <a:rPr lang="pt-BR" dirty="0"/>
              <a:t>SILBERSCHATZ, Abraham; GALVIN, Peter </a:t>
            </a:r>
            <a:r>
              <a:rPr lang="pt-BR" dirty="0" err="1"/>
              <a:t>Baer</a:t>
            </a:r>
            <a:r>
              <a:rPr lang="pt-BR" dirty="0"/>
              <a:t>; GAGNE, Greg.</a:t>
            </a:r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Até recentemente...</a:t>
            </a:r>
          </a:p>
          <a:p>
            <a:pPr lvl="1"/>
            <a:r>
              <a:rPr lang="pt-BR" sz="2600" b="1" dirty="0" smtClean="0"/>
              <a:t>Maioria </a:t>
            </a:r>
            <a:r>
              <a:rPr lang="pt-BR" sz="2600" b="1" dirty="0"/>
              <a:t>dos sistemas de computação usava um único processador!</a:t>
            </a:r>
          </a:p>
          <a:p>
            <a:endParaRPr lang="pt-BR" sz="2800" b="1" dirty="0"/>
          </a:p>
          <a:p>
            <a:r>
              <a:rPr lang="pt-BR" sz="2800" b="1" dirty="0"/>
              <a:t>Composição:</a:t>
            </a:r>
          </a:p>
          <a:p>
            <a:pPr lvl="1"/>
            <a:r>
              <a:rPr lang="pt-BR" sz="2600" b="1" dirty="0" smtClean="0"/>
              <a:t>Uma </a:t>
            </a:r>
            <a:r>
              <a:rPr lang="pt-BR" sz="2600" b="1" dirty="0"/>
              <a:t>CPU principal capaz de executar um conjunto de instruções de uso geral</a:t>
            </a:r>
          </a:p>
          <a:p>
            <a:pPr lvl="1"/>
            <a:r>
              <a:rPr lang="pt-BR" sz="2600" b="1" dirty="0" smtClean="0"/>
              <a:t>Instruções </a:t>
            </a:r>
            <a:r>
              <a:rPr lang="pt-BR" sz="2600" b="1" dirty="0"/>
              <a:t>provenientes de processos de usuário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</a:t>
            </a:r>
            <a:r>
              <a:rPr lang="pt-BR" b="1" dirty="0" err="1">
                <a:solidFill>
                  <a:schemeClr val="tx1"/>
                </a:solidFill>
              </a:rPr>
              <a:t>Uniprocessadores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Quase todos os sistemas de processador único também têm outros processadores de uso específico</a:t>
            </a:r>
          </a:p>
          <a:p>
            <a:r>
              <a:rPr lang="pt-BR" sz="2800" b="1" dirty="0"/>
              <a:t>Podem estar na forma de processadores de dispositivos específicos:</a:t>
            </a:r>
          </a:p>
          <a:p>
            <a:pPr lvl="1"/>
            <a:r>
              <a:rPr lang="pt-BR" sz="2600" b="1" dirty="0" smtClean="0"/>
              <a:t>Controladores </a:t>
            </a:r>
            <a:r>
              <a:rPr lang="pt-BR" sz="2600" b="1" dirty="0"/>
              <a:t>de disco</a:t>
            </a:r>
          </a:p>
          <a:p>
            <a:pPr lvl="1"/>
            <a:r>
              <a:rPr lang="pt-BR" sz="2600" b="1" dirty="0" smtClean="0"/>
              <a:t>Teclado </a:t>
            </a:r>
            <a:r>
              <a:rPr lang="pt-BR" sz="2600" b="1" dirty="0"/>
              <a:t>e monitor</a:t>
            </a:r>
          </a:p>
          <a:p>
            <a:pPr lvl="1"/>
            <a:r>
              <a:rPr lang="pt-BR" sz="2600" b="1" dirty="0" smtClean="0"/>
              <a:t>Processadores </a:t>
            </a:r>
            <a:r>
              <a:rPr lang="pt-BR" sz="2600" b="1" dirty="0"/>
              <a:t>de I/O (mainframes)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</a:t>
            </a:r>
            <a:r>
              <a:rPr lang="pt-BR" b="1" dirty="0" err="1">
                <a:solidFill>
                  <a:schemeClr val="tx1"/>
                </a:solidFill>
              </a:rPr>
              <a:t>Uniprocessadores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Processadores de uso específico:</a:t>
            </a:r>
          </a:p>
          <a:p>
            <a:pPr lvl="1"/>
            <a:r>
              <a:rPr lang="pt-BR" sz="2600" b="1" dirty="0" smtClean="0"/>
              <a:t>Executam </a:t>
            </a:r>
            <a:r>
              <a:rPr lang="pt-BR" sz="2600" b="1" dirty="0"/>
              <a:t>um conjunto limitado de instruções e não executam processos de usuário!</a:t>
            </a:r>
          </a:p>
          <a:p>
            <a:endParaRPr lang="pt-BR" sz="2800" b="1" dirty="0"/>
          </a:p>
          <a:p>
            <a:r>
              <a:rPr lang="pt-BR" sz="2800" b="1" dirty="0"/>
              <a:t>Às vezes são gerenciados pelo sistema operacional...</a:t>
            </a:r>
          </a:p>
          <a:p>
            <a:pPr lvl="1"/>
            <a:r>
              <a:rPr lang="pt-BR" sz="2600" b="1" dirty="0" smtClean="0"/>
              <a:t>Sistema </a:t>
            </a:r>
            <a:r>
              <a:rPr lang="pt-BR" sz="2600" b="1" dirty="0"/>
              <a:t>operacional lhes envia informações sobre sua próxima tarefa e monitora seu status.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</a:t>
            </a:r>
            <a:r>
              <a:rPr lang="pt-BR" b="1" dirty="0" err="1">
                <a:solidFill>
                  <a:schemeClr val="tx1"/>
                </a:solidFill>
              </a:rPr>
              <a:t>Uniprocessadores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O uso de microprocessadores de uso específico é comum e não transforma um sistema </a:t>
            </a:r>
            <a:r>
              <a:rPr lang="pt-BR" sz="2800" b="1" dirty="0" err="1"/>
              <a:t>uniprocessador</a:t>
            </a:r>
            <a:r>
              <a:rPr lang="pt-BR" sz="2800" b="1" dirty="0"/>
              <a:t> em um multiprocessador</a:t>
            </a:r>
            <a:r>
              <a:rPr lang="pt-BR" sz="2800" b="1" dirty="0" smtClean="0"/>
              <a:t>.</a:t>
            </a:r>
          </a:p>
          <a:p>
            <a:endParaRPr lang="pt-BR" sz="2800" b="1" dirty="0"/>
          </a:p>
          <a:p>
            <a:r>
              <a:rPr lang="pt-BR" sz="2800" b="1" dirty="0"/>
              <a:t>Quando só existe uma CPU de uso geral, o sistema é </a:t>
            </a:r>
            <a:r>
              <a:rPr lang="pt-BR" sz="2800" b="1" dirty="0" err="1"/>
              <a:t>uniprocessador</a:t>
            </a:r>
            <a:r>
              <a:rPr lang="pt-BR" sz="2800" b="1" dirty="0"/>
              <a:t>!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</a:t>
            </a:r>
            <a:r>
              <a:rPr lang="pt-BR" b="1" dirty="0" err="1">
                <a:solidFill>
                  <a:schemeClr val="tx1"/>
                </a:solidFill>
              </a:rPr>
              <a:t>Uniprocessadores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Conhecidos como sistemas paralelos ou sistemas </a:t>
            </a:r>
            <a:r>
              <a:rPr lang="pt-BR" sz="2800" b="1" dirty="0" err="1" smtClean="0"/>
              <a:t>multicore</a:t>
            </a:r>
            <a:r>
              <a:rPr lang="pt-BR" sz="2800" b="1" dirty="0"/>
              <a:t>.</a:t>
            </a:r>
          </a:p>
          <a:p>
            <a:endParaRPr lang="pt-BR" sz="2800" b="1" dirty="0"/>
          </a:p>
          <a:p>
            <a:r>
              <a:rPr lang="pt-BR" sz="2800" b="1" dirty="0"/>
              <a:t>Começaram a dominar o cenário da computação nos últimos anos!</a:t>
            </a:r>
          </a:p>
          <a:p>
            <a:endParaRPr lang="pt-BR" sz="2800" b="1" dirty="0"/>
          </a:p>
          <a:p>
            <a:r>
              <a:rPr lang="pt-BR" sz="2800" b="1" dirty="0"/>
              <a:t>Possuem dois ou mais processadores em estreita comunicação, compartilhando a memória e os dispositivos periféricos!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Multiprocessadores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08903"/>
            <a:ext cx="9174589" cy="4296696"/>
          </a:xfrm>
        </p:spPr>
        <p:txBody>
          <a:bodyPr>
            <a:normAutofit/>
          </a:bodyPr>
          <a:lstStyle/>
          <a:p>
            <a:r>
              <a:rPr lang="pt-BR" sz="2800" b="1" dirty="0"/>
              <a:t>Os sistemas multiprocessadores apareceram pela primeira vez principalmente em servidores</a:t>
            </a:r>
          </a:p>
          <a:p>
            <a:r>
              <a:rPr lang="pt-BR" sz="2800" b="1" dirty="0"/>
              <a:t>Migraram para sistemas desktop e laptop...</a:t>
            </a:r>
          </a:p>
          <a:p>
            <a:endParaRPr lang="pt-BR" sz="2800" b="1" dirty="0"/>
          </a:p>
          <a:p>
            <a:r>
              <a:rPr lang="pt-BR" sz="2800" b="1" dirty="0"/>
              <a:t>Recentemente, múltiplos processadores têm aparecido em dispositivos móveis como os smartphones e </a:t>
            </a:r>
            <a:r>
              <a:rPr lang="pt-BR" sz="2800" b="1" dirty="0" err="1"/>
              <a:t>tablets</a:t>
            </a:r>
            <a:r>
              <a:rPr lang="pt-BR" sz="2800" b="1" dirty="0"/>
              <a:t>.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Multiprocessadores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8488"/>
            <a:ext cx="10236473" cy="5027112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/>
              <a:t>Principais Vantagens</a:t>
            </a:r>
          </a:p>
          <a:p>
            <a:r>
              <a:rPr lang="pt-BR" sz="2800" b="1" dirty="0"/>
              <a:t>Aumento do </a:t>
            </a:r>
            <a:r>
              <a:rPr lang="pt-BR" sz="2800" b="1" dirty="0" err="1"/>
              <a:t>throughput</a:t>
            </a:r>
            <a:endParaRPr lang="pt-BR" sz="2800" b="1" dirty="0"/>
          </a:p>
          <a:p>
            <a:pPr lvl="1"/>
            <a:r>
              <a:rPr lang="pt-BR" sz="2600" b="1" dirty="0" smtClean="0"/>
              <a:t>Com </a:t>
            </a:r>
            <a:r>
              <a:rPr lang="pt-BR" sz="2600" b="1" dirty="0"/>
              <a:t>o aumento do número de processadores, espera-se que mais trabalho seja executado em menos tempo.	</a:t>
            </a:r>
          </a:p>
          <a:p>
            <a:r>
              <a:rPr lang="pt-BR" sz="2800" b="1" dirty="0"/>
              <a:t>Economia de escala</a:t>
            </a:r>
          </a:p>
          <a:p>
            <a:pPr lvl="1"/>
            <a:r>
              <a:rPr lang="pt-BR" sz="2600" b="1" dirty="0" smtClean="0"/>
              <a:t>Sistemas </a:t>
            </a:r>
            <a:r>
              <a:rPr lang="pt-BR" sz="2600" b="1" dirty="0"/>
              <a:t>multiprocessadores podem custar menos do que múltiplos sistemas equivalentes de processador único.</a:t>
            </a:r>
          </a:p>
          <a:p>
            <a:pPr lvl="1"/>
            <a:r>
              <a:rPr lang="pt-BR" sz="2600" b="1" dirty="0" smtClean="0"/>
              <a:t>Compartilham </a:t>
            </a:r>
            <a:r>
              <a:rPr lang="pt-BR" sz="2600" b="1" dirty="0"/>
              <a:t>periféricos, memória de massa e suprimentos de energia.</a:t>
            </a:r>
          </a:p>
          <a:p>
            <a:pPr lvl="1"/>
            <a:r>
              <a:rPr lang="pt-BR" sz="2600" b="1" dirty="0" smtClean="0"/>
              <a:t>Custo </a:t>
            </a:r>
            <a:r>
              <a:rPr lang="pt-BR" sz="2600" b="1" dirty="0"/>
              <a:t>de armazenamento em disco</a:t>
            </a:r>
          </a:p>
          <a:p>
            <a:pPr lvl="2"/>
            <a:r>
              <a:rPr lang="pt-BR" sz="2400" b="1" dirty="0" smtClean="0"/>
              <a:t>É </a:t>
            </a:r>
            <a:r>
              <a:rPr lang="pt-BR" sz="2400" b="1" dirty="0"/>
              <a:t>mais barato armazenar esses dados em um disco, compartilhando-os com todos os processadores, do que usar muitos computadores com discos locais e muitas cópias dos dados.</a:t>
            </a:r>
          </a:p>
          <a:p>
            <a:r>
              <a:rPr lang="pt-BR" sz="2800" b="1" dirty="0"/>
              <a:t>Aumento da confiabilidade</a:t>
            </a:r>
          </a:p>
          <a:p>
            <a:pPr lvl="1"/>
            <a:r>
              <a:rPr lang="pt-BR" sz="2600" b="1" dirty="0" smtClean="0"/>
              <a:t>Se </a:t>
            </a:r>
            <a:r>
              <a:rPr lang="pt-BR" sz="2600" b="1" dirty="0"/>
              <a:t>as funções puderem ser distribuídas apropriadamente entre vários processadores, a falha de um processador não interromperá o sistema.</a:t>
            </a:r>
          </a:p>
          <a:p>
            <a:pPr lvl="2"/>
            <a:r>
              <a:rPr lang="pt-BR" sz="2400" b="1" dirty="0" smtClean="0"/>
              <a:t>Apenas </a:t>
            </a:r>
            <a:r>
              <a:rPr lang="pt-BR" sz="2400" b="1" dirty="0"/>
              <a:t>pode ficar lento!</a:t>
            </a:r>
          </a:p>
          <a:p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Multiprocessadores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778</Words>
  <Application>Microsoft Office PowerPoint</Application>
  <PresentationFormat>Widescreen</PresentationFormat>
  <Paragraphs>140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Arquitetura dos Sistemas de Computação</vt:lpstr>
      <vt:lpstr>Sistemas Uniprocessadores</vt:lpstr>
      <vt:lpstr>Sistemas Uniprocessadores</vt:lpstr>
      <vt:lpstr>Sistemas Uniprocessadores</vt:lpstr>
      <vt:lpstr>Sistemas Uniprocessadores</vt:lpstr>
      <vt:lpstr>Sistemas Multiprocessadores</vt:lpstr>
      <vt:lpstr>Sistemas Multiprocessadores</vt:lpstr>
      <vt:lpstr>Sistemas Multiprocessadores</vt:lpstr>
      <vt:lpstr>Sistemas Multiprocessadores</vt:lpstr>
      <vt:lpstr>Sistemas Multiprocessadores</vt:lpstr>
      <vt:lpstr>Arquitetura SMP</vt:lpstr>
      <vt:lpstr>Sistemas Agrupados (Clusters)</vt:lpstr>
      <vt:lpstr>Sistemas Agrupados (Clusters)</vt:lpstr>
      <vt:lpstr>Sistemas Agrupados (Clusters)</vt:lpstr>
      <vt:lpstr>Sistemas Agrupados (Clusters)</vt:lpstr>
      <vt:lpstr>Vantagens do Clusters</vt:lpstr>
      <vt:lpstr>Vantagens do Clusters</vt:lpstr>
      <vt:lpstr>Clusters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444</cp:revision>
  <dcterms:created xsi:type="dcterms:W3CDTF">2019-03-15T03:25:34Z</dcterms:created>
  <dcterms:modified xsi:type="dcterms:W3CDTF">2020-03-06T00:46:35Z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