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8"/>
  </p:sldMasterIdLst>
  <p:notesMasterIdLst>
    <p:notesMasterId r:id="rId22"/>
  </p:notesMasterIdLst>
  <p:sldIdLst>
    <p:sldId id="256" r:id="rId19"/>
    <p:sldId id="29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64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outlineViewPr>
    <p:cViewPr>
      <p:scale>
        <a:sx n="33" d="100"/>
        <a:sy n="33" d="100"/>
      </p:scale>
      <p:origin x="0" y="-1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8867F-DA83-49F4-92D0-D81E5D715F97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0858E-88B6-4DBC-A902-70281A0858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08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42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0858E-88B6-4DBC-A902-70281A08581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8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12-Mar-20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12-Mar-20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-85-216-1963-5/cfi/40!/4/2@100:0.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9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494207F-8A9E-4C46-8B49-21A0E4BB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4099755" cy="30734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</a:rPr>
              <a:t>Prof. Me. Leandro Borges</a:t>
            </a:r>
            <a:endParaRPr lang="pt-BR" sz="4000" b="1" dirty="0">
              <a:solidFill>
                <a:srgbClr val="FFFF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37210A-599E-46F0-809C-95BFA27B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6147330" cy="5148943"/>
          </a:xfrm>
        </p:spPr>
        <p:txBody>
          <a:bodyPr anchor="ctr">
            <a:normAutofit/>
          </a:bodyPr>
          <a:lstStyle/>
          <a:p>
            <a:r>
              <a:rPr lang="pt-BR" sz="6000" dirty="0">
                <a:solidFill>
                  <a:schemeClr val="tx1"/>
                </a:solidFill>
              </a:rPr>
              <a:t>Fundamentos de 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39145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25677"/>
            <a:ext cx="10718254" cy="5279923"/>
          </a:xfrm>
        </p:spPr>
        <p:txBody>
          <a:bodyPr>
            <a:normAutofit fontScale="40000" lnSpcReduction="20000"/>
          </a:bodyPr>
          <a:lstStyle/>
          <a:p>
            <a:r>
              <a:rPr lang="pt-BR" sz="2800" b="1" dirty="0"/>
              <a:t>1. Quais são as unidades funcionais de um sistema computacional? </a:t>
            </a:r>
          </a:p>
          <a:p>
            <a:r>
              <a:rPr lang="pt-BR" sz="2800" b="1" dirty="0"/>
              <a:t>2. Quais os componentes de um processador e quais são suas funções? </a:t>
            </a:r>
          </a:p>
          <a:p>
            <a:r>
              <a:rPr lang="pt-BR" sz="2800" b="1" dirty="0"/>
              <a:t>3. Como a memória principal de um computador é organizada? </a:t>
            </a:r>
          </a:p>
          <a:p>
            <a:r>
              <a:rPr lang="pt-BR" sz="2800" b="1" dirty="0"/>
              <a:t>4. Descreva os ciclos de leitura e gravação da memória principal. </a:t>
            </a:r>
          </a:p>
          <a:p>
            <a:r>
              <a:rPr lang="pt-BR" sz="2800" b="1" dirty="0"/>
              <a:t>5.	Qual o número máximo de células endereçadas em arquiteturas com MAR de 16, 32 e 64 bits? </a:t>
            </a:r>
          </a:p>
          <a:p>
            <a:r>
              <a:rPr lang="pt-BR" sz="2800" b="1" dirty="0"/>
              <a:t>6. O que são memórias voláteis e não voláteis? </a:t>
            </a:r>
          </a:p>
          <a:p>
            <a:r>
              <a:rPr lang="pt-BR" sz="2800" b="1" dirty="0"/>
              <a:t>7. Conceitue memória cache e apresente as principais vantagens no seu uso. </a:t>
            </a:r>
          </a:p>
          <a:p>
            <a:r>
              <a:rPr lang="pt-BR" sz="2800" b="1" dirty="0"/>
              <a:t>8. Qual a importância do princípio da localidade na </a:t>
            </a:r>
            <a:r>
              <a:rPr lang="pt-BR" sz="2800" b="1" dirty="0" smtClean="0"/>
              <a:t>eficiência </a:t>
            </a:r>
            <a:r>
              <a:rPr lang="pt-BR" sz="2800" b="1" dirty="0"/>
              <a:t>da memória cache? </a:t>
            </a:r>
          </a:p>
          <a:p>
            <a:r>
              <a:rPr lang="pt-BR" sz="2800" b="1" dirty="0"/>
              <a:t>9. Quais os benefícios de uma arquitetura de memória cache com múltiplos níveis?</a:t>
            </a:r>
          </a:p>
          <a:p>
            <a:r>
              <a:rPr lang="pt-BR" sz="2800" b="1" dirty="0"/>
              <a:t>10. Quais as diferenças entre a memória principal e a memória secundária? </a:t>
            </a:r>
          </a:p>
          <a:p>
            <a:r>
              <a:rPr lang="pt-BR" sz="2800" b="1" dirty="0"/>
              <a:t>11. Diferencie as funções básicas dos dispositivos de E/S. </a:t>
            </a:r>
          </a:p>
          <a:p>
            <a:r>
              <a:rPr lang="pt-BR" sz="2800" b="1" dirty="0"/>
              <a:t>12. Caracterize os barramentos processador-memória, E/S e </a:t>
            </a:r>
            <a:r>
              <a:rPr lang="pt-BR" sz="2800" b="1" dirty="0" err="1"/>
              <a:t>backplane</a:t>
            </a:r>
            <a:r>
              <a:rPr lang="pt-BR" sz="2800" b="1" dirty="0"/>
              <a:t>. </a:t>
            </a:r>
          </a:p>
          <a:p>
            <a:r>
              <a:rPr lang="pt-BR" sz="2800" b="1" dirty="0"/>
              <a:t>13. Como a técnica de </a:t>
            </a:r>
            <a:r>
              <a:rPr lang="pt-BR" sz="2800" b="1" dirty="0" err="1"/>
              <a:t>pipelining</a:t>
            </a:r>
            <a:r>
              <a:rPr lang="pt-BR" sz="2800" b="1" dirty="0"/>
              <a:t> melhora o desempenho dos sistemas computacionais? </a:t>
            </a:r>
          </a:p>
          <a:p>
            <a:r>
              <a:rPr lang="pt-BR" sz="2800" b="1" dirty="0"/>
              <a:t>14. Compare as arquiteturas de processadores RISC e CISC. </a:t>
            </a:r>
          </a:p>
          <a:p>
            <a:r>
              <a:rPr lang="pt-BR" sz="2800" b="1" dirty="0"/>
              <a:t>15. Conceitue a técnica de benchmark e como é sua realização. </a:t>
            </a:r>
          </a:p>
          <a:p>
            <a:r>
              <a:rPr lang="pt-BR" sz="2800" b="1" dirty="0"/>
              <a:t>16. Por que o código-objeto gerado pelo tradutor ainda não pode ser executado? </a:t>
            </a:r>
          </a:p>
          <a:p>
            <a:r>
              <a:rPr lang="pt-BR" sz="2800" b="1" dirty="0"/>
              <a:t>17. Porque a execução de programas interpretados é mais lenta que a de programas compilados? </a:t>
            </a:r>
          </a:p>
          <a:p>
            <a:r>
              <a:rPr lang="pt-BR" sz="2800" b="1" dirty="0"/>
              <a:t>18. Quais as funções do </a:t>
            </a:r>
            <a:r>
              <a:rPr lang="pt-BR" sz="2800" b="1" dirty="0" err="1"/>
              <a:t>linker</a:t>
            </a:r>
            <a:r>
              <a:rPr lang="pt-BR" sz="2800" b="1" dirty="0"/>
              <a:t>? </a:t>
            </a:r>
          </a:p>
          <a:p>
            <a:r>
              <a:rPr lang="pt-BR" sz="2800" b="1" dirty="0"/>
              <a:t>19. Qual a principal função do </a:t>
            </a:r>
            <a:r>
              <a:rPr lang="pt-BR" sz="2800" b="1" dirty="0" err="1"/>
              <a:t>loader</a:t>
            </a:r>
            <a:r>
              <a:rPr lang="pt-BR" sz="2800" b="1" dirty="0"/>
              <a:t>? </a:t>
            </a:r>
          </a:p>
          <a:p>
            <a:r>
              <a:rPr lang="pt-BR" sz="2800" b="1" dirty="0"/>
              <a:t>20. Quais as facilidades oferecidas pelo depurador?</a:t>
            </a:r>
            <a:endParaRPr lang="pt-BR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4589" cy="106888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Conceitos de Hardware e Software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5E97B-9BE6-4009-9A9D-1FB2E10F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Referências</a:t>
            </a:r>
            <a:r>
              <a:rPr lang="en-US" b="1" dirty="0">
                <a:solidFill>
                  <a:schemeClr val="tx1"/>
                </a:solidFill>
              </a:rPr>
              <a:t>…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250A707-117C-46AC-894C-23D84EBF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2826"/>
            <a:ext cx="10256138" cy="51029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/>
          </a:p>
          <a:p>
            <a:pPr marL="0" indent="0" algn="just">
              <a:buNone/>
            </a:pPr>
            <a:r>
              <a:rPr lang="pt-BR" sz="2800" dirty="0"/>
              <a:t>MACHADO, Francis Berenger; MAIA, Luiz Paulo. </a:t>
            </a:r>
            <a:r>
              <a:rPr lang="pt-BR" sz="2800" b="1" dirty="0"/>
              <a:t>Arquitetura de Sistemas Operacionais</a:t>
            </a:r>
            <a:r>
              <a:rPr lang="pt-BR" sz="2800" dirty="0"/>
              <a:t>. 5. ed.  Rio de Janeiro: LTC, 2017.</a:t>
            </a:r>
            <a:endParaRPr lang="fi-FI" sz="2000" dirty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xmlns="" id="{0CC195FF-D803-4D07-A639-9D09CACFAAA8}"/>
              </a:ext>
            </a:extLst>
          </p:cNvPr>
          <p:cNvSpPr/>
          <p:nvPr/>
        </p:nvSpPr>
        <p:spPr>
          <a:xfrm>
            <a:off x="677332" y="3712918"/>
            <a:ext cx="8349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hlinkClick r:id="rId3"/>
              </a:rPr>
              <a:t>https://integrada.minhabiblioteca.com.br/#/books/978-85-216-1963-5/cfi/40!/4/2@100:0.00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0803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6C3896F5-2EBD-45F2-8BF6-F493D2E80A7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D39A5FB-68C4-4356-A936-C8E5E0DB9DA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AD0EC7F-A059-4CF8-95E8-01D65B24430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F635D74-A219-40D1-AA65-639FEF6993D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E84F065-5B3E-4A06-B445-92005EF7561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6D0BA7F-C062-412A-BD25-2E1CA9FAF43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21505C6-A355-44DC-9A6A-67197D3205B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B399267-548C-4604-86AD-A901E5C1F48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52BA2BC-4E14-41C2-B4DC-AA67335CCC0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7ED9D4D-00E2-4581-9A7E-F8675F6C33D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4B3ABF7-0F57-48B0-8872-F2F7086EDB4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A6EBB67-16FF-4FCE-9529-4A043224CD7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AA89A39-3356-4817-BE66-65F0125004B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28273AF-E277-490C-BDF7-47674C63508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DD84000-0A5A-4728-8D95-9FE6986FC81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28064A-A0C7-45F4-B8C4-C5D01F3D16C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E86FB41-B87B-4B19-B06A-80849AB7ACA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106</Words>
  <Application>Microsoft Office PowerPoint</Application>
  <PresentationFormat>Widescreen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Facetado</vt:lpstr>
      <vt:lpstr>Fundamentos de Sistemas Operacionais</vt:lpstr>
      <vt:lpstr>Conceitos de Hardware e Software</vt:lpstr>
      <vt:lpstr>Referências…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Sistemas de Informação</dc:title>
  <dc:creator>Leandro Borges</dc:creator>
  <cp:lastModifiedBy>Leandro Borges da Silva</cp:lastModifiedBy>
  <cp:revision>389</cp:revision>
  <dcterms:created xsi:type="dcterms:W3CDTF">2019-03-15T03:25:34Z</dcterms:created>
  <dcterms:modified xsi:type="dcterms:W3CDTF">2020-03-12T23:33:52Z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