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8"/>
  </p:sldMasterIdLst>
  <p:notesMasterIdLst>
    <p:notesMasterId r:id="rId39"/>
  </p:notesMasterIdLst>
  <p:sldIdLst>
    <p:sldId id="256" r:id="rId19"/>
    <p:sldId id="324" r:id="rId20"/>
    <p:sldId id="352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53" r:id="rId37"/>
    <p:sldId id="27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64" autoAdjust="0"/>
  </p:normalViewPr>
  <p:slideViewPr>
    <p:cSldViewPr snapToGrid="0">
      <p:cViewPr varScale="1">
        <p:scale>
          <a:sx n="103" d="100"/>
          <a:sy n="103" d="100"/>
        </p:scale>
        <p:origin x="912" y="102"/>
      </p:cViewPr>
      <p:guideLst/>
    </p:cSldViewPr>
  </p:slideViewPr>
  <p:outlineViewPr>
    <p:cViewPr>
      <p:scale>
        <a:sx n="33" d="100"/>
        <a:sy n="33" d="100"/>
      </p:scale>
      <p:origin x="0" y="-160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1.xml"/><Relationship Id="rId26" Type="http://schemas.openxmlformats.org/officeDocument/2006/relationships/slide" Target="slides/slide8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3.xml"/><Relationship Id="rId34" Type="http://schemas.openxmlformats.org/officeDocument/2006/relationships/slide" Target="slides/slide16.xml"/><Relationship Id="rId42" Type="http://schemas.openxmlformats.org/officeDocument/2006/relationships/theme" Target="theme/theme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2.xml"/><Relationship Id="rId29" Type="http://schemas.openxmlformats.org/officeDocument/2006/relationships/slide" Target="slides/slide11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6.xml"/><Relationship Id="rId32" Type="http://schemas.openxmlformats.org/officeDocument/2006/relationships/slide" Target="slides/slide14.xml"/><Relationship Id="rId37" Type="http://schemas.openxmlformats.org/officeDocument/2006/relationships/slide" Target="slides/slide19.xml"/><Relationship Id="rId40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36" Type="http://schemas.openxmlformats.org/officeDocument/2006/relationships/slide" Target="slides/slide18.xml"/><Relationship Id="rId10" Type="http://schemas.openxmlformats.org/officeDocument/2006/relationships/customXml" Target="../customXml/item10.xml"/><Relationship Id="rId19" Type="http://schemas.openxmlformats.org/officeDocument/2006/relationships/slide" Target="slides/slide1.xml"/><Relationship Id="rId31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slide" Target="slides/slide12.xml"/><Relationship Id="rId35" Type="http://schemas.openxmlformats.org/officeDocument/2006/relationships/slide" Target="slides/slide17.xml"/><Relationship Id="rId43" Type="http://schemas.openxmlformats.org/officeDocument/2006/relationships/tableStyles" Target="tableStyle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7.xml"/><Relationship Id="rId33" Type="http://schemas.openxmlformats.org/officeDocument/2006/relationships/slide" Target="slides/slide15.xml"/><Relationship Id="rId38" Type="http://schemas.openxmlformats.org/officeDocument/2006/relationships/slide" Target="slides/slide2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8867F-DA83-49F4-92D0-D81E5D715F97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0858E-88B6-4DBC-A902-70281A0858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084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854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224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082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711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344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288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217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572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069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6879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983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879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004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453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947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9381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959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713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811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14-May-20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14-May-20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14-May-20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14-May-20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14-May-20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14-May-20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14-May-20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14-May-20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14-May-20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#/books/978-85-216-2288-8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7">
            <a:extLst>
              <a:ext uri="{FF2B5EF4-FFF2-40B4-BE49-F238E27FC236}">
                <a16:creationId xmlns="" xmlns:a16="http://schemas.microsoft.com/office/drawing/2014/main" id="{4F57DB1C-6494-4CC4-A5E8-9319575653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9">
            <a:extLst>
              <a:ext uri="{FF2B5EF4-FFF2-40B4-BE49-F238E27FC236}">
                <a16:creationId xmlns="" xmlns:a16="http://schemas.microsoft.com/office/drawing/2014/main" id="{FFFB778B-5206-4BB0-A468-327E713676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E6C0471D-BE03-4D81-BDB5-D510BC0D8A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753379" y="0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22721A85-1EA4-4D87-97AB-0BB4AB78F9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E5E836EB-03CD-4BA5-A751-21D2ACC283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F494207F-8A9E-4C46-8B49-21A0E4BBC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4" y="1892300"/>
            <a:ext cx="4099755" cy="30734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b="1" dirty="0">
                <a:solidFill>
                  <a:srgbClr val="FFFFFF"/>
                </a:solidFill>
              </a:rPr>
              <a:t>Prof. Me. Leandro Borges</a:t>
            </a:r>
            <a:endParaRPr lang="pt-BR" sz="4000" b="1" dirty="0">
              <a:solidFill>
                <a:srgbClr val="FFFFFF"/>
              </a:solidFill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="" xmlns:a16="http://schemas.microsoft.com/office/drawing/2014/main" id="{A27691EB-14CF-4237-B5EB-C94B92677A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537210A-599E-46F0-809C-95BFA27B0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4" y="854529"/>
            <a:ext cx="5799665" cy="5148943"/>
          </a:xfrm>
        </p:spPr>
        <p:txBody>
          <a:bodyPr anchor="ctr">
            <a:normAutofit/>
          </a:bodyPr>
          <a:lstStyle/>
          <a:p>
            <a:r>
              <a:rPr lang="pt-BR" sz="6000" dirty="0">
                <a:solidFill>
                  <a:schemeClr val="tx1"/>
                </a:solidFill>
              </a:rPr>
              <a:t>Fundamentos </a:t>
            </a:r>
            <a:r>
              <a:rPr lang="pt-BR" sz="6000" dirty="0" smtClean="0">
                <a:solidFill>
                  <a:schemeClr val="tx1"/>
                </a:solidFill>
              </a:rPr>
              <a:t>de Sistemas </a:t>
            </a:r>
            <a:r>
              <a:rPr lang="pt-BR" sz="6000" dirty="0">
                <a:solidFill>
                  <a:schemeClr val="tx1"/>
                </a:solidFill>
              </a:rPr>
              <a:t>Operacionais</a:t>
            </a:r>
          </a:p>
        </p:txBody>
      </p:sp>
    </p:spTree>
    <p:extLst>
      <p:ext uri="{BB962C8B-B14F-4D97-AF65-F5344CB8AC3E}">
        <p14:creationId xmlns:p14="http://schemas.microsoft.com/office/powerpoint/2010/main" val="391455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71396"/>
            <a:ext cx="9174589" cy="4606211"/>
          </a:xfrm>
        </p:spPr>
        <p:txBody>
          <a:bodyPr>
            <a:normAutofit/>
          </a:bodyPr>
          <a:lstStyle/>
          <a:p>
            <a:r>
              <a:rPr lang="pt-BR" sz="2400" b="1" dirty="0"/>
              <a:t>Organização de </a:t>
            </a:r>
            <a:r>
              <a:rPr lang="pt-BR" sz="2400" b="1" dirty="0" smtClean="0"/>
              <a:t>Arquivos</a:t>
            </a:r>
          </a:p>
          <a:p>
            <a:endParaRPr lang="pt-BR" sz="2400" b="1" dirty="0" smtClean="0"/>
          </a:p>
          <a:p>
            <a:r>
              <a:rPr lang="pt-BR" sz="2400" b="1" u="sng" dirty="0" smtClean="0"/>
              <a:t>Organização estruturada</a:t>
            </a:r>
            <a:endParaRPr lang="pt-BR" sz="2400" b="1" u="sng" dirty="0"/>
          </a:p>
          <a:p>
            <a:r>
              <a:rPr lang="pt-BR" sz="2400" b="1" dirty="0"/>
              <a:t>Organização mais conhecida e implementada!</a:t>
            </a:r>
          </a:p>
          <a:p>
            <a:r>
              <a:rPr lang="pt-BR" sz="2400" b="1" dirty="0"/>
              <a:t>Neste tipo de organização, podemos visualizar um arquivo como um conjunto de registros. </a:t>
            </a:r>
          </a:p>
          <a:p>
            <a:r>
              <a:rPr lang="pt-BR" sz="2400" b="1" dirty="0"/>
              <a:t>Os registros podem ser classificados em registros de tamanho fixo, quando possuírem sempre o mesmo tamanho, ou registros de tamanho variável.</a:t>
            </a:r>
            <a:endParaRPr lang="pt-BR" sz="2400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Arquivos</a:t>
            </a:r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009" y="790104"/>
            <a:ext cx="4363059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24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27584"/>
            <a:ext cx="9174589" cy="5250023"/>
          </a:xfrm>
        </p:spPr>
        <p:txBody>
          <a:bodyPr>
            <a:normAutofit fontScale="47500" lnSpcReduction="20000"/>
          </a:bodyPr>
          <a:lstStyle/>
          <a:p>
            <a:r>
              <a:rPr lang="pt-BR" sz="2400" b="1" u="sng" dirty="0"/>
              <a:t>Métodos de Acesso</a:t>
            </a:r>
          </a:p>
          <a:p>
            <a:r>
              <a:rPr lang="pt-BR" sz="2400" b="1" dirty="0"/>
              <a:t>Em função de como o arquivo está organizado, o sistema de arquivos pode recuperar registros de diferentes maneiras.</a:t>
            </a:r>
          </a:p>
          <a:p>
            <a:endParaRPr lang="pt-BR" sz="2400" b="1" dirty="0"/>
          </a:p>
          <a:p>
            <a:r>
              <a:rPr lang="pt-BR" sz="2400" b="1" u="sng" dirty="0"/>
              <a:t>Acesso sequencial</a:t>
            </a:r>
          </a:p>
          <a:p>
            <a:r>
              <a:rPr lang="pt-BR" sz="2400" b="1" dirty="0"/>
              <a:t>Inicialmente, os primeiros sistemas operacionais só armazenavam arquivos em fitas magnéticas.</a:t>
            </a:r>
          </a:p>
          <a:p>
            <a:r>
              <a:rPr lang="pt-BR" sz="2400" b="1" dirty="0"/>
              <a:t>Neste caso, o acesso era restrito à leitura dos registros na ordem em que eram gravados, e a gravação de novos registros só era possível no final do arquivo.</a:t>
            </a:r>
          </a:p>
          <a:p>
            <a:endParaRPr lang="pt-BR" sz="2400" b="1" dirty="0"/>
          </a:p>
          <a:p>
            <a:r>
              <a:rPr lang="pt-BR" sz="2400" b="1" u="sng" dirty="0"/>
              <a:t>Acesso direto</a:t>
            </a:r>
          </a:p>
          <a:p>
            <a:r>
              <a:rPr lang="pt-BR" sz="2400" b="1" dirty="0"/>
              <a:t>Com o advento dos discos magnéticos, foi possível a introdução de métodos de acesso mais eficientes...</a:t>
            </a:r>
          </a:p>
          <a:p>
            <a:r>
              <a:rPr lang="pt-BR" sz="2400" b="1" dirty="0"/>
              <a:t>Permite a leitura/gravação de um registro diretamente na sua posição. </a:t>
            </a:r>
          </a:p>
          <a:p>
            <a:r>
              <a:rPr lang="pt-BR" sz="2400" b="1" dirty="0"/>
              <a:t>Este método é realizado através do número do registro, que é a sua posição relativa ao início do arquivo. </a:t>
            </a:r>
          </a:p>
          <a:p>
            <a:r>
              <a:rPr lang="pt-BR" sz="2400" b="1" dirty="0"/>
              <a:t>No acesso direto não existe restrição à ordem em que os registros são lidos ou gravados, sendo sempre necessária a especificação do número do registro.</a:t>
            </a:r>
          </a:p>
          <a:p>
            <a:endParaRPr lang="pt-BR" sz="2400" b="1" dirty="0"/>
          </a:p>
          <a:p>
            <a:r>
              <a:rPr lang="pt-BR" sz="2400" b="1" u="sng" dirty="0"/>
              <a:t>Acesso indexado ou acesso por chave</a:t>
            </a:r>
          </a:p>
          <a:p>
            <a:r>
              <a:rPr lang="pt-BR" sz="2400" b="1" dirty="0"/>
              <a:t>Método de acesso mais sofisticado!</a:t>
            </a:r>
          </a:p>
          <a:p>
            <a:r>
              <a:rPr lang="pt-BR" sz="2400" b="1" dirty="0"/>
              <a:t>Para este acesso, o arquivo deve possuir uma área de índice onde existam ponteiros para os diversos registros. </a:t>
            </a:r>
          </a:p>
          <a:p>
            <a:r>
              <a:rPr lang="pt-BR" sz="2400" b="1" dirty="0"/>
              <a:t>Sempre que a aplicação desejar acessar um registro, deverá ser especificada uma chave através da qual o sistema pesquisará na área de índice o ponteiro correspondente. </a:t>
            </a:r>
          </a:p>
          <a:p>
            <a:r>
              <a:rPr lang="pt-BR" sz="2400" b="1" dirty="0"/>
              <a:t>A partir desta informação é realizado um acesso direto ao registro desejado.</a:t>
            </a:r>
          </a:p>
          <a:p>
            <a:endParaRPr lang="pt-BR" sz="2400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Arquivos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06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11560"/>
            <a:ext cx="9174589" cy="5166048"/>
          </a:xfrm>
        </p:spPr>
        <p:txBody>
          <a:bodyPr>
            <a:normAutofit fontScale="92500" lnSpcReduction="10000"/>
          </a:bodyPr>
          <a:lstStyle/>
          <a:p>
            <a:r>
              <a:rPr lang="pt-BR" sz="2400" b="1" dirty="0"/>
              <a:t>Operações de Entrada/Saída</a:t>
            </a:r>
          </a:p>
          <a:p>
            <a:r>
              <a:rPr lang="pt-BR" sz="2400" b="1" dirty="0"/>
              <a:t>O sistema de arquivos disponibiliza um conjunto de rotinas que permite à</a:t>
            </a:r>
            <a:r>
              <a:rPr lang="pt-BR" sz="2400" b="1" dirty="0" smtClean="0"/>
              <a:t>s </a:t>
            </a:r>
            <a:r>
              <a:rPr lang="pt-BR" sz="2400" b="1" dirty="0"/>
              <a:t>aplicações realizarem operações de E/S.</a:t>
            </a:r>
          </a:p>
          <a:p>
            <a:r>
              <a:rPr lang="pt-BR" sz="2400" b="1" dirty="0"/>
              <a:t>	Tradução de nomes em endereços</a:t>
            </a:r>
          </a:p>
          <a:p>
            <a:r>
              <a:rPr lang="pt-BR" sz="2400" b="1" dirty="0"/>
              <a:t>	Leitura e gravação de dados</a:t>
            </a:r>
          </a:p>
          <a:p>
            <a:r>
              <a:rPr lang="pt-BR" sz="2400" b="1" dirty="0"/>
              <a:t>	Criação/eliminação de arquivos</a:t>
            </a:r>
          </a:p>
          <a:p>
            <a:endParaRPr lang="pt-BR" sz="2400" b="1" dirty="0"/>
          </a:p>
          <a:p>
            <a:r>
              <a:rPr lang="pt-BR" sz="2400" b="1" dirty="0"/>
              <a:t>As rotinas de E/S têm como função disponibilizar uma interface simples e uniforme entre a aplicação e os diversos </a:t>
            </a:r>
            <a:r>
              <a:rPr lang="pt-BR" sz="2400" b="1" dirty="0" err="1"/>
              <a:t>dipositivos</a:t>
            </a:r>
            <a:r>
              <a:rPr lang="pt-BR" sz="2400" b="1" dirty="0"/>
              <a:t>.</a:t>
            </a:r>
          </a:p>
          <a:p>
            <a:endParaRPr lang="pt-BR" sz="2400" b="1" dirty="0"/>
          </a:p>
          <a:p>
            <a:endParaRPr lang="pt-BR" sz="2400" b="1" dirty="0"/>
          </a:p>
          <a:p>
            <a:r>
              <a:rPr lang="pt-BR" sz="2400" b="1" dirty="0"/>
              <a:t>Rotinas de entrada/saída</a:t>
            </a:r>
          </a:p>
          <a:p>
            <a:endParaRPr lang="pt-BR" sz="2400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Arquivos</a:t>
            </a:r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402" y="1678488"/>
            <a:ext cx="1419423" cy="254353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598" y="5219471"/>
            <a:ext cx="5953956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6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02230"/>
            <a:ext cx="9174589" cy="5175378"/>
          </a:xfrm>
        </p:spPr>
        <p:txBody>
          <a:bodyPr>
            <a:normAutofit fontScale="47500" lnSpcReduction="20000"/>
          </a:bodyPr>
          <a:lstStyle/>
          <a:p>
            <a:r>
              <a:rPr lang="pt-BR" sz="2400" b="1" dirty="0"/>
              <a:t>Informações de controle que cada arquivo possui!</a:t>
            </a:r>
          </a:p>
          <a:p>
            <a:r>
              <a:rPr lang="pt-BR" sz="2400" b="1" dirty="0"/>
              <a:t>Variam dependendo do sistema de arquivos.</a:t>
            </a:r>
          </a:p>
          <a:p>
            <a:r>
              <a:rPr lang="pt-BR" sz="2400" b="1" dirty="0"/>
              <a:t>Alguns estão presentes em quase todos os sistemas...</a:t>
            </a:r>
          </a:p>
          <a:p>
            <a:pPr lvl="1"/>
            <a:r>
              <a:rPr lang="pt-BR" sz="2200" b="1" dirty="0" smtClean="0"/>
              <a:t>Tamanho </a:t>
            </a:r>
            <a:r>
              <a:rPr lang="pt-BR" sz="2200" b="1" dirty="0"/>
              <a:t>do arquivo</a:t>
            </a:r>
          </a:p>
          <a:p>
            <a:pPr lvl="1"/>
            <a:r>
              <a:rPr lang="pt-BR" sz="2200" b="1" dirty="0" smtClean="0"/>
              <a:t>Proteção</a:t>
            </a:r>
            <a:endParaRPr lang="pt-BR" sz="2200" b="1" dirty="0"/>
          </a:p>
          <a:p>
            <a:pPr lvl="1"/>
            <a:r>
              <a:rPr lang="pt-BR" sz="2200" b="1" dirty="0" smtClean="0"/>
              <a:t>Identificação </a:t>
            </a:r>
            <a:r>
              <a:rPr lang="pt-BR" sz="2200" b="1" dirty="0"/>
              <a:t>do criador</a:t>
            </a:r>
          </a:p>
          <a:p>
            <a:pPr lvl="1"/>
            <a:r>
              <a:rPr lang="pt-BR" sz="2200" b="1" dirty="0" smtClean="0"/>
              <a:t>Data </a:t>
            </a:r>
            <a:r>
              <a:rPr lang="pt-BR" sz="2200" b="1" dirty="0"/>
              <a:t>de criação</a:t>
            </a:r>
          </a:p>
          <a:p>
            <a:endParaRPr lang="pt-BR" sz="2400" b="1" dirty="0"/>
          </a:p>
          <a:p>
            <a:r>
              <a:rPr lang="pt-BR" sz="2400" b="1" dirty="0"/>
              <a:t>Alguns atributos especificados na criação do arquivo não podem ser modificados em função de sua própria natureza...</a:t>
            </a:r>
          </a:p>
          <a:p>
            <a:pPr lvl="1"/>
            <a:r>
              <a:rPr lang="pt-BR" sz="2200" b="1" dirty="0" smtClean="0"/>
              <a:t>Organização</a:t>
            </a:r>
            <a:endParaRPr lang="pt-BR" sz="2200" b="1" dirty="0"/>
          </a:p>
          <a:p>
            <a:pPr lvl="1"/>
            <a:r>
              <a:rPr lang="pt-BR" sz="2200" b="1" dirty="0" smtClean="0"/>
              <a:t>Data/hora </a:t>
            </a:r>
            <a:r>
              <a:rPr lang="pt-BR" sz="2200" b="1" dirty="0"/>
              <a:t>de criação</a:t>
            </a:r>
          </a:p>
          <a:p>
            <a:endParaRPr lang="pt-BR" sz="2400" b="1" dirty="0"/>
          </a:p>
          <a:p>
            <a:r>
              <a:rPr lang="pt-BR" sz="2400" b="1" dirty="0"/>
              <a:t>Outros são alterados pelo próprio sistema operacional...</a:t>
            </a:r>
          </a:p>
          <a:p>
            <a:pPr lvl="1"/>
            <a:r>
              <a:rPr lang="pt-BR" sz="2200" b="1" dirty="0" smtClean="0"/>
              <a:t>Tamanho</a:t>
            </a:r>
            <a:endParaRPr lang="pt-BR" sz="2200" b="1" dirty="0"/>
          </a:p>
          <a:p>
            <a:pPr lvl="1"/>
            <a:r>
              <a:rPr lang="pt-BR" sz="2200" b="1" dirty="0" smtClean="0"/>
              <a:t>Data/hora </a:t>
            </a:r>
            <a:r>
              <a:rPr lang="pt-BR" sz="2200" b="1" dirty="0"/>
              <a:t>do último backup realizado</a:t>
            </a:r>
          </a:p>
          <a:p>
            <a:endParaRPr lang="pt-BR" sz="2400" b="1" dirty="0"/>
          </a:p>
          <a:p>
            <a:r>
              <a:rPr lang="pt-BR" sz="2400" b="1" dirty="0"/>
              <a:t>Existem ainda atributos que podem ser modificados pelo próprio usuário...</a:t>
            </a:r>
          </a:p>
          <a:p>
            <a:pPr lvl="1"/>
            <a:r>
              <a:rPr lang="pt-BR" sz="2200" b="1" dirty="0" smtClean="0"/>
              <a:t>Proteção </a:t>
            </a:r>
            <a:r>
              <a:rPr lang="pt-BR" sz="2200" b="1" dirty="0"/>
              <a:t>do arquivo</a:t>
            </a:r>
          </a:p>
          <a:p>
            <a:pPr lvl="1"/>
            <a:r>
              <a:rPr lang="pt-BR" sz="2200" b="1" dirty="0" smtClean="0"/>
              <a:t>Tamanho </a:t>
            </a:r>
            <a:r>
              <a:rPr lang="pt-BR" sz="2200" b="1" dirty="0"/>
              <a:t>máximo</a:t>
            </a:r>
          </a:p>
          <a:p>
            <a:pPr lvl="1"/>
            <a:r>
              <a:rPr lang="pt-BR" sz="2200" b="1" dirty="0" smtClean="0"/>
              <a:t>Senha </a:t>
            </a:r>
            <a:r>
              <a:rPr lang="pt-BR" sz="2200" b="1" dirty="0"/>
              <a:t>de acesso</a:t>
            </a:r>
            <a:endParaRPr lang="pt-BR" sz="2200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Atributos</a:t>
            </a:r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153" y="1391597"/>
            <a:ext cx="5963482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5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71396"/>
            <a:ext cx="9174589" cy="4606211"/>
          </a:xfrm>
        </p:spPr>
        <p:txBody>
          <a:bodyPr>
            <a:normAutofit lnSpcReduction="10000"/>
          </a:bodyPr>
          <a:lstStyle/>
          <a:p>
            <a:r>
              <a:rPr lang="pt-BR" sz="2400" b="1" dirty="0"/>
              <a:t>A estrutura de diretórios é como o sistema organiza logicamente os diversos arquivos contidos em um disco.</a:t>
            </a:r>
          </a:p>
          <a:p>
            <a:endParaRPr lang="pt-BR" sz="2400" b="1" dirty="0"/>
          </a:p>
          <a:p>
            <a:r>
              <a:rPr lang="pt-BR" sz="2400" b="1" dirty="0"/>
              <a:t>O diretório é uma estrutura de dados que contém entradas associadas aos arquivos em que cada entrada armazena informações como localização física, nome, organização e demais atributos.</a:t>
            </a:r>
          </a:p>
          <a:p>
            <a:endParaRPr lang="pt-BR" sz="2400" b="1" dirty="0"/>
          </a:p>
          <a:p>
            <a:r>
              <a:rPr lang="pt-BR" sz="2400" b="1" dirty="0"/>
              <a:t>Quando um arquivo é aberto, o sistema operacional procura a sua entrada na estrutura de diretórios, armazenando as informações sobre atributos e localização do arquivo em uma tabela mantida na memória principal.</a:t>
            </a:r>
          </a:p>
          <a:p>
            <a:endParaRPr lang="pt-BR" sz="2400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Diretórios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83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595536"/>
            <a:ext cx="7804195" cy="4842586"/>
          </a:xfrm>
        </p:spPr>
        <p:txBody>
          <a:bodyPr>
            <a:normAutofit/>
          </a:bodyPr>
          <a:lstStyle/>
          <a:p>
            <a:r>
              <a:rPr lang="pt-BR" sz="2400" b="1" u="sng" dirty="0"/>
              <a:t>Nível único (single-</a:t>
            </a:r>
            <a:r>
              <a:rPr lang="pt-BR" sz="2400" b="1" u="sng" dirty="0" err="1"/>
              <a:t>level</a:t>
            </a:r>
            <a:r>
              <a:rPr lang="pt-BR" sz="2400" b="1" u="sng" dirty="0"/>
              <a:t> </a:t>
            </a:r>
            <a:r>
              <a:rPr lang="pt-BR" sz="2400" b="1" u="sng" dirty="0" err="1"/>
              <a:t>directory</a:t>
            </a:r>
            <a:r>
              <a:rPr lang="pt-BR" sz="2400" b="1" u="sng" dirty="0"/>
              <a:t>)</a:t>
            </a:r>
          </a:p>
          <a:p>
            <a:r>
              <a:rPr lang="pt-BR" sz="2400" b="1" dirty="0"/>
              <a:t>Implementação mais simples de uma estrutura de diretórios!</a:t>
            </a:r>
          </a:p>
          <a:p>
            <a:r>
              <a:rPr lang="pt-BR" sz="2400" b="1" dirty="0"/>
              <a:t>Neste caso, somente existe um único diretório contendo todos os arquivos do disco. </a:t>
            </a:r>
          </a:p>
          <a:p>
            <a:r>
              <a:rPr lang="pt-BR" sz="2400" b="1" dirty="0"/>
              <a:t>Este modelo é bastante limitado, já que não permite que usuários criem arquivos com o mesmo nome, o que ocasionaria um conflito no acesso aos arquivos.</a:t>
            </a:r>
            <a:endParaRPr lang="pt-BR" sz="2400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Diretórios</a:t>
            </a:r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516" y="1759995"/>
            <a:ext cx="2562153" cy="401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4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71396"/>
            <a:ext cx="9174589" cy="4606211"/>
          </a:xfrm>
        </p:spPr>
        <p:txBody>
          <a:bodyPr>
            <a:normAutofit fontScale="92500" lnSpcReduction="20000"/>
          </a:bodyPr>
          <a:lstStyle/>
          <a:p>
            <a:r>
              <a:rPr lang="pt-BR" sz="2400" b="1" dirty="0"/>
              <a:t>Mas as coisas evoluíram...</a:t>
            </a:r>
          </a:p>
          <a:p>
            <a:r>
              <a:rPr lang="pt-BR" sz="2400" b="1" dirty="0"/>
              <a:t>Foi feita a implementação de uma estrutura em que para cada usuário existiria um diretório particular denominado </a:t>
            </a:r>
            <a:r>
              <a:rPr lang="pt-BR" sz="2400" b="1" dirty="0" err="1"/>
              <a:t>User</a:t>
            </a:r>
            <a:r>
              <a:rPr lang="pt-BR" sz="2400" b="1" dirty="0"/>
              <a:t> File </a:t>
            </a:r>
            <a:r>
              <a:rPr lang="pt-BR" sz="2400" b="1" dirty="0" err="1"/>
              <a:t>Directory</a:t>
            </a:r>
            <a:r>
              <a:rPr lang="pt-BR" sz="2400" b="1" dirty="0"/>
              <a:t> (UFD).</a:t>
            </a:r>
          </a:p>
          <a:p>
            <a:r>
              <a:rPr lang="pt-BR" sz="2400" b="1" dirty="0"/>
              <a:t>Com esta implementação, cada usuário passa a poder criar arquivos com qualquer nome, sem a preocupação de conhecer os demais arquivos do disco.</a:t>
            </a:r>
          </a:p>
          <a:p>
            <a:endParaRPr lang="pt-BR" sz="2400" b="1" dirty="0"/>
          </a:p>
          <a:p>
            <a:r>
              <a:rPr lang="pt-BR" sz="2400" b="1" dirty="0"/>
              <a:t>Para que o sistema possa localizar arquivos nessa estrutura, deve haver um nível de diretório adicional para controlar os diretórios individuais dos usuários.</a:t>
            </a:r>
          </a:p>
          <a:p>
            <a:pPr lvl="1"/>
            <a:r>
              <a:rPr lang="pt-BR" sz="2200" b="1" dirty="0" smtClean="0"/>
              <a:t>Master </a:t>
            </a:r>
            <a:r>
              <a:rPr lang="pt-BR" sz="2200" b="1" dirty="0"/>
              <a:t>File </a:t>
            </a:r>
            <a:r>
              <a:rPr lang="pt-BR" sz="2200" b="1" dirty="0" err="1"/>
              <a:t>Directory</a:t>
            </a:r>
            <a:r>
              <a:rPr lang="pt-BR" sz="2200" b="1" dirty="0"/>
              <a:t> (MFD)</a:t>
            </a:r>
          </a:p>
          <a:p>
            <a:pPr lvl="1"/>
            <a:r>
              <a:rPr lang="pt-BR" sz="2200" b="1" dirty="0" smtClean="0"/>
              <a:t>... </a:t>
            </a:r>
            <a:r>
              <a:rPr lang="pt-BR" sz="2200" b="1" dirty="0"/>
              <a:t>indexado pelo nome do usuário, e nele cada entrada aponta para o diretório pessoal.</a:t>
            </a:r>
          </a:p>
          <a:p>
            <a:endParaRPr lang="pt-BR" sz="2400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Diretórios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61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71397"/>
            <a:ext cx="6921612" cy="4385387"/>
          </a:xfrm>
        </p:spPr>
        <p:txBody>
          <a:bodyPr>
            <a:normAutofit fontScale="85000" lnSpcReduction="20000"/>
          </a:bodyPr>
          <a:lstStyle/>
          <a:p>
            <a:r>
              <a:rPr lang="pt-BR" sz="2400" b="1" u="sng" dirty="0"/>
              <a:t>Dois níveis (</a:t>
            </a:r>
            <a:r>
              <a:rPr lang="pt-BR" sz="2400" b="1" u="sng" dirty="0" err="1"/>
              <a:t>two-level</a:t>
            </a:r>
            <a:r>
              <a:rPr lang="pt-BR" sz="2400" b="1" u="sng" dirty="0"/>
              <a:t> </a:t>
            </a:r>
            <a:r>
              <a:rPr lang="pt-BR" sz="2400" b="1" u="sng" dirty="0" err="1"/>
              <a:t>directory</a:t>
            </a:r>
            <a:r>
              <a:rPr lang="pt-BR" sz="2400" b="1" u="sng" dirty="0"/>
              <a:t>)</a:t>
            </a:r>
          </a:p>
          <a:p>
            <a:r>
              <a:rPr lang="pt-BR" sz="2400" b="1" dirty="0"/>
              <a:t>A estrutura de diretórios com dois níveis é análoga a uma estrutura de dados em árvore.</a:t>
            </a:r>
          </a:p>
          <a:p>
            <a:r>
              <a:rPr lang="pt-BR" sz="2400" b="1" dirty="0"/>
              <a:t>O MFD é a raiz, os galhos são os UFD e os arquivos são as folhas!</a:t>
            </a:r>
          </a:p>
          <a:p>
            <a:endParaRPr lang="pt-BR" sz="2400" b="1" dirty="0"/>
          </a:p>
          <a:p>
            <a:r>
              <a:rPr lang="pt-BR" sz="2400" b="1" dirty="0"/>
              <a:t>Neste tipo de estrutura, quando se referencia um arquivo é necessário especificar, além do seu nome, o diretório onde ele se localiza. </a:t>
            </a:r>
          </a:p>
          <a:p>
            <a:r>
              <a:rPr lang="pt-BR" sz="2400" b="1" dirty="0"/>
              <a:t>Esta referência é chamada de path (caminho)!</a:t>
            </a:r>
          </a:p>
          <a:p>
            <a:pPr lvl="1"/>
            <a:r>
              <a:rPr lang="pt-BR" sz="2200" b="1" dirty="0" smtClean="0"/>
              <a:t>Ex</a:t>
            </a:r>
            <a:r>
              <a:rPr lang="pt-BR" sz="2200" b="1" dirty="0"/>
              <a:t>.:  caso o usuário CARLOS necessite acessar um arquivo próprio chamado DOCUMENTO.TXT, este pode ser referenciado como /CARLOS/DOCUMENTO.TXT</a:t>
            </a:r>
          </a:p>
          <a:p>
            <a:endParaRPr lang="pt-BR" sz="2400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Diretórios</a:t>
            </a:r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945" y="1053812"/>
            <a:ext cx="4505954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3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71396"/>
            <a:ext cx="6106022" cy="4161453"/>
          </a:xfrm>
        </p:spPr>
        <p:txBody>
          <a:bodyPr>
            <a:normAutofit fontScale="62500" lnSpcReduction="20000"/>
          </a:bodyPr>
          <a:lstStyle/>
          <a:p>
            <a:r>
              <a:rPr lang="pt-BR" sz="2400" b="1" dirty="0"/>
              <a:t>Sob o ponto de vista do usuário, a organização dos seus arquivos em um único diretório não permite uma organização adequada.</a:t>
            </a:r>
          </a:p>
          <a:p>
            <a:endParaRPr lang="pt-BR" sz="2400" b="1" dirty="0"/>
          </a:p>
          <a:p>
            <a:r>
              <a:rPr lang="pt-BR" sz="2400" b="1" dirty="0"/>
              <a:t>A extensão do modelo de dois níveis para um de múltiplos níveis permitiu que os arquivos fossem logicamente mais bem organizados.</a:t>
            </a:r>
          </a:p>
          <a:p>
            <a:endParaRPr lang="pt-BR" sz="2400" b="1" dirty="0"/>
          </a:p>
          <a:p>
            <a:r>
              <a:rPr lang="pt-BR" sz="2400" b="1" u="sng" dirty="0"/>
              <a:t>Árvore (</a:t>
            </a:r>
            <a:r>
              <a:rPr lang="pt-BR" sz="2400" b="1" u="sng" dirty="0" err="1"/>
              <a:t>tree-structured</a:t>
            </a:r>
            <a:r>
              <a:rPr lang="pt-BR" sz="2400" b="1" u="sng" dirty="0"/>
              <a:t> </a:t>
            </a:r>
            <a:r>
              <a:rPr lang="pt-BR" sz="2400" b="1" u="sng" dirty="0" err="1"/>
              <a:t>directory</a:t>
            </a:r>
            <a:r>
              <a:rPr lang="pt-BR" sz="2400" b="1" u="sng" dirty="0"/>
              <a:t>)</a:t>
            </a:r>
          </a:p>
          <a:p>
            <a:r>
              <a:rPr lang="pt-BR" sz="2400" b="1" dirty="0"/>
              <a:t>Adotado pela maioria dos sistemas!</a:t>
            </a:r>
          </a:p>
          <a:p>
            <a:r>
              <a:rPr lang="pt-BR" sz="2400" b="1" dirty="0"/>
              <a:t>Na estrutura em árvore, cada usuário pode criar diversos níveis de diretórios, também chamados subdiretórios. </a:t>
            </a:r>
          </a:p>
          <a:p>
            <a:r>
              <a:rPr lang="pt-BR" sz="2400" b="1" dirty="0"/>
              <a:t>Cada diretório pode conter arquivos ou outros diretórios. </a:t>
            </a:r>
          </a:p>
          <a:p>
            <a:r>
              <a:rPr lang="pt-BR" sz="2400" b="1" dirty="0"/>
              <a:t>O número de níveis de uma estrutura em árvore é dependente do sistema de arquivos de cada sistema operacional.</a:t>
            </a:r>
          </a:p>
          <a:p>
            <a:endParaRPr lang="pt-BR" sz="2400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Diretórios</a:t>
            </a:r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567" y="926842"/>
            <a:ext cx="5217527" cy="499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9388"/>
            <a:ext cx="9174589" cy="4606211"/>
          </a:xfrm>
        </p:spPr>
        <p:txBody>
          <a:bodyPr>
            <a:normAutofit/>
          </a:bodyPr>
          <a:lstStyle/>
          <a:p>
            <a:r>
              <a:rPr lang="pt-BR" sz="2400" b="1" dirty="0"/>
              <a:t>1. Descreva as vantagens e desvantagens das </a:t>
            </a:r>
            <a:r>
              <a:rPr lang="pt-BR" sz="2400" b="1" dirty="0" smtClean="0"/>
              <a:t>técnicas </a:t>
            </a:r>
            <a:r>
              <a:rPr lang="pt-BR" sz="2400" b="1" dirty="0"/>
              <a:t>para </a:t>
            </a:r>
            <a:r>
              <a:rPr lang="pt-BR" sz="2400" b="1" dirty="0" smtClean="0"/>
              <a:t>gerência </a:t>
            </a:r>
            <a:r>
              <a:rPr lang="pt-BR" sz="2400" b="1" dirty="0"/>
              <a:t>de </a:t>
            </a:r>
            <a:r>
              <a:rPr lang="pt-BR" sz="2400" b="1" dirty="0" smtClean="0"/>
              <a:t>espaços </a:t>
            </a:r>
            <a:r>
              <a:rPr lang="pt-BR" sz="2400" b="1" dirty="0"/>
              <a:t>livres.</a:t>
            </a:r>
          </a:p>
          <a:p>
            <a:endParaRPr lang="pt-BR" sz="2400" b="1" dirty="0"/>
          </a:p>
          <a:p>
            <a:r>
              <a:rPr lang="pt-BR" sz="2400" b="1" dirty="0"/>
              <a:t>2. Quais os tipos de </a:t>
            </a:r>
            <a:r>
              <a:rPr lang="pt-BR" sz="2400" b="1" dirty="0" smtClean="0"/>
              <a:t>proteção </a:t>
            </a:r>
            <a:r>
              <a:rPr lang="pt-BR" sz="2400" b="1" dirty="0"/>
              <a:t>de acesso a arquivos existentes e quais suas principais vantagens?</a:t>
            </a:r>
          </a:p>
          <a:p>
            <a:pPr marL="0" indent="0">
              <a:buNone/>
            </a:pPr>
            <a:endParaRPr lang="pt-BR" sz="2400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chemeClr val="tx1"/>
                </a:solidFill>
              </a:rPr>
              <a:t>Exercícios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66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79562" y="288627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Sistema de Arquivos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92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245E97B-9BE6-4009-9A9D-1FB2E10F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Referências…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92826"/>
            <a:ext cx="10256138" cy="510294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fi-FI" sz="2000" dirty="0" smtClean="0"/>
          </a:p>
          <a:p>
            <a:pPr marL="0" indent="0" algn="just">
              <a:buNone/>
            </a:pPr>
            <a:endParaRPr lang="fi-FI" sz="2000" dirty="0"/>
          </a:p>
          <a:p>
            <a:pPr marL="0" indent="0" algn="just">
              <a:buNone/>
            </a:pPr>
            <a:endParaRPr lang="fi-FI" sz="2000" dirty="0"/>
          </a:p>
          <a:p>
            <a:pPr marL="0" indent="0" algn="just">
              <a:buNone/>
            </a:pPr>
            <a:endParaRPr lang="fi-FI" sz="2000" dirty="0" smtClean="0"/>
          </a:p>
          <a:p>
            <a:pPr marL="0" indent="0" algn="just">
              <a:buNone/>
            </a:pPr>
            <a:endParaRPr lang="fi-FI" sz="2000" dirty="0" smtClean="0"/>
          </a:p>
          <a:p>
            <a:pPr marL="0" indent="0" algn="just">
              <a:buNone/>
            </a:pPr>
            <a:endParaRPr lang="fi-FI" sz="2000" dirty="0" smtClean="0"/>
          </a:p>
          <a:p>
            <a:pPr marL="0" indent="0" algn="just">
              <a:buNone/>
            </a:pPr>
            <a:endParaRPr lang="fi-FI" sz="2000" dirty="0" smtClean="0"/>
          </a:p>
          <a:p>
            <a:pPr marL="0" indent="0" algn="just">
              <a:buNone/>
            </a:pPr>
            <a:endParaRPr lang="fi-FI" sz="2000" dirty="0"/>
          </a:p>
          <a:p>
            <a:pPr marL="0" indent="0" algn="just">
              <a:buNone/>
            </a:pPr>
            <a:r>
              <a:rPr lang="fi-FI" sz="2000" dirty="0" smtClean="0"/>
              <a:t>Enviar para: </a:t>
            </a:r>
            <a:r>
              <a:rPr lang="fi-FI" sz="2000" u="sng" dirty="0" smtClean="0"/>
              <a:t>leandroborges@outlook.com</a:t>
            </a:r>
            <a:endParaRPr lang="fi-FI" sz="2000" u="sng" dirty="0" smtClean="0"/>
          </a:p>
        </p:txBody>
      </p:sp>
      <p:sp>
        <p:nvSpPr>
          <p:cNvPr id="6" name="Retângulo 3">
            <a:extLst>
              <a:ext uri="{FF2B5EF4-FFF2-40B4-BE49-F238E27FC236}">
                <a16:creationId xmlns="" xmlns:a16="http://schemas.microsoft.com/office/drawing/2014/main" id="{0CC195FF-D803-4D07-A639-9D09CACFAAA8}"/>
              </a:ext>
            </a:extLst>
          </p:cNvPr>
          <p:cNvSpPr/>
          <p:nvPr/>
        </p:nvSpPr>
        <p:spPr>
          <a:xfrm>
            <a:off x="677332" y="3712918"/>
            <a:ext cx="83494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hlinkClick r:id="rId3"/>
              </a:rPr>
              <a:t>https://integrada.minhabiblioteca.com.br/#/books/978-85-216-2288-8</a:t>
            </a:r>
            <a:endParaRPr lang="pt-BR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77332" y="2313461"/>
            <a:ext cx="83494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ea typeface="Times New Roman" panose="02020603050405020304" pitchFamily="18" charset="0"/>
              </a:rPr>
              <a:t>Arquitetura de Sistemas Operacionais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</a:rPr>
              <a:t>. 5. ed.  Rio de Janeiro, LTC, 2017</a:t>
            </a:r>
            <a:endParaRPr lang="pt-BR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pt-BR" dirty="0"/>
              <a:t>MACHADO, Francis Berenger; MAIA, Luiz Paulo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Capítulo 11 – Subcapítulos 11.4 e 11.6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030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71396"/>
            <a:ext cx="9174589" cy="4606211"/>
          </a:xfrm>
        </p:spPr>
        <p:txBody>
          <a:bodyPr>
            <a:normAutofit fontScale="85000" lnSpcReduction="10000"/>
          </a:bodyPr>
          <a:lstStyle/>
          <a:p>
            <a:r>
              <a:rPr lang="pt-BR" sz="2400" b="1" dirty="0" smtClean="0"/>
              <a:t>Introdução</a:t>
            </a:r>
          </a:p>
          <a:p>
            <a:endParaRPr lang="pt-BR" sz="2400" b="1" dirty="0"/>
          </a:p>
          <a:p>
            <a:r>
              <a:rPr lang="pt-BR" sz="2400" b="1" dirty="0"/>
              <a:t>O armazenamento e a recuperação de informações são atividades essenciais para qualquer tipo de aplicação.</a:t>
            </a:r>
          </a:p>
          <a:p>
            <a:r>
              <a:rPr lang="pt-BR" sz="2400" b="1" dirty="0"/>
              <a:t>Os arquivos são gerenciados pelo sistema operacional de maneira a facilitar o acesso dos usuários ao seu conteúdo.</a:t>
            </a:r>
          </a:p>
          <a:p>
            <a:r>
              <a:rPr lang="pt-BR" sz="2400" b="1" dirty="0"/>
              <a:t>A parte do sistema responsável por essa </a:t>
            </a:r>
            <a:r>
              <a:rPr lang="pt-BR" sz="2400" b="1" dirty="0" smtClean="0"/>
              <a:t>gerência </a:t>
            </a:r>
            <a:r>
              <a:rPr lang="pt-BR" sz="2400" b="1" dirty="0"/>
              <a:t>é denominada "sistema de arquivos"!</a:t>
            </a:r>
          </a:p>
          <a:p>
            <a:endParaRPr lang="pt-BR" sz="2400" b="1" dirty="0"/>
          </a:p>
          <a:p>
            <a:r>
              <a:rPr lang="pt-BR" sz="2400" b="1" dirty="0"/>
              <a:t>O sistema de arquivos é a parte mais visível de um sistema operacional, pois a manipulação de arquivos é uma atividade frequentemente realizada pelos usuários, devendo sempre ocorrer de maneira uniforme, independente dos diferentes dispositivos de armazenamento.</a:t>
            </a:r>
            <a:endParaRPr lang="pt-BR" sz="2400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chemeClr val="tx1"/>
                </a:solidFill>
              </a:rPr>
              <a:t>Sistema de Arquivos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68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71396"/>
            <a:ext cx="9174589" cy="4606211"/>
          </a:xfrm>
        </p:spPr>
        <p:txBody>
          <a:bodyPr>
            <a:normAutofit/>
          </a:bodyPr>
          <a:lstStyle/>
          <a:p>
            <a:r>
              <a:rPr lang="pt-BR" sz="2400" b="1" dirty="0"/>
              <a:t>Um arquivo é constituído por informações logicamente relacionadas.</a:t>
            </a:r>
          </a:p>
          <a:p>
            <a:pPr lvl="1"/>
            <a:r>
              <a:rPr lang="pt-BR" sz="2200" b="1" dirty="0" smtClean="0"/>
              <a:t>Instruções </a:t>
            </a:r>
            <a:r>
              <a:rPr lang="pt-BR" sz="2200" b="1" dirty="0"/>
              <a:t>ou dados!</a:t>
            </a:r>
          </a:p>
          <a:p>
            <a:endParaRPr lang="pt-BR" sz="2400" b="1" dirty="0"/>
          </a:p>
          <a:p>
            <a:r>
              <a:rPr lang="pt-BR" sz="2400" b="1" dirty="0"/>
              <a:t>Exemplos:</a:t>
            </a:r>
          </a:p>
          <a:p>
            <a:r>
              <a:rPr lang="pt-BR" sz="2400" b="1" dirty="0"/>
              <a:t>Um arquivo executável contém instruções compreendidas pelo processador.</a:t>
            </a:r>
          </a:p>
          <a:p>
            <a:r>
              <a:rPr lang="pt-BR" sz="2400" b="1" dirty="0"/>
              <a:t>Um arquivo de dados pode ser estruturado livremente como um arquivo-texto ou de forma mais rígida, como em um banco de dados relacional.</a:t>
            </a:r>
          </a:p>
          <a:p>
            <a:endParaRPr lang="pt-BR" sz="2400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Arquivos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43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71396"/>
            <a:ext cx="9174589" cy="4606211"/>
          </a:xfrm>
        </p:spPr>
        <p:txBody>
          <a:bodyPr>
            <a:normAutofit/>
          </a:bodyPr>
          <a:lstStyle/>
          <a:p>
            <a:r>
              <a:rPr lang="pt-BR" sz="2400" b="1" dirty="0"/>
              <a:t>Os arquivos são armazenados pelo sistema operacional em diferentes dispositivos físicos.</a:t>
            </a:r>
          </a:p>
          <a:p>
            <a:pPr lvl="1"/>
            <a:r>
              <a:rPr lang="pt-BR" sz="2200" b="1" dirty="0" smtClean="0"/>
              <a:t>Fitas </a:t>
            </a:r>
            <a:r>
              <a:rPr lang="pt-BR" sz="2200" b="1" dirty="0"/>
              <a:t>magnéticas</a:t>
            </a:r>
          </a:p>
          <a:p>
            <a:pPr lvl="1"/>
            <a:r>
              <a:rPr lang="pt-BR" sz="2200" b="1" dirty="0" smtClean="0"/>
              <a:t>Discos </a:t>
            </a:r>
            <a:r>
              <a:rPr lang="pt-BR" sz="2200" b="1" dirty="0"/>
              <a:t>magnéticos</a:t>
            </a:r>
          </a:p>
          <a:p>
            <a:pPr lvl="1"/>
            <a:r>
              <a:rPr lang="pt-BR" sz="2200" b="1" dirty="0" smtClean="0"/>
              <a:t>Discos </a:t>
            </a:r>
            <a:r>
              <a:rPr lang="pt-BR" sz="2200" b="1" dirty="0"/>
              <a:t>ó</a:t>
            </a:r>
            <a:r>
              <a:rPr lang="pt-BR" sz="2200" b="1" dirty="0" smtClean="0"/>
              <a:t>pticos</a:t>
            </a:r>
            <a:endParaRPr lang="pt-BR" sz="2200" b="1" dirty="0"/>
          </a:p>
          <a:p>
            <a:endParaRPr lang="pt-BR" sz="2400" b="1" dirty="0"/>
          </a:p>
          <a:p>
            <a:r>
              <a:rPr lang="pt-BR" sz="2400" b="1" dirty="0"/>
              <a:t>O tipo de dispositivo no qual o arquivo é armazenado deve ser isolado pelo sistema operacional.</a:t>
            </a:r>
          </a:p>
          <a:p>
            <a:pPr lvl="1"/>
            <a:r>
              <a:rPr lang="pt-BR" sz="2200" b="1" dirty="0" smtClean="0"/>
              <a:t>...</a:t>
            </a:r>
            <a:r>
              <a:rPr lang="pt-BR" sz="2200" b="1" dirty="0"/>
              <a:t>de forma que exista uma independência entre os arquivos a serem manipulados e o meio de armazenamento!</a:t>
            </a:r>
          </a:p>
          <a:p>
            <a:endParaRPr lang="pt-BR" sz="2400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Arquivos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80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71396"/>
            <a:ext cx="9174589" cy="4606211"/>
          </a:xfrm>
        </p:spPr>
        <p:txBody>
          <a:bodyPr>
            <a:normAutofit/>
          </a:bodyPr>
          <a:lstStyle/>
          <a:p>
            <a:r>
              <a:rPr lang="pt-BR" sz="2400" b="1" dirty="0"/>
              <a:t>Observações:</a:t>
            </a:r>
          </a:p>
          <a:p>
            <a:r>
              <a:rPr lang="pt-BR" sz="2400" b="1" dirty="0"/>
              <a:t>Um arquivo é identificado por um nome, composto por uma sequência de caracteres</a:t>
            </a:r>
            <a:r>
              <a:rPr lang="pt-BR" sz="2400" b="1" dirty="0" smtClean="0"/>
              <a:t>.</a:t>
            </a:r>
          </a:p>
          <a:p>
            <a:endParaRPr lang="pt-BR" sz="2400" b="1" dirty="0"/>
          </a:p>
          <a:p>
            <a:r>
              <a:rPr lang="pt-BR" sz="2400" b="1" dirty="0"/>
              <a:t>Em alguns sistemas de arquivos é feita distinção entre caracteres alfabéticos maiúsculos e minúsculos. </a:t>
            </a:r>
            <a:endParaRPr lang="pt-BR" sz="2400" b="1" dirty="0" smtClean="0"/>
          </a:p>
          <a:p>
            <a:endParaRPr lang="pt-BR" sz="2400" b="1" dirty="0"/>
          </a:p>
          <a:p>
            <a:r>
              <a:rPr lang="pt-BR" sz="2400" b="1" dirty="0"/>
              <a:t>Regras como extensão máxima do nome e quais são os caracteres válidos também podem variar!</a:t>
            </a:r>
          </a:p>
          <a:p>
            <a:endParaRPr lang="pt-BR" sz="2400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Arquivos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63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71397"/>
            <a:ext cx="9174589" cy="3750906"/>
          </a:xfrm>
        </p:spPr>
        <p:txBody>
          <a:bodyPr>
            <a:normAutofit lnSpcReduction="10000"/>
          </a:bodyPr>
          <a:lstStyle/>
          <a:p>
            <a:r>
              <a:rPr lang="pt-BR" sz="2400" b="1" dirty="0"/>
              <a:t>Em alguns sistemas operacionais, a identificação de um arquivo é composta por duas partes separadas com um ponto. </a:t>
            </a:r>
          </a:p>
          <a:p>
            <a:r>
              <a:rPr lang="pt-BR" sz="2400" b="1" dirty="0"/>
              <a:t>A parte após o ponto é denominada extensão do arquivo e tem como finalidade identificar o conteúdo do arquivo!</a:t>
            </a:r>
          </a:p>
          <a:p>
            <a:r>
              <a:rPr lang="pt-BR" sz="2400" b="1" dirty="0"/>
              <a:t>Assim é possível convencionar que uma extensão TXT identifica um arquivo-texto, enquanto EXE indica um arquivo executável.</a:t>
            </a:r>
          </a:p>
          <a:p>
            <a:r>
              <a:rPr lang="pt-BR" sz="2400" b="1" dirty="0"/>
              <a:t>Exemplos:</a:t>
            </a:r>
          </a:p>
          <a:p>
            <a:endParaRPr lang="pt-BR" sz="2400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Arquivos</a:t>
            </a:r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946" y="5204429"/>
            <a:ext cx="5677692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2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71396"/>
            <a:ext cx="9174589" cy="4606211"/>
          </a:xfrm>
        </p:spPr>
        <p:txBody>
          <a:bodyPr>
            <a:normAutofit lnSpcReduction="10000"/>
          </a:bodyPr>
          <a:lstStyle/>
          <a:p>
            <a:r>
              <a:rPr lang="pt-BR" sz="2400" b="1" u="sng" dirty="0"/>
              <a:t>Organização de Arquivos</a:t>
            </a:r>
          </a:p>
          <a:p>
            <a:endParaRPr lang="pt-BR" sz="2400" b="1" dirty="0"/>
          </a:p>
          <a:p>
            <a:r>
              <a:rPr lang="pt-BR" sz="2400" b="1" dirty="0"/>
              <a:t>Consiste em como os seus dados estão internamente armazenados!</a:t>
            </a:r>
          </a:p>
          <a:p>
            <a:endParaRPr lang="pt-BR" sz="2400" b="1" dirty="0"/>
          </a:p>
          <a:p>
            <a:r>
              <a:rPr lang="pt-BR" sz="2400" b="1" dirty="0"/>
              <a:t>A estrutura dos dados pode variar em função do tipo de informação contida no arquivo. </a:t>
            </a:r>
          </a:p>
          <a:p>
            <a:r>
              <a:rPr lang="pt-BR" sz="2400" b="1" dirty="0"/>
              <a:t>Arquivos-textos possuem propósitos completamente distintos de arquivos executáveis, consequentemente estruturas diferentes podem adequar-se melhor a um tipo do que a outro.</a:t>
            </a:r>
          </a:p>
          <a:p>
            <a:endParaRPr lang="pt-BR" sz="2400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Arquivos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69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71396"/>
            <a:ext cx="9174589" cy="4606211"/>
          </a:xfrm>
        </p:spPr>
        <p:txBody>
          <a:bodyPr>
            <a:normAutofit fontScale="70000" lnSpcReduction="20000"/>
          </a:bodyPr>
          <a:lstStyle/>
          <a:p>
            <a:r>
              <a:rPr lang="pt-BR" sz="2400" b="1" u="sng" dirty="0"/>
              <a:t>Organização de Arquivos</a:t>
            </a:r>
          </a:p>
          <a:p>
            <a:endParaRPr lang="pt-BR" sz="2400" b="1" dirty="0"/>
          </a:p>
          <a:p>
            <a:r>
              <a:rPr lang="pt-BR" sz="2400" b="1" dirty="0"/>
              <a:t>No momento da criação de um arquivo, seu criador pode definir qual a organização adotada. Esta organização pode ser uma estrutura suportada pelo sistema operacional ou definida pela própria aplicação.</a:t>
            </a:r>
          </a:p>
          <a:p>
            <a:endParaRPr lang="pt-BR" sz="2400" b="1" dirty="0"/>
          </a:p>
          <a:p>
            <a:r>
              <a:rPr lang="pt-BR" sz="2400" b="1" u="sng" dirty="0" smtClean="0"/>
              <a:t>Organização não estruturada</a:t>
            </a:r>
            <a:endParaRPr lang="pt-BR" sz="2400" b="1" u="sng" dirty="0"/>
          </a:p>
          <a:p>
            <a:r>
              <a:rPr lang="pt-BR" sz="2400" b="1" dirty="0"/>
              <a:t>Forma mais simples de organização de arquivos!</a:t>
            </a:r>
          </a:p>
          <a:p>
            <a:r>
              <a:rPr lang="pt-BR" sz="2400" b="1" dirty="0"/>
              <a:t>O sistema de arquivos não impõe nenhuma estrutura lógica para os dados. </a:t>
            </a:r>
          </a:p>
          <a:p>
            <a:r>
              <a:rPr lang="pt-BR" sz="2400" b="1" dirty="0"/>
              <a:t>A aplicação deve definir toda a organização, estando livre para estabelecer seus próprios critérios.</a:t>
            </a:r>
          </a:p>
          <a:p>
            <a:endParaRPr lang="pt-BR" sz="2400" b="1" dirty="0"/>
          </a:p>
          <a:p>
            <a:r>
              <a:rPr lang="pt-BR" sz="2400" b="1" dirty="0"/>
              <a:t>Vantagem...</a:t>
            </a:r>
          </a:p>
          <a:p>
            <a:r>
              <a:rPr lang="pt-BR" sz="2400" b="1" dirty="0"/>
              <a:t>Flexibilidade para criar diferentes estruturas de dados, porém todo o controle de acesso ao arquivo é de inteira responsabilidade da aplicação.</a:t>
            </a:r>
          </a:p>
          <a:p>
            <a:endParaRPr lang="pt-BR" sz="2400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Arquivos</a:t>
            </a:r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066" y="3882091"/>
            <a:ext cx="933580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7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0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1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12.xml><?xml version="1.0" encoding="utf-8"?>
<Control xmlns="http://schemas.microsoft.com/VisualStudio/2011/storyboarding/control">
  <Id Name="System.Storyboarding.Backgrounds.StartScreen" Revision="1" Stencil="System.Storyboarding.Backgrounds" StencilVersion="0.1"/>
</Control>
</file>

<file path=customXml/item1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6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7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8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9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Props1.xml><?xml version="1.0" encoding="utf-8"?>
<ds:datastoreItem xmlns:ds="http://schemas.openxmlformats.org/officeDocument/2006/customXml" ds:itemID="{04B3ABF7-0F57-48B0-8872-F2F7086EDB4D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1C28064A-A0C7-45F4-B8C4-C5D01F3D16C6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BDD84000-0A5A-4728-8D95-9FE6986FC81A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E7ED9D4D-00E2-4581-9A7E-F8675F6C33DC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F28273AF-E277-490C-BDF7-47674C63508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321505C6-A355-44DC-9A6A-67197D3205B6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4E84F065-5B3E-4A06-B445-92005EF75619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3AA89A39-3356-4817-BE66-65F0125004B3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0E86FB41-B87B-4B19-B06A-80849AB7ACA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AD0EC7F-A059-4CF8-95E8-01D65B24430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52BA2BC-4E14-41C2-B4DC-AA67335CCC0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A6EBB67-16FF-4FCE-9529-4A043224CD7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6D0BA7F-C062-412A-BD25-2E1CA9FAF43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D39A5FB-68C4-4356-A936-C8E5E0DB9DA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C3896F5-2EBD-45F2-8BF6-F493D2E80A7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F635D74-A219-40D1-AA65-639FEF6993DD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4B399267-548C-4604-86AD-A901E5C1F48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2806</TotalTime>
  <Words>1411</Words>
  <Application>Microsoft Office PowerPoint</Application>
  <PresentationFormat>Widescreen</PresentationFormat>
  <Paragraphs>190</Paragraphs>
  <Slides>20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Times New Roman</vt:lpstr>
      <vt:lpstr>Trebuchet MS</vt:lpstr>
      <vt:lpstr>Wingdings 3</vt:lpstr>
      <vt:lpstr>Facetado</vt:lpstr>
      <vt:lpstr>Fundamentos de Sistemas Operacionais</vt:lpstr>
      <vt:lpstr>Sistema de Arquivos</vt:lpstr>
      <vt:lpstr>Sistema de Arquivos</vt:lpstr>
      <vt:lpstr>Arquivos</vt:lpstr>
      <vt:lpstr>Arquivos</vt:lpstr>
      <vt:lpstr>Arquivos</vt:lpstr>
      <vt:lpstr>Arquivos</vt:lpstr>
      <vt:lpstr>Arquivos</vt:lpstr>
      <vt:lpstr>Arquivos</vt:lpstr>
      <vt:lpstr>Arquivos</vt:lpstr>
      <vt:lpstr>Arquivos</vt:lpstr>
      <vt:lpstr>Arquivos</vt:lpstr>
      <vt:lpstr>Atributos</vt:lpstr>
      <vt:lpstr>Diretórios</vt:lpstr>
      <vt:lpstr>Diretórios</vt:lpstr>
      <vt:lpstr>Diretórios</vt:lpstr>
      <vt:lpstr>Diretórios</vt:lpstr>
      <vt:lpstr>Diretórios</vt:lpstr>
      <vt:lpstr>Exercícios</vt:lpstr>
      <vt:lpstr>Referências…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de Sistemas de Informação</dc:title>
  <dc:creator>Leandro Borges</dc:creator>
  <cp:lastModifiedBy>Leandro Borges da Silva</cp:lastModifiedBy>
  <cp:revision>514</cp:revision>
  <dcterms:created xsi:type="dcterms:W3CDTF">2019-03-15T03:25:34Z</dcterms:created>
  <dcterms:modified xsi:type="dcterms:W3CDTF">2020-05-15T01:01:03Z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