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77" r:id="rId24"/>
    <p:sldId id="279" r:id="rId25"/>
  </p:sldIdLst>
  <p:sldSz cx="9144000" cy="6858000" type="screen4x3"/>
  <p:notesSz cx="6858000" cy="9144000"/>
  <p:embeddedFontLst>
    <p:embeddedFont>
      <p:font typeface="Verdana" pitchFamily="34" charset="0"/>
      <p:regular r:id="rId27"/>
      <p:bold r:id="rId28"/>
      <p:italic r:id="rId29"/>
      <p:boldItalic r:id="rId30"/>
    </p:embeddedFont>
    <p:embeddedFont>
      <p:font typeface="Lucida Sans Unicode" pitchFamily="34" charset="0"/>
      <p:regular r:id="rId31"/>
    </p:embeddedFont>
    <p:embeddedFont>
      <p:font typeface="Segoe UI" pitchFamily="34" charset="0"/>
      <p:regular r:id="rId32"/>
      <p:bold r:id="rId33"/>
      <p:italic r:id="rId34"/>
      <p:boldItalic r:id="rId35"/>
    </p:embeddedFont>
    <p:embeddedFont>
      <p:font typeface="Calibri"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088" autoAdjust="0"/>
    <p:restoredTop sz="94291" autoAdjust="0"/>
  </p:normalViewPr>
  <p:slideViewPr>
    <p:cSldViewPr snapToGrid="0">
      <p:cViewPr varScale="1">
        <p:scale>
          <a:sx n="74" d="100"/>
          <a:sy n="74" d="100"/>
        </p:scale>
        <p:origin x="-1716" y="-90"/>
      </p:cViewPr>
      <p:guideLst>
        <p:guide orient="horz" pos="2160"/>
        <p:guide pos="2880"/>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EA4A7-0C56-4BCB-9E1E-BFECD3AC6AF8}" type="datetimeFigureOut">
              <a:rPr lang="en-US" smtClean="0"/>
              <a:t>9/19/2019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A4E0A-9CA4-4536-A595-77D062908B04}" type="slidenum">
              <a:rPr lang="en-US" smtClean="0"/>
              <a:t>‹nº›</a:t>
            </a:fld>
            <a:endParaRPr lang="en-US"/>
          </a:p>
        </p:txBody>
      </p:sp>
    </p:spTree>
    <p:extLst>
      <p:ext uri="{BB962C8B-B14F-4D97-AF65-F5344CB8AC3E}">
        <p14:creationId xmlns:p14="http://schemas.microsoft.com/office/powerpoint/2010/main" val="427965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1_DEMO.m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1_DEMO.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1_LAB_MANUAL.md"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1_LAK.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go.microsoft.com/fwlink/?LinkID=267709"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1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6C8A4E0A-9CA4-4536-A595-77D062908B04}" type="slidenum">
              <a:rPr lang="en-US" smtClean="0"/>
              <a:t>1</a:t>
            </a:fld>
            <a:endParaRPr lang="en-US"/>
          </a:p>
        </p:txBody>
      </p:sp>
      <p:sp>
        <p:nvSpPr>
          <p:cNvPr id="5" name="Rectangle 4">
            <a:extLst>
              <a:ext uri="{FF2B5EF4-FFF2-40B4-BE49-F238E27FC236}">
                <a16:creationId xmlns:a16="http://schemas.microsoft.com/office/drawing/2014/main" xmlns="" id="{55D36A2C-BACC-49FD-A804-C56475E765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895E2DCF-D1A9-40FA-8976-E914BB341F2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572489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purpose of this topic to describe the purpose of JavaScript and how to reference code from an HTML page. Do not go into the details of the JavaScript language, as this subject is introduced in module 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10</a:t>
            </a:fld>
            <a:endParaRPr lang="en-US"/>
          </a:p>
        </p:txBody>
      </p:sp>
      <p:sp>
        <p:nvSpPr>
          <p:cNvPr id="5" name="Rectangle 4">
            <a:extLst>
              <a:ext uri="{FF2B5EF4-FFF2-40B4-BE49-F238E27FC236}">
                <a16:creationId xmlns:a16="http://schemas.microsoft.com/office/drawing/2014/main" xmlns="" id="{5F39B305-6B1C-4A7C-9DFB-C2D611A0C33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75808C77-B114-4069-8030-5DE566DFAF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53498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As with lesson 1, much of the material in this lesson should be review. However, students are likely to be less familiar with CSS than with HTML, so you may need to spend a little time to ensure that students understand the principles of styling and how CSS works. In particular, emphasize the importance of understanding cascading and inheritance in style sheets.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11</a:t>
            </a:fld>
            <a:endParaRPr lang="en-US"/>
          </a:p>
        </p:txBody>
      </p:sp>
      <p:sp>
        <p:nvSpPr>
          <p:cNvPr id="5" name="Rectangle 4">
            <a:extLst>
              <a:ext uri="{FF2B5EF4-FFF2-40B4-BE49-F238E27FC236}">
                <a16:creationId xmlns:a16="http://schemas.microsoft.com/office/drawing/2014/main" xmlns="" id="{2E04EAB7-1266-4C90-BC44-D51526F60F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29906AB-37D5-4652-B608-DBC8AB083A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606441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the basic CSS selector/rule syntax. Be prepared to give them further examples if necessary.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12</a:t>
            </a:fld>
            <a:endParaRPr lang="en-US"/>
          </a:p>
        </p:txBody>
      </p:sp>
      <p:sp>
        <p:nvSpPr>
          <p:cNvPr id="5" name="Rectangle 4">
            <a:extLst>
              <a:ext uri="{FF2B5EF4-FFF2-40B4-BE49-F238E27FC236}">
                <a16:creationId xmlns:a16="http://schemas.microsoft.com/office/drawing/2014/main" xmlns="" id="{BF2CC0AA-EB36-4D7C-A894-9194358B64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6C45103-33EB-47D7-8557-3C702C207B1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459757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Be prepared to take extra time over this topic. The syntax of concatenated selectors and attribute selectors can be confusing at first, so be prepared to give further examples.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13</a:t>
            </a:fld>
            <a:endParaRPr lang="en-US"/>
          </a:p>
        </p:txBody>
      </p:sp>
      <p:sp>
        <p:nvSpPr>
          <p:cNvPr id="5" name="Rectangle 4">
            <a:extLst>
              <a:ext uri="{FF2B5EF4-FFF2-40B4-BE49-F238E27FC236}">
                <a16:creationId xmlns:a16="http://schemas.microsoft.com/office/drawing/2014/main" xmlns="" id="{827BCC66-FB95-4C50-AB70-8FB70D1A9E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F7D3B96-823A-410B-BA14-2DEEE0489B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073482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that the same HTML element can be the target of multiple CSS selectors. The cascade mechanism determines how the rules associated with these selectors are applied.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14</a:t>
            </a:fld>
            <a:endParaRPr lang="en-US"/>
          </a:p>
        </p:txBody>
      </p:sp>
      <p:sp>
        <p:nvSpPr>
          <p:cNvPr id="5" name="Rectangle 4">
            <a:extLst>
              <a:ext uri="{FF2B5EF4-FFF2-40B4-BE49-F238E27FC236}">
                <a16:creationId xmlns:a16="http://schemas.microsoft.com/office/drawing/2014/main" xmlns="" id="{6900757F-EDE5-4803-8D94-4453110D0F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7C0AD3D7-EE65-4F87-B645-571AFD20969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330982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course places styles in a set of separate style sheets. The HTML pages in the lab application use &lt;link&gt; elements to reference the style sheets.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15</a:t>
            </a:fld>
            <a:endParaRPr lang="en-US"/>
          </a:p>
        </p:txBody>
      </p:sp>
      <p:sp>
        <p:nvSpPr>
          <p:cNvPr id="5" name="Rectangle 4">
            <a:extLst>
              <a:ext uri="{FF2B5EF4-FFF2-40B4-BE49-F238E27FC236}">
                <a16:creationId xmlns:a16="http://schemas.microsoft.com/office/drawing/2014/main" xmlns="" id="{B9298FA4-13F0-4797-8B37-ABF49A6476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B51B8AB-930D-414A-8036-CF88FB75DB3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948592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covers the practical side of building and debugging web applications by using Visual Studio 2017 and the F12 Developer Tools in Microsoft Edge. If time allows, share any personal hints and tips that you may have about using these tools for performing these tasks with the students.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16</a:t>
            </a:fld>
            <a:endParaRPr lang="en-US"/>
          </a:p>
        </p:txBody>
      </p:sp>
      <p:sp>
        <p:nvSpPr>
          <p:cNvPr id="5" name="Rectangle 4">
            <a:extLst>
              <a:ext uri="{FF2B5EF4-FFF2-40B4-BE49-F238E27FC236}">
                <a16:creationId xmlns:a16="http://schemas.microsoft.com/office/drawing/2014/main" xmlns="" id="{2A983C65-8F80-46A7-908E-CD97CFE8CD0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6919188-9B95-4F69-ACFF-8AC8893A6F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6933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IntelliSense® and snippets in the Visual Studio editors now fully support HTML5, WAI-ARIA, CSS3, jQuery, and the DOM.</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demonstration in the next topic provides a platform for a more detailed discussion of the features of Visual Studio 2017.</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17</a:t>
            </a:fld>
            <a:endParaRPr lang="en-US"/>
          </a:p>
        </p:txBody>
      </p:sp>
      <p:sp>
        <p:nvSpPr>
          <p:cNvPr id="5" name="Rectangle 4">
            <a:extLst>
              <a:ext uri="{FF2B5EF4-FFF2-40B4-BE49-F238E27FC236}">
                <a16:creationId xmlns:a16="http://schemas.microsoft.com/office/drawing/2014/main" xmlns="" id="{245E046A-9D01-4B75-B828-C4C38F08E41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F59EB72-387F-4262-91DC-18D4DF0A33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4261969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demonstration shows the essential tasks for creating, building, and running a web application. Students should be familiar with the Visual Studio development environment (it is a course prerequisite), but depending on the level of students' experience, feel free to point out any other features of Visual Studio 2017 that may be relevant to students' needs and questions during this demonstration.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Also, point out the shortcut keys on the various menu bars. For example, </a:t>
            </a:r>
            <a:r>
              <a:rPr lang="en-US" sz="1000" b="1" dirty="0">
                <a:latin typeface="Arial" panose="020B0604020202020204" pitchFamily="34" charset="0"/>
                <a:ea typeface="Calibri" panose="020F0502020204030204" pitchFamily="34" charset="0"/>
                <a:cs typeface="Times New Roman" panose="02020603050405020304" pitchFamily="18" charset="0"/>
              </a:rPr>
              <a:t>F5</a:t>
            </a:r>
            <a:r>
              <a:rPr lang="en-US" sz="1000" dirty="0">
                <a:latin typeface="Arial" panose="020B0604020202020204" pitchFamily="34" charset="0"/>
                <a:ea typeface="Calibri" panose="020F0502020204030204" pitchFamily="34" charset="0"/>
                <a:cs typeface="Segoe UI" panose="020B0502040204020203" pitchFamily="34" charset="0"/>
              </a:rPr>
              <a:t> to start debugging, </a:t>
            </a:r>
            <a:r>
              <a:rPr lang="en-US" sz="1000" b="1" dirty="0">
                <a:latin typeface="Arial" panose="020B0604020202020204" pitchFamily="34" charset="0"/>
                <a:ea typeface="Calibri" panose="020F0502020204030204" pitchFamily="34" charset="0"/>
                <a:cs typeface="Times New Roman" panose="02020603050405020304" pitchFamily="18" charset="0"/>
              </a:rPr>
              <a:t>F6</a:t>
            </a:r>
            <a:r>
              <a:rPr lang="en-US" sz="1000" dirty="0">
                <a:latin typeface="Arial" panose="020B0604020202020204" pitchFamily="34" charset="0"/>
                <a:ea typeface="Calibri" panose="020F0502020204030204" pitchFamily="34" charset="0"/>
                <a:cs typeface="Segoe UI" panose="020B0502040204020203" pitchFamily="34" charset="0"/>
              </a:rPr>
              <a:t> to build the solution, </a:t>
            </a:r>
            <a:r>
              <a:rPr lang="en-US" sz="1000" b="1" dirty="0">
                <a:latin typeface="Arial" panose="020B0604020202020204" pitchFamily="34" charset="0"/>
                <a:ea typeface="Calibri" panose="020F0502020204030204" pitchFamily="34" charset="0"/>
                <a:cs typeface="Times New Roman" panose="02020603050405020304" pitchFamily="18" charset="0"/>
              </a:rPr>
              <a:t>Ctrl + Shift + A</a:t>
            </a:r>
            <a:r>
              <a:rPr lang="en-US" sz="1000" dirty="0">
                <a:latin typeface="Arial" panose="020B0604020202020204" pitchFamily="34" charset="0"/>
                <a:ea typeface="Calibri" panose="020F0502020204030204" pitchFamily="34" charset="0"/>
                <a:cs typeface="Segoe UI" panose="020B0502040204020203" pitchFamily="34" charset="0"/>
              </a:rPr>
              <a:t> to add a new item to a web site project, and so 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 complete, working version of the code for this demonstration called </a:t>
            </a:r>
            <a:r>
              <a:rPr lang="en-US" sz="1000" b="1" dirty="0" err="1">
                <a:latin typeface="Arial" panose="020B0604020202020204" pitchFamily="34" charset="0"/>
                <a:ea typeface="Calibri" panose="020F0502020204030204" pitchFamily="34" charset="0"/>
                <a:cs typeface="Times New Roman" panose="02020603050405020304" pitchFamily="18" charset="0"/>
              </a:rPr>
              <a:t>DemoWebSite</a:t>
            </a:r>
            <a:r>
              <a:rPr lang="en-US" sz="1000" b="1" dirty="0">
                <a:latin typeface="Arial" panose="020B0604020202020204" pitchFamily="34" charset="0"/>
                <a:ea typeface="Calibri" panose="020F0502020204030204" pitchFamily="34" charset="0"/>
                <a:cs typeface="Times New Roman" panose="02020603050405020304" pitchFamily="18" charset="0"/>
              </a:rPr>
              <a:t> - Complete</a:t>
            </a:r>
            <a:r>
              <a:rPr lang="en-US" sz="1000" dirty="0">
                <a:latin typeface="Arial" panose="020B0604020202020204" pitchFamily="34" charset="0"/>
                <a:ea typeface="Calibri" panose="020F0502020204030204" pitchFamily="34" charset="0"/>
                <a:cs typeface="Segoe UI" panose="020B0502040204020203" pitchFamily="34" charset="0"/>
              </a:rPr>
              <a:t>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\Mod01\</a:t>
            </a:r>
            <a:r>
              <a:rPr lang="en-US" sz="1000" b="1" dirty="0" err="1">
                <a:latin typeface="Arial" panose="020B0604020202020204" pitchFamily="34" charset="0"/>
                <a:ea typeface="Calibri" panose="020F0502020204030204" pitchFamily="34" charset="0"/>
                <a:cs typeface="Times New Roman" panose="02020603050405020304" pitchFamily="18" charset="0"/>
              </a:rPr>
              <a:t>Democode</a:t>
            </a:r>
            <a:r>
              <a:rPr lang="en-US" sz="1000" dirty="0">
                <a:latin typeface="Arial" panose="020B0604020202020204" pitchFamily="34" charset="0"/>
                <a:ea typeface="Calibri" panose="020F0502020204030204" pitchFamily="34" charset="0"/>
                <a:cs typeface="Segoe UI" panose="020B0502040204020203" pitchFamily="34" charset="0"/>
              </a:rPr>
              <a:t> 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 Web Site by Using Visual Studio 2017 “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https://github.com/MicrosoftLearning/20480-Programming-in-HTML5-with-JavaScript-and-CSS3/blob/master/Instructions/20480C_MOD01_DEMO.md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18</a:t>
            </a:fld>
            <a:endParaRPr lang="en-US"/>
          </a:p>
        </p:txBody>
      </p:sp>
      <p:sp>
        <p:nvSpPr>
          <p:cNvPr id="5" name="Rectangle 4">
            <a:extLst>
              <a:ext uri="{FF2B5EF4-FFF2-40B4-BE49-F238E27FC236}">
                <a16:creationId xmlns:a16="http://schemas.microsoft.com/office/drawing/2014/main" xmlns="" id="{93C5972B-C421-4750-9AF3-43040992FA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5E5D732-41C4-4F73-A2ED-8484B6B7C7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737707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time allows, re-run the </a:t>
            </a:r>
            <a:r>
              <a:rPr lang="en-US" sz="1000" dirty="0" err="1">
                <a:latin typeface="Arial" panose="020B0604020202020204" pitchFamily="34" charset="0"/>
                <a:ea typeface="Calibri" panose="020F0502020204030204" pitchFamily="34" charset="0"/>
                <a:cs typeface="Segoe UI" panose="020B0502040204020203" pitchFamily="34" charset="0"/>
              </a:rPr>
              <a:t>DemoWebSite</a:t>
            </a:r>
            <a:r>
              <a:rPr lang="en-US" sz="1000" dirty="0">
                <a:latin typeface="Arial" panose="020B0604020202020204" pitchFamily="34" charset="0"/>
                <a:ea typeface="Calibri" panose="020F0502020204030204" pitchFamily="34" charset="0"/>
                <a:cs typeface="Segoe UI" panose="020B0502040204020203" pitchFamily="34" charset="0"/>
              </a:rPr>
              <a:t> application from the previous application and show the F12 Developer Tools in action. For example, show the HTML markup for the </a:t>
            </a:r>
            <a:r>
              <a:rPr lang="en-US" sz="1000" dirty="0" err="1">
                <a:latin typeface="Arial" panose="020B0604020202020204" pitchFamily="34" charset="0"/>
                <a:ea typeface="Calibri" panose="020F0502020204030204" pitchFamily="34" charset="0"/>
                <a:cs typeface="Segoe UI" panose="020B0502040204020203" pitchFamily="34" charset="0"/>
              </a:rPr>
              <a:t>ContactUs</a:t>
            </a:r>
            <a:r>
              <a:rPr lang="en-US" sz="1000" dirty="0">
                <a:latin typeface="Arial" panose="020B0604020202020204" pitchFamily="34" charset="0"/>
                <a:ea typeface="Calibri" panose="020F0502020204030204" pitchFamily="34" charset="0"/>
                <a:cs typeface="Segoe UI" panose="020B0502040204020203" pitchFamily="34" charset="0"/>
              </a:rPr>
              <a:t> form, use the HTML tab to make a change to part of the text on the page, and then click Refresh in the HTML toolbar to update the page displayed in </a:t>
            </a:r>
            <a:r>
              <a:rPr lang="en-US" sz="1000" dirty="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19</a:t>
            </a:fld>
            <a:endParaRPr lang="en-US"/>
          </a:p>
        </p:txBody>
      </p:sp>
      <p:sp>
        <p:nvSpPr>
          <p:cNvPr id="5" name="Rectangle 4">
            <a:extLst>
              <a:ext uri="{FF2B5EF4-FFF2-40B4-BE49-F238E27FC236}">
                <a16:creationId xmlns:a16="http://schemas.microsoft.com/office/drawing/2014/main" xmlns="" id="{C863A197-7518-45D5-8406-0E29A372E5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BADE139-70F6-45EF-B8BF-E5A52EE88A0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85022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content in this module is HTML version-neutral, except for the content that explains DOCTYPEs.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new features of HTML5 and CSS3 are described starting in module 2, and JavaScript is introduced in module 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2</a:t>
            </a:fld>
            <a:endParaRPr lang="en-US"/>
          </a:p>
        </p:txBody>
      </p:sp>
      <p:sp>
        <p:nvSpPr>
          <p:cNvPr id="5" name="Rectangle 4">
            <a:extLst>
              <a:ext uri="{FF2B5EF4-FFF2-40B4-BE49-F238E27FC236}">
                <a16:creationId xmlns:a16="http://schemas.microsoft.com/office/drawing/2014/main" xmlns="" id="{D706E44E-CA7F-44B8-A98F-27B6C3B2F62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B4AF498-0851-423F-B84B-EE8A7938928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69462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Exploring the Contoso Conference Application“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https://github.com/MicrosoftLearning/20480-Programming-in-HTML5-with-JavaScript-and-CSS3/blob/master/Instructions/20480C_MOD01_DEMO.md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20</a:t>
            </a:fld>
            <a:endParaRPr lang="en-US"/>
          </a:p>
        </p:txBody>
      </p:sp>
      <p:sp>
        <p:nvSpPr>
          <p:cNvPr id="5" name="Rectangle 4">
            <a:extLst>
              <a:ext uri="{FF2B5EF4-FFF2-40B4-BE49-F238E27FC236}">
                <a16:creationId xmlns:a16="http://schemas.microsoft.com/office/drawing/2014/main" xmlns="" id="{C9A470AC-CDE3-4CBD-8D4E-A33DED9A5A9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0D2809A-8E07-4B34-A788-22A18E14B3C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233501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Explain that the purpose of this lab is to enable students to examine the application that they will be building, starting in the lab for module 2. Students should also use this lab to gain some familiarity with the Visual Studio 2017 development environment that they will be using.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Depending on the level of the experience of students, the first exercise, "Exploring the Contoso Conference Application" can either be performed by the students, conducted as a demonstration by the instructor (by extending the demonstration that occurs immediately prior to this lab), or both.</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https://github.com/MicrosoftLearning/20480-Programming-in-HTML5-with-JavaScript-and-CSS3/blob/master/Instructions/20480C_MOD01_LAB_MANUAL.md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xmlns="" val="tx"/>
                    </a:ext>
                  </a:extLst>
                </a:hlinkClick>
              </a:rPr>
              <a:t>https://github.com/MicrosoftLearning/20480-Programming-in-HTML5-with-JavaScript-and-CSS3/blob/master/Instructions/20480C_MOD01_LAK.md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Exploring the Contoso Conference Application</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run the Contoso Conference web application and examine each of the functions it provides.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Contoso Conference web application contains the following pages: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Home page, which provides a brief overview of the conference, the speakers, and the sponsors. The Home page also includes a video from the previous conference.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About page, which provides more detail about the conference and the technologies that it covers.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Schedule page, which lists the conference sessions. The conference has two concurrent tracks, and the sessions are organized by track. Some sessions are common to both tracks.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Register page, which enables the user to provide their details and register for the conference.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21</a:t>
            </a:fld>
            <a:endParaRPr lang="en-US"/>
          </a:p>
        </p:txBody>
      </p:sp>
      <p:sp>
        <p:nvSpPr>
          <p:cNvPr id="5" name="Rectangle 4">
            <a:extLst>
              <a:ext uri="{FF2B5EF4-FFF2-40B4-BE49-F238E27FC236}">
                <a16:creationId xmlns:a16="http://schemas.microsoft.com/office/drawing/2014/main" xmlns="" id="{8D25836B-5F5F-46C4-AE12-C8F7DF618FD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32BF6D4-495B-4613-A572-27B51637CF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
        <p:nvSpPr>
          <p:cNvPr id="7" name="TextBox 6">
            <a:extLst>
              <a:ext uri="{FF2B5EF4-FFF2-40B4-BE49-F238E27FC236}">
                <a16:creationId xmlns:a16="http://schemas.microsoft.com/office/drawing/2014/main" xmlns="" id="{D42BCEA4-7DBD-4667-A683-08A61CA698BC}"/>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038954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Location page, which provides information about the conference location and a map of the venue.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Live page, which enables an attendee to submit technical questions to the speakers running the conference sessions. The page displays the answer from the speaker, together with questions (with answers) posted by other conference attendees.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Feedback page, which enables the user to rate conference sessions and speakers.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Examining and Modifying the Contoso Conference Application</a:t>
            </a: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In this exercise, you will examine the Visual Studio 2017 project for the Contoso Conference application. You will see how the project is structured, and how the files and scripts for the project are organized into folders. You will then run the application again, make some modifications to the HTML markup and CSS, and view the results.</a:t>
            </a:r>
            <a:endParaRPr lang="en-US" dirty="0"/>
          </a:p>
        </p:txBody>
      </p:sp>
      <p:sp>
        <p:nvSpPr>
          <p:cNvPr id="4" name="Slide Number Placeholder 3"/>
          <p:cNvSpPr>
            <a:spLocks noGrp="1"/>
          </p:cNvSpPr>
          <p:nvPr>
            <p:ph type="sldNum" sz="quarter" idx="5"/>
          </p:nvPr>
        </p:nvSpPr>
        <p:spPr/>
        <p:txBody>
          <a:bodyPr/>
          <a:lstStyle/>
          <a:p>
            <a:fld id="{6C8A4E0A-9CA4-4536-A595-77D062908B04}" type="slidenum">
              <a:rPr lang="en-US" smtClean="0"/>
              <a:t>22</a:t>
            </a:fld>
            <a:endParaRPr lang="en-US"/>
          </a:p>
        </p:txBody>
      </p:sp>
      <p:sp>
        <p:nvSpPr>
          <p:cNvPr id="5" name="Rectangle 4">
            <a:extLst>
              <a:ext uri="{FF2B5EF4-FFF2-40B4-BE49-F238E27FC236}">
                <a16:creationId xmlns:a16="http://schemas.microsoft.com/office/drawing/2014/main" xmlns="" id="{138A4AEE-B643-4B40-824F-AAB403A5D0B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D2E415B2-B067-45C8-AE83-8CEAF545D6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635490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6C8A4E0A-9CA4-4536-A595-77D062908B04}" type="slidenum">
              <a:rPr lang="en-US" smtClean="0"/>
              <a:t>23</a:t>
            </a:fld>
            <a:endParaRPr lang="en-US"/>
          </a:p>
        </p:txBody>
      </p:sp>
      <p:sp>
        <p:nvSpPr>
          <p:cNvPr id="5" name="Rectangle 4">
            <a:extLst>
              <a:ext uri="{FF2B5EF4-FFF2-40B4-BE49-F238E27FC236}">
                <a16:creationId xmlns:a16="http://schemas.microsoft.com/office/drawing/2014/main" xmlns="" id="{B51379A6-8E12-4B84-B08F-4C7F5CBC2F4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1281BF9-A4D2-4B23-97F0-B5A56585694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75274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four elements that define the basic structure of an HTML page?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DOCTYPE</a:t>
            </a:r>
            <a:r>
              <a:rPr lang="en-US" sz="1000" dirty="0">
                <a:latin typeface="Arial" panose="020B0604020202020204" pitchFamily="34" charset="0"/>
                <a:ea typeface="Calibri" panose="020F0502020204030204" pitchFamily="34" charset="0"/>
                <a:cs typeface="Segoe UI" panose="020B0502040204020203" pitchFamily="34" charset="0"/>
              </a:rPr>
              <a:t> declaration, and the </a:t>
            </a:r>
            <a:r>
              <a:rPr lang="en-US" sz="1000" b="1" dirty="0">
                <a:latin typeface="Arial" panose="020B0604020202020204" pitchFamily="34" charset="0"/>
                <a:ea typeface="Calibri" panose="020F0502020204030204" pitchFamily="34" charset="0"/>
                <a:cs typeface="Times New Roman" panose="02020603050405020304" pitchFamily="18" charset="0"/>
              </a:rPr>
              <a:t>&lt;html&gt;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&lt;head&gt;</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&lt;body&gt;</a:t>
            </a:r>
            <a:r>
              <a:rPr lang="en-US" sz="1000" dirty="0">
                <a:latin typeface="Arial" panose="020B0604020202020204" pitchFamily="34" charset="0"/>
                <a:ea typeface="Calibri" panose="020F0502020204030204" pitchFamily="34" charset="0"/>
                <a:cs typeface="Segoe UI" panose="020B0502040204020203" pitchFamily="34" charset="0"/>
              </a:rPr>
              <a:t>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Segoe UI" panose="020B0502040204020203" pitchFamily="34" charset="0"/>
              </a:rPr>
              <a:t>What is the best way to apply CSS rules to HTML elements that occur in several different pages?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Include all rules for each element in the &lt;style&gt; attribute of the element.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Include the rules for each page in a &lt;style&gt; element in the &lt;head&gt; element.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Write the rules for the whole site in one or more style sheets and reference them by using a &lt;style&gt; element in the &lt;head&gt; element of each page.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Write the rules for the whole site in one or more style sheets and reference them by using a &lt;link&gt; element in the &lt;head&gt; element of each page.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Write the rules for the whole site in one or more style sheets and reference them by using a &lt;stylesheet&gt; element in the &lt;head&gt; element of each page.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Write the rules for the whole site in one or more style sheets and reference them by using a &lt;link&gt; element in the &lt;head&gt; element of each page.</a:t>
            </a:r>
          </a:p>
          <a:p>
            <a:pPr>
              <a:lnSpc>
                <a:spcPct val="107000"/>
              </a:lnSpc>
              <a:spcAft>
                <a:spcPts val="800"/>
              </a:spcAft>
            </a:pPr>
            <a:r>
              <a:rPr lang="en-US" sz="1000" b="1" dirty="0">
                <a:latin typeface="Arial" panose="020B0604020202020204" pitchFamily="34" charset="0"/>
                <a:ea typeface="Calibri" panose="020F0502020204030204" pitchFamily="34" charset="0"/>
                <a:cs typeface="Arial" panose="020B0604020202020204" pitchFamily="34" charset="0"/>
              </a:rPr>
              <a:t>Feedback</a:t>
            </a:r>
          </a:p>
          <a:p>
            <a:pPr>
              <a:lnSpc>
                <a:spcPct val="107000"/>
              </a:lnSpc>
              <a:spcAft>
                <a:spcPts val="800"/>
              </a:spcAft>
            </a:pPr>
            <a:r>
              <a:rPr lang="en-US" sz="1000" dirty="0">
                <a:latin typeface="Arial" panose="020B0604020202020204" pitchFamily="34" charset="0"/>
                <a:cs typeface="Arial" panose="020B0604020202020204" pitchFamily="34" charset="0"/>
              </a:rPr>
              <a:t>If you are writing styles for a collection of pages, it is good practice to place them in a style sheet file and then reference the style sheet from each of the pages. Use the &lt;link&gt; element to reference the style sheet from an HTML page.</a:t>
            </a:r>
          </a:p>
        </p:txBody>
      </p:sp>
      <p:sp>
        <p:nvSpPr>
          <p:cNvPr id="4" name="Slide Number Placeholder 3"/>
          <p:cNvSpPr>
            <a:spLocks noGrp="1"/>
          </p:cNvSpPr>
          <p:nvPr>
            <p:ph type="sldNum" sz="quarter" idx="5"/>
          </p:nvPr>
        </p:nvSpPr>
        <p:spPr/>
        <p:txBody>
          <a:bodyPr/>
          <a:lstStyle/>
          <a:p>
            <a:fld id="{6C8A4E0A-9CA4-4536-A595-77D062908B04}" type="slidenum">
              <a:rPr lang="en-US" smtClean="0"/>
              <a:t>24</a:t>
            </a:fld>
            <a:endParaRPr lang="en-US"/>
          </a:p>
        </p:txBody>
      </p:sp>
      <p:sp>
        <p:nvSpPr>
          <p:cNvPr id="5" name="Rectangle 4">
            <a:extLst>
              <a:ext uri="{FF2B5EF4-FFF2-40B4-BE49-F238E27FC236}">
                <a16:creationId xmlns:a16="http://schemas.microsoft.com/office/drawing/2014/main" xmlns="" id="{63B8ECAB-BD68-4C81-94B2-C97ED1C4CC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F3C7200-9DBA-4396-BBA5-6F4D4B9021B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9249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Much of the material in this lesson should be revision. Do not spend too much time on this material, but use it to get a feel for how familiar the students are with HTML.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3</a:t>
            </a:fld>
            <a:endParaRPr lang="en-US"/>
          </a:p>
        </p:txBody>
      </p:sp>
      <p:sp>
        <p:nvSpPr>
          <p:cNvPr id="5" name="Rectangle 4">
            <a:extLst>
              <a:ext uri="{FF2B5EF4-FFF2-40B4-BE49-F238E27FC236}">
                <a16:creationId xmlns:a16="http://schemas.microsoft.com/office/drawing/2014/main" xmlns="" id="{AD1D967E-9309-49A2-8441-88C9131991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3310C1B-A287-4EF9-8FAE-E7496A96F5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09104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spend too long on this topic. The important points to get across are that an HTML page should include a DOCTYPE declaration to enable the browser to determine how to interpret the HTML markup in the page, and if you are using HTML5 you simply need to specify a DOCTYPE of </a:t>
            </a:r>
            <a:r>
              <a:rPr lang="en-US" sz="1000" b="1">
                <a:latin typeface="Arial" panose="020B0604020202020204" pitchFamily="34" charset="0"/>
                <a:ea typeface="Calibri" panose="020F0502020204030204" pitchFamily="34" charset="0"/>
                <a:cs typeface="Times New Roman" panose="02020603050405020304" pitchFamily="18" charset="0"/>
              </a:rPr>
              <a:t>html</a:t>
            </a:r>
            <a:r>
              <a:rPr lang="en-US" sz="1000">
                <a:latin typeface="Arial" panose="020B0604020202020204" pitchFamily="34" charset="0"/>
                <a:ea typeface="Calibri" panose="020F0502020204030204" pitchFamily="34" charset="0"/>
                <a:cs typeface="Segoe UI" panose="020B0502040204020203" pitchFamily="34"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the inclusion of &lt;meta charset="utf-8"/&gt; in the first 512 bytes of the code example to prevent a security risk.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also that while including the HTML5 DOCTYPE is not mandatory, not doing so means the following:</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Browsers don't recognize that the document is HTML5, and some browsers will ignore the new elements.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Browsers start working in quirks mode.</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4</a:t>
            </a:fld>
            <a:endParaRPr lang="en-US"/>
          </a:p>
        </p:txBody>
      </p:sp>
      <p:sp>
        <p:nvSpPr>
          <p:cNvPr id="5" name="Rectangle 4">
            <a:extLst>
              <a:ext uri="{FF2B5EF4-FFF2-40B4-BE49-F238E27FC236}">
                <a16:creationId xmlns:a16="http://schemas.microsoft.com/office/drawing/2014/main" xmlns="" id="{1185FC35-EC0B-4936-8200-3B55D3F1F5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082E38A-9E32-4179-8BE4-2923CF404B8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11805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global attributes from HTML4 are id, dir, title, lang, class, and style. HTML5 adds 15 more, including accesskey, hidden, spellcheck, tabindex, and translate.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5</a:t>
            </a:fld>
            <a:endParaRPr lang="en-US"/>
          </a:p>
        </p:txBody>
      </p:sp>
      <p:sp>
        <p:nvSpPr>
          <p:cNvPr id="5" name="Rectangle 4">
            <a:extLst>
              <a:ext uri="{FF2B5EF4-FFF2-40B4-BE49-F238E27FC236}">
                <a16:creationId xmlns:a16="http://schemas.microsoft.com/office/drawing/2014/main" xmlns="" id="{3CE4F835-A955-46D7-94AE-F562DC0C2E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EEBB2E4-C07F-4DC7-93F3-A99FE62609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20816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spend too long on this topic as much of it should be review for students. Simply highlight the functionality and refer students to the W3C website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http://go.microsoft.com/fwlink/?LinkID=267709</a:t>
            </a:r>
            <a:r>
              <a:rPr lang="en-US" sz="1000">
                <a:latin typeface="Arial" panose="020B0604020202020204" pitchFamily="34" charset="0"/>
                <a:ea typeface="Calibri" panose="020F0502020204030204" pitchFamily="34" charset="0"/>
                <a:cs typeface="Segoe UI" panose="020B0502040204020203" pitchFamily="34" charset="0"/>
              </a:rPr>
              <a:t>) if they need detailed information.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6</a:t>
            </a:fld>
            <a:endParaRPr lang="en-US"/>
          </a:p>
        </p:txBody>
      </p:sp>
      <p:sp>
        <p:nvSpPr>
          <p:cNvPr id="5" name="Rectangle 4">
            <a:extLst>
              <a:ext uri="{FF2B5EF4-FFF2-40B4-BE49-F238E27FC236}">
                <a16:creationId xmlns:a16="http://schemas.microsoft.com/office/drawing/2014/main" xmlns="" id="{19880F3F-1095-4014-A631-6D45B0348E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F3EC81D-1473-4835-9777-9A0EAB491E3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59018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key point is to explain to students that links provide a means to connect pages and other content.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7</a:t>
            </a:fld>
            <a:endParaRPr lang="en-US"/>
          </a:p>
        </p:txBody>
      </p:sp>
      <p:sp>
        <p:nvSpPr>
          <p:cNvPr id="5" name="Rectangle 4">
            <a:extLst>
              <a:ext uri="{FF2B5EF4-FFF2-40B4-BE49-F238E27FC236}">
                <a16:creationId xmlns:a16="http://schemas.microsoft.com/office/drawing/2014/main" xmlns="" id="{3672E8C9-0097-4627-ADB3-382E773D5B6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DC73BC1-7ED3-439C-B1A1-193AA5CBC3A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1056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this topic short. It is tempting to go into all the nuances of the different types of input available, but save this discussion for module 4, which covers forms and validation in more detail.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8</a:t>
            </a:fld>
            <a:endParaRPr lang="en-US"/>
          </a:p>
        </p:txBody>
      </p:sp>
      <p:sp>
        <p:nvSpPr>
          <p:cNvPr id="5" name="Rectangle 4">
            <a:extLst>
              <a:ext uri="{FF2B5EF4-FFF2-40B4-BE49-F238E27FC236}">
                <a16:creationId xmlns:a16="http://schemas.microsoft.com/office/drawing/2014/main" xmlns="" id="{3457A9A9-CA0C-49CE-9571-D3C526E76ED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EB1E8B4-DE4A-48F6-B0DA-3EB60D6746C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4024084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 complete version of the </a:t>
            </a:r>
            <a:r>
              <a:rPr lang="en-US" sz="1000" b="1" dirty="0">
                <a:latin typeface="Arial" panose="020B0604020202020204" pitchFamily="34" charset="0"/>
                <a:ea typeface="Calibri" panose="020F0502020204030204" pitchFamily="34" charset="0"/>
                <a:cs typeface="Times New Roman" panose="02020603050405020304" pitchFamily="18" charset="0"/>
              </a:rPr>
              <a:t>ContactUs.html</a:t>
            </a:r>
            <a:r>
              <a:rPr lang="en-US" sz="1000" dirty="0">
                <a:latin typeface="Arial" panose="020B0604020202020204" pitchFamily="34" charset="0"/>
                <a:ea typeface="Calibri" panose="020F0502020204030204" pitchFamily="34" charset="0"/>
                <a:cs typeface="Segoe UI" panose="020B0502040204020203" pitchFamily="34" charset="0"/>
              </a:rPr>
              <a:t> file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ContactUs</a:t>
            </a:r>
            <a:r>
              <a:rPr lang="en-US" sz="1000" b="1" dirty="0">
                <a:latin typeface="Arial" panose="020B0604020202020204" pitchFamily="34" charset="0"/>
                <a:ea typeface="Calibri" panose="020F0502020204030204" pitchFamily="34" charset="0"/>
                <a:cs typeface="Times New Roman" panose="02020603050405020304" pitchFamily="18" charset="0"/>
              </a:rPr>
              <a:t> – Complete.html</a:t>
            </a:r>
            <a:r>
              <a:rPr lang="en-US" sz="1000" dirty="0">
                <a:latin typeface="Arial" panose="020B0604020202020204" pitchFamily="34" charset="0"/>
                <a:ea typeface="Calibri" panose="020F0502020204030204" pitchFamily="34" charset="0"/>
                <a:cs typeface="Segoe UI" panose="020B0502040204020203" pitchFamily="34" charset="0"/>
              </a:rPr>
              <a:t> file,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\Mod01\</a:t>
            </a:r>
            <a:r>
              <a:rPr lang="en-US" sz="1000" b="1" dirty="0" err="1">
                <a:latin typeface="Arial" panose="020B0604020202020204" pitchFamily="34" charset="0"/>
                <a:ea typeface="Calibri" panose="020F0502020204030204" pitchFamily="34" charset="0"/>
                <a:cs typeface="Times New Roman" panose="02020603050405020304" pitchFamily="18" charset="0"/>
              </a:rPr>
              <a:t>Democode</a:t>
            </a:r>
            <a:r>
              <a:rPr lang="en-US" sz="1000" dirty="0">
                <a:latin typeface="Arial" panose="020B0604020202020204" pitchFamily="34" charset="0"/>
                <a:ea typeface="Calibri" panose="020F0502020204030204" pitchFamily="34" charset="0"/>
                <a:cs typeface="Segoe UI" panose="020B0502040204020203" pitchFamily="34" charset="0"/>
              </a:rPr>
              <a:t> folder. If necessary, copy and paste the HTML markup from this file to save typing during the demonstration.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 Simple Contact Form“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https://github.com/MicrosoftLearning/20480-Programming-in-HTML5-with-JavaScript-and-CSS3/blob/master/Instructions/20480C_MOD01_DEMO.md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9</a:t>
            </a:fld>
            <a:endParaRPr lang="en-US"/>
          </a:p>
        </p:txBody>
      </p:sp>
      <p:sp>
        <p:nvSpPr>
          <p:cNvPr id="5" name="Rectangle 4">
            <a:extLst>
              <a:ext uri="{FF2B5EF4-FFF2-40B4-BE49-F238E27FC236}">
                <a16:creationId xmlns:a16="http://schemas.microsoft.com/office/drawing/2014/main" xmlns="" id="{131F3AAE-1AE1-4446-BF74-42AE9D009C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9AD653A-2566-4B99-A6F5-D594A9C58C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35559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4917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951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0729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6BBDC-B1BA-4DDA-91C8-785D1E2EF8E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E0865355-E4EC-43E5-9540-0E6630E0642A}"/>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02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627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7336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593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370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486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02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0574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2690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2256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EB70B42-AAEA-453F-B5DA-2EA68C221F1E}"/>
              </a:ext>
            </a:extLst>
          </p:cNvPr>
          <p:cNvSpPr>
            <a:spLocks noGrp="1"/>
          </p:cNvSpPr>
          <p:nvPr>
            <p:ph type="subTitle" sz="quarter" idx="1"/>
          </p:nvPr>
        </p:nvSpPr>
        <p:spPr/>
        <p:txBody>
          <a:bodyPr/>
          <a:lstStyle/>
          <a:p>
            <a:r>
              <a:rPr lang="en-US" dirty="0"/>
              <a:t>Overview of HTML and CSS
</a:t>
            </a:r>
          </a:p>
        </p:txBody>
      </p:sp>
    </p:spTree>
    <p:extLst>
      <p:ext uri="{BB962C8B-B14F-4D97-AF65-F5344CB8AC3E}">
        <p14:creationId xmlns:p14="http://schemas.microsoft.com/office/powerpoint/2010/main" val="1370308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33d90c1-ab43-4ae3-b968-5375cddafe1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BBB597-8506-4AB8-B674-7C78497B1D7A}"/>
              </a:ext>
            </a:extLst>
          </p:cNvPr>
          <p:cNvSpPr>
            <a:spLocks noGrp="1"/>
          </p:cNvSpPr>
          <p:nvPr>
            <p:ph type="title"/>
          </p:nvPr>
        </p:nvSpPr>
        <p:spPr/>
        <p:txBody>
          <a:bodyPr/>
          <a:lstStyle/>
          <a:p>
            <a:r>
              <a:rPr lang="en-US"/>
              <a:t>Attaching Scripts to an HTML Page</a:t>
            </a:r>
          </a:p>
        </p:txBody>
      </p:sp>
      <p:sp>
        <p:nvSpPr>
          <p:cNvPr id="4" name="Content Placeholder 2">
            <a:extLst>
              <a:ext uri="{FF2B5EF4-FFF2-40B4-BE49-F238E27FC236}">
                <a16:creationId xmlns:a16="http://schemas.microsoft.com/office/drawing/2014/main" xmlns="" id="{B8D26C1E-2F9B-4511-8A8A-D69FEDA9100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HTML is static, but pages can use JavaScript to add dynamic behavior</a:t>
            </a:r>
          </a:p>
          <a:p>
            <a:pPr lvl="0"/>
            <a:r>
              <a:rPr lang="en-US" b="0" kern="0">
                <a:solidFill>
                  <a:srgbClr val="000000"/>
                </a:solidFill>
              </a:rPr>
              <a:t>Use the &lt;script&gt; element to specify the location of the JavaScript code:</a:t>
            </a:r>
          </a:p>
          <a:p>
            <a:pPr marL="0" lvl="0" indent="0">
              <a:buNone/>
            </a:pPr>
            <a:endParaRPr lang="en-US" b="0" kern="0">
              <a:solidFill>
                <a:srgbClr val="000000"/>
              </a:solidFill>
            </a:endParaRPr>
          </a:p>
          <a:p>
            <a:pPr marL="0" lvl="0" indent="0">
              <a:buNone/>
            </a:pPr>
            <a:endParaRPr lang="en-US" b="0" kern="0">
              <a:solidFill>
                <a:srgbClr val="000000"/>
              </a:solidFill>
            </a:endParaRPr>
          </a:p>
          <a:p>
            <a:pPr lvl="1"/>
            <a:r>
              <a:rPr lang="en-US" b="0" kern="0">
                <a:solidFill>
                  <a:srgbClr val="000000"/>
                </a:solidFill>
              </a:rPr>
              <a:t>The order of &lt;script&gt; elements is important</a:t>
            </a:r>
          </a:p>
          <a:p>
            <a:pPr lvl="1"/>
            <a:r>
              <a:rPr lang="en-US" b="0" kern="0">
                <a:solidFill>
                  <a:srgbClr val="000000"/>
                </a:solidFill>
              </a:rPr>
              <a:t>Make sure objects and functions are in scope before they are used</a:t>
            </a:r>
          </a:p>
          <a:p>
            <a:pPr lvl="0"/>
            <a:r>
              <a:rPr lang="en-US" b="0" kern="0">
                <a:solidFill>
                  <a:srgbClr val="000000"/>
                </a:solidFill>
              </a:rPr>
              <a:t>Use the &lt;noscript&gt; element to alert users with browsers that have scripting disabled.</a:t>
            </a:r>
            <a:endParaRPr lang="en-US" b="0" kern="0" dirty="0">
              <a:solidFill>
                <a:srgbClr val="000000"/>
              </a:solidFill>
            </a:endParaRPr>
          </a:p>
        </p:txBody>
      </p:sp>
      <p:sp>
        <p:nvSpPr>
          <p:cNvPr id="5" name="Rectangle 4">
            <a:extLst>
              <a:ext uri="{FF2B5EF4-FFF2-40B4-BE49-F238E27FC236}">
                <a16:creationId xmlns:a16="http://schemas.microsoft.com/office/drawing/2014/main" xmlns="" id="{4A578DD6-0193-4D4F-9C4F-74C7763755FE}"/>
              </a:ext>
            </a:extLst>
          </p:cNvPr>
          <p:cNvSpPr/>
          <p:nvPr/>
        </p:nvSpPr>
        <p:spPr bwMode="auto">
          <a:xfrm>
            <a:off x="642028" y="2937756"/>
            <a:ext cx="7334655"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&lt;script type="text/javascript" src="alertme.js"&gt;&lt;/script&gt;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63556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18992-CB18-4643-9735-EF8E57AE2D9D}"/>
              </a:ext>
            </a:extLst>
          </p:cNvPr>
          <p:cNvSpPr>
            <a:spLocks noGrp="1"/>
          </p:cNvSpPr>
          <p:nvPr>
            <p:ph type="title"/>
          </p:nvPr>
        </p:nvSpPr>
        <p:spPr/>
        <p:txBody>
          <a:bodyPr/>
          <a:lstStyle/>
          <a:p>
            <a:r>
              <a:rPr lang="en-US"/>
              <a:t>Lesson 2: Overview of CSS</a:t>
            </a:r>
          </a:p>
        </p:txBody>
      </p:sp>
      <p:sp>
        <p:nvSpPr>
          <p:cNvPr id="3" name="Text Placeholder 2">
            <a:extLst>
              <a:ext uri="{FF2B5EF4-FFF2-40B4-BE49-F238E27FC236}">
                <a16:creationId xmlns:a16="http://schemas.microsoft.com/office/drawing/2014/main" xmlns="" id="{17373EBF-9780-4E14-B993-A1F7654D018D}"/>
              </a:ext>
            </a:extLst>
          </p:cNvPr>
          <p:cNvSpPr>
            <a:spLocks noGrp="1"/>
          </p:cNvSpPr>
          <p:nvPr>
            <p:ph type="body" idx="1"/>
          </p:nvPr>
        </p:nvSpPr>
        <p:spPr/>
        <p:txBody>
          <a:bodyPr/>
          <a:lstStyle/>
          <a:p>
            <a:r>
              <a:rPr lang="en-US"/>
              <a:t>Overview of CSS Syntax
How CSS Selectors Work
How HTML Inheritance and Cascading Styles Affect Styling
Adding Styles to An HTML Page</a:t>
            </a:r>
          </a:p>
        </p:txBody>
      </p:sp>
    </p:spTree>
    <p:extLst>
      <p:ext uri="{BB962C8B-B14F-4D97-AF65-F5344CB8AC3E}">
        <p14:creationId xmlns:p14="http://schemas.microsoft.com/office/powerpoint/2010/main" val="88250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43751-94BC-43D1-89B4-F3F95EE3E285}"/>
              </a:ext>
            </a:extLst>
          </p:cNvPr>
          <p:cNvSpPr>
            <a:spLocks noGrp="1"/>
          </p:cNvSpPr>
          <p:nvPr>
            <p:ph type="title"/>
          </p:nvPr>
        </p:nvSpPr>
        <p:spPr/>
        <p:txBody>
          <a:bodyPr/>
          <a:lstStyle/>
          <a:p>
            <a:r>
              <a:rPr lang="en-US"/>
              <a:t>Overview of CSS Syntax</a:t>
            </a:r>
          </a:p>
        </p:txBody>
      </p:sp>
      <p:sp>
        <p:nvSpPr>
          <p:cNvPr id="4" name="Content Placeholder 2">
            <a:extLst>
              <a:ext uri="{FF2B5EF4-FFF2-40B4-BE49-F238E27FC236}">
                <a16:creationId xmlns:a16="http://schemas.microsoft.com/office/drawing/2014/main" xmlns="" id="{659E90CC-78EE-4D09-B07A-AD57D76442C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All CSS rules have the same syntax:</a:t>
            </a:r>
          </a:p>
          <a:p>
            <a:pPr marL="0" lvl="0" indent="0">
              <a:buNone/>
            </a:pPr>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Comments are </a:t>
            </a:r>
            <a:br>
              <a:rPr lang="en-US" b="0" kern="0">
                <a:solidFill>
                  <a:srgbClr val="000000"/>
                </a:solidFill>
              </a:rPr>
            </a:br>
            <a:r>
              <a:rPr lang="en-US" b="0" kern="0">
                <a:solidFill>
                  <a:srgbClr val="000000"/>
                </a:solidFill>
              </a:rPr>
              <a:t>enclosed in /* … */ </a:t>
            </a:r>
            <a:br>
              <a:rPr lang="en-US" b="0" kern="0">
                <a:solidFill>
                  <a:srgbClr val="000000"/>
                </a:solidFill>
              </a:rPr>
            </a:br>
            <a:r>
              <a:rPr lang="en-US" b="0" kern="0">
                <a:solidFill>
                  <a:srgbClr val="000000"/>
                </a:solidFill>
              </a:rPr>
              <a:t>delimiters</a:t>
            </a:r>
          </a:p>
          <a:p>
            <a:pPr marL="0" lvl="0" indent="0">
              <a:buNone/>
            </a:pPr>
            <a:endParaRPr lang="en-US" b="0" kern="0" dirty="0">
              <a:solidFill>
                <a:srgbClr val="000000"/>
              </a:solidFill>
            </a:endParaRPr>
          </a:p>
        </p:txBody>
      </p:sp>
      <p:sp>
        <p:nvSpPr>
          <p:cNvPr id="5" name="Rectangle 4">
            <a:extLst>
              <a:ext uri="{FF2B5EF4-FFF2-40B4-BE49-F238E27FC236}">
                <a16:creationId xmlns:a16="http://schemas.microsoft.com/office/drawing/2014/main" xmlns="" id="{C11116B2-0139-4AB0-BE03-A2E478AF930D}"/>
              </a:ext>
            </a:extLst>
          </p:cNvPr>
          <p:cNvSpPr/>
          <p:nvPr/>
        </p:nvSpPr>
        <p:spPr bwMode="auto">
          <a:xfrm>
            <a:off x="533400" y="1752600"/>
            <a:ext cx="4419600" cy="1981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selector {</a:t>
            </a:r>
          </a:p>
          <a:p>
            <a:pPr lvl="0"/>
            <a:r>
              <a:rPr lang="en-US" b="0">
                <a:solidFill>
                  <a:srgbClr val="000000"/>
                </a:solidFill>
                <a:latin typeface="Lucida Sans Unicode" pitchFamily="34" charset="0"/>
                <a:cs typeface="Lucida Sans Unicode" pitchFamily="34" charset="0"/>
              </a:rPr>
              <a:t>  property1:value;</a:t>
            </a:r>
          </a:p>
          <a:p>
            <a:pPr lvl="0"/>
            <a:r>
              <a:rPr lang="en-US" b="0">
                <a:solidFill>
                  <a:srgbClr val="000000"/>
                </a:solidFill>
                <a:latin typeface="Lucida Sans Unicode" pitchFamily="34" charset="0"/>
                <a:cs typeface="Lucida Sans Unicode" pitchFamily="34" charset="0"/>
              </a:rPr>
              <a:t>  property2:value;</a:t>
            </a:r>
          </a:p>
          <a:p>
            <a:pPr lvl="0"/>
            <a:r>
              <a:rPr lang="en-US" b="0">
                <a:solidFill>
                  <a:srgbClr val="000000"/>
                </a:solidFill>
                <a:latin typeface="Lucida Sans Unicode" pitchFamily="34" charset="0"/>
                <a:cs typeface="Lucida Sans Unicode" pitchFamily="34" charset="0"/>
              </a:rPr>
              <a:t>  ..</a:t>
            </a:r>
          </a:p>
          <a:p>
            <a:pPr lvl="0"/>
            <a:r>
              <a:rPr lang="en-US" b="0">
                <a:solidFill>
                  <a:srgbClr val="000000"/>
                </a:solidFill>
                <a:latin typeface="Lucida Sans Unicode" pitchFamily="34" charset="0"/>
                <a:cs typeface="Lucida Sans Unicode" pitchFamily="34" charset="0"/>
              </a:rPr>
              <a:t>  propertyN:value;</a:t>
            </a:r>
          </a:p>
          <a:p>
            <a:pPr lvl="0"/>
            <a:r>
              <a:rPr lang="en-US" b="0">
                <a:solidFill>
                  <a:srgbClr val="000000"/>
                </a:solidFill>
                <a:latin typeface="Lucida Sans Unicode" pitchFamily="34" charset="0"/>
                <a:cs typeface="Lucida Sans Unicode" pitchFamily="34" charset="0"/>
              </a:rPr>
              <a:t>}</a:t>
            </a:r>
            <a:endParaRPr lang="en-US" b="0" dirty="0">
              <a:solidFill>
                <a:srgbClr val="000000"/>
              </a:solidFill>
              <a:latin typeface="Lucida Sans Unicode" pitchFamily="34" charset="0"/>
              <a:cs typeface="Lucida Sans Unicode" pitchFamily="34" charset="0"/>
            </a:endParaRPr>
          </a:p>
        </p:txBody>
      </p:sp>
      <p:sp>
        <p:nvSpPr>
          <p:cNvPr id="6" name="Rectangle 5">
            <a:extLst>
              <a:ext uri="{FF2B5EF4-FFF2-40B4-BE49-F238E27FC236}">
                <a16:creationId xmlns:a16="http://schemas.microsoft.com/office/drawing/2014/main" xmlns="" id="{E787A244-5108-46E6-B1AF-1E49CC60CDAB}"/>
              </a:ext>
            </a:extLst>
          </p:cNvPr>
          <p:cNvSpPr/>
          <p:nvPr/>
        </p:nvSpPr>
        <p:spPr bwMode="auto">
          <a:xfrm>
            <a:off x="4648200" y="4114800"/>
            <a:ext cx="4191000" cy="2209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 Targets level 1 headings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h1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font-size: 42px;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color: pink;</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font-family: 'Segoe UI';</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10255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20e608d-c924-4f60-be14-8bddb2daccd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C1701-E55C-4A1F-9749-BB7FC16CC1D9}"/>
              </a:ext>
            </a:extLst>
          </p:cNvPr>
          <p:cNvSpPr>
            <a:spLocks noGrp="1"/>
          </p:cNvSpPr>
          <p:nvPr>
            <p:ph type="title"/>
          </p:nvPr>
        </p:nvSpPr>
        <p:spPr/>
        <p:txBody>
          <a:bodyPr/>
          <a:lstStyle/>
          <a:p>
            <a:r>
              <a:rPr lang="en-US"/>
              <a:t>How CSS Selectors Work</a:t>
            </a:r>
          </a:p>
        </p:txBody>
      </p:sp>
      <p:sp>
        <p:nvSpPr>
          <p:cNvPr id="4" name="Content Placeholder 2">
            <a:extLst>
              <a:ext uri="{FF2B5EF4-FFF2-40B4-BE49-F238E27FC236}">
                <a16:creationId xmlns:a16="http://schemas.microsoft.com/office/drawing/2014/main" xmlns="" id="{47441015-8AB9-4257-9483-0D5BEF86F19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three basic CSS selectors</a:t>
            </a:r>
          </a:p>
          <a:p>
            <a:pPr lvl="1"/>
            <a:r>
              <a:rPr lang="en-US" b="0" kern="0">
                <a:solidFill>
                  <a:srgbClr val="000000"/>
                </a:solidFill>
              </a:rPr>
              <a:t>The element selector:  h2{}</a:t>
            </a:r>
          </a:p>
          <a:p>
            <a:pPr lvl="1"/>
            <a:r>
              <a:rPr lang="en-US" b="0" kern="0">
                <a:solidFill>
                  <a:srgbClr val="000000"/>
                </a:solidFill>
              </a:rPr>
              <a:t>The class selector:  .myClass {}</a:t>
            </a:r>
          </a:p>
          <a:p>
            <a:pPr lvl="1"/>
            <a:r>
              <a:rPr lang="en-US" b="0" kern="0">
                <a:solidFill>
                  <a:srgbClr val="000000"/>
                </a:solidFill>
              </a:rPr>
              <a:t>The id selector:   #thisId {}</a:t>
            </a:r>
          </a:p>
          <a:p>
            <a:pPr lvl="1"/>
            <a:endParaRPr lang="en-US" b="0" kern="0">
              <a:solidFill>
                <a:srgbClr val="000000"/>
              </a:solidFill>
            </a:endParaRPr>
          </a:p>
          <a:p>
            <a:pPr lvl="0"/>
            <a:r>
              <a:rPr lang="en-US" b="0" kern="0">
                <a:solidFill>
                  <a:srgbClr val="000000"/>
                </a:solidFill>
              </a:rPr>
              <a:t>CSS selectors can be combined to create more specific rules</a:t>
            </a:r>
          </a:p>
          <a:p>
            <a:pPr lvl="0"/>
            <a:r>
              <a:rPr lang="en-US" b="0" kern="0">
                <a:solidFill>
                  <a:srgbClr val="000000"/>
                </a:solidFill>
              </a:rPr>
              <a:t>The wildcard * selector returns the set of all elements</a:t>
            </a:r>
          </a:p>
          <a:p>
            <a:pPr lvl="0"/>
            <a:r>
              <a:rPr lang="en-US" b="0" kern="0">
                <a:solidFill>
                  <a:srgbClr val="000000"/>
                </a:solidFill>
              </a:rPr>
              <a:t>Use […] to refine selectors based on attribute values </a:t>
            </a:r>
            <a:endParaRPr lang="en-US" b="0" kern="0" dirty="0">
              <a:solidFill>
                <a:srgbClr val="000000"/>
              </a:solidFill>
            </a:endParaRPr>
          </a:p>
        </p:txBody>
      </p:sp>
    </p:spTree>
    <p:extLst>
      <p:ext uri="{BB962C8B-B14F-4D97-AF65-F5344CB8AC3E}">
        <p14:creationId xmlns:p14="http://schemas.microsoft.com/office/powerpoint/2010/main" val="138482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8a88488-fe23-4232-8922-38ee1357bf6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CBB15-75AB-4619-8984-11A763FD147F}"/>
              </a:ext>
            </a:extLst>
          </p:cNvPr>
          <p:cNvSpPr>
            <a:spLocks noGrp="1"/>
          </p:cNvSpPr>
          <p:nvPr>
            <p:ph type="title"/>
          </p:nvPr>
        </p:nvSpPr>
        <p:spPr/>
        <p:txBody>
          <a:bodyPr/>
          <a:lstStyle/>
          <a:p>
            <a:r>
              <a:rPr lang="en-US"/>
              <a:t>How HTML Inheritance and Cascading Styles Affect Styling</a:t>
            </a:r>
          </a:p>
        </p:txBody>
      </p:sp>
      <p:sp>
        <p:nvSpPr>
          <p:cNvPr id="4" name="Content Placeholder 2">
            <a:extLst>
              <a:ext uri="{FF2B5EF4-FFF2-40B4-BE49-F238E27FC236}">
                <a16:creationId xmlns:a16="http://schemas.microsoft.com/office/drawing/2014/main" xmlns="" id="{9A340EB2-1702-40B1-B225-0B2D8C64CA2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HTML inheritance and the CSS cascade mechanism govern how browsers apply style rules</a:t>
            </a:r>
          </a:p>
          <a:p>
            <a:pPr lvl="0"/>
            <a:endParaRPr lang="en-US" b="0" kern="0">
              <a:solidFill>
                <a:srgbClr val="000000"/>
              </a:solidFill>
            </a:endParaRPr>
          </a:p>
          <a:p>
            <a:pPr lvl="0"/>
            <a:r>
              <a:rPr lang="en-US" b="0" kern="0">
                <a:solidFill>
                  <a:srgbClr val="000000"/>
                </a:solidFill>
              </a:rPr>
              <a:t>HTML inheritance determines which style properties an element inherits from its parent</a:t>
            </a:r>
          </a:p>
          <a:p>
            <a:pPr lvl="0"/>
            <a:endParaRPr lang="en-US" b="0" kern="0">
              <a:solidFill>
                <a:srgbClr val="000000"/>
              </a:solidFill>
            </a:endParaRPr>
          </a:p>
          <a:p>
            <a:pPr lvl="0"/>
            <a:r>
              <a:rPr lang="en-US" b="0" kern="0">
                <a:solidFill>
                  <a:srgbClr val="000000"/>
                </a:solidFill>
              </a:rPr>
              <a:t>The cascade mechanism determines how style properties are applied when conflicting rules apply to the same element</a:t>
            </a:r>
            <a:endParaRPr lang="en-US" b="0" kern="0" dirty="0">
              <a:solidFill>
                <a:srgbClr val="000000"/>
              </a:solidFill>
            </a:endParaRPr>
          </a:p>
        </p:txBody>
      </p:sp>
    </p:spTree>
    <p:extLst>
      <p:ext uri="{BB962C8B-B14F-4D97-AF65-F5344CB8AC3E}">
        <p14:creationId xmlns:p14="http://schemas.microsoft.com/office/powerpoint/2010/main" val="112047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CAF8A-C7FA-4BB7-9DE4-4182E1E0058C}"/>
              </a:ext>
            </a:extLst>
          </p:cNvPr>
          <p:cNvSpPr>
            <a:spLocks noGrp="1"/>
          </p:cNvSpPr>
          <p:nvPr>
            <p:ph type="title"/>
          </p:nvPr>
        </p:nvSpPr>
        <p:spPr/>
        <p:txBody>
          <a:bodyPr/>
          <a:lstStyle/>
          <a:p>
            <a:r>
              <a:rPr lang="en-US"/>
              <a:t>Adding Styles to An HTML Page</a:t>
            </a:r>
          </a:p>
        </p:txBody>
      </p:sp>
      <p:sp>
        <p:nvSpPr>
          <p:cNvPr id="4" name="Content Placeholder 2">
            <a:extLst>
              <a:ext uri="{FF2B5EF4-FFF2-40B4-BE49-F238E27FC236}">
                <a16:creationId xmlns:a16="http://schemas.microsoft.com/office/drawing/2014/main" xmlns="" id="{412822D6-00EC-4E6E-B9BF-1AA5B09B626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Use an element's style </a:t>
            </a:r>
            <a:br>
              <a:rPr lang="en-GB" b="0" kern="0">
                <a:solidFill>
                  <a:srgbClr val="000000"/>
                </a:solidFill>
              </a:rPr>
            </a:br>
            <a:r>
              <a:rPr lang="en-GB" b="0" kern="0">
                <a:solidFill>
                  <a:srgbClr val="000000"/>
                </a:solidFill>
              </a:rPr>
              <a:t>attribute to define styles </a:t>
            </a:r>
            <a:br>
              <a:rPr lang="en-GB" b="0" kern="0">
                <a:solidFill>
                  <a:srgbClr val="000000"/>
                </a:solidFill>
              </a:rPr>
            </a:br>
            <a:r>
              <a:rPr lang="en-GB" b="0" kern="0">
                <a:solidFill>
                  <a:srgbClr val="000000"/>
                </a:solidFill>
              </a:rPr>
              <a:t>specific to that element:</a:t>
            </a:r>
          </a:p>
          <a:p>
            <a:pPr lvl="0"/>
            <a:endParaRPr lang="en-GB" b="0" kern="0">
              <a:solidFill>
                <a:srgbClr val="000000"/>
              </a:solidFill>
            </a:endParaRPr>
          </a:p>
          <a:p>
            <a:pPr lvl="0"/>
            <a:r>
              <a:rPr lang="en-GB" b="0" kern="0">
                <a:solidFill>
                  <a:srgbClr val="000000"/>
                </a:solidFill>
              </a:rPr>
              <a:t>Use the &lt;style&gt; element in</a:t>
            </a:r>
            <a:br>
              <a:rPr lang="en-GB" b="0" kern="0">
                <a:solidFill>
                  <a:srgbClr val="000000"/>
                </a:solidFill>
              </a:rPr>
            </a:br>
            <a:r>
              <a:rPr lang="en-GB" b="0" kern="0">
                <a:solidFill>
                  <a:srgbClr val="000000"/>
                </a:solidFill>
              </a:rPr>
              <a:t> the &lt;head&gt; to include </a:t>
            </a:r>
            <a:br>
              <a:rPr lang="en-GB" b="0" kern="0">
                <a:solidFill>
                  <a:srgbClr val="000000"/>
                </a:solidFill>
              </a:rPr>
            </a:br>
            <a:r>
              <a:rPr lang="en-GB" b="0" kern="0">
                <a:solidFill>
                  <a:srgbClr val="000000"/>
                </a:solidFill>
              </a:rPr>
              <a:t>styles specific to a page:</a:t>
            </a:r>
          </a:p>
          <a:p>
            <a:pPr lvl="0"/>
            <a:endParaRPr lang="en-GB" b="0" kern="0">
              <a:solidFill>
                <a:srgbClr val="000000"/>
              </a:solidFill>
            </a:endParaRPr>
          </a:p>
          <a:p>
            <a:pPr lvl="0"/>
            <a:r>
              <a:rPr lang="en-US" b="0" kern="0">
                <a:solidFill>
                  <a:srgbClr val="000000"/>
                </a:solidFill>
              </a:rPr>
              <a:t>Use the &lt;link&gt; element to reference an external style sheet:</a:t>
            </a:r>
          </a:p>
          <a:p>
            <a:pPr lvl="0"/>
            <a:endParaRPr lang="en-GB" b="0" kern="0" dirty="0">
              <a:solidFill>
                <a:srgbClr val="000000"/>
              </a:solidFill>
            </a:endParaRPr>
          </a:p>
        </p:txBody>
      </p:sp>
      <p:sp>
        <p:nvSpPr>
          <p:cNvPr id="5" name="Rectangle 4">
            <a:extLst>
              <a:ext uri="{FF2B5EF4-FFF2-40B4-BE49-F238E27FC236}">
                <a16:creationId xmlns:a16="http://schemas.microsoft.com/office/drawing/2014/main" xmlns="" id="{8562830C-2225-4CE3-BE6B-80B717F72D3D}"/>
              </a:ext>
            </a:extLst>
          </p:cNvPr>
          <p:cNvSpPr/>
          <p:nvPr/>
        </p:nvSpPr>
        <p:spPr bwMode="auto">
          <a:xfrm>
            <a:off x="76200" y="5791200"/>
            <a:ext cx="8915400" cy="60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GB" b="0">
                <a:solidFill>
                  <a:srgbClr val="000000"/>
                </a:solidFill>
                <a:latin typeface="Lucida Sans Unicode" pitchFamily="34" charset="0"/>
                <a:cs typeface="Lucida Sans Unicode" pitchFamily="34" charset="0"/>
              </a:rPr>
              <a:t>&lt;link rel="stylesheet" type="text/css" href="mystyles.css" media="screen"&gt;</a:t>
            </a:r>
            <a:endParaRPr lang="en-GB" b="0" dirty="0">
              <a:solidFill>
                <a:srgbClr val="000000"/>
              </a:solidFill>
            </a:endParaRPr>
          </a:p>
        </p:txBody>
      </p:sp>
      <p:sp>
        <p:nvSpPr>
          <p:cNvPr id="6" name="Rectangle 5">
            <a:extLst>
              <a:ext uri="{FF2B5EF4-FFF2-40B4-BE49-F238E27FC236}">
                <a16:creationId xmlns:a16="http://schemas.microsoft.com/office/drawing/2014/main" xmlns="" id="{88C8F15D-2CD6-4265-B911-235A46E629BC}"/>
              </a:ext>
            </a:extLst>
          </p:cNvPr>
          <p:cNvSpPr/>
          <p:nvPr/>
        </p:nvSpPr>
        <p:spPr bwMode="auto">
          <a:xfrm>
            <a:off x="5257800" y="2928026"/>
            <a:ext cx="3352800"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GB" b="0">
                <a:solidFill>
                  <a:srgbClr val="000000"/>
                </a:solidFill>
                <a:latin typeface="Lucida Sans Unicode" pitchFamily="34" charset="0"/>
                <a:cs typeface="Lucida Sans Unicode" pitchFamily="34" charset="0"/>
              </a:rPr>
              <a:t>&lt;style type="text/css"&gt;</a:t>
            </a:r>
          </a:p>
          <a:p>
            <a:pPr lvl="0"/>
            <a:r>
              <a:rPr lang="en-GB" b="0">
                <a:solidFill>
                  <a:srgbClr val="000000"/>
                </a:solidFill>
                <a:latin typeface="Lucida Sans Unicode" pitchFamily="34" charset="0"/>
                <a:cs typeface="Lucida Sans Unicode" pitchFamily="34" charset="0"/>
              </a:rPr>
              <a:t>    p { color: blue; }</a:t>
            </a:r>
          </a:p>
          <a:p>
            <a:pPr lvl="0"/>
            <a:r>
              <a:rPr lang="en-GB" b="0">
                <a:solidFill>
                  <a:srgbClr val="000000"/>
                </a:solidFill>
                <a:latin typeface="Lucida Sans Unicode" pitchFamily="34" charset="0"/>
                <a:cs typeface="Lucida Sans Unicode" pitchFamily="34" charset="0"/>
              </a:rPr>
              <a:t>&lt;/style&gt;</a:t>
            </a:r>
            <a:endParaRPr lang="en-GB" b="0" dirty="0">
              <a:solidFill>
                <a:srgbClr val="000000"/>
              </a:solidFill>
            </a:endParaRPr>
          </a:p>
        </p:txBody>
      </p:sp>
      <p:sp>
        <p:nvSpPr>
          <p:cNvPr id="7" name="Rectangle 6">
            <a:extLst>
              <a:ext uri="{FF2B5EF4-FFF2-40B4-BE49-F238E27FC236}">
                <a16:creationId xmlns:a16="http://schemas.microsoft.com/office/drawing/2014/main" xmlns="" id="{8A1F231B-AF7C-4854-92EB-8CE0BCF1596E}"/>
              </a:ext>
            </a:extLst>
          </p:cNvPr>
          <p:cNvSpPr/>
          <p:nvPr/>
        </p:nvSpPr>
        <p:spPr bwMode="auto">
          <a:xfrm>
            <a:off x="5256179" y="1066800"/>
            <a:ext cx="3354421"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&lt;p style=</a:t>
            </a:r>
            <a:r>
              <a:rPr lang="en-GB" b="0">
                <a:solidFill>
                  <a:srgbClr val="000000"/>
                </a:solidFill>
                <a:latin typeface="Lucida Sans Unicode" pitchFamily="34" charset="0"/>
                <a:cs typeface="Lucida Sans Unicode" pitchFamily="34" charset="0"/>
              </a:rPr>
              <a:t>"</a:t>
            </a:r>
            <a:r>
              <a:rPr lang="en-US" b="0">
                <a:solidFill>
                  <a:srgbClr val="000000"/>
                </a:solidFill>
                <a:latin typeface="Lucida Sans Unicode" pitchFamily="34" charset="0"/>
                <a:cs typeface="Lucida Sans Unicode" pitchFamily="34" charset="0"/>
              </a:rPr>
              <a:t>color:blue;</a:t>
            </a:r>
            <a:r>
              <a:rPr lang="en-GB" b="0">
                <a:solidFill>
                  <a:srgbClr val="000000"/>
                </a:solidFill>
                <a:latin typeface="Lucida Sans Unicode" pitchFamily="34" charset="0"/>
                <a:cs typeface="Lucida Sans Unicode" pitchFamily="34" charset="0"/>
              </a:rPr>
              <a:t>"</a:t>
            </a:r>
            <a:r>
              <a:rPr lang="en-US" b="0">
                <a:solidFill>
                  <a:srgbClr val="000000"/>
                </a:solidFill>
                <a:latin typeface="Lucida Sans Unicode" pitchFamily="34" charset="0"/>
                <a:cs typeface="Lucida Sans Unicode" pitchFamily="34" charset="0"/>
              </a:rPr>
              <a:t>&gt;</a:t>
            </a:r>
            <a:br>
              <a:rPr lang="en-US" b="0">
                <a:solidFill>
                  <a:srgbClr val="000000"/>
                </a:solidFill>
                <a:latin typeface="Lucida Sans Unicode" pitchFamily="34" charset="0"/>
                <a:cs typeface="Lucida Sans Unicode" pitchFamily="34" charset="0"/>
              </a:rPr>
            </a:br>
            <a:r>
              <a:rPr lang="en-US" b="0">
                <a:solidFill>
                  <a:srgbClr val="000000"/>
                </a:solidFill>
                <a:latin typeface="Lucida Sans Unicode" pitchFamily="34" charset="0"/>
                <a:cs typeface="Lucida Sans Unicode" pitchFamily="34" charset="0"/>
              </a:rPr>
              <a:t>some text &lt;/p&gt;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93509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D3449-D513-42CF-81AC-3506623BE923}"/>
              </a:ext>
            </a:extLst>
          </p:cNvPr>
          <p:cNvSpPr>
            <a:spLocks noGrp="1"/>
          </p:cNvSpPr>
          <p:nvPr>
            <p:ph type="title"/>
          </p:nvPr>
        </p:nvSpPr>
        <p:spPr/>
        <p:txBody>
          <a:bodyPr/>
          <a:lstStyle/>
          <a:p>
            <a:r>
              <a:rPr lang="en-US"/>
              <a:t>Lesson 3: Creating a Web Application by Using Visual Studio 2017</a:t>
            </a:r>
          </a:p>
        </p:txBody>
      </p:sp>
      <p:sp>
        <p:nvSpPr>
          <p:cNvPr id="3" name="Text Placeholder 2">
            <a:extLst>
              <a:ext uri="{FF2B5EF4-FFF2-40B4-BE49-F238E27FC236}">
                <a16:creationId xmlns:a16="http://schemas.microsoft.com/office/drawing/2014/main" xmlns="" id="{DBDE0933-4DDE-4CA8-BB8B-768B9E12339B}"/>
              </a:ext>
            </a:extLst>
          </p:cNvPr>
          <p:cNvSpPr>
            <a:spLocks noGrp="1"/>
          </p:cNvSpPr>
          <p:nvPr>
            <p:ph type="body" idx="1"/>
          </p:nvPr>
        </p:nvSpPr>
        <p:spPr/>
        <p:txBody>
          <a:bodyPr/>
          <a:lstStyle/>
          <a:p>
            <a:r>
              <a:rPr lang="en-US" dirty="0"/>
              <a:t>Developing Web Applications by Using Visual Studio 2017
Demonstration: Creating </a:t>
            </a:r>
            <a:r>
              <a:rPr lang="en-US"/>
              <a:t>a Website </a:t>
            </a:r>
            <a:r>
              <a:rPr lang="en-US" dirty="0"/>
              <a:t>by Using Visual Studio 2017
Using the Microsoft Edge F12 Developer Tools
Demonstration: Exploring the Contoso Conference Application</a:t>
            </a:r>
          </a:p>
        </p:txBody>
      </p:sp>
    </p:spTree>
    <p:extLst>
      <p:ext uri="{BB962C8B-B14F-4D97-AF65-F5344CB8AC3E}">
        <p14:creationId xmlns:p14="http://schemas.microsoft.com/office/powerpoint/2010/main" val="41005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0c1340c-cfee-4771-9641-0fcad902070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B9A5D-8378-48EA-8DDF-63EF8E090F28}"/>
              </a:ext>
            </a:extLst>
          </p:cNvPr>
          <p:cNvSpPr>
            <a:spLocks noGrp="1"/>
          </p:cNvSpPr>
          <p:nvPr>
            <p:ph type="title"/>
          </p:nvPr>
        </p:nvSpPr>
        <p:spPr/>
        <p:txBody>
          <a:bodyPr/>
          <a:lstStyle/>
          <a:p>
            <a:r>
              <a:rPr lang="en-US"/>
              <a:t>Developing Web Applications by Using Visual Studio 2017</a:t>
            </a:r>
          </a:p>
        </p:txBody>
      </p:sp>
      <p:sp>
        <p:nvSpPr>
          <p:cNvPr id="4" name="Content Placeholder 2">
            <a:extLst>
              <a:ext uri="{FF2B5EF4-FFF2-40B4-BE49-F238E27FC236}">
                <a16:creationId xmlns:a16="http://schemas.microsoft.com/office/drawing/2014/main" xmlns="" id="{CC4B7792-76F8-4847-AD72-A13B45F1C74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Visual Studio 2017 provides tools for:</a:t>
            </a:r>
          </a:p>
          <a:p>
            <a:pPr lvl="1"/>
            <a:r>
              <a:rPr lang="en-US" b="0" kern="0">
                <a:solidFill>
                  <a:srgbClr val="000000"/>
                </a:solidFill>
              </a:rPr>
              <a:t>Creating a web application project, and adding folders to structure the content</a:t>
            </a:r>
          </a:p>
          <a:p>
            <a:pPr lvl="1"/>
            <a:r>
              <a:rPr lang="en-US" b="0" kern="0">
                <a:solidFill>
                  <a:srgbClr val="000000"/>
                </a:solidFill>
              </a:rPr>
              <a:t>Debugging JavaScript code, examining and modifying variables, and viewing the call stack</a:t>
            </a:r>
          </a:p>
          <a:p>
            <a:pPr lvl="1"/>
            <a:r>
              <a:rPr lang="en-US" b="0" kern="0">
                <a:solidFill>
                  <a:srgbClr val="000000"/>
                </a:solidFill>
              </a:rPr>
              <a:t>Deploying a web application to a web server or to the cloud</a:t>
            </a:r>
          </a:p>
          <a:p>
            <a:pPr lvl="0"/>
            <a:endParaRPr lang="en-US" b="0" kern="0">
              <a:solidFill>
                <a:srgbClr val="000000"/>
              </a:solidFill>
            </a:endParaRPr>
          </a:p>
          <a:p>
            <a:pPr lvl="0"/>
            <a:r>
              <a:rPr lang="en-US" b="0" kern="0">
                <a:solidFill>
                  <a:srgbClr val="000000"/>
                </a:solidFill>
              </a:rPr>
              <a:t>Visual Studio 2017 features include:</a:t>
            </a:r>
          </a:p>
          <a:p>
            <a:pPr lvl="1"/>
            <a:r>
              <a:rPr lang="en-US" b="0" kern="0">
                <a:solidFill>
                  <a:srgbClr val="000000"/>
                </a:solidFill>
              </a:rPr>
              <a:t>Full support for HTML5</a:t>
            </a:r>
          </a:p>
          <a:p>
            <a:pPr lvl="1"/>
            <a:r>
              <a:rPr lang="en-US" b="0" kern="0">
                <a:solidFill>
                  <a:srgbClr val="000000"/>
                </a:solidFill>
              </a:rPr>
              <a:t>IntelliSense for JavaScript code</a:t>
            </a:r>
          </a:p>
          <a:p>
            <a:pPr lvl="1"/>
            <a:r>
              <a:rPr lang="en-US" b="0" kern="0">
                <a:solidFill>
                  <a:srgbClr val="000000"/>
                </a:solidFill>
              </a:rPr>
              <a:t>Support for CSS3 properties and values</a:t>
            </a:r>
          </a:p>
          <a:p>
            <a:pPr lvl="1"/>
            <a:r>
              <a:rPr lang="en-US" b="0" kern="0">
                <a:solidFill>
                  <a:srgbClr val="000000"/>
                </a:solidFill>
              </a:rPr>
              <a:t>CSS color picker</a:t>
            </a:r>
          </a:p>
          <a:p>
            <a:pPr lvl="1"/>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5746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d62fa05-64d6-4fea-92f5-4e23e9ddee7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007672-2EE5-4AA1-9EDC-91BE6552D978}"/>
              </a:ext>
            </a:extLst>
          </p:cNvPr>
          <p:cNvSpPr>
            <a:spLocks noGrp="1"/>
          </p:cNvSpPr>
          <p:nvPr>
            <p:ph type="title"/>
          </p:nvPr>
        </p:nvSpPr>
        <p:spPr/>
        <p:txBody>
          <a:bodyPr/>
          <a:lstStyle/>
          <a:p>
            <a:r>
              <a:rPr lang="en-US" dirty="0"/>
              <a:t>Demonstration: Creating a Website by Using Visual Studio 2017</a:t>
            </a:r>
          </a:p>
        </p:txBody>
      </p:sp>
      <p:sp>
        <p:nvSpPr>
          <p:cNvPr id="4" name="Content Placeholder 2">
            <a:extLst>
              <a:ext uri="{FF2B5EF4-FFF2-40B4-BE49-F238E27FC236}">
                <a16:creationId xmlns:a16="http://schemas.microsoft.com/office/drawing/2014/main" xmlns="" id="{7E18E422-4BFA-4300-BB4D-B85303E7D8A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0"/>
            <a:r>
              <a:rPr lang="en-US" b="0" kern="0">
                <a:solidFill>
                  <a:srgbClr val="000000"/>
                </a:solidFill>
              </a:rPr>
              <a:t>Create a Web Site Project</a:t>
            </a:r>
          </a:p>
          <a:p>
            <a:pPr lvl="0"/>
            <a:r>
              <a:rPr lang="en-US" b="0" kern="0">
                <a:solidFill>
                  <a:srgbClr val="000000"/>
                </a:solidFill>
              </a:rPr>
              <a:t>Add and Edit files in the Project</a:t>
            </a:r>
          </a:p>
          <a:p>
            <a:pPr lvl="0"/>
            <a:r>
              <a:rPr lang="en-US" b="0" kern="0">
                <a:solidFill>
                  <a:srgbClr val="000000"/>
                </a:solidFill>
              </a:rPr>
              <a:t>Run the Web Application</a:t>
            </a:r>
          </a:p>
          <a:p>
            <a:pPr lvl="0"/>
            <a:r>
              <a:rPr lang="en-US" b="0" kern="0">
                <a:solidFill>
                  <a:srgbClr val="000000"/>
                </a:solidFill>
              </a:rPr>
              <a:t>Modify the Live Application</a:t>
            </a:r>
          </a:p>
          <a:p>
            <a:pPr lvl="0"/>
            <a:endParaRPr lang="en-US" b="0" kern="0" dirty="0">
              <a:solidFill>
                <a:srgbClr val="000000"/>
              </a:solidFill>
            </a:endParaRPr>
          </a:p>
        </p:txBody>
      </p:sp>
    </p:spTree>
    <p:extLst>
      <p:ext uri="{BB962C8B-B14F-4D97-AF65-F5344CB8AC3E}">
        <p14:creationId xmlns:p14="http://schemas.microsoft.com/office/powerpoint/2010/main" val="2416343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E738D3-45DB-408A-9125-06DA2190A7A5}"/>
              </a:ext>
            </a:extLst>
          </p:cNvPr>
          <p:cNvSpPr>
            <a:spLocks noGrp="1"/>
          </p:cNvSpPr>
          <p:nvPr>
            <p:ph type="title"/>
          </p:nvPr>
        </p:nvSpPr>
        <p:spPr/>
        <p:txBody>
          <a:bodyPr/>
          <a:lstStyle/>
          <a:p>
            <a:r>
              <a:rPr lang="en-US"/>
              <a:t>Using the Microsoft Edge F12 Developer Tools</a:t>
            </a:r>
          </a:p>
        </p:txBody>
      </p:sp>
      <p:sp>
        <p:nvSpPr>
          <p:cNvPr id="4" name="Text Placeholder 4">
            <a:extLst>
              <a:ext uri="{FF2B5EF4-FFF2-40B4-BE49-F238E27FC236}">
                <a16:creationId xmlns:a16="http://schemas.microsoft.com/office/drawing/2014/main" xmlns="" id="{7A128F37-DB8B-4C15-AB7E-4A85149F40EB}"/>
              </a:ext>
            </a:extLst>
          </p:cNvPr>
          <p:cNvSpPr txBox="1">
            <a:spLocks/>
          </p:cNvSpPr>
          <p:nvPr/>
        </p:nvSpPr>
        <p:spPr>
          <a:xfrm>
            <a:off x="429490" y="1074878"/>
            <a:ext cx="8458200" cy="469106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b="0" kern="0">
                <a:solidFill>
                  <a:srgbClr val="000000"/>
                </a:solidFill>
              </a:rPr>
              <a:t>The F12 Developer Tools enables developers to:</a:t>
            </a:r>
          </a:p>
          <a:p>
            <a:pPr marL="285750" lvl="0" indent="-285750"/>
            <a:r>
              <a:rPr lang="en-GB" sz="2200" b="0" kern="0">
                <a:solidFill>
                  <a:srgbClr val="000000"/>
                </a:solidFill>
              </a:rPr>
              <a:t>Inspect and validate HTML and CSS</a:t>
            </a:r>
          </a:p>
          <a:p>
            <a:pPr marL="285750" lvl="0" indent="-285750"/>
            <a:r>
              <a:rPr lang="en-GB" sz="2200" b="0" kern="0">
                <a:solidFill>
                  <a:srgbClr val="000000"/>
                </a:solidFill>
              </a:rPr>
              <a:t>Run and debug JavaScript code</a:t>
            </a:r>
          </a:p>
          <a:p>
            <a:pPr marL="285750" lvl="0" indent="-285750"/>
            <a:r>
              <a:rPr lang="en-GB" sz="2200" b="0" kern="0">
                <a:solidFill>
                  <a:srgbClr val="000000"/>
                </a:solidFill>
              </a:rPr>
              <a:t>Profile page </a:t>
            </a:r>
            <a:br>
              <a:rPr lang="en-GB" sz="2200" b="0" kern="0">
                <a:solidFill>
                  <a:srgbClr val="000000"/>
                </a:solidFill>
              </a:rPr>
            </a:br>
            <a:r>
              <a:rPr lang="en-GB" sz="2200" b="0" kern="0">
                <a:solidFill>
                  <a:srgbClr val="000000"/>
                </a:solidFill>
              </a:rPr>
              <a:t>load times</a:t>
            </a:r>
          </a:p>
          <a:p>
            <a:pPr marL="285750" lvl="0" indent="-285750"/>
            <a:r>
              <a:rPr lang="en-GB" sz="2200" b="0" kern="0">
                <a:solidFill>
                  <a:srgbClr val="000000"/>
                </a:solidFill>
              </a:rPr>
              <a:t>View a page </a:t>
            </a:r>
            <a:br>
              <a:rPr lang="en-GB" sz="2200" b="0" kern="0">
                <a:solidFill>
                  <a:srgbClr val="000000"/>
                </a:solidFill>
              </a:rPr>
            </a:br>
            <a:r>
              <a:rPr lang="en-GB" sz="2200" b="0" kern="0">
                <a:solidFill>
                  <a:srgbClr val="000000"/>
                </a:solidFill>
              </a:rPr>
              <a:t>as if it were </a:t>
            </a:r>
            <a:br>
              <a:rPr lang="en-GB" sz="2200" b="0" kern="0">
                <a:solidFill>
                  <a:srgbClr val="000000"/>
                </a:solidFill>
              </a:rPr>
            </a:br>
            <a:r>
              <a:rPr lang="en-GB" sz="2200" b="0" kern="0">
                <a:solidFill>
                  <a:srgbClr val="000000"/>
                </a:solidFill>
              </a:rPr>
              <a:t>being viewed</a:t>
            </a:r>
            <a:br>
              <a:rPr lang="en-GB" sz="2200" b="0" kern="0">
                <a:solidFill>
                  <a:srgbClr val="000000"/>
                </a:solidFill>
              </a:rPr>
            </a:br>
            <a:r>
              <a:rPr lang="en-GB" sz="2200" b="0" kern="0">
                <a:solidFill>
                  <a:srgbClr val="000000"/>
                </a:solidFill>
              </a:rPr>
              <a:t>in any version</a:t>
            </a:r>
            <a:br>
              <a:rPr lang="en-GB" sz="2200" b="0" kern="0">
                <a:solidFill>
                  <a:srgbClr val="000000"/>
                </a:solidFill>
              </a:rPr>
            </a:br>
            <a:r>
              <a:rPr lang="en-GB" sz="2200" b="0" kern="0">
                <a:solidFill>
                  <a:srgbClr val="000000"/>
                </a:solidFill>
              </a:rPr>
              <a:t>of Internet </a:t>
            </a:r>
            <a:br>
              <a:rPr lang="en-GB" sz="2200" b="0" kern="0">
                <a:solidFill>
                  <a:srgbClr val="000000"/>
                </a:solidFill>
              </a:rPr>
            </a:br>
            <a:r>
              <a:rPr lang="en-GB" sz="2200" b="0" kern="0">
                <a:solidFill>
                  <a:srgbClr val="000000"/>
                </a:solidFill>
              </a:rPr>
              <a:t>Explorer from </a:t>
            </a:r>
            <a:br>
              <a:rPr lang="en-GB" sz="2200" b="0" kern="0">
                <a:solidFill>
                  <a:srgbClr val="000000"/>
                </a:solidFill>
              </a:rPr>
            </a:br>
            <a:r>
              <a:rPr lang="en-GB" sz="2200" b="0" kern="0">
                <a:solidFill>
                  <a:srgbClr val="000000"/>
                </a:solidFill>
              </a:rPr>
              <a:t>v7.0 onwards</a:t>
            </a:r>
            <a:endParaRPr lang="en-GB" sz="2200" b="0" kern="0" dirty="0">
              <a:solidFill>
                <a:srgbClr val="000000"/>
              </a:solidFill>
            </a:endParaRPr>
          </a:p>
        </p:txBody>
      </p:sp>
      <p:pic>
        <p:nvPicPr>
          <p:cNvPr id="5" name="Picture 2" descr="A screen shot of Internet Explorer 10 showing the F12 Developer Tools window">
            <a:extLst>
              <a:ext uri="{FF2B5EF4-FFF2-40B4-BE49-F238E27FC236}">
                <a16:creationId xmlns:a16="http://schemas.microsoft.com/office/drawing/2014/main" xmlns="" id="{058FE73D-35AA-4B5A-80A7-9C5EB95E5D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667006" y="2667001"/>
            <a:ext cx="6413044"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6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D218F7-07CC-4F0D-9633-9E3E2A0EFE18}"/>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xmlns="" id="{6D54E52F-0B33-4CAA-885E-C0B94A9615A1}"/>
              </a:ext>
            </a:extLst>
          </p:cNvPr>
          <p:cNvSpPr>
            <a:spLocks noGrp="1"/>
          </p:cNvSpPr>
          <p:nvPr>
            <p:ph type="body" idx="1"/>
          </p:nvPr>
        </p:nvSpPr>
        <p:spPr/>
        <p:txBody>
          <a:bodyPr/>
          <a:lstStyle/>
          <a:p>
            <a:r>
              <a:rPr lang="en-US"/>
              <a:t>Overview of HTML
Overview of CSS
Creating a Web Application by Using Visual Studio 2017</a:t>
            </a:r>
          </a:p>
        </p:txBody>
      </p:sp>
    </p:spTree>
    <p:extLst>
      <p:ext uri="{BB962C8B-B14F-4D97-AF65-F5344CB8AC3E}">
        <p14:creationId xmlns:p14="http://schemas.microsoft.com/office/powerpoint/2010/main" val="74857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92ba82a-f4ac-41e3-9e03-6449a46a20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0A253-371C-4552-8D5C-20BBA36C47DA}"/>
              </a:ext>
            </a:extLst>
          </p:cNvPr>
          <p:cNvSpPr>
            <a:spLocks noGrp="1"/>
          </p:cNvSpPr>
          <p:nvPr>
            <p:ph type="title"/>
          </p:nvPr>
        </p:nvSpPr>
        <p:spPr/>
        <p:txBody>
          <a:bodyPr/>
          <a:lstStyle/>
          <a:p>
            <a:r>
              <a:rPr lang="en-US"/>
              <a:t>Demonstration: Exploring the Contoso Conference Application</a:t>
            </a:r>
          </a:p>
        </p:txBody>
      </p:sp>
      <p:sp>
        <p:nvSpPr>
          <p:cNvPr id="4" name="Content Placeholder 2">
            <a:extLst>
              <a:ext uri="{FF2B5EF4-FFF2-40B4-BE49-F238E27FC236}">
                <a16:creationId xmlns:a16="http://schemas.microsoft.com/office/drawing/2014/main" xmlns="" id="{F5016CCB-6ABC-49E7-8CBA-55A3738F974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 open the Contoso Conference application in Visual Studio, and how to run the application.</a:t>
            </a:r>
            <a:endParaRPr lang="en-US" b="0" kern="0" dirty="0">
              <a:solidFill>
                <a:srgbClr val="000000"/>
              </a:solidFill>
            </a:endParaRPr>
          </a:p>
        </p:txBody>
      </p:sp>
    </p:spTree>
    <p:extLst>
      <p:ext uri="{BB962C8B-B14F-4D97-AF65-F5344CB8AC3E}">
        <p14:creationId xmlns:p14="http://schemas.microsoft.com/office/powerpoint/2010/main" val="195383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C2938-0C0B-4F9D-A3A8-7D2E6ED17BE5}"/>
              </a:ext>
            </a:extLst>
          </p:cNvPr>
          <p:cNvSpPr>
            <a:spLocks noGrp="1"/>
          </p:cNvSpPr>
          <p:nvPr>
            <p:ph type="title"/>
          </p:nvPr>
        </p:nvSpPr>
        <p:spPr>
          <a:xfrm>
            <a:off x="460375" y="-2"/>
            <a:ext cx="8309552" cy="740664"/>
          </a:xfrm>
        </p:spPr>
        <p:txBody>
          <a:bodyPr/>
          <a:lstStyle/>
          <a:p>
            <a:r>
              <a:rPr lang="en-US" dirty="0"/>
              <a:t>Lab: Exploring the Contoso Conference Application</a:t>
            </a:r>
          </a:p>
        </p:txBody>
      </p:sp>
      <p:sp>
        <p:nvSpPr>
          <p:cNvPr id="3" name="Text Placeholder 2">
            <a:extLst>
              <a:ext uri="{FF2B5EF4-FFF2-40B4-BE49-F238E27FC236}">
                <a16:creationId xmlns:a16="http://schemas.microsoft.com/office/drawing/2014/main" xmlns="" id="{68A2C885-66ED-4FE1-A32B-100A3C569D6E}"/>
              </a:ext>
            </a:extLst>
          </p:cNvPr>
          <p:cNvSpPr>
            <a:spLocks noGrp="1"/>
          </p:cNvSpPr>
          <p:nvPr>
            <p:ph type="body" idx="1"/>
          </p:nvPr>
        </p:nvSpPr>
        <p:spPr/>
        <p:txBody>
          <a:bodyPr/>
          <a:lstStyle/>
          <a:p>
            <a:r>
              <a:rPr lang="en-US"/>
              <a:t>Exercise 1: Exploring the Contoso Conference Application
Exercise 2: Examining and Modifying the Contoso Conference Application</a:t>
            </a:r>
          </a:p>
        </p:txBody>
      </p:sp>
      <p:sp>
        <p:nvSpPr>
          <p:cNvPr id="4" name="TextBox 3">
            <a:extLst>
              <a:ext uri="{FF2B5EF4-FFF2-40B4-BE49-F238E27FC236}">
                <a16:creationId xmlns:a16="http://schemas.microsoft.com/office/drawing/2014/main" xmlns="" id="{437BAC9B-292B-46DA-9017-739EE2DB3EBB}"/>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30 minutes</a:t>
            </a:r>
          </a:p>
        </p:txBody>
      </p:sp>
    </p:spTree>
    <p:extLst>
      <p:ext uri="{BB962C8B-B14F-4D97-AF65-F5344CB8AC3E}">
        <p14:creationId xmlns:p14="http://schemas.microsoft.com/office/powerpoint/2010/main" val="288492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B3719-41C4-4825-A05E-DFCC4DC34B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D05BD955-2477-4A84-B24D-A19E7C9E25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24998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8C923-EF97-4686-B226-1F9DB5142509}"/>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xmlns="" id="{4BA28AA2-5826-4CA9-9283-75B3C18CE83A}"/>
              </a:ext>
            </a:extLst>
          </p:cNvPr>
          <p:cNvSpPr txBox="1"/>
          <p:nvPr/>
        </p:nvSpPr>
        <p:spPr>
          <a:xfrm>
            <a:off x="458788" y="951940"/>
            <a:ext cx="8119156" cy="6483826"/>
          </a:xfrm>
          <a:prstGeom prst="rect">
            <a:avLst/>
          </a:prstGeom>
          <a:noFill/>
        </p:spPr>
        <p:txBody>
          <a:bodyPr vert="horz" wrap="square" rtlCol="0">
            <a:spAutoFit/>
          </a:bodyPr>
          <a:lstStyle/>
          <a:p>
            <a:pPr marL="0" marR="0">
              <a:spcBef>
                <a:spcPts val="600"/>
              </a:spcBef>
              <a:spcAft>
                <a:spcPts val="800"/>
              </a:spcAft>
            </a:pPr>
            <a:r>
              <a:rPr lang="en-US" sz="2800" b="0" dirty="0" err="1">
                <a:latin typeface="Segoe UI" panose="020B0502040204020203" pitchFamily="34" charset="0"/>
                <a:ea typeface="Calibri" panose="020F0502020204030204" pitchFamily="34" charset="0"/>
                <a:cs typeface="Segoe UI" panose="020B0502040204020203" pitchFamily="34" charset="0"/>
              </a:rPr>
              <a:t>ContosoConf</a:t>
            </a:r>
            <a:r>
              <a:rPr lang="en-US" sz="2800" b="0" dirty="0">
                <a:latin typeface="Segoe UI" panose="020B0502040204020203" pitchFamily="34" charset="0"/>
                <a:ea typeface="Calibri" panose="020F0502020204030204" pitchFamily="34" charset="0"/>
                <a:cs typeface="Segoe UI" panose="020B0502040204020203" pitchFamily="34" charset="0"/>
              </a:rPr>
              <a:t> is an annual technical conference that describes the latest tools and techniques for building HTML5 web applications. The conference organizers have created a web site to support the conference, using the same technologies that the conference showcases.  </a:t>
            </a:r>
            <a:endParaRPr lang="en-US" sz="28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800" b="0" dirty="0">
                <a:latin typeface="Segoe UI" panose="020B0502040204020203" pitchFamily="34" charset="0"/>
                <a:ea typeface="Calibri" panose="020F0502020204030204" pitchFamily="34" charset="0"/>
                <a:cs typeface="Segoe UI" panose="020B0502040204020203" pitchFamily="34" charset="0"/>
              </a:rPr>
              <a:t>You are a developer that creates web sites by using HTML, CSS, and JavaScript, and you have been given access to the code for the web site for the latest conference. You decide to take a look at this web application to see how it </a:t>
            </a:r>
            <a:r>
              <a:rPr lang="en-US" sz="2800" b="0" dirty="0">
                <a:latin typeface="Segoe UI" panose="020B0502040204020203" pitchFamily="34" charset="0"/>
                <a:cs typeface="Segoe UI" panose="020B0502040204020203" pitchFamily="34" charset="0"/>
              </a:rPr>
              <a:t>works, and how the developer has used Visual Studio 2017 to create it.</a:t>
            </a:r>
          </a:p>
          <a:p>
            <a:pPr marL="0" marR="0">
              <a:spcBef>
                <a:spcPts val="600"/>
              </a:spcBef>
              <a:spcAft>
                <a:spcPts val="800"/>
              </a:spcAft>
            </a:pP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87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98A55A-81DD-49FF-B75B-990EB6F1C12B}"/>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xmlns="" id="{228D3943-B1BC-4D27-994A-89FA084FBBFC}"/>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416850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13F8C-D87A-4336-87A7-E6FD5CEFD06A}"/>
              </a:ext>
            </a:extLst>
          </p:cNvPr>
          <p:cNvSpPr>
            <a:spLocks noGrp="1"/>
          </p:cNvSpPr>
          <p:nvPr>
            <p:ph type="title"/>
          </p:nvPr>
        </p:nvSpPr>
        <p:spPr/>
        <p:txBody>
          <a:bodyPr/>
          <a:lstStyle/>
          <a:p>
            <a:r>
              <a:rPr lang="en-US"/>
              <a:t>Lesson 1: Overview of HTML</a:t>
            </a:r>
          </a:p>
        </p:txBody>
      </p:sp>
      <p:sp>
        <p:nvSpPr>
          <p:cNvPr id="3" name="Text Placeholder 2">
            <a:extLst>
              <a:ext uri="{FF2B5EF4-FFF2-40B4-BE49-F238E27FC236}">
                <a16:creationId xmlns:a16="http://schemas.microsoft.com/office/drawing/2014/main" xmlns="" id="{3A27F83B-6CC6-4549-899A-02CDDF86383D}"/>
              </a:ext>
            </a:extLst>
          </p:cNvPr>
          <p:cNvSpPr>
            <a:spLocks noGrp="1"/>
          </p:cNvSpPr>
          <p:nvPr>
            <p:ph type="body" idx="1"/>
          </p:nvPr>
        </p:nvSpPr>
        <p:spPr/>
        <p:txBody>
          <a:bodyPr/>
          <a:lstStyle/>
          <a:p>
            <a:r>
              <a:rPr lang="en-US"/>
              <a:t>The Structure of an HTML Page
Tags, Elements, Attributes, and Content
Displaying Text in HTML
Displaying Images and Linking Documents in HTML
Gathering User Input by Using Forms in HTML
Demonstration: Creating a Simple Contact Form
Attaching Scripts to an HTML Page</a:t>
            </a:r>
          </a:p>
        </p:txBody>
      </p:sp>
    </p:spTree>
    <p:extLst>
      <p:ext uri="{BB962C8B-B14F-4D97-AF65-F5344CB8AC3E}">
        <p14:creationId xmlns:p14="http://schemas.microsoft.com/office/powerpoint/2010/main" val="79221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ECAC2-566D-4E31-AAB0-8F80C8C3895D}"/>
              </a:ext>
            </a:extLst>
          </p:cNvPr>
          <p:cNvSpPr>
            <a:spLocks noGrp="1"/>
          </p:cNvSpPr>
          <p:nvPr>
            <p:ph type="title"/>
          </p:nvPr>
        </p:nvSpPr>
        <p:spPr/>
        <p:txBody>
          <a:bodyPr/>
          <a:lstStyle/>
          <a:p>
            <a:r>
              <a:rPr lang="en-US"/>
              <a:t>The Structure of an HTML Page</a:t>
            </a:r>
          </a:p>
        </p:txBody>
      </p:sp>
      <p:sp>
        <p:nvSpPr>
          <p:cNvPr id="4" name="Content Placeholder 2">
            <a:extLst>
              <a:ext uri="{FF2B5EF4-FFF2-40B4-BE49-F238E27FC236}">
                <a16:creationId xmlns:a16="http://schemas.microsoft.com/office/drawing/2014/main" xmlns="" id="{224674F0-B8BF-483B-A729-7DFDEE98FAE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All HTML pages have the same structure</a:t>
            </a:r>
          </a:p>
          <a:p>
            <a:pPr lvl="1"/>
            <a:r>
              <a:rPr lang="en-US" b="0" kern="0">
                <a:solidFill>
                  <a:srgbClr val="000000"/>
                </a:solidFill>
              </a:rPr>
              <a:t>DOCTYPE declaration</a:t>
            </a:r>
          </a:p>
          <a:p>
            <a:pPr lvl="1"/>
            <a:r>
              <a:rPr lang="en-US" b="0" kern="0">
                <a:solidFill>
                  <a:srgbClr val="000000"/>
                </a:solidFill>
              </a:rPr>
              <a:t>HTML section containing:</a:t>
            </a:r>
          </a:p>
          <a:p>
            <a:pPr lvl="2"/>
            <a:r>
              <a:rPr lang="en-US" b="0" kern="0">
                <a:solidFill>
                  <a:srgbClr val="000000"/>
                </a:solidFill>
              </a:rPr>
              <a:t>Header </a:t>
            </a:r>
          </a:p>
          <a:p>
            <a:pPr lvl="2"/>
            <a:r>
              <a:rPr lang="en-US" b="0" kern="0">
                <a:solidFill>
                  <a:srgbClr val="000000"/>
                </a:solidFill>
              </a:rPr>
              <a:t>Body</a:t>
            </a:r>
          </a:p>
          <a:p>
            <a:pPr lvl="0"/>
            <a:endParaRPr lang="en-US" b="0" kern="0">
              <a:solidFill>
                <a:srgbClr val="000000"/>
              </a:solidFill>
            </a:endParaRPr>
          </a:p>
          <a:p>
            <a:pPr lvl="0"/>
            <a:r>
              <a:rPr lang="en-US" b="0" kern="0">
                <a:solidFill>
                  <a:srgbClr val="000000"/>
                </a:solidFill>
              </a:rPr>
              <a:t>Each version of HTML has its own DOCTYPE</a:t>
            </a:r>
          </a:p>
          <a:p>
            <a:pPr lvl="1"/>
            <a:r>
              <a:rPr lang="en-US" b="0" kern="0">
                <a:solidFill>
                  <a:srgbClr val="000000"/>
                </a:solidFill>
              </a:rPr>
              <a:t>The browser uses the DOCTYPE declaration to determine how to interpret the HTML markup</a:t>
            </a:r>
          </a:p>
          <a:p>
            <a:pPr lvl="1"/>
            <a:r>
              <a:rPr lang="en-US" b="0" kern="0">
                <a:solidFill>
                  <a:srgbClr val="000000"/>
                </a:solidFill>
              </a:rPr>
              <a:t>For HTML5 pages, specify a DOCTYPE of </a:t>
            </a:r>
            <a:r>
              <a:rPr lang="en-US" kern="0">
                <a:solidFill>
                  <a:srgbClr val="000000"/>
                </a:solidFill>
              </a:rPr>
              <a:t>html</a:t>
            </a:r>
            <a:endParaRPr lang="en-US" kern="0" dirty="0">
              <a:solidFill>
                <a:srgbClr val="000000"/>
              </a:solidFill>
            </a:endParaRPr>
          </a:p>
        </p:txBody>
      </p:sp>
    </p:spTree>
    <p:extLst>
      <p:ext uri="{BB962C8B-B14F-4D97-AF65-F5344CB8AC3E}">
        <p14:creationId xmlns:p14="http://schemas.microsoft.com/office/powerpoint/2010/main" val="16407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ece5536-36cd-4adb-8906-1d759e9359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5AFFD-E2A4-4BE7-8F16-DACBB2BB412C}"/>
              </a:ext>
            </a:extLst>
          </p:cNvPr>
          <p:cNvSpPr>
            <a:spLocks noGrp="1"/>
          </p:cNvSpPr>
          <p:nvPr>
            <p:ph type="title"/>
          </p:nvPr>
        </p:nvSpPr>
        <p:spPr/>
        <p:txBody>
          <a:bodyPr/>
          <a:lstStyle/>
          <a:p>
            <a:r>
              <a:rPr lang="en-US"/>
              <a:t>Tags, Elements, Attributes, and Content</a:t>
            </a:r>
          </a:p>
        </p:txBody>
      </p:sp>
      <p:sp>
        <p:nvSpPr>
          <p:cNvPr id="4" name="Content Placeholder 2">
            <a:extLst>
              <a:ext uri="{FF2B5EF4-FFF2-40B4-BE49-F238E27FC236}">
                <a16:creationId xmlns:a16="http://schemas.microsoft.com/office/drawing/2014/main" xmlns="" id="{623A9352-076D-4CC3-8CFD-25A0B189282B}"/>
              </a:ext>
            </a:extLst>
          </p:cNvPr>
          <p:cNvSpPr txBox="1">
            <a:spLocks/>
          </p:cNvSpPr>
          <p:nvPr/>
        </p:nvSpPr>
        <p:spPr>
          <a:xfrm>
            <a:off x="594974" y="120480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HTML elements define the structure and semantics of content on a web page</a:t>
            </a:r>
          </a:p>
          <a:p>
            <a:pPr lvl="0"/>
            <a:r>
              <a:rPr lang="en-US" b="0" kern="0">
                <a:solidFill>
                  <a:srgbClr val="000000"/>
                </a:solidFill>
              </a:rPr>
              <a:t>Elements identify their content by surrounding it with a start and an end tag </a:t>
            </a:r>
          </a:p>
          <a:p>
            <a:pPr lvl="0"/>
            <a:r>
              <a:rPr lang="en-US" b="0" kern="0">
                <a:solidFill>
                  <a:srgbClr val="000000"/>
                </a:solidFill>
              </a:rPr>
              <a:t>Elements can be nested:</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attributes to provide additional information about the content of an element</a:t>
            </a:r>
            <a:endParaRPr lang="en-US" b="0" kern="0" dirty="0">
              <a:solidFill>
                <a:srgbClr val="000000"/>
              </a:solidFill>
            </a:endParaRPr>
          </a:p>
        </p:txBody>
      </p:sp>
      <p:sp>
        <p:nvSpPr>
          <p:cNvPr id="5" name="Rectangle 4">
            <a:extLst>
              <a:ext uri="{FF2B5EF4-FFF2-40B4-BE49-F238E27FC236}">
                <a16:creationId xmlns:a16="http://schemas.microsoft.com/office/drawing/2014/main" xmlns="" id="{70EC1999-6D08-472E-9E7B-C27463AC643A}"/>
              </a:ext>
            </a:extLst>
          </p:cNvPr>
          <p:cNvSpPr/>
          <p:nvPr/>
        </p:nvSpPr>
        <p:spPr bwMode="auto">
          <a:xfrm>
            <a:off x="797668" y="3638143"/>
            <a:ext cx="7821038" cy="17898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GB" b="0">
                <a:solidFill>
                  <a:srgbClr val="000000"/>
                </a:solidFill>
                <a:latin typeface="Lucida Sans Unicode" pitchFamily="34" charset="0"/>
                <a:cs typeface="Lucida Sans Unicode" pitchFamily="34" charset="0"/>
              </a:rPr>
              <a:t> &lt;p&gt;</a:t>
            </a:r>
          </a:p>
          <a:p>
            <a:pPr lvl="0"/>
            <a:r>
              <a:rPr lang="en-GB" b="0">
                <a:solidFill>
                  <a:srgbClr val="000000"/>
                </a:solidFill>
                <a:latin typeface="Lucida Sans Unicode" pitchFamily="34" charset="0"/>
                <a:cs typeface="Lucida Sans Unicode" pitchFamily="34" charset="0"/>
              </a:rPr>
              <a:t>     &lt;strong&gt;Elements&lt;/strong&gt; consist of  </a:t>
            </a:r>
          </a:p>
          <a:p>
            <a:pPr lvl="0"/>
            <a:r>
              <a:rPr lang="en-GB" b="0">
                <a:solidFill>
                  <a:srgbClr val="000000"/>
                </a:solidFill>
                <a:latin typeface="Lucida Sans Unicode" pitchFamily="34" charset="0"/>
                <a:cs typeface="Lucida Sans Unicode" pitchFamily="34" charset="0"/>
              </a:rPr>
              <a:t>     &lt;strong&gt;content&lt;/strong&gt; bookended by a </a:t>
            </a:r>
          </a:p>
          <a:p>
            <a:pPr lvl="0"/>
            <a:r>
              <a:rPr lang="en-GB" b="0">
                <a:solidFill>
                  <a:srgbClr val="000000"/>
                </a:solidFill>
                <a:latin typeface="Lucida Sans Unicode" pitchFamily="34" charset="0"/>
                <a:cs typeface="Lucida Sans Unicode" pitchFamily="34" charset="0"/>
              </a:rPr>
              <a:t>     &lt;em&gt;start&lt;/em&gt; tag and an &lt;em&gt;end&lt;/em&gt; tag. </a:t>
            </a:r>
          </a:p>
          <a:p>
            <a:pPr lvl="0"/>
            <a:r>
              <a:rPr lang="en-GB" b="0">
                <a:solidFill>
                  <a:srgbClr val="000000"/>
                </a:solidFill>
                <a:latin typeface="Lucida Sans Unicode" pitchFamily="34" charset="0"/>
                <a:cs typeface="Lucida Sans Unicode" pitchFamily="34" charset="0"/>
              </a:rPr>
              <a:t> &lt;/p&gt;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14297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FE9BB-4AC0-4787-8E7C-39665D6D06AA}"/>
              </a:ext>
            </a:extLst>
          </p:cNvPr>
          <p:cNvSpPr>
            <a:spLocks noGrp="1"/>
          </p:cNvSpPr>
          <p:nvPr>
            <p:ph type="title"/>
          </p:nvPr>
        </p:nvSpPr>
        <p:spPr/>
        <p:txBody>
          <a:bodyPr/>
          <a:lstStyle/>
          <a:p>
            <a:r>
              <a:rPr lang="en-US"/>
              <a:t>Displaying Text in HTML</a:t>
            </a:r>
          </a:p>
        </p:txBody>
      </p:sp>
      <p:sp>
        <p:nvSpPr>
          <p:cNvPr id="4" name="Content Placeholder 2">
            <a:extLst>
              <a:ext uri="{FF2B5EF4-FFF2-40B4-BE49-F238E27FC236}">
                <a16:creationId xmlns:a16="http://schemas.microsoft.com/office/drawing/2014/main" xmlns="" id="{21872B15-D44A-4CA0-92F6-B33D3906C7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Text in HTML can be marked up: </a:t>
            </a:r>
          </a:p>
          <a:p>
            <a:pPr lvl="0"/>
            <a:r>
              <a:rPr lang="en-US" b="0" kern="0">
                <a:solidFill>
                  <a:srgbClr val="000000"/>
                </a:solidFill>
              </a:rPr>
              <a:t>As headings and paragraphs</a:t>
            </a:r>
          </a:p>
          <a:p>
            <a:pPr lvl="0"/>
            <a:endParaRPr lang="en-US" b="0" kern="0">
              <a:solidFill>
                <a:srgbClr val="000000"/>
              </a:solidFill>
            </a:endParaRPr>
          </a:p>
          <a:p>
            <a:pPr lvl="1"/>
            <a:endParaRPr lang="en-US" b="0" kern="0">
              <a:solidFill>
                <a:srgbClr val="000000"/>
              </a:solidFill>
            </a:endParaRPr>
          </a:p>
          <a:p>
            <a:pPr lvl="1"/>
            <a:endParaRPr lang="en-US" b="0" kern="0">
              <a:solidFill>
                <a:srgbClr val="000000"/>
              </a:solidFill>
            </a:endParaRPr>
          </a:p>
          <a:p>
            <a:pPr lvl="0"/>
            <a:r>
              <a:rPr lang="en-US" b="0" kern="0">
                <a:solidFill>
                  <a:srgbClr val="000000"/>
                </a:solidFill>
              </a:rPr>
              <a:t>With emphasis</a:t>
            </a:r>
          </a:p>
          <a:p>
            <a:pPr lvl="0"/>
            <a:endParaRPr lang="en-US" b="0" kern="0">
              <a:solidFill>
                <a:srgbClr val="000000"/>
              </a:solidFill>
            </a:endParaRPr>
          </a:p>
          <a:p>
            <a:pPr marL="0" lvl="0" indent="0">
              <a:buNone/>
            </a:pPr>
            <a:endParaRPr lang="en-US" b="0" kern="0">
              <a:solidFill>
                <a:srgbClr val="000000"/>
              </a:solidFill>
            </a:endParaRPr>
          </a:p>
          <a:p>
            <a:pPr lvl="0"/>
            <a:r>
              <a:rPr lang="en-US" b="0" kern="0">
                <a:solidFill>
                  <a:srgbClr val="000000"/>
                </a:solidFill>
              </a:rPr>
              <a:t>In lists</a:t>
            </a:r>
            <a:endParaRPr lang="en-US" b="0" kern="0" dirty="0">
              <a:solidFill>
                <a:srgbClr val="000000"/>
              </a:solidFill>
            </a:endParaRPr>
          </a:p>
        </p:txBody>
      </p:sp>
      <p:sp>
        <p:nvSpPr>
          <p:cNvPr id="5" name="Rectangle 4">
            <a:extLst>
              <a:ext uri="{FF2B5EF4-FFF2-40B4-BE49-F238E27FC236}">
                <a16:creationId xmlns:a16="http://schemas.microsoft.com/office/drawing/2014/main" xmlns="" id="{18762F2B-E3BC-409B-B684-27D3129DADEE}"/>
              </a:ext>
            </a:extLst>
          </p:cNvPr>
          <p:cNvSpPr/>
          <p:nvPr/>
        </p:nvSpPr>
        <p:spPr bwMode="auto">
          <a:xfrm>
            <a:off x="533400" y="2209800"/>
            <a:ext cx="8229600" cy="1143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&lt;h1&gt;An Introduction to HTML&lt;/h1&gt;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&lt;p&gt;In this module, we look at the history of HTML and CSS.&lt;/p&gt;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&lt;h2&gt;In the Beginning&lt;/h2&gt;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&lt;p&gt;WorldWideWeb was created by Sir Tim Berners-Lee at CERN. &lt;/p&gt;</a:t>
            </a:r>
            <a:endParaRPr lang="en-US" b="0" dirty="0">
              <a:solidFill>
                <a:srgbClr val="000000"/>
              </a:solidFill>
            </a:endParaRPr>
          </a:p>
        </p:txBody>
      </p:sp>
      <p:sp>
        <p:nvSpPr>
          <p:cNvPr id="6" name="Rectangle 5">
            <a:extLst>
              <a:ext uri="{FF2B5EF4-FFF2-40B4-BE49-F238E27FC236}">
                <a16:creationId xmlns:a16="http://schemas.microsoft.com/office/drawing/2014/main" xmlns="" id="{50B87137-C133-4914-BDDE-7465388617AB}"/>
              </a:ext>
            </a:extLst>
          </p:cNvPr>
          <p:cNvSpPr/>
          <p:nvPr/>
        </p:nvSpPr>
        <p:spPr bwMode="auto">
          <a:xfrm>
            <a:off x="609600" y="3886200"/>
            <a:ext cx="8229600"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To &lt;strong&gt;emphasize&lt;/strong&gt; is to give extra weight to (a communication); &lt;em&gt;"Her gesture emphasized her words"&lt;/em&gt; </a:t>
            </a:r>
            <a:endParaRPr lang="en-GB" b="0" dirty="0">
              <a:solidFill>
                <a:srgbClr val="000000"/>
              </a:solidFill>
              <a:latin typeface="Lucida Sans Unicode" pitchFamily="34" charset="0"/>
              <a:cs typeface="Lucida Sans Unicode" pitchFamily="34" charset="0"/>
            </a:endParaRPr>
          </a:p>
        </p:txBody>
      </p:sp>
      <p:sp>
        <p:nvSpPr>
          <p:cNvPr id="7" name="Rectangle 6">
            <a:extLst>
              <a:ext uri="{FF2B5EF4-FFF2-40B4-BE49-F238E27FC236}">
                <a16:creationId xmlns:a16="http://schemas.microsoft.com/office/drawing/2014/main" xmlns="" id="{AD9D6CC4-7C96-410C-86D6-FFD4A6322F7A}"/>
              </a:ext>
            </a:extLst>
          </p:cNvPr>
          <p:cNvSpPr/>
          <p:nvPr/>
        </p:nvSpPr>
        <p:spPr bwMode="auto">
          <a:xfrm>
            <a:off x="1981200" y="4876800"/>
            <a:ext cx="3200400" cy="1676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lvl="1"/>
            <a:r>
              <a:rPr lang="it-IT" b="0">
                <a:solidFill>
                  <a:srgbClr val="000000"/>
                </a:solidFill>
                <a:latin typeface="Lucida Sans Unicode" pitchFamily="34" charset="0"/>
                <a:cs typeface="Lucida Sans Unicode" pitchFamily="34" charset="0"/>
              </a:rPr>
              <a:t>&lt;ul&gt;</a:t>
            </a:r>
          </a:p>
          <a:p>
            <a:pPr marL="0" lvl="1"/>
            <a:r>
              <a:rPr lang="it-IT" b="0">
                <a:solidFill>
                  <a:srgbClr val="000000"/>
                </a:solidFill>
                <a:latin typeface="Lucida Sans Unicode" pitchFamily="34" charset="0"/>
                <a:cs typeface="Lucida Sans Unicode" pitchFamily="34" charset="0"/>
              </a:rPr>
              <a:t>  &lt;li&gt;Notepad&lt;/li&gt;</a:t>
            </a:r>
          </a:p>
          <a:p>
            <a:pPr marL="0" lvl="1"/>
            <a:r>
              <a:rPr lang="it-IT" b="0">
                <a:solidFill>
                  <a:srgbClr val="000000"/>
                </a:solidFill>
                <a:latin typeface="Lucida Sans Unicode" pitchFamily="34" charset="0"/>
                <a:cs typeface="Lucida Sans Unicode" pitchFamily="34" charset="0"/>
              </a:rPr>
              <a:t>  &lt;li&gt;Textmate&lt;/li&gt;</a:t>
            </a:r>
          </a:p>
          <a:p>
            <a:pPr marL="0" lvl="1"/>
            <a:r>
              <a:rPr lang="it-IT" b="0">
                <a:solidFill>
                  <a:srgbClr val="000000"/>
                </a:solidFill>
                <a:latin typeface="Lucida Sans Unicode" pitchFamily="34" charset="0"/>
                <a:cs typeface="Lucida Sans Unicode" pitchFamily="34" charset="0"/>
              </a:rPr>
              <a:t>  &lt;li&gt;Visual Studio&lt;/li&gt;</a:t>
            </a:r>
          </a:p>
          <a:p>
            <a:pPr marL="0" lvl="1"/>
            <a:r>
              <a:rPr lang="it-IT" b="0">
                <a:solidFill>
                  <a:srgbClr val="000000"/>
                </a:solidFill>
                <a:latin typeface="Lucida Sans Unicode" pitchFamily="34" charset="0"/>
                <a:cs typeface="Lucida Sans Unicode" pitchFamily="34" charset="0"/>
              </a:rPr>
              <a:t>&lt;/ul&gt;</a:t>
            </a:r>
            <a:endParaRPr lang="it-IT"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9411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76aa7b1-3e38-4689-80ed-9ad6f06f95a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32A6C9-F38E-45C0-912A-82FBF57832D9}"/>
              </a:ext>
            </a:extLst>
          </p:cNvPr>
          <p:cNvSpPr>
            <a:spLocks noGrp="1"/>
          </p:cNvSpPr>
          <p:nvPr>
            <p:ph type="title"/>
          </p:nvPr>
        </p:nvSpPr>
        <p:spPr>
          <a:xfrm>
            <a:off x="460374" y="-2"/>
            <a:ext cx="8550275" cy="740664"/>
          </a:xfrm>
        </p:spPr>
        <p:txBody>
          <a:bodyPr/>
          <a:lstStyle/>
          <a:p>
            <a:r>
              <a:rPr lang="en-US" dirty="0"/>
              <a:t>Displaying Images and Linking Documents in HTML</a:t>
            </a:r>
          </a:p>
        </p:txBody>
      </p:sp>
      <p:sp>
        <p:nvSpPr>
          <p:cNvPr id="4" name="Content Placeholder 2">
            <a:extLst>
              <a:ext uri="{FF2B5EF4-FFF2-40B4-BE49-F238E27FC236}">
                <a16:creationId xmlns:a16="http://schemas.microsoft.com/office/drawing/2014/main" xmlns="" id="{6A51EDBE-EAE9-44BE-882E-722C8A6A1C4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&lt;img&gt; tag to display an image</a:t>
            </a:r>
          </a:p>
          <a:p>
            <a:pPr lvl="1"/>
            <a:r>
              <a:rPr lang="en-US" b="0" kern="0">
                <a:solidFill>
                  <a:srgbClr val="000000"/>
                </a:solidFill>
              </a:rPr>
              <a:t>The src attribute specifies the URL of the image source:</a:t>
            </a:r>
          </a:p>
          <a:p>
            <a:pPr marL="0" lvl="0" indent="0">
              <a:buNone/>
            </a:pP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the &lt;a&gt; tag to define a link</a:t>
            </a:r>
          </a:p>
          <a:p>
            <a:pPr lvl="1"/>
            <a:r>
              <a:rPr lang="en-US" b="0" kern="0">
                <a:solidFill>
                  <a:srgbClr val="000000"/>
                </a:solidFill>
              </a:rPr>
              <a:t>The href attribute specifies the target of the link:</a:t>
            </a:r>
            <a:endParaRPr lang="en-US" b="0" kern="0" dirty="0">
              <a:solidFill>
                <a:srgbClr val="000000"/>
              </a:solidFill>
            </a:endParaRPr>
          </a:p>
        </p:txBody>
      </p:sp>
      <p:sp>
        <p:nvSpPr>
          <p:cNvPr id="5" name="Rectangle 4">
            <a:extLst>
              <a:ext uri="{FF2B5EF4-FFF2-40B4-BE49-F238E27FC236}">
                <a16:creationId xmlns:a16="http://schemas.microsoft.com/office/drawing/2014/main" xmlns="" id="{86DFA3AD-AB8D-413C-AB2A-E3ADFC8EB9E3}"/>
              </a:ext>
            </a:extLst>
          </p:cNvPr>
          <p:cNvSpPr/>
          <p:nvPr/>
        </p:nvSpPr>
        <p:spPr bwMode="auto">
          <a:xfrm>
            <a:off x="228600" y="21526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&lt;img src="logo.jpg" alt="My Web site logo" height="100" width="100" /&gt;</a:t>
            </a:r>
            <a:endParaRPr lang="en-US" b="0" dirty="0">
              <a:solidFill>
                <a:srgbClr val="000000"/>
              </a:solidFill>
              <a:latin typeface="Lucida Sans Unicode" pitchFamily="34" charset="0"/>
              <a:cs typeface="Lucida Sans Unicode" pitchFamily="34" charset="0"/>
            </a:endParaRPr>
          </a:p>
        </p:txBody>
      </p:sp>
      <p:sp>
        <p:nvSpPr>
          <p:cNvPr id="6" name="Rectangle 5">
            <a:extLst>
              <a:ext uri="{FF2B5EF4-FFF2-40B4-BE49-F238E27FC236}">
                <a16:creationId xmlns:a16="http://schemas.microsoft.com/office/drawing/2014/main" xmlns="" id="{CC3DB62A-918D-40AE-9006-CB5B6016277B}"/>
              </a:ext>
            </a:extLst>
          </p:cNvPr>
          <p:cNvSpPr/>
          <p:nvPr/>
        </p:nvSpPr>
        <p:spPr bwMode="auto">
          <a:xfrm>
            <a:off x="304800" y="47434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&lt;a href="default.html" alt="Home Page"&gt;Home&lt;/a&gt;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33121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69F1DE-9A27-4616-8807-7A39A86ECD7D}"/>
              </a:ext>
            </a:extLst>
          </p:cNvPr>
          <p:cNvSpPr>
            <a:spLocks noGrp="1"/>
          </p:cNvSpPr>
          <p:nvPr>
            <p:ph type="title"/>
          </p:nvPr>
        </p:nvSpPr>
        <p:spPr/>
        <p:txBody>
          <a:bodyPr/>
          <a:lstStyle/>
          <a:p>
            <a:r>
              <a:rPr lang="en-US"/>
              <a:t>Gathering User Input by Using Forms in HTML</a:t>
            </a:r>
          </a:p>
        </p:txBody>
      </p:sp>
      <p:sp>
        <p:nvSpPr>
          <p:cNvPr id="4" name="Content Placeholder 2">
            <a:extLst>
              <a:ext uri="{FF2B5EF4-FFF2-40B4-BE49-F238E27FC236}">
                <a16:creationId xmlns:a16="http://schemas.microsoft.com/office/drawing/2014/main" xmlns="" id="{4E5DCF8D-346E-47CF-87B0-537F15231DE7}"/>
              </a:ext>
            </a:extLst>
          </p:cNvPr>
          <p:cNvSpPr txBox="1">
            <a:spLocks/>
          </p:cNvSpPr>
          <p:nvPr/>
        </p:nvSpPr>
        <p:spPr>
          <a:xfrm>
            <a:off x="458788" y="1021215"/>
            <a:ext cx="82280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&lt;form&gt; element provides a mechanism for obtaining user input</a:t>
            </a:r>
          </a:p>
          <a:p>
            <a:r>
              <a:rPr lang="en-US" sz="2400" b="0" kern="0" dirty="0">
                <a:solidFill>
                  <a:srgbClr val="000000"/>
                </a:solidFill>
              </a:rPr>
              <a:t>The action attribute specifies where</a:t>
            </a:r>
            <a:br>
              <a:rPr lang="en-US" sz="2400" b="0" kern="0" dirty="0">
                <a:solidFill>
                  <a:srgbClr val="000000"/>
                </a:solidFill>
              </a:rPr>
            </a:br>
            <a:r>
              <a:rPr lang="en-US" sz="2400" b="0" kern="0" dirty="0">
                <a:solidFill>
                  <a:srgbClr val="000000"/>
                </a:solidFill>
              </a:rPr>
              <a:t>the data will be sent</a:t>
            </a:r>
          </a:p>
          <a:p>
            <a:r>
              <a:rPr lang="en-US" sz="2400" b="0" kern="0" dirty="0">
                <a:solidFill>
                  <a:srgbClr val="000000"/>
                </a:solidFill>
              </a:rPr>
              <a:t>The method attribute specifies how </a:t>
            </a:r>
            <a:br>
              <a:rPr lang="en-US" sz="2400" b="0" kern="0" dirty="0">
                <a:solidFill>
                  <a:srgbClr val="000000"/>
                </a:solidFill>
              </a:rPr>
            </a:br>
            <a:r>
              <a:rPr lang="en-US" sz="2400" b="0" kern="0" dirty="0">
                <a:solidFill>
                  <a:srgbClr val="000000"/>
                </a:solidFill>
              </a:rPr>
              <a:t>the data will be sent</a:t>
            </a:r>
          </a:p>
          <a:p>
            <a:r>
              <a:rPr lang="en-US" sz="2400" b="0" kern="0" dirty="0">
                <a:solidFill>
                  <a:srgbClr val="000000"/>
                </a:solidFill>
              </a:rPr>
              <a:t>Many different input types are </a:t>
            </a:r>
            <a:br>
              <a:rPr lang="en-US" sz="2400" b="0" kern="0" dirty="0">
                <a:solidFill>
                  <a:srgbClr val="000000"/>
                </a:solidFill>
              </a:rPr>
            </a:br>
            <a:r>
              <a:rPr lang="en-US" sz="2400" b="0" kern="0" dirty="0">
                <a:solidFill>
                  <a:srgbClr val="000000"/>
                </a:solidFill>
              </a:rPr>
              <a:t>available</a:t>
            </a:r>
          </a:p>
          <a:p>
            <a:pPr lvl="0"/>
            <a:endParaRPr lang="en-US" b="0" kern="0" dirty="0">
              <a:solidFill>
                <a:srgbClr val="000000"/>
              </a:solidFill>
            </a:endParaRPr>
          </a:p>
        </p:txBody>
      </p:sp>
      <p:pic>
        <p:nvPicPr>
          <p:cNvPr id="5" name="Picture 2" descr="A screen shot of an HTML5 form at runtime. The user has specified values for first name, last name, email address, password, and blog address. ">
            <a:extLst>
              <a:ext uri="{FF2B5EF4-FFF2-40B4-BE49-F238E27FC236}">
                <a16:creationId xmlns:a16="http://schemas.microsoft.com/office/drawing/2014/main" xmlns="" id="{5063C592-6C20-4B18-A2AA-4639344A9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4000"/>
            <a:ext cx="299085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6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ce1171b-3b70-4461-9002-52e14acd179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2D75A8-9FCE-4D8F-9D77-F23B376BA12F}"/>
              </a:ext>
            </a:extLst>
          </p:cNvPr>
          <p:cNvSpPr>
            <a:spLocks noGrp="1"/>
          </p:cNvSpPr>
          <p:nvPr>
            <p:ph type="title"/>
          </p:nvPr>
        </p:nvSpPr>
        <p:spPr/>
        <p:txBody>
          <a:bodyPr/>
          <a:lstStyle/>
          <a:p>
            <a:r>
              <a:rPr lang="en-US"/>
              <a:t>Demonstration: Creating a Simple Contact Form</a:t>
            </a:r>
          </a:p>
        </p:txBody>
      </p:sp>
      <p:sp>
        <p:nvSpPr>
          <p:cNvPr id="4" name="Content Placeholder 2">
            <a:extLst>
              <a:ext uri="{FF2B5EF4-FFF2-40B4-BE49-F238E27FC236}">
                <a16:creationId xmlns:a16="http://schemas.microsoft.com/office/drawing/2014/main" xmlns="" id="{69DD7DB8-D162-47FF-96E8-964B44FC63B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0"/>
            <a:r>
              <a:rPr lang="en-US" b="0" kern="0">
                <a:solidFill>
                  <a:srgbClr val="000000"/>
                </a:solidFill>
              </a:rPr>
              <a:t>Create an HTML Page</a:t>
            </a:r>
          </a:p>
          <a:p>
            <a:pPr lvl="0"/>
            <a:r>
              <a:rPr lang="en-US" b="0" kern="0">
                <a:solidFill>
                  <a:srgbClr val="000000"/>
                </a:solidFill>
              </a:rPr>
              <a:t>Add Content to the Page</a:t>
            </a:r>
          </a:p>
          <a:p>
            <a:pPr lvl="0"/>
            <a:r>
              <a:rPr lang="en-US" b="0" kern="0">
                <a:solidFill>
                  <a:srgbClr val="000000"/>
                </a:solidFill>
              </a:rPr>
              <a:t>Add a Form with Input Controls</a:t>
            </a:r>
          </a:p>
          <a:p>
            <a:pPr lvl="0"/>
            <a:r>
              <a:rPr lang="en-US" b="0" kern="0">
                <a:solidFill>
                  <a:srgbClr val="000000"/>
                </a:solidFill>
              </a:rPr>
              <a:t>View the Page</a:t>
            </a:r>
            <a:endParaRPr lang="en-US" b="0" kern="0" dirty="0">
              <a:solidFill>
                <a:srgbClr val="000000"/>
              </a:solidFill>
            </a:endParaRPr>
          </a:p>
        </p:txBody>
      </p:sp>
    </p:spTree>
    <p:extLst>
      <p:ext uri="{BB962C8B-B14F-4D97-AF65-F5344CB8AC3E}">
        <p14:creationId xmlns:p14="http://schemas.microsoft.com/office/powerpoint/2010/main" val="358410374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2984</Words>
  <Application>Microsoft Office PowerPoint</Application>
  <PresentationFormat>Apresentação na tela (4:3)</PresentationFormat>
  <Paragraphs>301</Paragraphs>
  <Slides>24</Slides>
  <Notes>24</Notes>
  <HiddenSlides>1</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24</vt:i4>
      </vt:variant>
    </vt:vector>
  </HeadingPairs>
  <TitlesOfParts>
    <vt:vector size="33" baseType="lpstr">
      <vt:lpstr>Arial</vt:lpstr>
      <vt:lpstr>Verdana</vt:lpstr>
      <vt:lpstr>Lucida Sans Unicode</vt:lpstr>
      <vt:lpstr>Times New Roman</vt:lpstr>
      <vt:lpstr>Segoe UI</vt:lpstr>
      <vt:lpstr>Wingdings</vt:lpstr>
      <vt:lpstr>Symbol</vt:lpstr>
      <vt:lpstr>Calibri</vt:lpstr>
      <vt:lpstr>NG_MOC_Core_ModuleNew2</vt:lpstr>
      <vt:lpstr>Apresentação do PowerPoint</vt:lpstr>
      <vt:lpstr>Module Overview</vt:lpstr>
      <vt:lpstr>Lesson 1: Overview of HTML</vt:lpstr>
      <vt:lpstr>The Structure of an HTML Page</vt:lpstr>
      <vt:lpstr>Tags, Elements, Attributes, and Content</vt:lpstr>
      <vt:lpstr>Displaying Text in HTML</vt:lpstr>
      <vt:lpstr>Displaying Images and Linking Documents in HTML</vt:lpstr>
      <vt:lpstr>Gathering User Input by Using Forms in HTML</vt:lpstr>
      <vt:lpstr>Demonstration: Creating a Simple Contact Form</vt:lpstr>
      <vt:lpstr>Attaching Scripts to an HTML Page</vt:lpstr>
      <vt:lpstr>Lesson 2: Overview of CSS</vt:lpstr>
      <vt:lpstr>Overview of CSS Syntax</vt:lpstr>
      <vt:lpstr>How CSS Selectors Work</vt:lpstr>
      <vt:lpstr>How HTML Inheritance and Cascading Styles Affect Styling</vt:lpstr>
      <vt:lpstr>Adding Styles to An HTML Page</vt:lpstr>
      <vt:lpstr>Lesson 3: Creating a Web Application by Using Visual Studio 2017</vt:lpstr>
      <vt:lpstr>Developing Web Applications by Using Visual Studio 2017</vt:lpstr>
      <vt:lpstr>Demonstration: Creating a Website by Using Visual Studio 2017</vt:lpstr>
      <vt:lpstr>Using the Microsoft Edge F12 Developer Tools</vt:lpstr>
      <vt:lpstr>Demonstration: Exploring the Contoso Conference Application</vt:lpstr>
      <vt:lpstr>Lab: Exploring the Contoso Conference Application</vt:lpstr>
      <vt:lpstr>Apresentação do PowerPoint</vt:lpstr>
      <vt:lpstr>Lab Scenario</vt:lpstr>
      <vt:lpstr>Module Review and Takeaways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2018-10-03T10:09:37Z</dcterms:created>
  <dcterms:modified xsi:type="dcterms:W3CDTF">2019-09-19T11:36:44Z</dcterms:modified>
</cp:coreProperties>
</file>