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9144000" cy="6858000" type="screen4x3"/>
  <p:notesSz cx="6858000" cy="9144000"/>
  <p:embeddedFontLst>
    <p:embeddedFont>
      <p:font typeface="Verdana" pitchFamily="34" charset="0"/>
      <p:regular r:id="rId20"/>
      <p:bold r:id="rId21"/>
      <p:italic r:id="rId22"/>
      <p:boldItalic r:id="rId23"/>
    </p:embeddedFont>
    <p:embeddedFont>
      <p:font typeface="Lucida Sans Unicode" pitchFamily="34" charset="0"/>
      <p:regular r:id="rId24"/>
    </p:embeddedFont>
    <p:embeddedFont>
      <p:font typeface="Segoe UI" pitchFamily="34" charset="0"/>
      <p:regular r:id="rId25"/>
      <p:bold r:id="rId26"/>
      <p:italic r:id="rId27"/>
      <p:boldItalic r:id="rId28"/>
    </p:embeddedFont>
    <p:embeddedFont>
      <p:font typeface="Calibri" pitchFamily="34" charset="0"/>
      <p:regular r:id="rId29"/>
      <p:bold r:id="rId30"/>
      <p:italic r:id="rId31"/>
      <p:boldItalic r:id="rId3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426" autoAdjust="0"/>
    <p:restoredTop sz="94291" autoAdjust="0"/>
  </p:normalViewPr>
  <p:slideViewPr>
    <p:cSldViewPr snapToGrid="0">
      <p:cViewPr varScale="1">
        <p:scale>
          <a:sx n="74" d="100"/>
          <a:sy n="74" d="100"/>
        </p:scale>
        <p:origin x="-1764" y="-90"/>
      </p:cViewPr>
      <p:guideLst>
        <p:guide orient="horz" pos="2160"/>
        <p:guide pos="2880"/>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F5496-6806-4B4A-BDEE-2808267892F7}" type="datetimeFigureOut">
              <a:rPr lang="en-US" smtClean="0"/>
              <a:t>9/19/2019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3C3C9-15C3-4A38-90A7-58C2FEAE04D6}" type="slidenum">
              <a:rPr lang="en-US" smtClean="0"/>
              <a:t>‹nº›</a:t>
            </a:fld>
            <a:endParaRPr lang="en-US"/>
          </a:p>
        </p:txBody>
      </p:sp>
    </p:spTree>
    <p:extLst>
      <p:ext uri="{BB962C8B-B14F-4D97-AF65-F5344CB8AC3E}">
        <p14:creationId xmlns:p14="http://schemas.microsoft.com/office/powerpoint/2010/main" val="139468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2_DEMO.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2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2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2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2_DEMO.m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microsoft.com/fwlink/?LinkID=26771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F003C3C9-15C3-4A38-90A7-58C2FEAE04D6}" type="slidenum">
              <a:rPr lang="en-US" smtClean="0"/>
              <a:t>1</a:t>
            </a:fld>
            <a:endParaRPr lang="en-US"/>
          </a:p>
        </p:txBody>
      </p:sp>
      <p:sp>
        <p:nvSpPr>
          <p:cNvPr id="5" name="Rectangle 4">
            <a:extLst>
              <a:ext uri="{FF2B5EF4-FFF2-40B4-BE49-F238E27FC236}">
                <a16:creationId xmlns:a16="http://schemas.microsoft.com/office/drawing/2014/main" xmlns="" id="{66FD1311-5703-4D8B-940C-0036A2730B0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6308FA8-532C-4538-98DC-F49A8B05D97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826224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discussion brief. This topic is fairly self-explanatory.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10</a:t>
            </a:fld>
            <a:endParaRPr lang="en-US"/>
          </a:p>
        </p:txBody>
      </p:sp>
      <p:sp>
        <p:nvSpPr>
          <p:cNvPr id="5" name="Rectangle 4">
            <a:extLst>
              <a:ext uri="{FF2B5EF4-FFF2-40B4-BE49-F238E27FC236}">
                <a16:creationId xmlns:a16="http://schemas.microsoft.com/office/drawing/2014/main" xmlns="" id="{6E279C48-365F-4D13-A194-26819874BB9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5412983-DD2A-400A-AFC7-FD00F8DC1CA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691527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F003C3C9-15C3-4A38-90A7-58C2FEAE04D6}" type="slidenum">
              <a:rPr lang="en-US" smtClean="0"/>
              <a:t>11</a:t>
            </a:fld>
            <a:endParaRPr lang="en-US"/>
          </a:p>
        </p:txBody>
      </p:sp>
      <p:sp>
        <p:nvSpPr>
          <p:cNvPr id="5" name="Rectangle 4">
            <a:extLst>
              <a:ext uri="{FF2B5EF4-FFF2-40B4-BE49-F238E27FC236}">
                <a16:creationId xmlns:a16="http://schemas.microsoft.com/office/drawing/2014/main" xmlns="" id="{D8ABE83A-A5D3-45A9-8ACA-7B1F856DB73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D27E90E-802C-4F31-86A9-4875287CDE0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1933168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As in the previous demonstration, m</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ention that you can save the changes made in the </a:t>
            </a:r>
            <a:r>
              <a:rPr lang="en-US" sz="1000" dirty="0">
                <a:latin typeface="Arial" panose="020B0604020202020204" pitchFamily="34" charset="0"/>
                <a:ea typeface="Calibri" panose="020F0502020204030204" pitchFamily="34" charset="0"/>
                <a:cs typeface="Times New Roman" panose="02020603050405020304" pitchFamily="18" charset="0"/>
              </a:rPr>
              <a:t>F12</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window by clicking the </a:t>
            </a:r>
            <a:r>
              <a:rPr lang="en-US" sz="1000" b="1" dirty="0">
                <a:latin typeface="Arial" panose="020B0604020202020204" pitchFamily="34" charset="0"/>
                <a:ea typeface="Calibri" panose="020F0502020204030204" pitchFamily="34" charset="0"/>
                <a:cs typeface="Times New Roman" panose="02020603050405020304" pitchFamily="18" charset="0"/>
              </a:rPr>
              <a:t>Save</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button in the toolbar.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Adding CSS Styles to an HTML Page“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12</a:t>
            </a:fld>
            <a:endParaRPr lang="en-US"/>
          </a:p>
        </p:txBody>
      </p:sp>
      <p:sp>
        <p:nvSpPr>
          <p:cNvPr id="5" name="Rectangle 4">
            <a:extLst>
              <a:ext uri="{FF2B5EF4-FFF2-40B4-BE49-F238E27FC236}">
                <a16:creationId xmlns:a16="http://schemas.microsoft.com/office/drawing/2014/main" xmlns="" id="{FFAF7670-DEE8-43B7-A1D6-233B4D6933F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3E170E0-BD6B-48FE-ACF9-ACB5FF154EE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4671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and Styling an HTML5 Page“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13</a:t>
            </a:fld>
            <a:endParaRPr lang="en-US"/>
          </a:p>
        </p:txBody>
      </p:sp>
      <p:sp>
        <p:nvSpPr>
          <p:cNvPr id="5" name="Rectangle 4">
            <a:extLst>
              <a:ext uri="{FF2B5EF4-FFF2-40B4-BE49-F238E27FC236}">
                <a16:creationId xmlns:a16="http://schemas.microsoft.com/office/drawing/2014/main" xmlns="" id="{CE11A997-5EE4-44C0-9230-76F91EDD7C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0F2A39E-8D7E-4C3D-9DD9-CF00EE1A0C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4550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purpose of this lab is to give students practice writing HTML and using some of the new elements available in HTML5 and CSS3. Students who have the prerequisite knowledge of HTML and CSS should have few problems, but watch for students who struggle with this lab because they will most likely need considerable help in subsequent labs.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https://github.com/MicrosoftLearning/20480-Programming-in-HTML5-with-JavaScript-and-CSS3/blob/master/Instructions/20480C_MOD02_LAB_MANUAL.md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https://github.com/MicrosoftLearning/20480-Programming-in-HTML5-with-JavaScript-and-CSS3/blob/master/Instructions/20480C_MOD02_LAK.md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Creating HTML5 Pages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begin to create the </a:t>
            </a:r>
            <a:r>
              <a:rPr lang="en-US" sz="1000" dirty="0" err="1">
                <a:latin typeface="Arial" panose="020B0604020202020204" pitchFamily="34" charset="0"/>
                <a:ea typeface="Calibri" panose="020F0502020204030204" pitchFamily="34" charset="0"/>
                <a:cs typeface="Segoe UI" panose="020B0502040204020203" pitchFamily="34" charset="0"/>
              </a:rPr>
              <a:t>ContosoConf</a:t>
            </a:r>
            <a:r>
              <a:rPr lang="en-US" sz="1000" dirty="0">
                <a:latin typeface="Arial" panose="020B0604020202020204" pitchFamily="34" charset="0"/>
                <a:ea typeface="Calibri" panose="020F0502020204030204" pitchFamily="34" charset="0"/>
                <a:cs typeface="Segoe UI" panose="020B0502040204020203" pitchFamily="34" charset="0"/>
              </a:rPr>
              <a:t> website.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create a new ASP.NET Web Application. Then you will add two HTML files for the Home and About pages. Next, you will add navigation links to the pages. Finally you will run the web application and verify that the Home page and About page are formatted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Styling HTML pages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add styling to the Home and About pages.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create a stylesheet in the </a:t>
            </a:r>
            <a:r>
              <a:rPr lang="en-US" sz="1000" dirty="0" err="1">
                <a:latin typeface="Arial" panose="020B0604020202020204" pitchFamily="34" charset="0"/>
                <a:ea typeface="Calibri" panose="020F0502020204030204" pitchFamily="34" charset="0"/>
                <a:cs typeface="Segoe UI" panose="020B0502040204020203" pitchFamily="34" charset="0"/>
              </a:rPr>
              <a:t>ContosoConf</a:t>
            </a:r>
            <a:r>
              <a:rPr lang="en-US" sz="1000" dirty="0">
                <a:latin typeface="Arial" panose="020B0604020202020204" pitchFamily="34" charset="0"/>
                <a:ea typeface="Calibri" panose="020F0502020204030204" pitchFamily="34" charset="0"/>
                <a:cs typeface="Segoe UI" panose="020B0502040204020203" pitchFamily="34" charset="0"/>
              </a:rPr>
              <a:t> project. Then you will add CSS rules to style the Home and About pages to match a specified design. Finally, you will run the web application and verify that the pages are styled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14</a:t>
            </a:fld>
            <a:endParaRPr lang="en-US"/>
          </a:p>
        </p:txBody>
      </p:sp>
      <p:sp>
        <p:nvSpPr>
          <p:cNvPr id="5" name="Rectangle 4">
            <a:extLst>
              <a:ext uri="{FF2B5EF4-FFF2-40B4-BE49-F238E27FC236}">
                <a16:creationId xmlns:a16="http://schemas.microsoft.com/office/drawing/2014/main" xmlns="" id="{6CBE0A0C-C3AF-4A9D-9048-0DA3D2865B8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1D70D7E-E516-4834-964E-E56806DEC8E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429163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F003C3C9-15C3-4A38-90A7-58C2FEAE04D6}" type="slidenum">
              <a:rPr lang="en-US" smtClean="0"/>
              <a:t>15</a:t>
            </a:fld>
            <a:endParaRPr lang="en-US"/>
          </a:p>
        </p:txBody>
      </p:sp>
      <p:sp>
        <p:nvSpPr>
          <p:cNvPr id="5" name="Rectangle 4">
            <a:extLst>
              <a:ext uri="{FF2B5EF4-FFF2-40B4-BE49-F238E27FC236}">
                <a16:creationId xmlns:a16="http://schemas.microsoft.com/office/drawing/2014/main" xmlns="" id="{8CF30DA6-16FC-4FE3-8BEF-154EED12C3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D2EF0D7-B7F6-4069-8D74-E547AC03A6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805257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new elements that HTML5 provides for specifying the semantic meaning of content in a web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&lt;section&gt;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&lt;header&gt;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&lt;footer&gt;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&lt;nav&gt;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&lt;article&gt;</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&lt;aside&gt;</a:t>
            </a:r>
            <a:r>
              <a:rPr lang="en-US" sz="1000" dirty="0">
                <a:latin typeface="Arial" panose="020B0604020202020204" pitchFamily="34" charset="0"/>
                <a:ea typeface="Calibri" panose="020F0502020204030204" pitchFamily="34" charset="0"/>
                <a:cs typeface="Segoe UI" panose="020B0502040204020203" pitchFamily="34" charset="0"/>
              </a:rPr>
              <a:t>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&lt;section&gt;</a:t>
            </a:r>
            <a:r>
              <a:rPr lang="en-US" sz="1000" dirty="0">
                <a:latin typeface="Arial" panose="020B0604020202020204" pitchFamily="34" charset="0"/>
                <a:cs typeface="Arial" panose="020B0604020202020204" pitchFamily="34" charset="0"/>
              </a:rPr>
              <a:t> element identifies a group of text elements that logically belong together.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&lt;header&gt;</a:t>
            </a:r>
            <a:r>
              <a:rPr lang="en-US" sz="1000" dirty="0">
                <a:latin typeface="Arial" panose="020B0604020202020204" pitchFamily="34" charset="0"/>
                <a:cs typeface="Arial" panose="020B0604020202020204" pitchFamily="34" charset="0"/>
              </a:rPr>
              <a:t> element typically contains the content that appears on the header of a web page, such as a title and logo.</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&lt;footer&gt;</a:t>
            </a:r>
            <a:r>
              <a:rPr lang="en-US" sz="1000" dirty="0">
                <a:latin typeface="Arial" panose="020B0604020202020204" pitchFamily="34" charset="0"/>
                <a:cs typeface="Arial" panose="020B0604020202020204" pitchFamily="34" charset="0"/>
              </a:rPr>
              <a:t> element typically contains content that appears at the end of a page, such as a privacy statement or a list of terms and conditions.</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&lt;nav&gt;</a:t>
            </a:r>
            <a:r>
              <a:rPr lang="en-US" sz="1000" dirty="0">
                <a:latin typeface="Arial" panose="020B0604020202020204" pitchFamily="34" charset="0"/>
                <a:cs typeface="Arial" panose="020B0604020202020204" pitchFamily="34" charset="0"/>
              </a:rPr>
              <a:t> element usually contains the content that provides the means of navigating through the web application, such as a menu of pages.</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&lt;article&gt;</a:t>
            </a:r>
            <a:r>
              <a:rPr lang="en-US" sz="1000" dirty="0">
                <a:latin typeface="Arial" panose="020B0604020202020204" pitchFamily="34" charset="0"/>
                <a:cs typeface="Arial" panose="020B0604020202020204" pitchFamily="34" charset="0"/>
              </a:rPr>
              <a:t> element identifies a standalone piece of content.</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&lt;aside&gt;</a:t>
            </a:r>
            <a:r>
              <a:rPr lang="en-US" sz="1000" dirty="0">
                <a:latin typeface="Arial" panose="020B0604020202020204" pitchFamily="34" charset="0"/>
                <a:cs typeface="Arial" panose="020B0604020202020204" pitchFamily="34" charset="0"/>
              </a:rPr>
              <a:t> element identifies content that is not part of the main flow, such as a sidebar or quotation</a:t>
            </a:r>
            <a:endParaRPr lang="en-US" sz="1000" b="1"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16</a:t>
            </a:fld>
            <a:endParaRPr lang="en-US"/>
          </a:p>
        </p:txBody>
      </p:sp>
      <p:sp>
        <p:nvSpPr>
          <p:cNvPr id="5" name="Rectangle 4">
            <a:extLst>
              <a:ext uri="{FF2B5EF4-FFF2-40B4-BE49-F238E27FC236}">
                <a16:creationId xmlns:a16="http://schemas.microsoft.com/office/drawing/2014/main" xmlns="" id="{53EF79E5-F62A-436E-835F-AC95D74E97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5AA20FD-BBBC-490C-9527-3665899BFC0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54596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items is NOT a property of the CSS box model?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Margin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Content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Border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Style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Padding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Style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CSS box model enables you to specify the layout of an element based on the margin, border, padding, and content properties. You cannot change the layout of an element based on its style.</a:t>
            </a:r>
          </a:p>
          <a:p>
            <a:endParaRPr lang="en-US" sz="1000" dirty="0"/>
          </a:p>
        </p:txBody>
      </p:sp>
      <p:sp>
        <p:nvSpPr>
          <p:cNvPr id="4" name="Slide Number Placeholder 3"/>
          <p:cNvSpPr>
            <a:spLocks noGrp="1"/>
          </p:cNvSpPr>
          <p:nvPr>
            <p:ph type="sldNum" sz="quarter" idx="5"/>
          </p:nvPr>
        </p:nvSpPr>
        <p:spPr/>
        <p:txBody>
          <a:bodyPr/>
          <a:lstStyle/>
          <a:p>
            <a:fld id="{F003C3C9-15C3-4A38-90A7-58C2FEAE04D6}" type="slidenum">
              <a:rPr lang="en-US" smtClean="0"/>
              <a:t>17</a:t>
            </a:fld>
            <a:endParaRPr lang="en-US"/>
          </a:p>
        </p:txBody>
      </p:sp>
      <p:sp>
        <p:nvSpPr>
          <p:cNvPr id="5" name="Rectangle 4">
            <a:extLst>
              <a:ext uri="{FF2B5EF4-FFF2-40B4-BE49-F238E27FC236}">
                <a16:creationId xmlns:a16="http://schemas.microsoft.com/office/drawing/2014/main" xmlns="" id="{6350F965-3541-40AC-9AB7-C4C9F5952BE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3D2E705-B127-4069-A249-9A7848F1368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53489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module is to provide an introduction to the new features in HTML5 and CSS3. Later modules provide more detailed information on advanced styling with CSS3, so save students’ questions concerning the more advanced features until module 6 and later.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does not include any coverage of JavaScript; this subject is introduced in module 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2</a:t>
            </a:fld>
            <a:endParaRPr lang="en-US"/>
          </a:p>
        </p:txBody>
      </p:sp>
      <p:sp>
        <p:nvSpPr>
          <p:cNvPr id="5" name="Rectangle 4">
            <a:extLst>
              <a:ext uri="{FF2B5EF4-FFF2-40B4-BE49-F238E27FC236}">
                <a16:creationId xmlns:a16="http://schemas.microsoft.com/office/drawing/2014/main" xmlns="" id="{DAC04035-2E2E-44CF-AF47-7A2F4D1B53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4186F36-DA90-4FAD-A72E-5862BACC9E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335518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Spend no more than 20 minutes on this lesson, including the demonstration.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3</a:t>
            </a:fld>
            <a:endParaRPr lang="en-US"/>
          </a:p>
        </p:txBody>
      </p:sp>
      <p:sp>
        <p:nvSpPr>
          <p:cNvPr id="5" name="Rectangle 4">
            <a:extLst>
              <a:ext uri="{FF2B5EF4-FFF2-40B4-BE49-F238E27FC236}">
                <a16:creationId xmlns:a16="http://schemas.microsoft.com/office/drawing/2014/main" xmlns="" id="{20032C55-C006-4751-B8FE-14F8F98F20B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B92774C-9C6F-467C-8AEF-ABA96EA7896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139230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&lt;canvas&gt;</a:t>
            </a:r>
            <a:r>
              <a:rPr lang="en-US" sz="1000">
                <a:latin typeface="Arial" panose="020B0604020202020204" pitchFamily="34" charset="0"/>
                <a:ea typeface="Calibri" panose="020F0502020204030204" pitchFamily="34" charset="0"/>
                <a:cs typeface="Segoe UI" panose="020B0502040204020203" pitchFamily="34" charset="0"/>
              </a:rPr>
              <a:t> element, the </a:t>
            </a:r>
            <a:r>
              <a:rPr lang="en-US" sz="1000" b="1">
                <a:latin typeface="Arial" panose="020B0604020202020204" pitchFamily="34" charset="0"/>
                <a:ea typeface="Calibri" panose="020F0502020204030204" pitchFamily="34" charset="0"/>
                <a:cs typeface="Times New Roman" panose="02020603050405020304" pitchFamily="18" charset="0"/>
              </a:rPr>
              <a:t>XmlHttpRequest</a:t>
            </a:r>
            <a:r>
              <a:rPr lang="en-US" sz="1000">
                <a:latin typeface="Arial" panose="020B0604020202020204" pitchFamily="34" charset="0"/>
                <a:ea typeface="Calibri" panose="020F0502020204030204" pitchFamily="34" charset="0"/>
                <a:cs typeface="Segoe UI" panose="020B0502040204020203" pitchFamily="34" charset="0"/>
              </a:rPr>
              <a:t> object, the Geolocation API, web sockets, and web workers are all described in detail in later modules. Save discussion of these items until then.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4</a:t>
            </a:fld>
            <a:endParaRPr lang="en-US"/>
          </a:p>
        </p:txBody>
      </p:sp>
      <p:sp>
        <p:nvSpPr>
          <p:cNvPr id="5" name="Rectangle 4">
            <a:extLst>
              <a:ext uri="{FF2B5EF4-FFF2-40B4-BE49-F238E27FC236}">
                <a16:creationId xmlns:a16="http://schemas.microsoft.com/office/drawing/2014/main" xmlns="" id="{7029E75D-C74D-4302-A005-574DB73D54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C15F522-5E48-4AAE-B73B-133A0CA23C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39797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It is important that students understand the difference between the </a:t>
            </a:r>
            <a:r>
              <a:rPr lang="en-US" sz="1000" b="1">
                <a:latin typeface="Arial" panose="020B0604020202020204" pitchFamily="34" charset="0"/>
                <a:ea typeface="Calibri" panose="020F0502020204030204" pitchFamily="34" charset="0"/>
                <a:cs typeface="Times New Roman" panose="02020603050405020304" pitchFamily="18" charset="0"/>
              </a:rPr>
              <a:t>&lt;article&gt;</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&lt;section&gt;</a:t>
            </a:r>
            <a:r>
              <a:rPr lang="en-US" sz="1000">
                <a:latin typeface="Arial" panose="020B0604020202020204" pitchFamily="34" charset="0"/>
                <a:ea typeface="Calibri" panose="020F0502020204030204" pitchFamily="34" charset="0"/>
                <a:cs typeface="Segoe UI" panose="020B0502040204020203" pitchFamily="34" charset="0"/>
              </a:rPr>
              <a:t> elements. Be prepared to give some examples. Also, emphasize that the purpose of these elements is to denote the semantics of the content displayed by a page, and that they do not affect the way in which data is displayed (unless they are styled). Marking content in this way enables other tools to extract the information from a page and process it in whatever way is appropriate. Additionally, search engines can use this information to rank pages more effectively.</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An </a:t>
            </a:r>
            <a:r>
              <a:rPr lang="en-US" sz="1000" b="1">
                <a:latin typeface="Arial" panose="020B0604020202020204" pitchFamily="34" charset="0"/>
                <a:ea typeface="Calibri" panose="020F0502020204030204" pitchFamily="34" charset="0"/>
                <a:cs typeface="Times New Roman" panose="02020603050405020304" pitchFamily="18" charset="0"/>
              </a:rPr>
              <a:t>&lt;article&gt; </a:t>
            </a:r>
            <a:r>
              <a:rPr lang="en-US" sz="1000">
                <a:latin typeface="Arial" panose="020B0604020202020204" pitchFamily="34" charset="0"/>
                <a:ea typeface="Calibri" panose="020F0502020204030204" pitchFamily="34" charset="0"/>
                <a:cs typeface="Segoe UI" panose="020B0502040204020203" pitchFamily="34" charset="0"/>
              </a:rPr>
              <a:t>element can contain a </a:t>
            </a:r>
            <a:r>
              <a:rPr lang="en-US" sz="1000" b="1">
                <a:latin typeface="Arial" panose="020B0604020202020204" pitchFamily="34" charset="0"/>
                <a:ea typeface="Calibri" panose="020F0502020204030204" pitchFamily="34" charset="0"/>
                <a:cs typeface="Times New Roman" panose="02020603050405020304" pitchFamily="18" charset="0"/>
              </a:rPr>
              <a:t>&lt;section&gt;</a:t>
            </a:r>
            <a:r>
              <a:rPr lang="en-US" sz="1000">
                <a:latin typeface="Arial" panose="020B0604020202020204" pitchFamily="34" charset="0"/>
                <a:ea typeface="Calibri" panose="020F0502020204030204" pitchFamily="34" charset="0"/>
                <a:cs typeface="Segoe UI" panose="020B0502040204020203" pitchFamily="34" charset="0"/>
              </a:rPr>
              <a:t> element and vice versa, and this should be emphasized. There is no single correct way to organize the content for a page.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definition of the </a:t>
            </a:r>
            <a:r>
              <a:rPr lang="en-US" sz="1000" b="1">
                <a:latin typeface="Arial" panose="020B0604020202020204" pitchFamily="34" charset="0"/>
                <a:ea typeface="Calibri" panose="020F0502020204030204" pitchFamily="34" charset="0"/>
                <a:cs typeface="Times New Roman" panose="02020603050405020304" pitchFamily="18" charset="0"/>
              </a:rPr>
              <a:t>&lt;article&gt;</a:t>
            </a:r>
            <a:r>
              <a:rPr lang="en-US" sz="1000">
                <a:latin typeface="Arial" panose="020B0604020202020204" pitchFamily="34" charset="0"/>
                <a:ea typeface="Calibri" panose="020F0502020204030204" pitchFamily="34" charset="0"/>
                <a:cs typeface="Segoe UI" panose="020B0502040204020203" pitchFamily="34" charset="0"/>
              </a:rPr>
              <a:t> element is taken from the HTML5 specification.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5</a:t>
            </a:fld>
            <a:endParaRPr lang="en-US"/>
          </a:p>
        </p:txBody>
      </p:sp>
      <p:sp>
        <p:nvSpPr>
          <p:cNvPr id="5" name="Rectangle 4">
            <a:extLst>
              <a:ext uri="{FF2B5EF4-FFF2-40B4-BE49-F238E27FC236}">
                <a16:creationId xmlns:a16="http://schemas.microsoft.com/office/drawing/2014/main" xmlns="" id="{EDFCC9FC-7E61-419C-968F-236A06A897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AC24F3B-1DA8-4A49-B4E2-B52C07911F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422201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F003C3C9-15C3-4A38-90A7-58C2FEAE04D6}" type="slidenum">
              <a:rPr lang="en-US" smtClean="0"/>
              <a:t>6</a:t>
            </a:fld>
            <a:endParaRPr lang="en-US"/>
          </a:p>
        </p:txBody>
      </p:sp>
      <p:sp>
        <p:nvSpPr>
          <p:cNvPr id="5" name="Rectangle 4">
            <a:extLst>
              <a:ext uri="{FF2B5EF4-FFF2-40B4-BE49-F238E27FC236}">
                <a16:creationId xmlns:a16="http://schemas.microsoft.com/office/drawing/2014/main" xmlns="" id="{866D09A6-3981-4C6A-946B-0EC40387EB0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FCFC33C-5AAF-4D54-9DB8-C73D6746B3E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838672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 complete version of the </a:t>
            </a:r>
            <a:r>
              <a:rPr lang="en-US" sz="1000" b="1" dirty="0" err="1">
                <a:latin typeface="Arial" panose="020B0604020202020204" pitchFamily="34" charset="0"/>
                <a:ea typeface="Calibri" panose="020F0502020204030204" pitchFamily="34" charset="0"/>
                <a:cs typeface="Times New Roman" panose="02020603050405020304" pitchFamily="18" charset="0"/>
              </a:rPr>
              <a:t>DemoWebSite</a:t>
            </a:r>
            <a:r>
              <a:rPr lang="en-US" sz="1000" dirty="0">
                <a:latin typeface="Arial" panose="020B0604020202020204" pitchFamily="34" charset="0"/>
                <a:ea typeface="Calibri" panose="020F0502020204030204" pitchFamily="34" charset="0"/>
                <a:cs typeface="Segoe UI" panose="020B0502040204020203" pitchFamily="34" charset="0"/>
              </a:rPr>
              <a:t> project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\Mod02\</a:t>
            </a:r>
            <a:r>
              <a:rPr lang="en-US" sz="1000" b="1" dirty="0" err="1">
                <a:latin typeface="Arial" panose="020B0604020202020204" pitchFamily="34" charset="0"/>
                <a:ea typeface="Calibri" panose="020F0502020204030204" pitchFamily="34" charset="0"/>
                <a:cs typeface="Times New Roman" panose="02020603050405020304" pitchFamily="18" charset="0"/>
              </a:rPr>
              <a:t>Democode</a:t>
            </a:r>
            <a:r>
              <a:rPr lang="en-US" sz="1000" b="1" dirty="0">
                <a:latin typeface="Arial" panose="020B0604020202020204" pitchFamily="34" charset="0"/>
                <a:ea typeface="Calibri" panose="020F0502020204030204" pitchFamily="34" charset="0"/>
                <a:cs typeface="Times New Roman" panose="02020603050405020304" pitchFamily="18" charset="0"/>
              </a:rPr>
              <a:t>\Solution </a:t>
            </a:r>
            <a:r>
              <a:rPr lang="en-US" sz="1000" dirty="0">
                <a:latin typeface="Arial" panose="020B0604020202020204" pitchFamily="34" charset="0"/>
                <a:ea typeface="Calibri" panose="020F0502020204030204" pitchFamily="34" charset="0"/>
                <a:cs typeface="Segoe UI" panose="020B0502040204020203" pitchFamily="34" charset="0"/>
              </a:rPr>
              <a:t>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Make sure that students are aware that using the F12 Developer Tools to modify a page only makes temporary changes. The page is modified in the browser, but the changes are not saved unless the user clicks the </a:t>
            </a:r>
            <a:r>
              <a:rPr lang="en-US" sz="1000" b="1" dirty="0">
                <a:latin typeface="Arial" panose="020B0604020202020204" pitchFamily="34" charset="0"/>
                <a:ea typeface="Calibri" panose="020F0502020204030204" pitchFamily="34" charset="0"/>
                <a:cs typeface="Times New Roman" panose="02020603050405020304" pitchFamily="18" charset="0"/>
              </a:rPr>
              <a:t>Save</a:t>
            </a:r>
            <a:r>
              <a:rPr lang="en-US" sz="1000" dirty="0">
                <a:latin typeface="Arial" panose="020B0604020202020204" pitchFamily="34" charset="0"/>
                <a:ea typeface="Calibri" panose="020F0502020204030204" pitchFamily="34" charset="0"/>
                <a:cs typeface="Segoe UI" panose="020B0502040204020203" pitchFamily="34" charset="0"/>
              </a:rPr>
              <a:t> button in the </a:t>
            </a:r>
            <a:r>
              <a:rPr lang="en-US" sz="1000" b="1" dirty="0">
                <a:latin typeface="Arial" panose="020B0604020202020204" pitchFamily="34" charset="0"/>
                <a:ea typeface="Calibri" panose="020F0502020204030204" pitchFamily="34" charset="0"/>
                <a:cs typeface="Times New Roman" panose="02020603050405020304" pitchFamily="18" charset="0"/>
              </a:rPr>
              <a:t>F12</a:t>
            </a:r>
            <a:r>
              <a:rPr lang="en-US" sz="1000" dirty="0">
                <a:latin typeface="Arial" panose="020B0604020202020204" pitchFamily="34" charset="0"/>
                <a:ea typeface="Calibri" panose="020F0502020204030204" pitchFamily="34" charset="0"/>
                <a:cs typeface="Segoe UI" panose="020B0502040204020203" pitchFamily="34" charset="0"/>
              </a:rPr>
              <a:t> toolbar. The primary purpose of this technique is to enable developers to experiment with the markup of a page and to see how it is rendered by the browser.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Using HTML5 Features in a Simple Contact Form“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https://github.com/MicrosoftLearning/20480-Programming-in-HTML5-with-JavaScript-and-CSS3/blob/master/Instructions/20480C_MOD02_DEMO.md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7</a:t>
            </a:fld>
            <a:endParaRPr lang="en-US"/>
          </a:p>
        </p:txBody>
      </p:sp>
      <p:sp>
        <p:nvSpPr>
          <p:cNvPr id="5" name="Rectangle 4">
            <a:extLst>
              <a:ext uri="{FF2B5EF4-FFF2-40B4-BE49-F238E27FC236}">
                <a16:creationId xmlns:a16="http://schemas.microsoft.com/office/drawing/2014/main" xmlns="" id="{F1B10EAE-A2C1-4C6B-90A9-1B312FD7B8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16355E4-C65D-479A-A43D-31753581B2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409654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scope of this lesson is limited to styling text and background elements for an HTML page, and how to use the CSS box model to position elements on a page. Do not go into detail on the more advanced features of CSS, which are covered in later modules.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8</a:t>
            </a:fld>
            <a:endParaRPr lang="en-US"/>
          </a:p>
        </p:txBody>
      </p:sp>
      <p:sp>
        <p:nvSpPr>
          <p:cNvPr id="5" name="Rectangle 4">
            <a:extLst>
              <a:ext uri="{FF2B5EF4-FFF2-40B4-BE49-F238E27FC236}">
                <a16:creationId xmlns:a16="http://schemas.microsoft.com/office/drawing/2014/main" xmlns="" id="{1F258D5C-AF6F-46B3-ABBF-0C139ABCBF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C4AC223-379E-4170-8C06-70DFB5FDE7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42999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How font-weight numeric values map to font variants is described by the W3C at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http://go.microsoft.com/fwlink/?LinkID=267717</a:t>
            </a:r>
            <a:r>
              <a:rPr lang="en-US" sz="1000">
                <a:latin typeface="Arial" panose="020B0604020202020204" pitchFamily="34" charset="0"/>
                <a:ea typeface="Calibri" panose="020F0502020204030204" pitchFamily="34" charset="0"/>
                <a:cs typeface="Segoe UI" panose="020B0502040204020203" pitchFamily="34" charset="0"/>
              </a:rPr>
              <a:t>.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03C3C9-15C3-4A38-90A7-58C2FEAE04D6}" type="slidenum">
              <a:rPr lang="en-US" smtClean="0"/>
              <a:t>9</a:t>
            </a:fld>
            <a:endParaRPr lang="en-US"/>
          </a:p>
        </p:txBody>
      </p:sp>
      <p:sp>
        <p:nvSpPr>
          <p:cNvPr id="5" name="Rectangle 4">
            <a:extLst>
              <a:ext uri="{FF2B5EF4-FFF2-40B4-BE49-F238E27FC236}">
                <a16:creationId xmlns:a16="http://schemas.microsoft.com/office/drawing/2014/main" xmlns="" id="{1804F938-03C5-4F1C-9B4B-1AE5E8C62EF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D14BF35-C0A4-4D52-A75B-CD110E6A52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Creating and Styling HTML Pages</a:t>
            </a:r>
          </a:p>
        </p:txBody>
      </p:sp>
    </p:spTree>
    <p:extLst>
      <p:ext uri="{BB962C8B-B14F-4D97-AF65-F5344CB8AC3E}">
        <p14:creationId xmlns:p14="http://schemas.microsoft.com/office/powerpoint/2010/main" val="232270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8724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9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4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A897C-BF4C-4A2D-8E35-21A2D78C564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E5667626-ED1E-44B3-BE00-FB864CB7D9A7}"/>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75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895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0391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65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875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00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14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04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5514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3074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759ED0B-4248-4513-BE86-F9E88B14E7B1}"/>
              </a:ext>
            </a:extLst>
          </p:cNvPr>
          <p:cNvSpPr>
            <a:spLocks noGrp="1"/>
          </p:cNvSpPr>
          <p:nvPr>
            <p:ph type="subTitle" sz="quarter" idx="1"/>
          </p:nvPr>
        </p:nvSpPr>
        <p:spPr/>
        <p:txBody>
          <a:bodyPr/>
          <a:lstStyle/>
          <a:p>
            <a:r>
              <a:rPr lang="en-US"/>
              <a:t>Creating and Styling HTML Pages
</a:t>
            </a:r>
          </a:p>
        </p:txBody>
      </p:sp>
    </p:spTree>
    <p:extLst>
      <p:ext uri="{BB962C8B-B14F-4D97-AF65-F5344CB8AC3E}">
        <p14:creationId xmlns:p14="http://schemas.microsoft.com/office/powerpoint/2010/main" val="334539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C28514-04A6-4826-88FB-A89783B2169A}"/>
              </a:ext>
            </a:extLst>
          </p:cNvPr>
          <p:cNvSpPr>
            <a:spLocks noGrp="1"/>
          </p:cNvSpPr>
          <p:nvPr>
            <p:ph type="title"/>
          </p:nvPr>
        </p:nvSpPr>
        <p:spPr/>
        <p:txBody>
          <a:bodyPr/>
          <a:lstStyle/>
          <a:p>
            <a:r>
              <a:rPr lang="en-US"/>
              <a:t>The CSS Box Model</a:t>
            </a:r>
          </a:p>
        </p:txBody>
      </p:sp>
      <p:sp>
        <p:nvSpPr>
          <p:cNvPr id="4" name="Content Placeholder 2">
            <a:extLst>
              <a:ext uri="{FF2B5EF4-FFF2-40B4-BE49-F238E27FC236}">
                <a16:creationId xmlns:a16="http://schemas.microsoft.com/office/drawing/2014/main" xmlns="" id="{71028FEF-4DBC-41B3-9DE1-B6C28BB899F7}"/>
              </a:ext>
            </a:extLst>
          </p:cNvPr>
          <p:cNvSpPr txBox="1">
            <a:spLocks/>
          </p:cNvSpPr>
          <p:nvPr/>
        </p:nvSpPr>
        <p:spPr>
          <a:xfrm>
            <a:off x="458788" y="1021215"/>
            <a:ext cx="8151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CSS box model treats each element as a collection of four concentric boxes: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CSS defines properties that: </a:t>
            </a:r>
          </a:p>
          <a:p>
            <a:pPr lvl="1"/>
            <a:r>
              <a:rPr lang="en-US" b="0" kern="0">
                <a:solidFill>
                  <a:srgbClr val="000000"/>
                </a:solidFill>
              </a:rPr>
              <a:t>Control how a box is laid out on a page</a:t>
            </a:r>
          </a:p>
          <a:p>
            <a:pPr lvl="1"/>
            <a:r>
              <a:rPr lang="en-US" b="0" kern="0">
                <a:solidFill>
                  <a:srgbClr val="000000"/>
                </a:solidFill>
              </a:rPr>
              <a:t>Alter the height and width, and the style of the border</a:t>
            </a:r>
            <a:endParaRPr lang="en-US" b="0" kern="0" dirty="0">
              <a:solidFill>
                <a:srgbClr val="000000"/>
              </a:solidFill>
            </a:endParaRPr>
          </a:p>
        </p:txBody>
      </p:sp>
      <p:pic>
        <p:nvPicPr>
          <p:cNvPr id="5" name="Picture 2" descr="A diagram showing the structure of the CSS box model">
            <a:extLst>
              <a:ext uri="{FF2B5EF4-FFF2-40B4-BE49-F238E27FC236}">
                <a16:creationId xmlns:a16="http://schemas.microsoft.com/office/drawing/2014/main" xmlns="" id="{D95CC752-E31F-4D02-BAA1-E7FDDC06A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475" y="1981200"/>
            <a:ext cx="46421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00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54AC8-3F2E-4B73-BBFE-BCD48B4BF71B}"/>
              </a:ext>
            </a:extLst>
          </p:cNvPr>
          <p:cNvSpPr>
            <a:spLocks noGrp="1"/>
          </p:cNvSpPr>
          <p:nvPr>
            <p:ph type="title"/>
          </p:nvPr>
        </p:nvSpPr>
        <p:spPr/>
        <p:txBody>
          <a:bodyPr/>
          <a:lstStyle/>
          <a:p>
            <a:r>
              <a:rPr lang="en-US"/>
              <a:t>Styling Backgrounds in CSS</a:t>
            </a:r>
          </a:p>
        </p:txBody>
      </p:sp>
      <p:sp>
        <p:nvSpPr>
          <p:cNvPr id="4" name="Content Placeholder 2">
            <a:extLst>
              <a:ext uri="{FF2B5EF4-FFF2-40B4-BE49-F238E27FC236}">
                <a16:creationId xmlns:a16="http://schemas.microsoft.com/office/drawing/2014/main" xmlns="" id="{051EF1C0-8FC2-46C8-AC74-EDF4FB4DB6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Set the background for an element by using the </a:t>
            </a:r>
          </a:p>
          <a:p>
            <a:pPr marL="0" lvl="0" indent="0">
              <a:buNone/>
            </a:pPr>
            <a:r>
              <a:rPr lang="en-US" b="0" kern="0">
                <a:solidFill>
                  <a:srgbClr val="000000"/>
                </a:solidFill>
              </a:rPr>
              <a:t>CSS background properties:</a:t>
            </a:r>
          </a:p>
          <a:p>
            <a:pPr lvl="0"/>
            <a:r>
              <a:rPr lang="en-US" b="0" kern="0">
                <a:solidFill>
                  <a:srgbClr val="000000"/>
                </a:solidFill>
              </a:rPr>
              <a:t>background-image</a:t>
            </a:r>
          </a:p>
          <a:p>
            <a:pPr lvl="0"/>
            <a:r>
              <a:rPr lang="en-US" b="0" kern="0">
                <a:solidFill>
                  <a:srgbClr val="000000"/>
                </a:solidFill>
              </a:rPr>
              <a:t>background-size</a:t>
            </a:r>
          </a:p>
          <a:p>
            <a:pPr lvl="0"/>
            <a:r>
              <a:rPr lang="en-US" b="0" kern="0">
                <a:solidFill>
                  <a:srgbClr val="000000"/>
                </a:solidFill>
              </a:rPr>
              <a:t>background-color</a:t>
            </a:r>
          </a:p>
          <a:p>
            <a:pPr lvl="0"/>
            <a:r>
              <a:rPr lang="en-US" b="0" kern="0">
                <a:solidFill>
                  <a:srgbClr val="000000"/>
                </a:solidFill>
              </a:rPr>
              <a:t>background-position</a:t>
            </a:r>
          </a:p>
          <a:p>
            <a:pPr lvl="0"/>
            <a:r>
              <a:rPr lang="en-US" b="0" kern="0">
                <a:solidFill>
                  <a:srgbClr val="000000"/>
                </a:solidFill>
              </a:rPr>
              <a:t>background-origin</a:t>
            </a:r>
          </a:p>
          <a:p>
            <a:pPr lvl="0"/>
            <a:r>
              <a:rPr lang="en-US" b="0" kern="0">
                <a:solidFill>
                  <a:srgbClr val="000000"/>
                </a:solidFill>
              </a:rPr>
              <a:t>background-repeat</a:t>
            </a:r>
          </a:p>
          <a:p>
            <a:pPr lvl="0"/>
            <a:r>
              <a:rPr lang="en-US" b="0" kern="0">
                <a:solidFill>
                  <a:srgbClr val="000000"/>
                </a:solidFill>
              </a:rPr>
              <a:t>background-attachment</a:t>
            </a:r>
            <a:endParaRPr lang="en-US" b="0" kern="0" dirty="0">
              <a:solidFill>
                <a:srgbClr val="000000"/>
              </a:solidFill>
            </a:endParaRPr>
          </a:p>
        </p:txBody>
      </p:sp>
      <p:sp>
        <p:nvSpPr>
          <p:cNvPr id="5" name="TextBox 4">
            <a:extLst>
              <a:ext uri="{FF2B5EF4-FFF2-40B4-BE49-F238E27FC236}">
                <a16:creationId xmlns:a16="http://schemas.microsoft.com/office/drawing/2014/main" xmlns="" id="{D014FABA-22AB-48FD-94DD-7FB518FEED4D}"/>
              </a:ext>
            </a:extLst>
          </p:cNvPr>
          <p:cNvSpPr txBox="1"/>
          <p:nvPr/>
        </p:nvSpPr>
        <p:spPr>
          <a:xfrm>
            <a:off x="4038600" y="2104072"/>
            <a:ext cx="4876800" cy="1477328"/>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article {</a:t>
            </a:r>
          </a:p>
          <a:p>
            <a:pPr lvl="0"/>
            <a:r>
              <a:rPr lang="en-GB" b="0">
                <a:solidFill>
                  <a:srgbClr val="000000"/>
                </a:solidFill>
                <a:latin typeface="Lucida Sans Unicode" pitchFamily="34" charset="0"/>
                <a:cs typeface="Lucida Sans Unicode" pitchFamily="34" charset="0"/>
              </a:rPr>
              <a:t>  background-color : transparent;</a:t>
            </a:r>
          </a:p>
          <a:p>
            <a:pPr lvl="0"/>
            <a:r>
              <a:rPr lang="en-GB" b="0">
                <a:solidFill>
                  <a:srgbClr val="000000"/>
                </a:solidFill>
                <a:latin typeface="Lucida Sans Unicode" pitchFamily="34" charset="0"/>
                <a:cs typeface="Lucida Sans Unicode" pitchFamily="34" charset="0"/>
              </a:rPr>
              <a:t>  background-repeat: repeat-x;</a:t>
            </a:r>
          </a:p>
          <a:p>
            <a:pPr lvl="0"/>
            <a:r>
              <a:rPr lang="en-GB" b="0">
                <a:solidFill>
                  <a:srgbClr val="000000"/>
                </a:solidFill>
                <a:latin typeface="Lucida Sans Unicode" pitchFamily="34" charset="0"/>
                <a:cs typeface="Lucida Sans Unicode" pitchFamily="34" charset="0"/>
              </a:rPr>
              <a:t>  background-image : url('fluffycat.jpg');</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60973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67d53b-e243-41f1-aedf-1bcae6ca9e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A2746-89A7-4BCC-933D-D9FDD21FCAA9}"/>
              </a:ext>
            </a:extLst>
          </p:cNvPr>
          <p:cNvSpPr>
            <a:spLocks noGrp="1"/>
          </p:cNvSpPr>
          <p:nvPr>
            <p:ph type="title"/>
          </p:nvPr>
        </p:nvSpPr>
        <p:spPr>
          <a:xfrm>
            <a:off x="460374" y="-2"/>
            <a:ext cx="8683625" cy="740664"/>
          </a:xfrm>
        </p:spPr>
        <p:txBody>
          <a:bodyPr/>
          <a:lstStyle/>
          <a:p>
            <a:r>
              <a:rPr lang="en-US" dirty="0"/>
              <a:t>Demonstration: Adding CSS Styles to an HTML Page</a:t>
            </a:r>
          </a:p>
        </p:txBody>
      </p:sp>
      <p:sp>
        <p:nvSpPr>
          <p:cNvPr id="4" name="Content Placeholder 2">
            <a:extLst>
              <a:ext uri="{FF2B5EF4-FFF2-40B4-BE49-F238E27FC236}">
                <a16:creationId xmlns:a16="http://schemas.microsoft.com/office/drawing/2014/main" xmlns="" id="{1521A4FC-B3B8-42B4-BF5D-558277C0176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 to:</a:t>
            </a:r>
          </a:p>
          <a:p>
            <a:pPr marL="0" lvl="0" indent="0">
              <a:buNone/>
            </a:pPr>
            <a:endParaRPr lang="en-GB" b="0" kern="0">
              <a:solidFill>
                <a:srgbClr val="000000"/>
              </a:solidFill>
            </a:endParaRPr>
          </a:p>
          <a:p>
            <a:pPr lvl="0"/>
            <a:r>
              <a:rPr lang="en-GB" b="0" kern="0">
                <a:solidFill>
                  <a:srgbClr val="000000"/>
                </a:solidFill>
              </a:rPr>
              <a:t>Create New Styles by Using Visual Studio</a:t>
            </a:r>
          </a:p>
          <a:p>
            <a:pPr lvl="0"/>
            <a:r>
              <a:rPr lang="en-GB" b="0" kern="0">
                <a:solidFill>
                  <a:srgbClr val="000000"/>
                </a:solidFill>
              </a:rPr>
              <a:t>Use the F12 Developer Tools to Inspect Styles</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82558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40fa9e3-40ae-480f-a3b6-8dd6db3de0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245DA-AF8E-41B1-B5E1-D0314FBA54F1}"/>
              </a:ext>
            </a:extLst>
          </p:cNvPr>
          <p:cNvSpPr>
            <a:spLocks noGrp="1"/>
          </p:cNvSpPr>
          <p:nvPr>
            <p:ph type="title"/>
          </p:nvPr>
        </p:nvSpPr>
        <p:spPr>
          <a:xfrm>
            <a:off x="460375" y="-2"/>
            <a:ext cx="8558934" cy="740664"/>
          </a:xfrm>
        </p:spPr>
        <p:txBody>
          <a:bodyPr/>
          <a:lstStyle/>
          <a:p>
            <a:r>
              <a:rPr lang="en-US" dirty="0"/>
              <a:t>Demonstration: Creating and Styling an HTML5 Page</a:t>
            </a:r>
          </a:p>
        </p:txBody>
      </p:sp>
      <p:sp>
        <p:nvSpPr>
          <p:cNvPr id="4" name="Content Placeholder 2">
            <a:extLst>
              <a:ext uri="{FF2B5EF4-FFF2-40B4-BE49-F238E27FC236}">
                <a16:creationId xmlns:a16="http://schemas.microsoft.com/office/drawing/2014/main" xmlns="" id="{DB71B588-7707-4413-8F18-8DBD049B914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about the tasks that you will perform in the lab for this module.</a:t>
            </a:r>
            <a:endParaRPr lang="en-US" b="0" kern="0" dirty="0">
              <a:solidFill>
                <a:srgbClr val="000000"/>
              </a:solidFill>
            </a:endParaRPr>
          </a:p>
        </p:txBody>
      </p:sp>
    </p:spTree>
    <p:extLst>
      <p:ext uri="{BB962C8B-B14F-4D97-AF65-F5344CB8AC3E}">
        <p14:creationId xmlns:p14="http://schemas.microsoft.com/office/powerpoint/2010/main" val="125724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5B523-12BA-430E-B0C5-88D5DB388057}"/>
              </a:ext>
            </a:extLst>
          </p:cNvPr>
          <p:cNvSpPr>
            <a:spLocks noGrp="1"/>
          </p:cNvSpPr>
          <p:nvPr>
            <p:ph type="title"/>
          </p:nvPr>
        </p:nvSpPr>
        <p:spPr/>
        <p:txBody>
          <a:bodyPr/>
          <a:lstStyle/>
          <a:p>
            <a:r>
              <a:rPr lang="en-US"/>
              <a:t>Lab: Creating and Styling HTML5 Pages</a:t>
            </a:r>
          </a:p>
        </p:txBody>
      </p:sp>
      <p:sp>
        <p:nvSpPr>
          <p:cNvPr id="3" name="Text Placeholder 2">
            <a:extLst>
              <a:ext uri="{FF2B5EF4-FFF2-40B4-BE49-F238E27FC236}">
                <a16:creationId xmlns:a16="http://schemas.microsoft.com/office/drawing/2014/main" xmlns="" id="{B1AE2B4F-3469-45A3-B3C3-B589CD62D148}"/>
              </a:ext>
            </a:extLst>
          </p:cNvPr>
          <p:cNvSpPr>
            <a:spLocks noGrp="1"/>
          </p:cNvSpPr>
          <p:nvPr>
            <p:ph type="body" idx="1"/>
          </p:nvPr>
        </p:nvSpPr>
        <p:spPr/>
        <p:txBody>
          <a:bodyPr/>
          <a:lstStyle/>
          <a:p>
            <a:r>
              <a:rPr lang="fr-FR"/>
              <a:t>Exercise 1: Creating HTML5 Pages
Exercise 2: Styling HTML pages</a:t>
            </a:r>
            <a:endParaRPr lang="en-US"/>
          </a:p>
        </p:txBody>
      </p:sp>
      <p:sp>
        <p:nvSpPr>
          <p:cNvPr id="4" name="TextBox 3">
            <a:extLst>
              <a:ext uri="{FF2B5EF4-FFF2-40B4-BE49-F238E27FC236}">
                <a16:creationId xmlns:a16="http://schemas.microsoft.com/office/drawing/2014/main" xmlns="" id="{33E59BF8-5E2E-4F05-A4A2-B5B7E6B00426}"/>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45 minutes</a:t>
            </a:r>
          </a:p>
        </p:txBody>
      </p:sp>
    </p:spTree>
    <p:extLst>
      <p:ext uri="{BB962C8B-B14F-4D97-AF65-F5344CB8AC3E}">
        <p14:creationId xmlns:p14="http://schemas.microsoft.com/office/powerpoint/2010/main" val="183158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50249-035D-46CA-9C3A-50652A457914}"/>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6B8C305E-05B4-40EF-8495-E044DCC8FE2D}"/>
              </a:ext>
            </a:extLst>
          </p:cNvPr>
          <p:cNvSpPr txBox="1"/>
          <p:nvPr/>
        </p:nvSpPr>
        <p:spPr>
          <a:xfrm>
            <a:off x="458788" y="1021215"/>
            <a:ext cx="8119156" cy="525272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are a web developer working for an organization that builds websites to support conferences. You have been asked to create a website for </a:t>
            </a:r>
            <a:r>
              <a:rPr lang="en-US" sz="2400" b="0" dirty="0" err="1">
                <a:latin typeface="Segoe UI" panose="020B0502040204020203" pitchFamily="34" charset="0"/>
                <a:ea typeface="Calibri" panose="020F0502020204030204" pitchFamily="34" charset="0"/>
                <a:cs typeface="Segoe UI" panose="020B0502040204020203" pitchFamily="34" charset="0"/>
              </a:rPr>
              <a:t>ContosoConf</a:t>
            </a:r>
            <a:r>
              <a:rPr lang="en-US" sz="2400" b="0" dirty="0">
                <a:latin typeface="Segoe UI" panose="020B0502040204020203" pitchFamily="34" charset="0"/>
                <a:ea typeface="Calibri" panose="020F0502020204030204" pitchFamily="34" charset="0"/>
                <a:cs typeface="Segoe UI" panose="020B0502040204020203" pitchFamily="34" charset="0"/>
              </a:rPr>
              <a:t>, a conference that showcases the latest tools and techniques for building HTML5 web applications.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decide to start by building a prototype website consisting of a Home page that acts as a landing page for conference attendees, and an About page that describes the purpose of the conference. In later labs, you will enhance these pages and add pages that allow</a:t>
            </a:r>
            <a:r>
              <a:rPr lang="en-US" sz="2400" b="0" dirty="0">
                <a:latin typeface="Segoe UI" panose="020B0502040204020203" pitchFamily="34" charset="0"/>
                <a:cs typeface="Segoe UI" panose="020B0502040204020203" pitchFamily="34" charset="0"/>
              </a:rPr>
              <a:t> attendees to register for the conference and provide information about the conference sessions. </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70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7482C-C37B-4C12-8448-17D0E9EC44D9}"/>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D91DF264-F499-41B4-8038-DC16BF769176}"/>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87328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82D68-CBB6-469C-A03F-F9F52841798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EC66A0A-F842-4E8A-B0CB-1429C2D02F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7078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DAC7C-C332-427C-9C14-ED840286F2E4}"/>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DF86E3A0-501A-417D-87CF-EF081E32DC43}"/>
              </a:ext>
            </a:extLst>
          </p:cNvPr>
          <p:cNvSpPr>
            <a:spLocks noGrp="1"/>
          </p:cNvSpPr>
          <p:nvPr>
            <p:ph type="body" idx="1"/>
          </p:nvPr>
        </p:nvSpPr>
        <p:spPr/>
        <p:txBody>
          <a:bodyPr/>
          <a:lstStyle/>
          <a:p>
            <a:r>
              <a:rPr lang="en-US"/>
              <a:t>Creating an HTML5 Page
Styling an HTML5 Page</a:t>
            </a:r>
          </a:p>
        </p:txBody>
      </p:sp>
    </p:spTree>
    <p:extLst>
      <p:ext uri="{BB962C8B-B14F-4D97-AF65-F5344CB8AC3E}">
        <p14:creationId xmlns:p14="http://schemas.microsoft.com/office/powerpoint/2010/main" val="159974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CB5B-6717-4224-874C-10B8A2CB91C5}"/>
              </a:ext>
            </a:extLst>
          </p:cNvPr>
          <p:cNvSpPr>
            <a:spLocks noGrp="1"/>
          </p:cNvSpPr>
          <p:nvPr>
            <p:ph type="title"/>
          </p:nvPr>
        </p:nvSpPr>
        <p:spPr/>
        <p:txBody>
          <a:bodyPr/>
          <a:lstStyle/>
          <a:p>
            <a:r>
              <a:rPr lang="en-US"/>
              <a:t>Lesson 1: Creating an HTML5 Page</a:t>
            </a:r>
          </a:p>
        </p:txBody>
      </p:sp>
      <p:sp>
        <p:nvSpPr>
          <p:cNvPr id="3" name="Text Placeholder 2">
            <a:extLst>
              <a:ext uri="{FF2B5EF4-FFF2-40B4-BE49-F238E27FC236}">
                <a16:creationId xmlns:a16="http://schemas.microsoft.com/office/drawing/2014/main" xmlns="" id="{C23AF820-131E-4F4F-9238-5E342838A671}"/>
              </a:ext>
            </a:extLst>
          </p:cNvPr>
          <p:cNvSpPr>
            <a:spLocks noGrp="1"/>
          </p:cNvSpPr>
          <p:nvPr>
            <p:ph type="body" idx="1"/>
          </p:nvPr>
        </p:nvSpPr>
        <p:spPr/>
        <p:txBody>
          <a:bodyPr/>
          <a:lstStyle/>
          <a:p>
            <a:r>
              <a:rPr lang="en-US"/>
              <a:t>What's New in HTML5?
Document Structure in HTML5
Text and Images in HTML5
Demonstration: Using HTML5 Features in a Simple Contact Form</a:t>
            </a:r>
          </a:p>
        </p:txBody>
      </p:sp>
    </p:spTree>
    <p:extLst>
      <p:ext uri="{BB962C8B-B14F-4D97-AF65-F5344CB8AC3E}">
        <p14:creationId xmlns:p14="http://schemas.microsoft.com/office/powerpoint/2010/main" val="343347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B017F-96B9-42ED-8F4E-A51401B651A5}"/>
              </a:ext>
            </a:extLst>
          </p:cNvPr>
          <p:cNvSpPr>
            <a:spLocks noGrp="1"/>
          </p:cNvSpPr>
          <p:nvPr>
            <p:ph type="title"/>
          </p:nvPr>
        </p:nvSpPr>
        <p:spPr/>
        <p:txBody>
          <a:bodyPr/>
          <a:lstStyle/>
          <a:p>
            <a:r>
              <a:rPr lang="en-US"/>
              <a:t>What's New in HTML5?</a:t>
            </a:r>
          </a:p>
        </p:txBody>
      </p:sp>
      <p:sp>
        <p:nvSpPr>
          <p:cNvPr id="4" name="Content Placeholder 2">
            <a:extLst>
              <a:ext uri="{FF2B5EF4-FFF2-40B4-BE49-F238E27FC236}">
                <a16:creationId xmlns:a16="http://schemas.microsoft.com/office/drawing/2014/main" xmlns="" id="{3283895D-071B-4E64-BBF6-D9E0E3BA73E4}"/>
              </a:ext>
            </a:extLst>
          </p:cNvPr>
          <p:cNvSpPr txBox="1">
            <a:spLocks/>
          </p:cNvSpPr>
          <p:nvPr/>
        </p:nvSpPr>
        <p:spPr>
          <a:xfrm>
            <a:off x="458788" y="1021215"/>
            <a:ext cx="84566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HTML5 provides many extensions over previous versions, including:</a:t>
            </a:r>
          </a:p>
          <a:p>
            <a:pPr marL="0" lvl="0" indent="0">
              <a:buNone/>
            </a:pPr>
            <a:endParaRPr lang="en-US" b="0" kern="0">
              <a:solidFill>
                <a:srgbClr val="000000"/>
              </a:solidFill>
            </a:endParaRPr>
          </a:p>
          <a:p>
            <a:pPr lvl="0"/>
            <a:r>
              <a:rPr lang="en-US" b="0" kern="0">
                <a:solidFill>
                  <a:srgbClr val="000000"/>
                </a:solidFill>
              </a:rPr>
              <a:t>Rules for browser vendors.</a:t>
            </a:r>
          </a:p>
          <a:p>
            <a:pPr lvl="0"/>
            <a:r>
              <a:rPr lang="en-US" b="0" kern="0">
                <a:solidFill>
                  <a:srgbClr val="000000"/>
                </a:solidFill>
              </a:rPr>
              <a:t>New elements that reflect modern </a:t>
            </a:r>
            <a:br>
              <a:rPr lang="en-US" b="0" kern="0">
                <a:solidFill>
                  <a:srgbClr val="000000"/>
                </a:solidFill>
              </a:rPr>
            </a:br>
            <a:r>
              <a:rPr lang="en-US" b="0" kern="0">
                <a:solidFill>
                  <a:srgbClr val="000000"/>
                </a:solidFill>
              </a:rPr>
              <a:t>web application development.</a:t>
            </a:r>
          </a:p>
          <a:p>
            <a:pPr lvl="0"/>
            <a:r>
              <a:rPr lang="en-US" b="0" kern="0">
                <a:solidFill>
                  <a:srgbClr val="000000"/>
                </a:solidFill>
              </a:rPr>
              <a:t>JavaScript APIs that support desktop </a:t>
            </a:r>
            <a:br>
              <a:rPr lang="en-US" b="0" kern="0">
                <a:solidFill>
                  <a:srgbClr val="000000"/>
                </a:solidFill>
              </a:rPr>
            </a:br>
            <a:r>
              <a:rPr lang="en-US" b="0" kern="0">
                <a:solidFill>
                  <a:srgbClr val="000000"/>
                </a:solidFill>
              </a:rPr>
              <a:t>and mobile application capabilities.</a:t>
            </a:r>
            <a:endParaRPr lang="en-US" b="0" kern="0" dirty="0">
              <a:solidFill>
                <a:srgbClr val="000000"/>
              </a:solidFill>
            </a:endParaRPr>
          </a:p>
        </p:txBody>
      </p:sp>
      <p:pic>
        <p:nvPicPr>
          <p:cNvPr id="5" name="Picture 4" descr="An image of the HTML5 logo">
            <a:extLst>
              <a:ext uri="{FF2B5EF4-FFF2-40B4-BE49-F238E27FC236}">
                <a16:creationId xmlns:a16="http://schemas.microsoft.com/office/drawing/2014/main" xmlns="" id="{9CD4D76A-5B44-415D-86E9-56D675277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438400"/>
            <a:ext cx="2438400" cy="2438400"/>
          </a:xfrm>
          <a:prstGeom prst="rect">
            <a:avLst/>
          </a:prstGeom>
        </p:spPr>
      </p:pic>
    </p:spTree>
    <p:extLst>
      <p:ext uri="{BB962C8B-B14F-4D97-AF65-F5344CB8AC3E}">
        <p14:creationId xmlns:p14="http://schemas.microsoft.com/office/powerpoint/2010/main" val="425494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60ED5-32DE-4FB9-8D24-3AB3F3B82104}"/>
              </a:ext>
            </a:extLst>
          </p:cNvPr>
          <p:cNvSpPr>
            <a:spLocks noGrp="1"/>
          </p:cNvSpPr>
          <p:nvPr>
            <p:ph type="title"/>
          </p:nvPr>
        </p:nvSpPr>
        <p:spPr/>
        <p:txBody>
          <a:bodyPr/>
          <a:lstStyle/>
          <a:p>
            <a:r>
              <a:rPr lang="en-US"/>
              <a:t>Document Structure in HTML5</a:t>
            </a:r>
          </a:p>
        </p:txBody>
      </p:sp>
      <p:sp>
        <p:nvSpPr>
          <p:cNvPr id="4" name="Content Placeholder 2">
            <a:extLst>
              <a:ext uri="{FF2B5EF4-FFF2-40B4-BE49-F238E27FC236}">
                <a16:creationId xmlns:a16="http://schemas.microsoft.com/office/drawing/2014/main" xmlns="" id="{F5BE71A0-13E1-437F-9B1E-224FE6AD461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HTML5 provides new elements to define the structure of a web page:</a:t>
            </a:r>
          </a:p>
          <a:p>
            <a:pPr lvl="0"/>
            <a:endParaRPr lang="en-US" sz="2400" b="0" kern="0">
              <a:solidFill>
                <a:srgbClr val="000000"/>
              </a:solidFill>
            </a:endParaRPr>
          </a:p>
          <a:p>
            <a:pPr lvl="0"/>
            <a:r>
              <a:rPr lang="en-US" sz="2400" kern="0">
                <a:solidFill>
                  <a:srgbClr val="000000"/>
                </a:solidFill>
              </a:rPr>
              <a:t>&lt;section&gt;</a:t>
            </a:r>
            <a:r>
              <a:rPr lang="en-US" sz="2400" b="0" kern="0">
                <a:solidFill>
                  <a:srgbClr val="000000"/>
                </a:solidFill>
              </a:rPr>
              <a:t> to divide up</a:t>
            </a:r>
            <a:br>
              <a:rPr lang="en-US" sz="2400" b="0" kern="0">
                <a:solidFill>
                  <a:srgbClr val="000000"/>
                </a:solidFill>
              </a:rPr>
            </a:br>
            <a:r>
              <a:rPr lang="en-US" sz="2400" b="0" kern="0">
                <a:solidFill>
                  <a:srgbClr val="000000"/>
                </a:solidFill>
              </a:rPr>
              <a:t> main content.</a:t>
            </a:r>
          </a:p>
          <a:p>
            <a:pPr lvl="0"/>
            <a:r>
              <a:rPr lang="en-US" sz="2400" kern="0">
                <a:solidFill>
                  <a:srgbClr val="000000"/>
                </a:solidFill>
              </a:rPr>
              <a:t>&lt;header&gt;</a:t>
            </a:r>
            <a:r>
              <a:rPr lang="en-US" sz="2400" b="0" kern="0">
                <a:solidFill>
                  <a:srgbClr val="000000"/>
                </a:solidFill>
              </a:rPr>
              <a:t> and </a:t>
            </a:r>
            <a:r>
              <a:rPr lang="en-US" sz="2400" kern="0">
                <a:solidFill>
                  <a:srgbClr val="000000"/>
                </a:solidFill>
              </a:rPr>
              <a:t>&lt;footer&gt;</a:t>
            </a:r>
            <a:r>
              <a:rPr lang="en-US" sz="2400" b="0" kern="0">
                <a:solidFill>
                  <a:srgbClr val="000000"/>
                </a:solidFill>
              </a:rPr>
              <a:t> </a:t>
            </a:r>
            <a:br>
              <a:rPr lang="en-US" sz="2400" b="0" kern="0">
                <a:solidFill>
                  <a:srgbClr val="000000"/>
                </a:solidFill>
              </a:rPr>
            </a:br>
            <a:r>
              <a:rPr lang="en-US" sz="2400" b="0" kern="0">
                <a:solidFill>
                  <a:srgbClr val="000000"/>
                </a:solidFill>
              </a:rPr>
              <a:t>for page headers and footers.</a:t>
            </a:r>
          </a:p>
          <a:p>
            <a:pPr lvl="0"/>
            <a:r>
              <a:rPr lang="en-US" sz="2400" kern="0">
                <a:solidFill>
                  <a:srgbClr val="000000"/>
                </a:solidFill>
              </a:rPr>
              <a:t>&lt;nav&gt; </a:t>
            </a:r>
            <a:r>
              <a:rPr lang="en-US" sz="2400" b="0" kern="0">
                <a:solidFill>
                  <a:srgbClr val="000000"/>
                </a:solidFill>
              </a:rPr>
              <a:t>for navigations links.</a:t>
            </a:r>
          </a:p>
          <a:p>
            <a:pPr lvl="0"/>
            <a:r>
              <a:rPr lang="en-US" sz="2400" kern="0">
                <a:solidFill>
                  <a:srgbClr val="000000"/>
                </a:solidFill>
              </a:rPr>
              <a:t>&lt;article&gt; </a:t>
            </a:r>
            <a:r>
              <a:rPr lang="en-US" sz="2400" b="0" kern="0">
                <a:solidFill>
                  <a:srgbClr val="000000"/>
                </a:solidFill>
              </a:rPr>
              <a:t>for stand-alone </a:t>
            </a:r>
            <a:br>
              <a:rPr lang="en-US" sz="2400" b="0" kern="0">
                <a:solidFill>
                  <a:srgbClr val="000000"/>
                </a:solidFill>
              </a:rPr>
            </a:br>
            <a:r>
              <a:rPr lang="en-US" sz="2400" b="0" kern="0">
                <a:solidFill>
                  <a:srgbClr val="000000"/>
                </a:solidFill>
              </a:rPr>
              <a:t>content.</a:t>
            </a:r>
          </a:p>
          <a:p>
            <a:pPr lvl="0"/>
            <a:r>
              <a:rPr lang="en-US" sz="2400" kern="0">
                <a:solidFill>
                  <a:srgbClr val="000000"/>
                </a:solidFill>
              </a:rPr>
              <a:t>&lt;aside&gt; </a:t>
            </a:r>
            <a:r>
              <a:rPr lang="en-US" sz="2400" b="0" kern="0">
                <a:solidFill>
                  <a:srgbClr val="000000"/>
                </a:solidFill>
              </a:rPr>
              <a:t>for quotes </a:t>
            </a:r>
            <a:br>
              <a:rPr lang="en-US" sz="2400" b="0" kern="0">
                <a:solidFill>
                  <a:srgbClr val="000000"/>
                </a:solidFill>
              </a:rPr>
            </a:br>
            <a:r>
              <a:rPr lang="en-US" sz="2400" b="0" kern="0">
                <a:solidFill>
                  <a:srgbClr val="000000"/>
                </a:solidFill>
              </a:rPr>
              <a:t>and sidebar content.</a:t>
            </a:r>
            <a:endParaRPr lang="en-US" sz="2400" b="0" kern="0" dirty="0">
              <a:solidFill>
                <a:srgbClr val="000000"/>
              </a:solidFill>
            </a:endParaRPr>
          </a:p>
        </p:txBody>
      </p:sp>
      <p:pic>
        <p:nvPicPr>
          <p:cNvPr id="5" name="Picture 4" descr="A diagram showing the structure of an HTML5 page, highlighting &lt;nav&gt;, &lt;header&gt;, &lt;article&gt;, &lt;section&gt;, and &lt;footer&gt; elements.">
            <a:extLst>
              <a:ext uri="{FF2B5EF4-FFF2-40B4-BE49-F238E27FC236}">
                <a16:creationId xmlns:a16="http://schemas.microsoft.com/office/drawing/2014/main" xmlns="" id="{C21EB4BC-7AEE-4AEF-9BA6-88544CC0B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676400"/>
            <a:ext cx="4523810" cy="4876191"/>
          </a:xfrm>
          <a:prstGeom prst="rect">
            <a:avLst/>
          </a:prstGeom>
        </p:spPr>
      </p:pic>
    </p:spTree>
    <p:extLst>
      <p:ext uri="{BB962C8B-B14F-4D97-AF65-F5344CB8AC3E}">
        <p14:creationId xmlns:p14="http://schemas.microsoft.com/office/powerpoint/2010/main" val="60089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74A15-85AC-434A-93FC-5463F26A7A33}"/>
              </a:ext>
            </a:extLst>
          </p:cNvPr>
          <p:cNvSpPr>
            <a:spLocks noGrp="1"/>
          </p:cNvSpPr>
          <p:nvPr>
            <p:ph type="title"/>
          </p:nvPr>
        </p:nvSpPr>
        <p:spPr/>
        <p:txBody>
          <a:bodyPr/>
          <a:lstStyle/>
          <a:p>
            <a:r>
              <a:rPr lang="en-US"/>
              <a:t>Text and Images in HTML5</a:t>
            </a:r>
          </a:p>
        </p:txBody>
      </p:sp>
      <p:sp>
        <p:nvSpPr>
          <p:cNvPr id="4" name="Content Placeholder 2">
            <a:extLst>
              <a:ext uri="{FF2B5EF4-FFF2-40B4-BE49-F238E27FC236}">
                <a16:creationId xmlns:a16="http://schemas.microsoft.com/office/drawing/2014/main" xmlns="" id="{59495A3B-B9CC-4A1F-BBFE-40A7724CE454}"/>
              </a:ext>
            </a:extLst>
          </p:cNvPr>
          <p:cNvSpPr txBox="1">
            <a:spLocks/>
          </p:cNvSpPr>
          <p:nvPr/>
        </p:nvSpPr>
        <p:spPr>
          <a:xfrm>
            <a:off x="458788" y="95194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HTML5 defines new text elements, including:</a:t>
            </a:r>
          </a:p>
          <a:p>
            <a:pPr lvl="0"/>
            <a:r>
              <a:rPr lang="en-US" b="0" kern="0" dirty="0">
                <a:solidFill>
                  <a:srgbClr val="000000"/>
                </a:solidFill>
              </a:rPr>
              <a:t>&lt;</a:t>
            </a:r>
            <a:r>
              <a:rPr lang="en-US" b="0" kern="0" dirty="0" err="1">
                <a:solidFill>
                  <a:srgbClr val="000000"/>
                </a:solidFill>
              </a:rPr>
              <a:t>hgroup</a:t>
            </a:r>
            <a:r>
              <a:rPr lang="en-US" b="0" kern="0" dirty="0">
                <a:solidFill>
                  <a:srgbClr val="000000"/>
                </a:solidFill>
              </a:rPr>
              <a:t>&gt;</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&lt;time&gt;</a:t>
            </a:r>
          </a:p>
          <a:p>
            <a:pPr lvl="0"/>
            <a:r>
              <a:rPr lang="en-US" b="0" kern="0" dirty="0">
                <a:solidFill>
                  <a:srgbClr val="000000"/>
                </a:solidFill>
              </a:rPr>
              <a:t>&lt;mark&gt;</a:t>
            </a:r>
          </a:p>
          <a:p>
            <a:pPr lvl="0"/>
            <a:endParaRPr lang="en-US" b="0" kern="0" dirty="0">
              <a:solidFill>
                <a:srgbClr val="000000"/>
              </a:solidFill>
            </a:endParaRPr>
          </a:p>
          <a:p>
            <a:pPr lvl="0"/>
            <a:r>
              <a:rPr lang="en-US" b="0" kern="0" dirty="0">
                <a:solidFill>
                  <a:srgbClr val="000000"/>
                </a:solidFill>
              </a:rPr>
              <a:t>&lt;small&gt;</a:t>
            </a:r>
          </a:p>
          <a:p>
            <a:pPr lvl="0"/>
            <a:r>
              <a:rPr lang="en-US" b="0" kern="0" dirty="0">
                <a:solidFill>
                  <a:srgbClr val="000000"/>
                </a:solidFill>
              </a:rPr>
              <a:t>&lt;figure&gt; and &lt;</a:t>
            </a:r>
            <a:r>
              <a:rPr lang="en-US" b="0" kern="0" dirty="0" err="1">
                <a:solidFill>
                  <a:srgbClr val="000000"/>
                </a:solidFill>
              </a:rPr>
              <a:t>figcaption</a:t>
            </a:r>
            <a:r>
              <a:rPr lang="en-US" b="0" kern="0" dirty="0">
                <a:solidFill>
                  <a:srgbClr val="000000"/>
                </a:solidFill>
              </a:rPr>
              <a:t>&gt;</a:t>
            </a:r>
          </a:p>
        </p:txBody>
      </p:sp>
      <p:sp>
        <p:nvSpPr>
          <p:cNvPr id="5" name="TextBox 4">
            <a:extLst>
              <a:ext uri="{FF2B5EF4-FFF2-40B4-BE49-F238E27FC236}">
                <a16:creationId xmlns:a16="http://schemas.microsoft.com/office/drawing/2014/main" xmlns="" id="{73FE360C-AF70-4BF8-A909-0AA9B334F43C}"/>
              </a:ext>
            </a:extLst>
          </p:cNvPr>
          <p:cNvSpPr txBox="1"/>
          <p:nvPr/>
        </p:nvSpPr>
        <p:spPr>
          <a:xfrm>
            <a:off x="2667000" y="1524000"/>
            <a:ext cx="6019800" cy="1200329"/>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&lt;hgroup&gt;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&lt;h1&gt;My Recipes&lt;/h1&gt;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&lt;h2&gt;Great to eat, easy to make&lt;/h2&gt;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&lt;/hgroup&gt;</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xmlns="" id="{EE1780D3-6255-4238-A113-D348D63C5EF6}"/>
              </a:ext>
            </a:extLst>
          </p:cNvPr>
          <p:cNvSpPr txBox="1"/>
          <p:nvPr/>
        </p:nvSpPr>
        <p:spPr>
          <a:xfrm>
            <a:off x="2667000" y="2983468"/>
            <a:ext cx="6019800" cy="369332"/>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&lt;time datetime="2012-08-08"&gt;Today&lt;/time&gt;</a:t>
            </a:r>
            <a:endParaRPr lang="en-GB"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xmlns="" id="{A90DD119-3E36-4B46-A78D-121D3DE53BAB}"/>
              </a:ext>
            </a:extLst>
          </p:cNvPr>
          <p:cNvSpPr txBox="1"/>
          <p:nvPr/>
        </p:nvSpPr>
        <p:spPr>
          <a:xfrm>
            <a:off x="2667000" y="3505200"/>
            <a:ext cx="60198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&lt;p&gt;This text should be &lt;mark&gt;noted for future use.&lt;/mark&gt;.&lt;/p&gt;</a:t>
            </a:r>
            <a:endParaRPr lang="en-GB" b="0" dirty="0">
              <a:solidFill>
                <a:srgbClr val="000000"/>
              </a:solidFill>
              <a:latin typeface="Lucida Sans Unicode" pitchFamily="34" charset="0"/>
              <a:cs typeface="Lucida Sans Unicode" pitchFamily="34" charset="0"/>
            </a:endParaRPr>
          </a:p>
        </p:txBody>
      </p:sp>
      <p:sp>
        <p:nvSpPr>
          <p:cNvPr id="9" name="TextBox 8">
            <a:extLst>
              <a:ext uri="{FF2B5EF4-FFF2-40B4-BE49-F238E27FC236}">
                <a16:creationId xmlns:a16="http://schemas.microsoft.com/office/drawing/2014/main" xmlns="" id="{310A3808-82EA-476A-AA1F-EFE043EC5D85}"/>
              </a:ext>
            </a:extLst>
          </p:cNvPr>
          <p:cNvSpPr txBox="1"/>
          <p:nvPr/>
        </p:nvSpPr>
        <p:spPr>
          <a:xfrm>
            <a:off x="2667000" y="4343400"/>
            <a:ext cx="60198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&lt;p&gt;Heat your beans for five minutes. &lt;small&gt;Or until they are hot enough for you.&lt;/small&gt;&lt;/p&gt;</a:t>
            </a:r>
            <a:endParaRPr lang="en-GB" b="0" dirty="0">
              <a:solidFill>
                <a:srgbClr val="000000"/>
              </a:solidFill>
              <a:latin typeface="Lucida Sans Unicode" pitchFamily="34" charset="0"/>
              <a:cs typeface="Lucida Sans Unicode" pitchFamily="34" charset="0"/>
            </a:endParaRPr>
          </a:p>
        </p:txBody>
      </p:sp>
      <p:sp>
        <p:nvSpPr>
          <p:cNvPr id="10" name="TextBox 9">
            <a:extLst>
              <a:ext uri="{FF2B5EF4-FFF2-40B4-BE49-F238E27FC236}">
                <a16:creationId xmlns:a16="http://schemas.microsoft.com/office/drawing/2014/main" xmlns="" id="{697B4280-735F-46CD-A06A-CAF8EA169A35}"/>
              </a:ext>
            </a:extLst>
          </p:cNvPr>
          <p:cNvSpPr txBox="1"/>
          <p:nvPr/>
        </p:nvSpPr>
        <p:spPr>
          <a:xfrm>
            <a:off x="381000" y="5486400"/>
            <a:ext cx="8305800" cy="1200329"/>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&lt;figure&gt;</a:t>
            </a:r>
          </a:p>
          <a:p>
            <a:pPr lvl="0"/>
            <a:r>
              <a:rPr lang="en-GB" b="0">
                <a:solidFill>
                  <a:srgbClr val="000000"/>
                </a:solidFill>
                <a:latin typeface="Lucida Sans Unicode" pitchFamily="34" charset="0"/>
                <a:cs typeface="Lucida Sans Unicode" pitchFamily="34" charset="0"/>
              </a:rPr>
              <a:t>  &lt;img src="plateofbeans.jpg" alt="A Plate of beans on toast" /&gt;</a:t>
            </a:r>
          </a:p>
          <a:p>
            <a:pPr lvl="0"/>
            <a:r>
              <a:rPr lang="en-GB" b="0">
                <a:solidFill>
                  <a:srgbClr val="000000"/>
                </a:solidFill>
                <a:latin typeface="Lucida Sans Unicode" pitchFamily="34" charset="0"/>
                <a:cs typeface="Lucida Sans Unicode" pitchFamily="34" charset="0"/>
              </a:rPr>
              <a:t>  &lt;figcaption&gt;A plate of beans in five minutes flat&lt;/figcaption&gt;</a:t>
            </a:r>
          </a:p>
          <a:p>
            <a:pPr lvl="0"/>
            <a:r>
              <a:rPr lang="en-GB" b="0">
                <a:solidFill>
                  <a:srgbClr val="000000"/>
                </a:solidFill>
                <a:latin typeface="Lucida Sans Unicode" pitchFamily="34" charset="0"/>
                <a:cs typeface="Lucida Sans Unicode" pitchFamily="34" charset="0"/>
              </a:rPr>
              <a:t>&lt;/figure&gt;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07918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cd534ed-c08c-4dd3-a274-68db7d5492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1AEFF9-C3F1-4003-B5A8-EF0C0009F716}"/>
              </a:ext>
            </a:extLst>
          </p:cNvPr>
          <p:cNvSpPr>
            <a:spLocks noGrp="1"/>
          </p:cNvSpPr>
          <p:nvPr>
            <p:ph type="title"/>
          </p:nvPr>
        </p:nvSpPr>
        <p:spPr/>
        <p:txBody>
          <a:bodyPr/>
          <a:lstStyle/>
          <a:p>
            <a:r>
              <a:rPr lang="en-US"/>
              <a:t>Demonstration: Using HTML5 Features in a Simple Contact Form</a:t>
            </a:r>
          </a:p>
        </p:txBody>
      </p:sp>
      <p:sp>
        <p:nvSpPr>
          <p:cNvPr id="4" name="Content Placeholder 2">
            <a:extLst>
              <a:ext uri="{FF2B5EF4-FFF2-40B4-BE49-F238E27FC236}">
                <a16:creationId xmlns:a16="http://schemas.microsoft.com/office/drawing/2014/main" xmlns="" id="{E3C20810-8ED2-4FD6-9C14-DFF0EA5081B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marL="0" lvl="0" indent="0">
              <a:buNone/>
            </a:pPr>
            <a:endParaRPr lang="en-US" b="0" kern="0">
              <a:solidFill>
                <a:srgbClr val="000000"/>
              </a:solidFill>
            </a:endParaRPr>
          </a:p>
          <a:p>
            <a:pPr lvl="0"/>
            <a:r>
              <a:rPr lang="en-US" b="0" kern="0">
                <a:solidFill>
                  <a:srgbClr val="000000"/>
                </a:solidFill>
              </a:rPr>
              <a:t>Divide the Content for a Page into an Article with Sections</a:t>
            </a:r>
          </a:p>
          <a:p>
            <a:pPr lvl="0"/>
            <a:r>
              <a:rPr lang="en-US" b="0" kern="0">
                <a:solidFill>
                  <a:srgbClr val="000000"/>
                </a:solidFill>
              </a:rPr>
              <a:t>Add a Header and a Footer to the Page</a:t>
            </a:r>
          </a:p>
          <a:p>
            <a:pPr lvl="0"/>
            <a:r>
              <a:rPr lang="en-US" b="0" kern="0">
                <a:solidFill>
                  <a:srgbClr val="000000"/>
                </a:solidFill>
              </a:rPr>
              <a:t>View the Structure of the Page by Using the F12 Developer Tools</a:t>
            </a:r>
          </a:p>
          <a:p>
            <a:pPr lvl="0"/>
            <a:r>
              <a:rPr lang="en-US" b="0" kern="0">
                <a:solidFill>
                  <a:srgbClr val="000000"/>
                </a:solidFill>
              </a:rPr>
              <a:t>Make a Temporary Change to the Page by Using the F12 Developer Tools</a:t>
            </a:r>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87550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6D7378-7D98-4D69-9C26-5BE46C10BFCD}"/>
              </a:ext>
            </a:extLst>
          </p:cNvPr>
          <p:cNvSpPr>
            <a:spLocks noGrp="1"/>
          </p:cNvSpPr>
          <p:nvPr>
            <p:ph type="title"/>
          </p:nvPr>
        </p:nvSpPr>
        <p:spPr/>
        <p:txBody>
          <a:bodyPr/>
          <a:lstStyle/>
          <a:p>
            <a:r>
              <a:rPr lang="en-US"/>
              <a:t>Lesson 2: Styling an HTML5 Page</a:t>
            </a:r>
          </a:p>
        </p:txBody>
      </p:sp>
      <p:sp>
        <p:nvSpPr>
          <p:cNvPr id="3" name="Text Placeholder 2">
            <a:extLst>
              <a:ext uri="{FF2B5EF4-FFF2-40B4-BE49-F238E27FC236}">
                <a16:creationId xmlns:a16="http://schemas.microsoft.com/office/drawing/2014/main" xmlns="" id="{70E721DD-3DE0-47AB-9EFD-088AECA5779A}"/>
              </a:ext>
            </a:extLst>
          </p:cNvPr>
          <p:cNvSpPr>
            <a:spLocks noGrp="1"/>
          </p:cNvSpPr>
          <p:nvPr>
            <p:ph type="body" idx="1"/>
          </p:nvPr>
        </p:nvSpPr>
        <p:spPr/>
        <p:txBody>
          <a:bodyPr/>
          <a:lstStyle/>
          <a:p>
            <a:r>
              <a:rPr lang="en-US"/>
              <a:t>Understanding CSS Text Styles
The CSS Box Model
Styling Backgrounds in CSS
Demonstration: Adding CSS Styles to an HTML Page
Demonstration: Creating and Styling an HTML5 Page</a:t>
            </a:r>
          </a:p>
        </p:txBody>
      </p:sp>
    </p:spTree>
    <p:extLst>
      <p:ext uri="{BB962C8B-B14F-4D97-AF65-F5344CB8AC3E}">
        <p14:creationId xmlns:p14="http://schemas.microsoft.com/office/powerpoint/2010/main" val="414945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776ECE-B7C2-40A1-A292-3ABA6A2C3DB6}"/>
              </a:ext>
            </a:extLst>
          </p:cNvPr>
          <p:cNvSpPr>
            <a:spLocks noGrp="1"/>
          </p:cNvSpPr>
          <p:nvPr>
            <p:ph type="title"/>
          </p:nvPr>
        </p:nvSpPr>
        <p:spPr/>
        <p:txBody>
          <a:bodyPr/>
          <a:lstStyle/>
          <a:p>
            <a:r>
              <a:rPr lang="en-US"/>
              <a:t>Understanding CSS Text Styles</a:t>
            </a:r>
          </a:p>
        </p:txBody>
      </p:sp>
      <p:sp>
        <p:nvSpPr>
          <p:cNvPr id="4" name="Content Placeholder 2">
            <a:extLst>
              <a:ext uri="{FF2B5EF4-FFF2-40B4-BE49-F238E27FC236}">
                <a16:creationId xmlns:a16="http://schemas.microsoft.com/office/drawing/2014/main" xmlns="" id="{10E91E39-3750-4775-9CF9-FB4ACB55C36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 Text Styling supports:</a:t>
            </a:r>
          </a:p>
          <a:p>
            <a:pPr lvl="0"/>
            <a:endParaRPr lang="en-US" b="0" kern="0" dirty="0">
              <a:solidFill>
                <a:srgbClr val="000000"/>
              </a:solidFill>
            </a:endParaRPr>
          </a:p>
          <a:p>
            <a:r>
              <a:rPr lang="en-US" sz="2400" b="0" kern="0" dirty="0">
                <a:solidFill>
                  <a:srgbClr val="000000"/>
                </a:solidFill>
              </a:rPr>
              <a:t>Fonts</a:t>
            </a: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Colors</a:t>
            </a: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Typography</a:t>
            </a:r>
          </a:p>
        </p:txBody>
      </p:sp>
      <p:sp>
        <p:nvSpPr>
          <p:cNvPr id="5" name="TextBox 4">
            <a:extLst>
              <a:ext uri="{FF2B5EF4-FFF2-40B4-BE49-F238E27FC236}">
                <a16:creationId xmlns:a16="http://schemas.microsoft.com/office/drawing/2014/main" xmlns="" id="{B676FA88-C4B9-4032-B64D-19D647D7FB5E}"/>
              </a:ext>
            </a:extLst>
          </p:cNvPr>
          <p:cNvSpPr txBox="1"/>
          <p:nvPr/>
        </p:nvSpPr>
        <p:spPr>
          <a:xfrm>
            <a:off x="2667000" y="1695271"/>
            <a:ext cx="6019800" cy="1200329"/>
          </a:xfrm>
          <a:prstGeom prst="rect">
            <a:avLst/>
          </a:prstGeom>
          <a:solidFill>
            <a:schemeClr val="bg1">
              <a:lumMod val="95000"/>
            </a:schemeClr>
          </a:solidFill>
          <a:ln>
            <a:noFill/>
          </a:ln>
          <a:effectLst/>
        </p:spPr>
        <p:txBody>
          <a:bodyPr wrap="square" rtlCol="0">
            <a:spAutoFit/>
          </a:bodyPr>
          <a:lstStyle/>
          <a:p>
            <a:pPr lvl="0"/>
            <a:r>
              <a:rPr lang="en-GB" b="0" dirty="0">
                <a:solidFill>
                  <a:srgbClr val="000000"/>
                </a:solidFill>
                <a:latin typeface="Lucida Sans Unicode" pitchFamily="34" charset="0"/>
                <a:cs typeface="Lucida Sans Unicode" pitchFamily="34" charset="0"/>
              </a:rPr>
              <a:t>font-family : Arial, Candara, Verdana, sans-serif;</a:t>
            </a:r>
          </a:p>
          <a:p>
            <a:pPr lvl="0"/>
            <a:r>
              <a:rPr lang="en-GB" b="0" dirty="0">
                <a:solidFill>
                  <a:srgbClr val="000000"/>
                </a:solidFill>
                <a:latin typeface="Lucida Sans Unicode" pitchFamily="34" charset="0"/>
                <a:cs typeface="Lucida Sans Unicode" pitchFamily="34" charset="0"/>
              </a:rPr>
              <a:t>font-size : 16px;</a:t>
            </a:r>
          </a:p>
          <a:p>
            <a:pPr lvl="0"/>
            <a:r>
              <a:rPr lang="en-GB" b="0" dirty="0">
                <a:solidFill>
                  <a:srgbClr val="000000"/>
                </a:solidFill>
                <a:latin typeface="Lucida Sans Unicode" pitchFamily="34" charset="0"/>
                <a:cs typeface="Lucida Sans Unicode" pitchFamily="34" charset="0"/>
              </a:rPr>
              <a:t>font-style : italic;</a:t>
            </a:r>
          </a:p>
          <a:p>
            <a:pPr lvl="0"/>
            <a:r>
              <a:rPr lang="en-GB" b="0" dirty="0">
                <a:solidFill>
                  <a:srgbClr val="000000"/>
                </a:solidFill>
                <a:latin typeface="Lucida Sans Unicode" pitchFamily="34" charset="0"/>
                <a:cs typeface="Lucida Sans Unicode" pitchFamily="34" charset="0"/>
              </a:rPr>
              <a:t>font-weight : bold;</a:t>
            </a:r>
          </a:p>
        </p:txBody>
      </p:sp>
      <p:sp>
        <p:nvSpPr>
          <p:cNvPr id="6" name="TextBox 5">
            <a:extLst>
              <a:ext uri="{FF2B5EF4-FFF2-40B4-BE49-F238E27FC236}">
                <a16:creationId xmlns:a16="http://schemas.microsoft.com/office/drawing/2014/main" xmlns="" id="{9D1D90B1-AB4A-41C8-8ADE-C737E7229A49}"/>
              </a:ext>
            </a:extLst>
          </p:cNvPr>
          <p:cNvSpPr txBox="1"/>
          <p:nvPr/>
        </p:nvSpPr>
        <p:spPr>
          <a:xfrm>
            <a:off x="2667000" y="3316069"/>
            <a:ext cx="6019800" cy="646331"/>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color : rgb(128, 128, 0);</a:t>
            </a:r>
          </a:p>
          <a:p>
            <a:pPr lvl="0"/>
            <a:r>
              <a:rPr lang="en-GB" b="0">
                <a:solidFill>
                  <a:srgbClr val="000000"/>
                </a:solidFill>
                <a:latin typeface="Lucida Sans Unicode" pitchFamily="34" charset="0"/>
                <a:cs typeface="Lucida Sans Unicode" pitchFamily="34" charset="0"/>
              </a:rPr>
              <a:t>opacity: 0.6;</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xmlns="" id="{45F5CCC3-3541-4394-8C30-27C5EDD8ED37}"/>
              </a:ext>
            </a:extLst>
          </p:cNvPr>
          <p:cNvSpPr txBox="1"/>
          <p:nvPr/>
        </p:nvSpPr>
        <p:spPr>
          <a:xfrm>
            <a:off x="2667000" y="4267200"/>
            <a:ext cx="6019800" cy="1477328"/>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letter-spacing : 2em;</a:t>
            </a:r>
          </a:p>
          <a:p>
            <a:pPr lvl="0"/>
            <a:r>
              <a:rPr lang="en-GB" b="0">
                <a:solidFill>
                  <a:srgbClr val="000000"/>
                </a:solidFill>
                <a:latin typeface="Lucida Sans Unicode" pitchFamily="34" charset="0"/>
                <a:cs typeface="Lucida Sans Unicode" pitchFamily="34" charset="0"/>
              </a:rPr>
              <a:t>line-height : 16px;</a:t>
            </a:r>
          </a:p>
          <a:p>
            <a:pPr lvl="0"/>
            <a:r>
              <a:rPr lang="en-GB" b="0">
                <a:solidFill>
                  <a:srgbClr val="000000"/>
                </a:solidFill>
                <a:latin typeface="Lucida Sans Unicode" pitchFamily="34" charset="0"/>
                <a:cs typeface="Lucida Sans Unicode" pitchFamily="34" charset="0"/>
              </a:rPr>
              <a:t>text-align : left;</a:t>
            </a:r>
          </a:p>
          <a:p>
            <a:pPr lvl="0"/>
            <a:r>
              <a:rPr lang="en-GB" b="0">
                <a:solidFill>
                  <a:srgbClr val="000000"/>
                </a:solidFill>
                <a:latin typeface="Lucida Sans Unicode" pitchFamily="34" charset="0"/>
                <a:cs typeface="Lucida Sans Unicode" pitchFamily="34" charset="0"/>
              </a:rPr>
              <a:t>text-decoration : underline;</a:t>
            </a:r>
          </a:p>
          <a:p>
            <a:pPr lvl="0"/>
            <a:r>
              <a:rPr lang="en-GB" b="0">
                <a:solidFill>
                  <a:srgbClr val="000000"/>
                </a:solidFill>
                <a:latin typeface="Lucida Sans Unicode" pitchFamily="34" charset="0"/>
                <a:cs typeface="Lucida Sans Unicode" pitchFamily="34" charset="0"/>
              </a:rPr>
              <a:t>text-transform : lowercase;</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16994219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1704</Words>
  <Application>Microsoft Office PowerPoint</Application>
  <PresentationFormat>Apresentação na tela (4:3)</PresentationFormat>
  <Paragraphs>221</Paragraphs>
  <Slides>17</Slides>
  <Notes>17</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17</vt:i4>
      </vt:variant>
    </vt:vector>
  </HeadingPairs>
  <TitlesOfParts>
    <vt:vector size="25" baseType="lpstr">
      <vt:lpstr>Arial</vt:lpstr>
      <vt:lpstr>Verdana</vt:lpstr>
      <vt:lpstr>Lucida Sans Unicode</vt:lpstr>
      <vt:lpstr>Times New Roman</vt:lpstr>
      <vt:lpstr>Segoe UI</vt:lpstr>
      <vt:lpstr>Wingdings</vt:lpstr>
      <vt:lpstr>Calibri</vt:lpstr>
      <vt:lpstr>NG_MOC_Core_ModuleNew2</vt:lpstr>
      <vt:lpstr>Apresentação do PowerPoint</vt:lpstr>
      <vt:lpstr>Module Overview</vt:lpstr>
      <vt:lpstr>Lesson 1: Creating an HTML5 Page</vt:lpstr>
      <vt:lpstr>What's New in HTML5?</vt:lpstr>
      <vt:lpstr>Document Structure in HTML5</vt:lpstr>
      <vt:lpstr>Text and Images in HTML5</vt:lpstr>
      <vt:lpstr>Demonstration: Using HTML5 Features in a Simple Contact Form</vt:lpstr>
      <vt:lpstr>Lesson 2: Styling an HTML5 Page</vt:lpstr>
      <vt:lpstr>Understanding CSS Text Styles</vt:lpstr>
      <vt:lpstr>The CSS Box Model</vt:lpstr>
      <vt:lpstr>Styling Backgrounds in CSS</vt:lpstr>
      <vt:lpstr>Demonstration: Adding CSS Styles to an HTML Page</vt:lpstr>
      <vt:lpstr>Demonstration: Creating and Styling an HTML5 Page</vt:lpstr>
      <vt:lpstr>Lab: Creating and Styling HTML5 Pages</vt:lpstr>
      <vt:lpstr>Lab Scenario</vt:lpstr>
      <vt:lpstr>Module Review and Takeaways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2018-10-03T10:09:06Z</dcterms:created>
  <dcterms:modified xsi:type="dcterms:W3CDTF">2019-09-19T11:37:09Z</dcterms:modified>
</cp:coreProperties>
</file>