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Lucida Sans Unicode" panose="020B0602030504020204" pitchFamily="34" charset="0"/>
      <p:regular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84715" autoAdjust="0"/>
  </p:normalViewPr>
  <p:slideViewPr>
    <p:cSldViewPr snapToGrid="0">
      <p:cViewPr varScale="1">
        <p:scale>
          <a:sx n="67" d="100"/>
          <a:sy n="67" d="100"/>
        </p:scale>
        <p:origin x="1600" y="60"/>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416B-4692-40ED-8DAD-5EFB83B2F96F}" type="datetimeFigureOut">
              <a:rPr lang="en-US" smtClean="0"/>
              <a:t>9/19/2019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6753D-BF1C-4785-9998-97802E888812}" type="slidenum">
              <a:rPr lang="en-US" smtClean="0"/>
              <a:t>‹nº›</a:t>
            </a:fld>
            <a:endParaRPr lang="en-US"/>
          </a:p>
        </p:txBody>
      </p:sp>
    </p:spTree>
    <p:extLst>
      <p:ext uri="{BB962C8B-B14F-4D97-AF65-F5344CB8AC3E}">
        <p14:creationId xmlns:p14="http://schemas.microsoft.com/office/powerpoint/2010/main" val="204931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7_DEMO.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7_LAB_MANUAL.m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7_LAK.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  </a:t>
            </a:r>
          </a:p>
        </p:txBody>
      </p:sp>
      <p:sp>
        <p:nvSpPr>
          <p:cNvPr id="4" name="Slide Number Placeholder 3"/>
          <p:cNvSpPr>
            <a:spLocks noGrp="1"/>
          </p:cNvSpPr>
          <p:nvPr>
            <p:ph type="sldNum" sz="quarter" idx="5"/>
          </p:nvPr>
        </p:nvSpPr>
        <p:spPr/>
        <p:txBody>
          <a:bodyPr/>
          <a:lstStyle/>
          <a:p>
            <a:fld id="{BBB6753D-BF1C-4785-9998-97802E888812}" type="slidenum">
              <a:rPr lang="en-US" smtClean="0"/>
              <a:t>1</a:t>
            </a:fld>
            <a:endParaRPr lang="en-US"/>
          </a:p>
        </p:txBody>
      </p:sp>
      <p:sp>
        <p:nvSpPr>
          <p:cNvPr id="5" name="Rectangle 4">
            <a:extLst>
              <a:ext uri="{FF2B5EF4-FFF2-40B4-BE49-F238E27FC236}">
                <a16:creationId xmlns:a16="http://schemas.microsoft.com/office/drawing/2014/main" id="{3C27B9BB-AC75-4D8C-95D3-9C5380EDF8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49191BF-5ABB-4680-B588-84852D37204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591102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the syntax used by JSON to format objects is based on object literal notation.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10</a:t>
            </a:fld>
            <a:endParaRPr lang="en-US"/>
          </a:p>
        </p:txBody>
      </p:sp>
      <p:sp>
        <p:nvSpPr>
          <p:cNvPr id="5" name="Rectangle 4">
            <a:extLst>
              <a:ext uri="{FF2B5EF4-FFF2-40B4-BE49-F238E27FC236}">
                <a16:creationId xmlns:a16="http://schemas.microsoft.com/office/drawing/2014/main" id="{E0987921-6374-4995-8444-28B67F1191D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8F3D248-240A-457C-B432-66BB3718DA2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14546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Constructor functions can cause confusion to C# and C++ programmers because, although they are similar, they do not fulfill exactly the same role as constructors in those languages. A constructor is similar to a class definition in C# and C++ in that it defines the shape of an object (the properties and methods that it contains).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11</a:t>
            </a:fld>
            <a:endParaRPr lang="en-US"/>
          </a:p>
        </p:txBody>
      </p:sp>
      <p:sp>
        <p:nvSpPr>
          <p:cNvPr id="5" name="Rectangle 4">
            <a:extLst>
              <a:ext uri="{FF2B5EF4-FFF2-40B4-BE49-F238E27FC236}">
                <a16:creationId xmlns:a16="http://schemas.microsoft.com/office/drawing/2014/main" id="{90ABAD86-28A5-437D-8DB3-258A0A626F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0298805-E5FD-45CD-967D-C1624A5CF89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9033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notion that functions are really just properties (like data) can concern developers who are familiar with other object-oriented languages. Take time to explain carefully how prototypes work in conjunction with constructor functions.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12</a:t>
            </a:fld>
            <a:endParaRPr lang="en-US"/>
          </a:p>
        </p:txBody>
      </p:sp>
      <p:sp>
        <p:nvSpPr>
          <p:cNvPr id="5" name="Rectangle 4">
            <a:extLst>
              <a:ext uri="{FF2B5EF4-FFF2-40B4-BE49-F238E27FC236}">
                <a16:creationId xmlns:a16="http://schemas.microsoft.com/office/drawing/2014/main" id="{87C966C8-F3F7-427D-809B-354E1DFD09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7D04183-A4C1-45C5-8273-B3ABD5473D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492160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a:t>
            </a:r>
            <a:r>
              <a:rPr lang="en-US" sz="1000" b="1">
                <a:latin typeface="Arial" panose="020B0604020202020204" pitchFamily="34" charset="0"/>
                <a:ea typeface="Calibri" panose="020F0502020204030204" pitchFamily="34" charset="0"/>
                <a:cs typeface="Times New Roman" panose="02020603050405020304" pitchFamily="18" charset="0"/>
              </a:rPr>
              <a:t>Object.create</a:t>
            </a:r>
            <a:r>
              <a:rPr lang="en-US" sz="1000">
                <a:latin typeface="Arial" panose="020B0604020202020204" pitchFamily="34" charset="0"/>
                <a:ea typeface="Calibri" panose="020F0502020204030204" pitchFamily="34" charset="0"/>
                <a:cs typeface="Segoe UI" panose="020B0502040204020203" pitchFamily="34" charset="0"/>
              </a:rPr>
              <a:t> function provides a mechanism that implements an efficient form of inheritance for JavaScript. However, keep the description simple for the time being; the next lesson provides more detail through the use of prototype chaining.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13</a:t>
            </a:fld>
            <a:endParaRPr lang="en-US"/>
          </a:p>
        </p:txBody>
      </p:sp>
      <p:sp>
        <p:nvSpPr>
          <p:cNvPr id="5" name="Rectangle 4">
            <a:extLst>
              <a:ext uri="{FF2B5EF4-FFF2-40B4-BE49-F238E27FC236}">
                <a16:creationId xmlns:a16="http://schemas.microsoft.com/office/drawing/2014/main" id="{E3214F7E-A4BE-44D4-991B-733CA93B99A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65D4491-1758-4032-BD26-431E7F933F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701753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BBB6753D-BF1C-4785-9998-97802E888812}" type="slidenum">
              <a:rPr lang="en-US" smtClean="0"/>
              <a:t>14</a:t>
            </a:fld>
            <a:endParaRPr lang="en-US"/>
          </a:p>
        </p:txBody>
      </p:sp>
      <p:sp>
        <p:nvSpPr>
          <p:cNvPr id="5" name="Rectangle 4">
            <a:extLst>
              <a:ext uri="{FF2B5EF4-FFF2-40B4-BE49-F238E27FC236}">
                <a16:creationId xmlns:a16="http://schemas.microsoft.com/office/drawing/2014/main" id="{2977B01A-B8AB-4610-8293-5CBB6F683C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ADBF0C5-04DC-4109-9B14-9246991D2CA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4239025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BBB6753D-BF1C-4785-9998-97802E888812}" type="slidenum">
              <a:rPr lang="en-US" smtClean="0"/>
              <a:t>15</a:t>
            </a:fld>
            <a:endParaRPr lang="en-US"/>
          </a:p>
        </p:txBody>
      </p:sp>
      <p:sp>
        <p:nvSpPr>
          <p:cNvPr id="5" name="Rectangle 4">
            <a:extLst>
              <a:ext uri="{FF2B5EF4-FFF2-40B4-BE49-F238E27FC236}">
                <a16:creationId xmlns:a16="http://schemas.microsoft.com/office/drawing/2014/main" id="{0C7663BE-C9FD-4CC3-BF33-9C1DD68C40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1DF648A-D764-4B24-AD02-0CE8D28FCE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22526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students are confused by the code example in this topic, walk through it on the whiteboard and explain where variables come in and out of scope as the various functions for a </a:t>
            </a:r>
            <a:r>
              <a:rPr lang="en-US" sz="1000" b="1">
                <a:latin typeface="Arial" panose="020B0604020202020204" pitchFamily="34" charset="0"/>
                <a:ea typeface="Calibri" panose="020F0502020204030204" pitchFamily="34" charset="0"/>
                <a:cs typeface="Times New Roman" panose="02020603050405020304" pitchFamily="18" charset="0"/>
              </a:rPr>
              <a:t>Person</a:t>
            </a:r>
            <a:r>
              <a:rPr lang="en-US" sz="1000">
                <a:latin typeface="Arial" panose="020B0604020202020204" pitchFamily="34" charset="0"/>
                <a:ea typeface="Calibri" panose="020F0502020204030204" pitchFamily="34" charset="0"/>
                <a:cs typeface="Segoe UI" panose="020B0502040204020203" pitchFamily="34" charset="0"/>
              </a:rPr>
              <a:t> object are executed.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describe how property accessor functions work, as they are not covered in detail in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Explain that in ES2015 classes this implementation will be inside the </a:t>
            </a:r>
            <a:r>
              <a:rPr lang="en-US" sz="1000" b="1">
                <a:latin typeface="Arial" panose="020B0604020202020204" pitchFamily="34" charset="0"/>
                <a:ea typeface="Calibri" panose="020F0502020204030204" pitchFamily="34" charset="0"/>
                <a:cs typeface="Times New Roman" panose="02020603050405020304" pitchFamily="18" charset="0"/>
              </a:rPr>
              <a:t>constructor</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function.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16</a:t>
            </a:fld>
            <a:endParaRPr lang="en-US"/>
          </a:p>
        </p:txBody>
      </p:sp>
      <p:sp>
        <p:nvSpPr>
          <p:cNvPr id="5" name="Rectangle 4">
            <a:extLst>
              <a:ext uri="{FF2B5EF4-FFF2-40B4-BE49-F238E27FC236}">
                <a16:creationId xmlns:a16="http://schemas.microsoft.com/office/drawing/2014/main" id="{AE5A19A3-401E-4709-95B3-F4D9BB0E1E3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E836F26-A964-4F1D-809F-B908EEF218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861677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is the key topic on inheritance, and it pulls together many concepts described in this lesson and the previous lesson.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Recap the </a:t>
            </a:r>
            <a:r>
              <a:rPr lang="en-US" sz="1000" b="1">
                <a:latin typeface="Arial" panose="020B0604020202020204" pitchFamily="34" charset="0"/>
                <a:ea typeface="Calibri" panose="020F0502020204030204" pitchFamily="34" charset="0"/>
                <a:cs typeface="Times New Roman" panose="02020603050405020304" pitchFamily="18" charset="0"/>
              </a:rPr>
              <a:t>Object.create</a:t>
            </a:r>
            <a:r>
              <a:rPr lang="en-US" sz="1000">
                <a:latin typeface="Arial" panose="020B0604020202020204" pitchFamily="34" charset="0"/>
                <a:ea typeface="Calibri" panose="020F0502020204030204" pitchFamily="34" charset="0"/>
                <a:cs typeface="Segoe UI" panose="020B0502040204020203" pitchFamily="34" charset="0"/>
              </a:rPr>
              <a:t> function from the previous lesson. This mechanism is extremely common, but prototype chaining arguably gives the programmer more control over the properties that are inherited. There is a lot of debate about the merits and drawbacks of the various inheritance approaches that developers use, so don't get embroiled in a lengthy debate about one technique over another.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fully understand how prototype chaining works, and be prepared to walk through the sample code on the whiteboard if necessary.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17</a:t>
            </a:fld>
            <a:endParaRPr lang="en-US"/>
          </a:p>
        </p:txBody>
      </p:sp>
      <p:sp>
        <p:nvSpPr>
          <p:cNvPr id="5" name="Rectangle 4">
            <a:extLst>
              <a:ext uri="{FF2B5EF4-FFF2-40B4-BE49-F238E27FC236}">
                <a16:creationId xmlns:a16="http://schemas.microsoft.com/office/drawing/2014/main" id="{A662E617-AC78-4AFB-AEF3-B025B1606B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47848F7-C4F9-46CE-97C5-DE25C01F07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5551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Important to emphasise again that </a:t>
            </a:r>
            <a:r>
              <a:rPr lang="en-US" sz="1000" b="1">
                <a:latin typeface="Arial" panose="020B0604020202020204" pitchFamily="34" charset="0"/>
                <a:ea typeface="Calibri" panose="020F0502020204030204" pitchFamily="34" charset="0"/>
                <a:cs typeface="Times New Roman" panose="02020603050405020304" pitchFamily="18" charset="0"/>
              </a:rPr>
              <a:t>class</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extends</a:t>
            </a:r>
            <a:r>
              <a:rPr lang="en-US" sz="1000">
                <a:latin typeface="Arial" panose="020B0604020202020204" pitchFamily="34" charset="0"/>
                <a:ea typeface="Calibri" panose="020F0502020204030204" pitchFamily="34" charset="0"/>
                <a:cs typeface="Times New Roman" panose="02020603050405020304" pitchFamily="18" charset="0"/>
              </a:rPr>
              <a:t> are just syntactic sugar and even though we are using classes we are still implementing the same prototype-based object-inheritance model. </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You can mention that the only addition to the language is the </a:t>
            </a:r>
            <a:r>
              <a:rPr lang="en-US" sz="1000" b="1">
                <a:latin typeface="Arial" panose="020B0604020202020204" pitchFamily="34" charset="0"/>
                <a:ea typeface="Calibri" panose="020F0502020204030204" pitchFamily="34" charset="0"/>
                <a:cs typeface="Times New Roman" panose="02020603050405020304" pitchFamily="18" charset="0"/>
              </a:rPr>
              <a:t>super</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keyword that allows direct reference to the base class.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18</a:t>
            </a:fld>
            <a:endParaRPr lang="en-US"/>
          </a:p>
        </p:txBody>
      </p:sp>
      <p:sp>
        <p:nvSpPr>
          <p:cNvPr id="5" name="Rectangle 4">
            <a:extLst>
              <a:ext uri="{FF2B5EF4-FFF2-40B4-BE49-F238E27FC236}">
                <a16:creationId xmlns:a16="http://schemas.microsoft.com/office/drawing/2014/main" id="{FA842385-6C37-4B07-84BD-4E3F1616CF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E39F8C7-3433-4F6C-AC3B-0FAC8BCCCD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22358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Extending an existing object (including a built-in JavaScript type) is a straightforward process based on adding new properties to the prototype of that object. However, warn students not to accidentally override functions in a prototype, which can lead to existing code that invokes these functions no longer behaving as expected.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how the </a:t>
            </a:r>
            <a:r>
              <a:rPr lang="en-US" sz="1000" b="1">
                <a:latin typeface="Arial" panose="020B0604020202020204" pitchFamily="34" charset="0"/>
                <a:ea typeface="Calibri" panose="020F0502020204030204" pitchFamily="34" charset="0"/>
                <a:cs typeface="Times New Roman" panose="02020603050405020304" pitchFamily="18" charset="0"/>
              </a:rPr>
              <a:t>apply</a:t>
            </a:r>
            <a:r>
              <a:rPr lang="en-US" sz="1000">
                <a:latin typeface="Arial" panose="020B0604020202020204" pitchFamily="34" charset="0"/>
                <a:ea typeface="Calibri" panose="020F0502020204030204" pitchFamily="34" charset="0"/>
                <a:cs typeface="Segoe UI" panose="020B0502040204020203" pitchFamily="34" charset="0"/>
              </a:rPr>
              <a:t> method works; it is used by the lab.</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19</a:t>
            </a:fld>
            <a:endParaRPr lang="en-US"/>
          </a:p>
        </p:txBody>
      </p:sp>
      <p:sp>
        <p:nvSpPr>
          <p:cNvPr id="5" name="Rectangle 4">
            <a:extLst>
              <a:ext uri="{FF2B5EF4-FFF2-40B4-BE49-F238E27FC236}">
                <a16:creationId xmlns:a16="http://schemas.microsoft.com/office/drawing/2014/main" id="{AA06F315-E3F7-453F-83E9-D013D3B2E8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2EBB9BF-92B6-4689-88F6-323375B6A2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90631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Take your time with the concepts described in this module. JavaScript has many nuances that can trap unwary programmers, especially those who are familiar with object-oriented languages that behave differently than JavaScript.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2</a:t>
            </a:fld>
            <a:endParaRPr lang="en-US"/>
          </a:p>
        </p:txBody>
      </p:sp>
      <p:sp>
        <p:nvSpPr>
          <p:cNvPr id="5" name="Rectangle 4">
            <a:extLst>
              <a:ext uri="{FF2B5EF4-FFF2-40B4-BE49-F238E27FC236}">
                <a16:creationId xmlns:a16="http://schemas.microsoft.com/office/drawing/2014/main" id="{A76D7F11-AE54-41DD-8819-7EADC807B8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6768D90-EECC-42A6-A6A1-8F2D2ED12DB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505732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Refining Code for Maintainability and Extensibility“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https://github.com/MicrosoftLearning/20480-Programming-in-HTML5-with-JavaScript-and-CSS3/blob/master/Instructions/20480C_MOD07_DEMO.md</a:t>
            </a:r>
            <a:r>
              <a:rPr lang="en-US" sz="1000" u="sng"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20</a:t>
            </a:fld>
            <a:endParaRPr lang="en-US"/>
          </a:p>
        </p:txBody>
      </p:sp>
      <p:sp>
        <p:nvSpPr>
          <p:cNvPr id="5" name="Rectangle 4">
            <a:extLst>
              <a:ext uri="{FF2B5EF4-FFF2-40B4-BE49-F238E27FC236}">
                <a16:creationId xmlns:a16="http://schemas.microsoft.com/office/drawing/2014/main" id="{B6D0BAAA-A780-41BE-8F28-2F3B9A7B7B8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50AD007-F2F9-4DD8-ABA1-7AF9C40460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616374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lab assumes that students have a good understanding of the object-oriented principles explained in the lessons in this module. Students may also have their own model for implementing an object-oriented approach; if time allows, let them investigate their own approaches to organizing their code.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Mention to students that a working solution for this exercise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\Mod07\</a:t>
            </a:r>
            <a:r>
              <a:rPr lang="en-US" sz="1000" b="1" dirty="0" err="1">
                <a:latin typeface="Arial" panose="020B0604020202020204" pitchFamily="34" charset="0"/>
                <a:ea typeface="Calibri" panose="020F0502020204030204" pitchFamily="34" charset="0"/>
                <a:cs typeface="Times New Roman" panose="02020603050405020304" pitchFamily="18" charset="0"/>
              </a:rPr>
              <a:t>Labfiles</a:t>
            </a:r>
            <a:r>
              <a:rPr lang="en-US" sz="1000" b="1" dirty="0">
                <a:latin typeface="Arial" panose="020B0604020202020204" pitchFamily="34" charset="0"/>
                <a:ea typeface="Calibri" panose="020F0502020204030204" pitchFamily="34" charset="0"/>
                <a:cs typeface="Times New Roman" panose="02020603050405020304" pitchFamily="18" charset="0"/>
              </a:rPr>
              <a:t>\Solution\Exercise 1 </a:t>
            </a:r>
            <a:r>
              <a:rPr lang="en-US" sz="1000" dirty="0">
                <a:latin typeface="Arial" panose="020B0604020202020204" pitchFamily="34" charset="0"/>
                <a:ea typeface="Calibri" panose="020F0502020204030204" pitchFamily="34" charset="0"/>
                <a:cs typeface="Segoe UI" panose="020B0502040204020203" pitchFamily="34" charset="0"/>
              </a:rPr>
              <a:t>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https://github.com/MicrosoftLearning/20480-Programming-in-HTML5-with-JavaScript-and-CSS3/blob/master/Instructions/20480C_MOD07_LAB_MANUAL.md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https://github.com/MicrosoftLearning/20480-Programming-in-HTML5-with-JavaScript-and-CSS3/blob/master/Instructions/20480C_MOD07_LAK.md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Refactoring JavaScript Code to Use Classes and Objects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JavaScript code for the Schedule page has been partially refactored to be more maintainable. In this exercise, you will continue the refactoring process by updating the code for the Schedule page. You will create a new class </a:t>
            </a:r>
            <a:r>
              <a:rPr lang="en-US" sz="1000" b="1" dirty="0" err="1">
                <a:latin typeface="Arial" panose="020B0604020202020204" pitchFamily="34" charset="0"/>
                <a:ea typeface="Calibri" panose="020F0502020204030204" pitchFamily="34" charset="0"/>
                <a:cs typeface="Times New Roman" panose="02020603050405020304" pitchFamily="18" charset="0"/>
              </a:rPr>
              <a:t>ScheduleList</a:t>
            </a:r>
            <a:r>
              <a:rPr lang="en-US" sz="1000" dirty="0">
                <a:latin typeface="Arial" panose="020B0604020202020204" pitchFamily="34" charset="0"/>
                <a:ea typeface="Calibri" panose="020F0502020204030204" pitchFamily="34" charset="0"/>
                <a:cs typeface="Times New Roman" panose="02020603050405020304" pitchFamily="18" charset="0"/>
              </a:rPr>
              <a:t>, and</a:t>
            </a:r>
            <a:r>
              <a:rPr lang="en-US" sz="1000" dirty="0">
                <a:latin typeface="Arial" panose="020B0604020202020204" pitchFamily="34" charset="0"/>
                <a:ea typeface="Calibri" panose="020F0502020204030204" pitchFamily="34" charset="0"/>
                <a:cs typeface="Segoe UI" panose="020B0502040204020203" pitchFamily="34" charset="0"/>
              </a:rPr>
              <a:t> then you will move the existing functions and variables relating to the schedule list into this new class.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21</a:t>
            </a:fld>
            <a:endParaRPr lang="en-US"/>
          </a:p>
        </p:txBody>
      </p:sp>
      <p:sp>
        <p:nvSpPr>
          <p:cNvPr id="5" name="Rectangle 4">
            <a:extLst>
              <a:ext uri="{FF2B5EF4-FFF2-40B4-BE49-F238E27FC236}">
                <a16:creationId xmlns:a16="http://schemas.microsoft.com/office/drawing/2014/main" id="{CEC81AD8-C3A7-44D1-AAA5-27DAA0242FB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4697272-FF36-4D2E-A9A8-C0FB8D723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868708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BBB6753D-BF1C-4785-9998-97802E888812}" type="slidenum">
              <a:rPr lang="en-US" smtClean="0"/>
              <a:t>22</a:t>
            </a:fld>
            <a:endParaRPr lang="en-US"/>
          </a:p>
        </p:txBody>
      </p:sp>
      <p:sp>
        <p:nvSpPr>
          <p:cNvPr id="5" name="Rectangle 4">
            <a:extLst>
              <a:ext uri="{FF2B5EF4-FFF2-40B4-BE49-F238E27FC236}">
                <a16:creationId xmlns:a16="http://schemas.microsoft.com/office/drawing/2014/main" id="{354527A8-4C43-4B0E-B24E-A3D58A57769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50F29A1-FB00-4C2E-9557-C846B8B3ED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404329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How can you guard against name clashes in JavaScript?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can use immediately invoked functions, define namespaces, use strict mode and ES2015 modules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define immediately invoked functions that contain local variables and are executed immediately. Local variables go out of scope as soon as the function has completed.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define a namespace that encloses variables and functions in a distinct scope.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use strict mode to ensure that all variables declarations make use of the var keyword, thereby avoiding the possibility of accidentally defining global variables.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use ES 2015 modules in supporting browsers, they provide encapsulation of variables and functions in a distinct scope and they run in strict mode by default.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you modify the prototype object for a constructor function, the changes are only visible to new objects that you create by using that constructor function; existing objects created by using the constructor function will be unaffected.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p:txBody>
      </p:sp>
      <p:sp>
        <p:nvSpPr>
          <p:cNvPr id="4" name="Slide Number Placeholder 3"/>
          <p:cNvSpPr>
            <a:spLocks noGrp="1"/>
          </p:cNvSpPr>
          <p:nvPr>
            <p:ph type="sldNum" sz="quarter" idx="5"/>
          </p:nvPr>
        </p:nvSpPr>
        <p:spPr/>
        <p:txBody>
          <a:bodyPr/>
          <a:lstStyle/>
          <a:p>
            <a:fld id="{BBB6753D-BF1C-4785-9998-97802E888812}" type="slidenum">
              <a:rPr lang="en-US" smtClean="0"/>
              <a:t>23</a:t>
            </a:fld>
            <a:endParaRPr lang="en-US"/>
          </a:p>
        </p:txBody>
      </p:sp>
      <p:sp>
        <p:nvSpPr>
          <p:cNvPr id="5" name="Rectangle 4">
            <a:extLst>
              <a:ext uri="{FF2B5EF4-FFF2-40B4-BE49-F238E27FC236}">
                <a16:creationId xmlns:a16="http://schemas.microsoft.com/office/drawing/2014/main" id="{596F4469-B1A5-4554-BD0B-B7D936837C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6BD8CA9-76F6-4932-A9B7-BEE742A7304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
        <p:nvSpPr>
          <p:cNvPr id="7" name="TextBox 6">
            <a:extLst>
              <a:ext uri="{FF2B5EF4-FFF2-40B4-BE49-F238E27FC236}">
                <a16:creationId xmlns:a16="http://schemas.microsoft.com/office/drawing/2014/main" id="{4B384B20-844C-4939-94A6-29EB9F97D7A5}"/>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862391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prototype object contains a set of common properties (methods and data) that are available to all objects that use the prototype object. If you modify the prototype object, the changes will be visible to all objects that are using the prototype object.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statements is true?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JavaScript uses the public, private, and protected keywords to implement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JavaScript does not support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JavaScript uses closures to achieve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JavaScript uses prototype chaining to achieve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JavaScript uses the </a:t>
            </a:r>
            <a:r>
              <a:rPr lang="en-US" sz="1000" dirty="0" err="1">
                <a:latin typeface="Arial" panose="020B0604020202020204" pitchFamily="34" charset="0"/>
                <a:ea typeface="Calibri" panose="020F0502020204030204" pitchFamily="34" charset="0"/>
                <a:cs typeface="Times New Roman" panose="02020603050405020304" pitchFamily="18" charset="0"/>
              </a:rPr>
              <a:t>Object.create</a:t>
            </a:r>
            <a:r>
              <a:rPr lang="en-US" sz="1000" dirty="0">
                <a:latin typeface="Arial" panose="020B0604020202020204" pitchFamily="34" charset="0"/>
                <a:ea typeface="Calibri" panose="020F0502020204030204" pitchFamily="34" charset="0"/>
                <a:cs typeface="Times New Roman" panose="02020603050405020304" pitchFamily="18" charset="0"/>
              </a:rPr>
              <a:t>() function to implement encapsulation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JavaScript uses closures to achieve encapsulation</a:t>
            </a:r>
          </a:p>
          <a:p>
            <a:pPr>
              <a:lnSpc>
                <a:spcPct val="107000"/>
              </a:lnSpc>
              <a:spcAft>
                <a:spcPts val="800"/>
              </a:spcAft>
            </a:pPr>
            <a:r>
              <a:rPr lang="en-US" sz="1000" b="1" dirty="0">
                <a:latin typeface="Arial" panose="020B060402020202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cs typeface="Times New Roman" panose="02020603050405020304" pitchFamily="18" charset="0"/>
              </a:rPr>
              <a:t>You can use closures to define local variables that are private to the constructor function. You can use prototype chaining to implement inheritance, not encapsulation.</a:t>
            </a:r>
          </a:p>
        </p:txBody>
      </p:sp>
      <p:sp>
        <p:nvSpPr>
          <p:cNvPr id="4" name="Slide Number Placeholder 3"/>
          <p:cNvSpPr>
            <a:spLocks noGrp="1"/>
          </p:cNvSpPr>
          <p:nvPr>
            <p:ph type="sldNum" sz="quarter" idx="5"/>
          </p:nvPr>
        </p:nvSpPr>
        <p:spPr/>
        <p:txBody>
          <a:bodyPr/>
          <a:lstStyle/>
          <a:p>
            <a:fld id="{BBB6753D-BF1C-4785-9998-97802E888812}" type="slidenum">
              <a:rPr lang="en-US" smtClean="0"/>
              <a:t>24</a:t>
            </a:fld>
            <a:endParaRPr lang="en-US"/>
          </a:p>
        </p:txBody>
      </p:sp>
      <p:sp>
        <p:nvSpPr>
          <p:cNvPr id="5" name="Rectangle 4">
            <a:extLst>
              <a:ext uri="{FF2B5EF4-FFF2-40B4-BE49-F238E27FC236}">
                <a16:creationId xmlns:a16="http://schemas.microsoft.com/office/drawing/2014/main" id="{C534DDAE-0DCC-45E1-8A1C-C22A4C611B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E0DF394-E5AD-4AC8-AF04-CDC243A93DB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43658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purpose of this lesson is to describe good practices for organizing JavaScript code. To some students, the benefits of using immediately invoked functions and namespaces might not be obvious, but stress that being able to isolate functionality and minimize dependencies between JavaScript files can make it much easier to debug and maintain applications.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3</a:t>
            </a:fld>
            <a:endParaRPr lang="en-US"/>
          </a:p>
        </p:txBody>
      </p:sp>
      <p:sp>
        <p:nvSpPr>
          <p:cNvPr id="5" name="Rectangle 4">
            <a:extLst>
              <a:ext uri="{FF2B5EF4-FFF2-40B4-BE49-F238E27FC236}">
                <a16:creationId xmlns:a16="http://schemas.microsoft.com/office/drawing/2014/main" id="{FE32A86F-4519-42FF-BC39-A050CFA1BA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3B488E3-5916-49BF-B87E-ACDAFC024DC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84088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until ES2015 JavaScript essentially defined two scopes: function and global. If a variable is not defined in a function, it is global. JavaScript developers use namespaces (described in the next topic) to prevent clashes of global variables.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ES2015 introduced the </a:t>
            </a:r>
            <a:r>
              <a:rPr lang="en-US" sz="1000" b="1">
                <a:latin typeface="Arial" panose="020B0604020202020204" pitchFamily="34" charset="0"/>
                <a:ea typeface="Calibri" panose="020F0502020204030204" pitchFamily="34" charset="0"/>
                <a:cs typeface="Times New Roman" panose="02020603050405020304" pitchFamily="18" charset="0"/>
              </a:rPr>
              <a:t>let</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const</a:t>
            </a:r>
            <a:r>
              <a:rPr lang="en-US" sz="1000">
                <a:latin typeface="Arial" panose="020B0604020202020204" pitchFamily="34" charset="0"/>
                <a:ea typeface="Calibri" panose="020F0502020204030204" pitchFamily="34" charset="0"/>
                <a:cs typeface="Segoe UI" panose="020B0502040204020203" pitchFamily="34" charset="0"/>
              </a:rPr>
              <a:t> keywords that allowed declaring block-scope variables.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let</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const</a:t>
            </a:r>
            <a:r>
              <a:rPr lang="en-US" sz="1000">
                <a:latin typeface="Arial" panose="020B0604020202020204" pitchFamily="34" charset="0"/>
                <a:ea typeface="Calibri" panose="020F0502020204030204" pitchFamily="34" charset="0"/>
                <a:cs typeface="Segoe UI" panose="020B0502040204020203" pitchFamily="34" charset="0"/>
              </a:rPr>
              <a:t> keywords are the preferred way of declaring variables.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concept of hoisting can be especially confusing to C# programmers.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4</a:t>
            </a:fld>
            <a:endParaRPr lang="en-US"/>
          </a:p>
        </p:txBody>
      </p:sp>
      <p:sp>
        <p:nvSpPr>
          <p:cNvPr id="5" name="Rectangle 4">
            <a:extLst>
              <a:ext uri="{FF2B5EF4-FFF2-40B4-BE49-F238E27FC236}">
                <a16:creationId xmlns:a16="http://schemas.microsoft.com/office/drawing/2014/main" id="{1ED4A307-866A-4144-825F-ABDE007D707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B265C1E-C257-47B2-9F57-B309651FAB2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70504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use of immediately invoked functions is a very common technique. It is also used by the JavaScript versions of the Windows 10 templates that developers can use to build Windows Store applications.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JavaScript namespaces provide a mechanism for defining unique names for functions and objects, but that they do not implement any form of encapsulation.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5</a:t>
            </a:fld>
            <a:endParaRPr lang="en-US"/>
          </a:p>
        </p:txBody>
      </p:sp>
      <p:sp>
        <p:nvSpPr>
          <p:cNvPr id="5" name="Rectangle 4">
            <a:extLst>
              <a:ext uri="{FF2B5EF4-FFF2-40B4-BE49-F238E27FC236}">
                <a16:creationId xmlns:a16="http://schemas.microsoft.com/office/drawing/2014/main" id="{9E8A47FA-0264-4280-AE54-4D23A20028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4D51216-7721-4B0D-BF5A-B665E6A19C3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20403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most modern, large-scale JavaScript apps are built by using modules, and they are essential for writing JavaScript apps with popular frameworks such as Angular and React.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Tools such as Webpack, which is described in more detail in Module 15, are used for optimization and backward compatibility with JavaScript apps that are built  by using modules.</a:t>
            </a:r>
          </a:p>
        </p:txBody>
      </p:sp>
      <p:sp>
        <p:nvSpPr>
          <p:cNvPr id="4" name="Slide Number Placeholder 3"/>
          <p:cNvSpPr>
            <a:spLocks noGrp="1"/>
          </p:cNvSpPr>
          <p:nvPr>
            <p:ph type="sldNum" sz="quarter" idx="5"/>
          </p:nvPr>
        </p:nvSpPr>
        <p:spPr/>
        <p:txBody>
          <a:bodyPr/>
          <a:lstStyle/>
          <a:p>
            <a:fld id="{BBB6753D-BF1C-4785-9998-97802E888812}" type="slidenum">
              <a:rPr lang="en-US" smtClean="0"/>
              <a:t>6</a:t>
            </a:fld>
            <a:endParaRPr lang="en-US"/>
          </a:p>
        </p:txBody>
      </p:sp>
      <p:sp>
        <p:nvSpPr>
          <p:cNvPr id="5" name="Rectangle 4">
            <a:extLst>
              <a:ext uri="{FF2B5EF4-FFF2-40B4-BE49-F238E27FC236}">
                <a16:creationId xmlns:a16="http://schemas.microsoft.com/office/drawing/2014/main" id="{FF367BD4-5E67-414A-87AA-B9E8EC1E91F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D2E51C0-996B-461D-BBEC-96CB5C0632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17950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Math</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JSON</a:t>
            </a:r>
            <a:r>
              <a:rPr lang="en-US" sz="1000">
                <a:latin typeface="Arial" panose="020B0604020202020204" pitchFamily="34" charset="0"/>
                <a:ea typeface="Calibri" panose="020F0502020204030204" pitchFamily="34" charset="0"/>
                <a:cs typeface="Segoe UI" panose="020B0502040204020203" pitchFamily="34" charset="0"/>
              </a:rPr>
              <a:t> objects were introduced in passing in module 3. Do not spend too long on this topic, other than to point out that singletons provide another pattern for defining global functions and variables.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7</a:t>
            </a:fld>
            <a:endParaRPr lang="en-US"/>
          </a:p>
        </p:txBody>
      </p:sp>
      <p:sp>
        <p:nvSpPr>
          <p:cNvPr id="5" name="Rectangle 4">
            <a:extLst>
              <a:ext uri="{FF2B5EF4-FFF2-40B4-BE49-F238E27FC236}">
                <a16:creationId xmlns:a16="http://schemas.microsoft.com/office/drawing/2014/main" id="{2CE91AC8-AD89-44E1-A434-C647BB1F4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BD813FF-10EB-4F9E-8CA2-AC35FADE5A9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111581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Take time to make sure that students understand the principles covered in this lesson. Students with an object-oriented background might be tempted to make ill-founded assumptions about how JavaScript works, and the way in which constructors and prototypes operate might surprise them.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8</a:t>
            </a:fld>
            <a:endParaRPr lang="en-US"/>
          </a:p>
        </p:txBody>
      </p:sp>
      <p:sp>
        <p:nvSpPr>
          <p:cNvPr id="5" name="Rectangle 4">
            <a:extLst>
              <a:ext uri="{FF2B5EF4-FFF2-40B4-BE49-F238E27FC236}">
                <a16:creationId xmlns:a16="http://schemas.microsoft.com/office/drawing/2014/main" id="{0ECBB06F-CCD1-46DD-9342-B26D9913C7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7F9B537-0494-4840-8B35-1079B3C0E7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95625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the description simple. Mention that in JavaScript, everything is an </a:t>
            </a:r>
            <a:r>
              <a:rPr lang="en-US" sz="1000" b="1">
                <a:latin typeface="Arial" panose="020B0604020202020204" pitchFamily="34" charset="0"/>
                <a:ea typeface="Calibri" panose="020F0502020204030204" pitchFamily="34" charset="0"/>
                <a:cs typeface="Times New Roman" panose="02020603050405020304" pitchFamily="18" charset="0"/>
              </a:rPr>
              <a:t>Object</a:t>
            </a:r>
            <a:r>
              <a:rPr lang="en-US" sz="1000">
                <a:latin typeface="Arial" panose="020B0604020202020204" pitchFamily="34" charset="0"/>
                <a:ea typeface="Calibri" panose="020F0502020204030204" pitchFamily="34" charset="0"/>
                <a:cs typeface="Segoe UI" panose="020B0502040204020203" pitchFamily="34" charset="0"/>
              </a:rPr>
              <a:t>. Some objects have more properties and methods than others, but they are ultimately all instances of the </a:t>
            </a:r>
            <a:r>
              <a:rPr lang="en-US" sz="1000" b="1">
                <a:latin typeface="Arial" panose="020B0604020202020204" pitchFamily="34" charset="0"/>
                <a:ea typeface="Calibri" panose="020F0502020204030204" pitchFamily="34" charset="0"/>
                <a:cs typeface="Times New Roman" panose="02020603050405020304" pitchFamily="18" charset="0"/>
              </a:rPr>
              <a:t>Object</a:t>
            </a:r>
            <a:r>
              <a:rPr lang="en-US" sz="1000">
                <a:latin typeface="Arial" panose="020B0604020202020204" pitchFamily="34" charset="0"/>
                <a:ea typeface="Calibri" panose="020F0502020204030204" pitchFamily="34" charset="0"/>
                <a:cs typeface="Segoe UI" panose="020B0502040204020203" pitchFamily="34" charset="0"/>
              </a:rPr>
              <a:t> type.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functions are also objects, and that at the object level, JavaScript does not really distinguish between properties that contain data and properties that define executable code.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Finally, highlight that JavaScript does not support function overloading (functions are just properties that can be assigned a different value at any time). However, developers can simulate overloading by adding code to a function that checks the type and number of parameters passed in and reacts in an appropriate manner.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9</a:t>
            </a:fld>
            <a:endParaRPr lang="en-US"/>
          </a:p>
        </p:txBody>
      </p:sp>
      <p:sp>
        <p:nvSpPr>
          <p:cNvPr id="5" name="Rectangle 4">
            <a:extLst>
              <a:ext uri="{FF2B5EF4-FFF2-40B4-BE49-F238E27FC236}">
                <a16:creationId xmlns:a16="http://schemas.microsoft.com/office/drawing/2014/main" id="{55D2B319-C67E-4A8A-B36E-489F0B8A9CD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C5EE707-2FD2-45A4-88D9-BEBAD73549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59702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5917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07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842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35ED-764A-41CB-A405-A6069365F6A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E3EF65-9E5F-441C-BD1C-4418D0B5ADA6}"/>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085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41687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70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963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67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11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2606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4458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1019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7F7AC9-6AB1-4B2F-A444-5F1E5A76F356}"/>
              </a:ext>
            </a:extLst>
          </p:cNvPr>
          <p:cNvSpPr>
            <a:spLocks noGrp="1"/>
          </p:cNvSpPr>
          <p:nvPr>
            <p:ph type="subTitle" sz="quarter" idx="1"/>
          </p:nvPr>
        </p:nvSpPr>
        <p:spPr/>
        <p:txBody>
          <a:bodyPr/>
          <a:lstStyle/>
          <a:p>
            <a:r>
              <a:rPr lang="en-US"/>
              <a:t>Creating Objects and Methods by Using JavaScript
</a:t>
            </a:r>
          </a:p>
        </p:txBody>
      </p:sp>
    </p:spTree>
    <p:extLst>
      <p:ext uri="{BB962C8B-B14F-4D97-AF65-F5344CB8AC3E}">
        <p14:creationId xmlns:p14="http://schemas.microsoft.com/office/powerpoint/2010/main" val="388793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AB60-1A30-452A-AECC-BA16209405A8}"/>
              </a:ext>
            </a:extLst>
          </p:cNvPr>
          <p:cNvSpPr>
            <a:spLocks noGrp="1"/>
          </p:cNvSpPr>
          <p:nvPr>
            <p:ph type="title"/>
          </p:nvPr>
        </p:nvSpPr>
        <p:spPr/>
        <p:txBody>
          <a:bodyPr/>
          <a:lstStyle/>
          <a:p>
            <a:r>
              <a:rPr lang="en-US"/>
              <a:t>Using Object Literal Notation</a:t>
            </a:r>
          </a:p>
        </p:txBody>
      </p:sp>
      <p:sp>
        <p:nvSpPr>
          <p:cNvPr id="4" name="Content Placeholder 2">
            <a:extLst>
              <a:ext uri="{FF2B5EF4-FFF2-40B4-BE49-F238E27FC236}">
                <a16:creationId xmlns:a16="http://schemas.microsoft.com/office/drawing/2014/main" id="{2B5D8D83-49DA-4AB5-A955-A2500925500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Object literal notation provides a shorthand way to create new objects and assign properties and methods:</a:t>
            </a:r>
            <a:endParaRPr lang="en-US"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9F4B538D-4F7E-4C61-A8B0-3DA64BCC12EB}"/>
              </a:ext>
            </a:extLst>
          </p:cNvPr>
          <p:cNvSpPr txBox="1"/>
          <p:nvPr/>
        </p:nvSpPr>
        <p:spPr>
          <a:xfrm>
            <a:off x="529940" y="2506682"/>
            <a:ext cx="8048004"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const employee2 = {</a:t>
            </a:r>
          </a:p>
          <a:p>
            <a:pPr lvl="0"/>
            <a:r>
              <a:rPr lang="en-GB" b="0">
                <a:solidFill>
                  <a:srgbClr val="000000"/>
                </a:solidFill>
                <a:latin typeface="Lucida Sans Unicode" pitchFamily="34" charset="0"/>
                <a:cs typeface="Lucida Sans Unicode" pitchFamily="34" charset="0"/>
              </a:rPr>
              <a:t>    name: "Mary Jones",</a:t>
            </a:r>
          </a:p>
          <a:p>
            <a:pPr lvl="0"/>
            <a:r>
              <a:rPr lang="en-GB" b="0">
                <a:solidFill>
                  <a:srgbClr val="000000"/>
                </a:solidFill>
                <a:latin typeface="Lucida Sans Unicode" pitchFamily="34" charset="0"/>
                <a:cs typeface="Lucida Sans Unicode" pitchFamily="34" charset="0"/>
              </a:rPr>
              <a:t>    age: 42,</a:t>
            </a:r>
          </a:p>
          <a:p>
            <a:pPr lvl="0"/>
            <a:r>
              <a:rPr lang="en-GB" b="0">
                <a:solidFill>
                  <a:srgbClr val="000000"/>
                </a:solidFill>
                <a:latin typeface="Lucida Sans Unicode" pitchFamily="34" charset="0"/>
                <a:cs typeface="Lucida Sans Unicode" pitchFamily="34" charset="0"/>
              </a:rPr>
              <a:t>    salary: 20000,</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payRise: function(amount) {</a:t>
            </a:r>
          </a:p>
          <a:p>
            <a:pPr lvl="0"/>
            <a:r>
              <a:rPr lang="en-GB" b="0">
                <a:solidFill>
                  <a:srgbClr val="000000"/>
                </a:solidFill>
                <a:latin typeface="Lucida Sans Unicode" pitchFamily="34" charset="0"/>
                <a:cs typeface="Lucida Sans Unicode" pitchFamily="34" charset="0"/>
              </a:rPr>
              <a:t>        this.salary += amount;            </a:t>
            </a:r>
          </a:p>
          <a:p>
            <a:pPr lvl="0"/>
            <a:r>
              <a:rPr lang="en-GB" b="0">
                <a:solidFill>
                  <a:srgbClr val="000000"/>
                </a:solidFill>
                <a:latin typeface="Lucida Sans Unicode" pitchFamily="34" charset="0"/>
                <a:cs typeface="Lucida Sans Unicode" pitchFamily="34" charset="0"/>
              </a:rPr>
              <a:t>        return this.salary; </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displayDetails: function() {</a:t>
            </a:r>
          </a:p>
          <a:p>
            <a:pPr lvl="0"/>
            <a:r>
              <a:rPr lang="en-GB" b="0">
                <a:solidFill>
                  <a:srgbClr val="000000"/>
                </a:solidFill>
                <a:latin typeface="Lucida Sans Unicode" pitchFamily="34" charset="0"/>
                <a:cs typeface="Lucida Sans Unicode" pitchFamily="34" charset="0"/>
              </a:rPr>
              <a:t>        alert(this.name + " is " + this.age + " and earns " + this.salary);</a:t>
            </a:r>
          </a:p>
          <a:p>
            <a:pPr lvl="0"/>
            <a:r>
              <a:rPr lang="en-GB" b="0">
                <a:solidFill>
                  <a:srgbClr val="000000"/>
                </a:solidFill>
                <a:latin typeface="Lucida Sans Unicode" pitchFamily="34" charset="0"/>
                <a:cs typeface="Lucida Sans Unicode" pitchFamily="34" charset="0"/>
              </a:rPr>
              <a:t>    }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99909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F340-3A1C-4665-8654-2EA5D2B6474D}"/>
              </a:ext>
            </a:extLst>
          </p:cNvPr>
          <p:cNvSpPr>
            <a:spLocks noGrp="1"/>
          </p:cNvSpPr>
          <p:nvPr>
            <p:ph type="title"/>
          </p:nvPr>
        </p:nvSpPr>
        <p:spPr/>
        <p:txBody>
          <a:bodyPr/>
          <a:lstStyle/>
          <a:p>
            <a:r>
              <a:rPr lang="en-US"/>
              <a:t>Using Constructors</a:t>
            </a:r>
          </a:p>
        </p:txBody>
      </p:sp>
      <p:sp>
        <p:nvSpPr>
          <p:cNvPr id="4" name="Content Placeholder 2">
            <a:extLst>
              <a:ext uri="{FF2B5EF4-FFF2-40B4-BE49-F238E27FC236}">
                <a16:creationId xmlns:a16="http://schemas.microsoft.com/office/drawing/2014/main" id="{415C706E-9875-4052-8B91-6F866F6514D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Constructor functions define the shape of objects</a:t>
            </a:r>
          </a:p>
          <a:p>
            <a:pPr lvl="1"/>
            <a:r>
              <a:rPr lang="en-US" b="0" kern="0">
                <a:solidFill>
                  <a:srgbClr val="000000"/>
                </a:solidFill>
              </a:rPr>
              <a:t>They create and assign properties for the target object</a:t>
            </a:r>
          </a:p>
          <a:p>
            <a:pPr lvl="1"/>
            <a:r>
              <a:rPr lang="en-US" b="0" kern="0">
                <a:solidFill>
                  <a:srgbClr val="000000"/>
                </a:solidFill>
              </a:rPr>
              <a:t>The target object is referenced by the </a:t>
            </a:r>
            <a:r>
              <a:rPr lang="en-US" kern="0">
                <a:solidFill>
                  <a:srgbClr val="000000"/>
                </a:solidFill>
              </a:rPr>
              <a:t>this </a:t>
            </a:r>
            <a:r>
              <a:rPr lang="en-US" b="0" kern="0">
                <a:solidFill>
                  <a:srgbClr val="000000"/>
                </a:solidFill>
              </a:rPr>
              <a:t>keyword </a:t>
            </a: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Use the constructor function to create new objects with the specified properties: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18636506-F37F-4EB9-B650-541F867EC6FB}"/>
              </a:ext>
            </a:extLst>
          </p:cNvPr>
          <p:cNvSpPr txBox="1"/>
          <p:nvPr/>
        </p:nvSpPr>
        <p:spPr>
          <a:xfrm>
            <a:off x="668487" y="2514600"/>
            <a:ext cx="7909457"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const Account = function (id, name) {</a:t>
            </a:r>
          </a:p>
          <a:p>
            <a:pPr lvl="0"/>
            <a:r>
              <a:rPr lang="en-GB" b="0">
                <a:solidFill>
                  <a:srgbClr val="000000"/>
                </a:solidFill>
                <a:latin typeface="Lucida Sans Unicode" pitchFamily="34" charset="0"/>
                <a:cs typeface="Lucida Sans Unicode" pitchFamily="34" charset="0"/>
              </a:rPr>
              <a:t>    this.id = id;</a:t>
            </a:r>
          </a:p>
          <a:p>
            <a:pPr lvl="0"/>
            <a:r>
              <a:rPr lang="en-GB" b="0">
                <a:solidFill>
                  <a:srgbClr val="000000"/>
                </a:solidFill>
                <a:latin typeface="Lucida Sans Unicode" pitchFamily="34" charset="0"/>
                <a:cs typeface="Lucida Sans Unicode" pitchFamily="34" charset="0"/>
              </a:rPr>
              <a:t>    this.name = name;</a:t>
            </a:r>
          </a:p>
          <a:p>
            <a:pPr lvl="0"/>
            <a:r>
              <a:rPr lang="en-GB" b="0">
                <a:solidFill>
                  <a:srgbClr val="000000"/>
                </a:solidFill>
                <a:latin typeface="Lucida Sans Unicode" pitchFamily="34" charset="0"/>
                <a:cs typeface="Lucida Sans Unicode" pitchFamily="34" charset="0"/>
              </a:rPr>
              <a:t>    this.balance = 0;</a:t>
            </a:r>
          </a:p>
          <a:p>
            <a:pPr lvl="0"/>
            <a:r>
              <a:rPr lang="en-GB" b="0">
                <a:solidFill>
                  <a:srgbClr val="000000"/>
                </a:solidFill>
                <a:latin typeface="Lucida Sans Unicode" pitchFamily="34" charset="0"/>
                <a:cs typeface="Lucida Sans Unicode" pitchFamily="34" charset="0"/>
              </a:rPr>
              <a:t>    this.numTransactions = 0;</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CA82ED7B-751D-4B4F-A406-1F53A2871198}"/>
              </a:ext>
            </a:extLst>
          </p:cNvPr>
          <p:cNvSpPr txBox="1"/>
          <p:nvPr/>
        </p:nvSpPr>
        <p:spPr>
          <a:xfrm>
            <a:off x="668487" y="5486400"/>
            <a:ext cx="790945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acc1 = new Account(1, "John");</a:t>
            </a:r>
          </a:p>
          <a:p>
            <a:pPr lvl="0"/>
            <a:r>
              <a:rPr lang="en-GB" b="0">
                <a:solidFill>
                  <a:srgbClr val="000000"/>
                </a:solidFill>
                <a:latin typeface="Lucida Sans Unicode" pitchFamily="34" charset="0"/>
                <a:cs typeface="Lucida Sans Unicode" pitchFamily="34" charset="0"/>
              </a:rPr>
              <a:t>let acc2 = new Account(2, "Mary");</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83551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9e587f9-e0cb-4c0a-8f3a-3eea750294b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3F53-2E10-4465-82E1-BE7C214E1F03}"/>
              </a:ext>
            </a:extLst>
          </p:cNvPr>
          <p:cNvSpPr>
            <a:spLocks noGrp="1"/>
          </p:cNvSpPr>
          <p:nvPr>
            <p:ph type="title"/>
          </p:nvPr>
        </p:nvSpPr>
        <p:spPr/>
        <p:txBody>
          <a:bodyPr/>
          <a:lstStyle/>
          <a:p>
            <a:r>
              <a:rPr lang="en-US"/>
              <a:t>Using Prototypes</a:t>
            </a:r>
          </a:p>
        </p:txBody>
      </p:sp>
      <p:sp>
        <p:nvSpPr>
          <p:cNvPr id="4" name="Content Placeholder 2">
            <a:extLst>
              <a:ext uri="{FF2B5EF4-FFF2-40B4-BE49-F238E27FC236}">
                <a16:creationId xmlns:a16="http://schemas.microsoft.com/office/drawing/2014/main" id="{45D90479-9DDF-46BF-B4BA-9322AE7B8DE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All objects created by using a constructor function have their own copy of the properties defined by the constructor</a:t>
            </a:r>
          </a:p>
          <a:p>
            <a:r>
              <a:rPr lang="en-GB" sz="2400" b="0" kern="0" dirty="0">
                <a:solidFill>
                  <a:srgbClr val="000000"/>
                </a:solidFill>
              </a:rPr>
              <a:t>All JavaScript objects, including constructors, have a special property named </a:t>
            </a:r>
            <a:r>
              <a:rPr lang="en-GB" sz="2400" kern="0" dirty="0">
                <a:solidFill>
                  <a:srgbClr val="000000"/>
                </a:solidFill>
              </a:rPr>
              <a:t>prototype</a:t>
            </a:r>
          </a:p>
          <a:p>
            <a:r>
              <a:rPr lang="en-US" sz="2400" b="0" kern="0" dirty="0">
                <a:solidFill>
                  <a:srgbClr val="000000"/>
                </a:solidFill>
              </a:rPr>
              <a:t>Use the prototype to share function definitions between objects</a:t>
            </a:r>
            <a:r>
              <a:rPr lang="en-US" b="0" kern="0" dirty="0">
                <a:solidFill>
                  <a:srgbClr val="000000"/>
                </a:solidFill>
              </a:rPr>
              <a:t>:</a:t>
            </a:r>
          </a:p>
        </p:txBody>
      </p:sp>
      <p:sp>
        <p:nvSpPr>
          <p:cNvPr id="5" name="TextBox 4">
            <a:extLst>
              <a:ext uri="{FF2B5EF4-FFF2-40B4-BE49-F238E27FC236}">
                <a16:creationId xmlns:a16="http://schemas.microsoft.com/office/drawing/2014/main" id="{F51A16AB-D961-4AF8-8769-54D0232869F7}"/>
              </a:ext>
            </a:extLst>
          </p:cNvPr>
          <p:cNvSpPr txBox="1"/>
          <p:nvPr/>
        </p:nvSpPr>
        <p:spPr>
          <a:xfrm>
            <a:off x="577102" y="4025788"/>
            <a:ext cx="810811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Account.prototype = {</a:t>
            </a:r>
          </a:p>
          <a:p>
            <a:pPr lvl="0"/>
            <a:r>
              <a:rPr lang="en-GB" b="0">
                <a:solidFill>
                  <a:srgbClr val="000000"/>
                </a:solidFill>
                <a:latin typeface="Lucida Sans Unicode" pitchFamily="34" charset="0"/>
                <a:cs typeface="Lucida Sans Unicode" pitchFamily="34" charset="0"/>
              </a:rPr>
              <a:t>    deposit: function(amount) {</a:t>
            </a:r>
          </a:p>
          <a:p>
            <a:pPr lvl="0"/>
            <a:r>
              <a:rPr lang="en-GB" b="0">
                <a:solidFill>
                  <a:srgbClr val="000000"/>
                </a:solidFill>
                <a:latin typeface="Lucida Sans Unicode" pitchFamily="34" charset="0"/>
                <a:cs typeface="Lucida Sans Unicode" pitchFamily="34" charset="0"/>
              </a:rPr>
              <a:t>        this.balance += amount;</a:t>
            </a:r>
          </a:p>
          <a:p>
            <a:pPr lvl="0"/>
            <a:r>
              <a:rPr lang="en-GB" b="0">
                <a:solidFill>
                  <a:srgbClr val="000000"/>
                </a:solidFill>
                <a:latin typeface="Lucida Sans Unicode" pitchFamily="34" charset="0"/>
                <a:cs typeface="Lucida Sans Unicode" pitchFamily="34" charset="0"/>
              </a:rPr>
              <a:t>        this.numTransactions++;</a:t>
            </a:r>
          </a:p>
          <a:p>
            <a:pPr lvl="0"/>
            <a:r>
              <a:rPr lang="en-GB" b="0">
                <a:solidFill>
                  <a:srgbClr val="000000"/>
                </a:solidFill>
                <a:latin typeface="Lucida Sans Unicode" pitchFamily="34" charset="0"/>
                <a:cs typeface="Lucida Sans Unicode" pitchFamily="34" charset="0"/>
              </a:rPr>
              <a:t>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 Plus other methods…</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81233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00478b6-fe89-40ea-9685-7b1332e33b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462F-9184-4EF5-BD5F-5FC0A5095DD8}"/>
              </a:ext>
            </a:extLst>
          </p:cNvPr>
          <p:cNvSpPr>
            <a:spLocks noGrp="1"/>
          </p:cNvSpPr>
          <p:nvPr>
            <p:ph type="title"/>
          </p:nvPr>
        </p:nvSpPr>
        <p:spPr/>
        <p:txBody>
          <a:bodyPr/>
          <a:lstStyle/>
          <a:p>
            <a:r>
              <a:rPr lang="en-US"/>
              <a:t>Using the Object.create() Method</a:t>
            </a:r>
          </a:p>
        </p:txBody>
      </p:sp>
      <p:sp>
        <p:nvSpPr>
          <p:cNvPr id="4" name="Content Placeholder 2">
            <a:extLst>
              <a:ext uri="{FF2B5EF4-FFF2-40B4-BE49-F238E27FC236}">
                <a16:creationId xmlns:a16="http://schemas.microsoft.com/office/drawing/2014/main" id="{AD6933CC-1907-4ED1-8083-F051D12882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a:t>
            </a:r>
            <a:r>
              <a:rPr lang="en-US" kern="0" dirty="0" err="1">
                <a:solidFill>
                  <a:srgbClr val="000000"/>
                </a:solidFill>
              </a:rPr>
              <a:t>Object.create</a:t>
            </a:r>
            <a:r>
              <a:rPr lang="en-US" kern="0" dirty="0">
                <a:solidFill>
                  <a:srgbClr val="000000"/>
                </a:solidFill>
              </a:rPr>
              <a:t>() </a:t>
            </a:r>
            <a:r>
              <a:rPr lang="en-US" b="0" kern="0" dirty="0">
                <a:solidFill>
                  <a:srgbClr val="000000"/>
                </a:solidFill>
              </a:rPr>
              <a:t>to create an object based on existing prototype</a:t>
            </a:r>
          </a:p>
          <a:p>
            <a:pPr lvl="1"/>
            <a:r>
              <a:rPr lang="en-US" b="0" kern="0" dirty="0">
                <a:solidFill>
                  <a:srgbClr val="000000"/>
                </a:solidFill>
              </a:rPr>
              <a:t>Pass in a prototype object </a:t>
            </a:r>
          </a:p>
          <a:p>
            <a:pPr lvl="1"/>
            <a:r>
              <a:rPr lang="en-US" b="0" kern="0" dirty="0">
                <a:solidFill>
                  <a:srgbClr val="000000"/>
                </a:solidFill>
              </a:rPr>
              <a:t>Optionally pass in a properties object that specifies additional properties to add to the new object</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The new object has access to all the properties defined in the specified prototype</a:t>
            </a:r>
          </a:p>
          <a:p>
            <a:pPr lvl="1"/>
            <a:r>
              <a:rPr lang="en-US" b="0" kern="0" dirty="0">
                <a:solidFill>
                  <a:srgbClr val="000000"/>
                </a:solidFill>
              </a:rPr>
              <a:t>It forms the basis of the approach used by many JavaScript developers to implement inheritance.</a:t>
            </a: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9AE36E69-FBA1-4756-ADF2-5253C2F6F5D7}"/>
              </a:ext>
            </a:extLst>
          </p:cNvPr>
          <p:cNvSpPr txBox="1"/>
          <p:nvPr/>
        </p:nvSpPr>
        <p:spPr>
          <a:xfrm>
            <a:off x="685288" y="3341609"/>
            <a:ext cx="7892656"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dirty="0">
                <a:solidFill>
                  <a:srgbClr val="000000"/>
                </a:solidFill>
                <a:latin typeface="Lucida Sans Unicode" pitchFamily="34" charset="0"/>
                <a:cs typeface="Lucida Sans Unicode" pitchFamily="34" charset="0"/>
              </a:rPr>
              <a:t>let obj1 = </a:t>
            </a:r>
            <a:r>
              <a:rPr lang="en-GB" b="0" dirty="0" err="1">
                <a:solidFill>
                  <a:srgbClr val="000000"/>
                </a:solidFill>
                <a:latin typeface="Lucida Sans Unicode" pitchFamily="34" charset="0"/>
                <a:cs typeface="Lucida Sans Unicode" pitchFamily="34" charset="0"/>
              </a:rPr>
              <a:t>Object.create</a:t>
            </a:r>
            <a:r>
              <a:rPr lang="en-GB" b="0" dirty="0">
                <a:solidFill>
                  <a:srgbClr val="000000"/>
                </a:solidFill>
                <a:latin typeface="Lucida Sans Unicode" pitchFamily="34" charset="0"/>
                <a:cs typeface="Lucida Sans Unicode" pitchFamily="34" charset="0"/>
              </a:rPr>
              <a:t>(</a:t>
            </a:r>
            <a:r>
              <a:rPr lang="en-GB" b="0" dirty="0" err="1">
                <a:solidFill>
                  <a:srgbClr val="000000"/>
                </a:solidFill>
                <a:latin typeface="Lucida Sans Unicode" pitchFamily="34" charset="0"/>
                <a:cs typeface="Lucida Sans Unicode" pitchFamily="34" charset="0"/>
              </a:rPr>
              <a:t>prototypeObject</a:t>
            </a:r>
            <a:r>
              <a:rPr lang="en-GB" b="0" dirty="0">
                <a:solidFill>
                  <a:srgbClr val="000000"/>
                </a:solidFill>
                <a:latin typeface="Lucida Sans Unicode" pitchFamily="34" charset="0"/>
                <a:cs typeface="Lucida Sans Unicode" pitchFamily="34" charset="0"/>
              </a:rPr>
              <a:t>, </a:t>
            </a:r>
            <a:r>
              <a:rPr lang="en-GB" b="0" dirty="0" err="1">
                <a:solidFill>
                  <a:srgbClr val="000000"/>
                </a:solidFill>
                <a:latin typeface="Lucida Sans Unicode" pitchFamily="34" charset="0"/>
                <a:cs typeface="Lucida Sans Unicode" pitchFamily="34" charset="0"/>
              </a:rPr>
              <a:t>propertiesObject</a:t>
            </a:r>
            <a:r>
              <a:rPr lang="en-GB" b="0" dirty="0">
                <a:solidFill>
                  <a:srgbClr val="000000"/>
                </a:solidFill>
                <a:latin typeface="Lucida Sans Unicode" pitchFamily="34" charset="0"/>
                <a:cs typeface="Lucida Sans Unicode" pitchFamily="34" charset="0"/>
              </a:rPr>
              <a:t>);</a:t>
            </a:r>
          </a:p>
        </p:txBody>
      </p:sp>
    </p:spTree>
    <p:extLst>
      <p:ext uri="{BB962C8B-B14F-4D97-AF65-F5344CB8AC3E}">
        <p14:creationId xmlns:p14="http://schemas.microsoft.com/office/powerpoint/2010/main" val="193989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8e13f1-4b45-46e0-8918-d3c1dabbe1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EB1E-95A2-49B8-A8B6-90A724D0C448}"/>
              </a:ext>
            </a:extLst>
          </p:cNvPr>
          <p:cNvSpPr>
            <a:spLocks noGrp="1"/>
          </p:cNvSpPr>
          <p:nvPr>
            <p:ph type="title"/>
          </p:nvPr>
        </p:nvSpPr>
        <p:spPr/>
        <p:txBody>
          <a:bodyPr/>
          <a:lstStyle/>
          <a:p>
            <a:r>
              <a:rPr lang="en-US"/>
              <a:t>Using ES2015 Classes</a:t>
            </a:r>
          </a:p>
        </p:txBody>
      </p:sp>
      <p:sp>
        <p:nvSpPr>
          <p:cNvPr id="4" name="Content Placeholder 2">
            <a:extLst>
              <a:ext uri="{FF2B5EF4-FFF2-40B4-BE49-F238E27FC236}">
                <a16:creationId xmlns:a16="http://schemas.microsoft.com/office/drawing/2014/main" id="{D7BDB70B-EC3F-40E4-B50D-22738A69F2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Classes, introduced in ES2015, are merely a shorthand syntax over the existing prototype-based object-oriented model.</a:t>
            </a:r>
          </a:p>
          <a:p>
            <a:pPr lvl="0"/>
            <a:r>
              <a:rPr lang="en-US" sz="2400" b="0" kern="0">
                <a:solidFill>
                  <a:srgbClr val="000000"/>
                </a:solidFill>
              </a:rPr>
              <a:t>Use the </a:t>
            </a:r>
            <a:r>
              <a:rPr lang="en-US" sz="2400" kern="0">
                <a:solidFill>
                  <a:srgbClr val="000000"/>
                </a:solidFill>
              </a:rPr>
              <a:t>class</a:t>
            </a:r>
            <a:r>
              <a:rPr lang="en-US" sz="2400" b="0" kern="0">
                <a:solidFill>
                  <a:srgbClr val="000000"/>
                </a:solidFill>
              </a:rPr>
              <a:t> keyword to create new class</a:t>
            </a:r>
          </a:p>
          <a:p>
            <a:pPr lvl="0"/>
            <a:r>
              <a:rPr lang="en-US" sz="2400" b="0" kern="0">
                <a:solidFill>
                  <a:srgbClr val="000000"/>
                </a:solidFill>
              </a:rPr>
              <a:t>Define constructor, methods and members inside the </a:t>
            </a:r>
            <a:r>
              <a:rPr lang="en-US" sz="2400" kern="0">
                <a:solidFill>
                  <a:srgbClr val="000000"/>
                </a:solidFill>
              </a:rPr>
              <a:t>class</a:t>
            </a:r>
            <a:r>
              <a:rPr lang="en-US" sz="2400" b="0" kern="0">
                <a:solidFill>
                  <a:srgbClr val="000000"/>
                </a:solidFill>
              </a:rPr>
              <a:t> body </a:t>
            </a:r>
            <a:endParaRPr lang="en-US" sz="2400" b="0" kern="0" dirty="0">
              <a:solidFill>
                <a:srgbClr val="000000"/>
              </a:solidFill>
            </a:endParaRPr>
          </a:p>
        </p:txBody>
      </p:sp>
      <p:sp>
        <p:nvSpPr>
          <p:cNvPr id="5" name="TextBox 3">
            <a:extLst>
              <a:ext uri="{FF2B5EF4-FFF2-40B4-BE49-F238E27FC236}">
                <a16:creationId xmlns:a16="http://schemas.microsoft.com/office/drawing/2014/main" id="{EC74F9AF-E34F-479A-9AA7-99EFAB52EA17}"/>
              </a:ext>
            </a:extLst>
          </p:cNvPr>
          <p:cNvSpPr txBox="1"/>
          <p:nvPr/>
        </p:nvSpPr>
        <p:spPr>
          <a:xfrm>
            <a:off x="625048" y="3490986"/>
            <a:ext cx="7853934" cy="3139321"/>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itchFamily="34" charset="0"/>
                <a:cs typeface="Lucida Sans Unicode" pitchFamily="34"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a:t>class Account {</a:t>
            </a:r>
            <a:endParaRPr lang="en-US"/>
          </a:p>
          <a:p>
            <a:r>
              <a:rPr lang="en-GB"/>
              <a:t>  constructor (id, name) {</a:t>
            </a:r>
            <a:endParaRPr lang="en-US"/>
          </a:p>
          <a:p>
            <a:r>
              <a:rPr lang="en-GB"/>
              <a:t>    this.id = id;</a:t>
            </a:r>
            <a:endParaRPr lang="en-US"/>
          </a:p>
          <a:p>
            <a:r>
              <a:rPr lang="en-GB"/>
              <a:t>    this.name = name;</a:t>
            </a:r>
            <a:endParaRPr lang="en-US"/>
          </a:p>
          <a:p>
            <a:r>
              <a:rPr lang="en-GB"/>
              <a:t>}</a:t>
            </a:r>
            <a:endParaRPr lang="en-US"/>
          </a:p>
          <a:p>
            <a:r>
              <a:rPr lang="en-GB"/>
              <a:t> </a:t>
            </a:r>
            <a:endParaRPr lang="en-US"/>
          </a:p>
          <a:p>
            <a:r>
              <a:rPr lang="en-US"/>
              <a:t> deposit(amount) {</a:t>
            </a:r>
          </a:p>
          <a:p>
            <a:r>
              <a:rPr lang="en-US"/>
              <a:t>    this.balance += amount;</a:t>
            </a:r>
          </a:p>
          <a:p>
            <a:r>
              <a:rPr lang="en-US"/>
              <a:t>    this.numTransactions++;</a:t>
            </a:r>
          </a:p>
          <a:p>
            <a:r>
              <a:rPr lang="en-US"/>
              <a:t> }</a:t>
            </a:r>
          </a:p>
          <a:p>
            <a:r>
              <a:rPr lang="en-US"/>
              <a:t>}</a:t>
            </a:r>
            <a:endParaRPr lang="en-US" dirty="0"/>
          </a:p>
        </p:txBody>
      </p:sp>
    </p:spTree>
    <p:extLst>
      <p:ext uri="{BB962C8B-B14F-4D97-AF65-F5344CB8AC3E}">
        <p14:creationId xmlns:p14="http://schemas.microsoft.com/office/powerpoint/2010/main" val="177047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7471-EF53-458D-B20B-47125E2EE50B}"/>
              </a:ext>
            </a:extLst>
          </p:cNvPr>
          <p:cNvSpPr>
            <a:spLocks noGrp="1"/>
          </p:cNvSpPr>
          <p:nvPr>
            <p:ph type="title"/>
          </p:nvPr>
        </p:nvSpPr>
        <p:spPr/>
        <p:txBody>
          <a:bodyPr/>
          <a:lstStyle/>
          <a:p>
            <a:r>
              <a:rPr lang="en-US"/>
              <a:t>Lesson 3: Extending Objects</a:t>
            </a:r>
          </a:p>
        </p:txBody>
      </p:sp>
      <p:sp>
        <p:nvSpPr>
          <p:cNvPr id="3" name="Text Placeholder 2">
            <a:extLst>
              <a:ext uri="{FF2B5EF4-FFF2-40B4-BE49-F238E27FC236}">
                <a16:creationId xmlns:a16="http://schemas.microsoft.com/office/drawing/2014/main" id="{E796F9A2-8768-4937-B7BC-F74F917D70AF}"/>
              </a:ext>
            </a:extLst>
          </p:cNvPr>
          <p:cNvSpPr>
            <a:spLocks noGrp="1"/>
          </p:cNvSpPr>
          <p:nvPr>
            <p:ph type="body" idx="1"/>
          </p:nvPr>
        </p:nvSpPr>
        <p:spPr/>
        <p:txBody>
          <a:bodyPr/>
          <a:lstStyle/>
          <a:p>
            <a:r>
              <a:rPr lang="en-US"/>
              <a:t>Implementing Encapsulation
Implementing Inheritance by Chaining Prototypes
Implementing Inheritance in ES2015 Classes
Adding Functionality to Existing Objects
Demonstration: Refining Code for Maintainability and Extensibility</a:t>
            </a:r>
          </a:p>
        </p:txBody>
      </p:sp>
    </p:spTree>
    <p:extLst>
      <p:ext uri="{BB962C8B-B14F-4D97-AF65-F5344CB8AC3E}">
        <p14:creationId xmlns:p14="http://schemas.microsoft.com/office/powerpoint/2010/main" val="127875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B7FA-6439-47B1-82A3-801380D3FD73}"/>
              </a:ext>
            </a:extLst>
          </p:cNvPr>
          <p:cNvSpPr>
            <a:spLocks noGrp="1"/>
          </p:cNvSpPr>
          <p:nvPr>
            <p:ph type="title"/>
          </p:nvPr>
        </p:nvSpPr>
        <p:spPr/>
        <p:txBody>
          <a:bodyPr/>
          <a:lstStyle/>
          <a:p>
            <a:r>
              <a:rPr lang="en-US"/>
              <a:t>Implementing Encapsulation</a:t>
            </a:r>
          </a:p>
        </p:txBody>
      </p:sp>
      <p:sp>
        <p:nvSpPr>
          <p:cNvPr id="4" name="Content Placeholder 2">
            <a:extLst>
              <a:ext uri="{FF2B5EF4-FFF2-40B4-BE49-F238E27FC236}">
                <a16:creationId xmlns:a16="http://schemas.microsoft.com/office/drawing/2014/main" id="{0C335F3E-A39D-409D-B98A-9591A47FB59E}"/>
              </a:ext>
            </a:extLst>
          </p:cNvPr>
          <p:cNvSpPr txBox="1">
            <a:spLocks/>
          </p:cNvSpPr>
          <p:nvPr/>
        </p:nvSpPr>
        <p:spPr>
          <a:xfrm>
            <a:off x="18169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US" b="0" kern="0" dirty="0">
                <a:solidFill>
                  <a:srgbClr val="000000"/>
                </a:solidFill>
              </a:rPr>
              <a:t>To define private members for an object, declare variables in the constructor and omit the </a:t>
            </a:r>
            <a:r>
              <a:rPr lang="en-US" kern="0" dirty="0">
                <a:solidFill>
                  <a:srgbClr val="000000"/>
                </a:solidFill>
              </a:rPr>
              <a:t>this </a:t>
            </a:r>
            <a:r>
              <a:rPr lang="en-US" b="0" kern="0" dirty="0">
                <a:solidFill>
                  <a:srgbClr val="000000"/>
                </a:solidFill>
              </a:rPr>
              <a:t>keyword</a:t>
            </a:r>
          </a:p>
          <a:p>
            <a:pPr marL="627063" lvl="1" indent="-342900"/>
            <a:r>
              <a:rPr lang="en-US" b="0" kern="0" dirty="0">
                <a:solidFill>
                  <a:srgbClr val="000000"/>
                </a:solidFill>
              </a:rPr>
              <a:t>To define public accessor functions for an object, declare methods in the constructor and include the </a:t>
            </a:r>
            <a:r>
              <a:rPr lang="en-US" kern="0" dirty="0">
                <a:solidFill>
                  <a:srgbClr val="000000"/>
                </a:solidFill>
              </a:rPr>
              <a:t>this </a:t>
            </a:r>
            <a:r>
              <a:rPr lang="en-US" b="0" kern="0" dirty="0">
                <a:solidFill>
                  <a:srgbClr val="000000"/>
                </a:solidFill>
              </a:rPr>
              <a:t>keyword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6E5510E4-0FFC-469F-848C-5A8E9026E421}"/>
              </a:ext>
            </a:extLst>
          </p:cNvPr>
          <p:cNvSpPr txBox="1"/>
          <p:nvPr/>
        </p:nvSpPr>
        <p:spPr>
          <a:xfrm>
            <a:off x="613069" y="3048000"/>
            <a:ext cx="8004458"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dirty="0">
                <a:solidFill>
                  <a:srgbClr val="000000"/>
                </a:solidFill>
                <a:latin typeface="Lucida Sans Unicode" pitchFamily="34" charset="0"/>
                <a:cs typeface="Lucida Sans Unicode" pitchFamily="34" charset="0"/>
              </a:rPr>
              <a:t>var Person = function(name, age)</a:t>
            </a:r>
          </a:p>
          <a:p>
            <a:pPr lvl="0"/>
            <a:r>
              <a:rPr lang="en-GB" b="0" dirty="0">
                <a:solidFill>
                  <a:srgbClr val="000000"/>
                </a:solidFill>
                <a:latin typeface="Lucida Sans Unicode" pitchFamily="34" charset="0"/>
                <a:cs typeface="Lucida Sans Unicode" pitchFamily="34" charset="0"/>
              </a:rPr>
              <a:t>{</a:t>
            </a:r>
          </a:p>
          <a:p>
            <a:pPr lvl="0"/>
            <a:r>
              <a:rPr lang="en-GB" b="0" dirty="0">
                <a:solidFill>
                  <a:srgbClr val="000000"/>
                </a:solidFill>
                <a:latin typeface="Lucida Sans Unicode" pitchFamily="34" charset="0"/>
                <a:cs typeface="Lucida Sans Unicode" pitchFamily="34" charset="0"/>
              </a:rPr>
              <a:t>    // Private properties.</a:t>
            </a:r>
          </a:p>
          <a:p>
            <a:pPr lvl="0"/>
            <a:r>
              <a:rPr lang="en-GB" b="0" dirty="0">
                <a:solidFill>
                  <a:srgbClr val="000000"/>
                </a:solidFill>
                <a:latin typeface="Lucida Sans Unicode" pitchFamily="34" charset="0"/>
                <a:cs typeface="Lucida Sans Unicode" pitchFamily="34" charset="0"/>
              </a:rPr>
              <a:t>    var _name, _age;</a:t>
            </a:r>
          </a:p>
          <a:p>
            <a:pPr lvl="0"/>
            <a:endParaRPr lang="en-GB" b="0" dirty="0">
              <a:solidFill>
                <a:srgbClr val="000000"/>
              </a:solidFill>
              <a:latin typeface="Lucida Sans Unicode" pitchFamily="34" charset="0"/>
              <a:cs typeface="Lucida Sans Unicode" pitchFamily="34" charset="0"/>
            </a:endParaRPr>
          </a:p>
          <a:p>
            <a:pPr lvl="0"/>
            <a:r>
              <a:rPr lang="en-GB" b="0" dirty="0">
                <a:solidFill>
                  <a:srgbClr val="000000"/>
                </a:solidFill>
                <a:latin typeface="Lucida Sans Unicode" pitchFamily="34" charset="0"/>
                <a:cs typeface="Lucida Sans Unicode" pitchFamily="34" charset="0"/>
              </a:rPr>
              <a:t>    // Public accessor functions. </a:t>
            </a:r>
          </a:p>
          <a:p>
            <a:pPr lvl="0"/>
            <a:r>
              <a:rPr lang="en-GB" b="0" dirty="0">
                <a:solidFill>
                  <a:srgbClr val="000000"/>
                </a:solidFill>
                <a:latin typeface="Lucida Sans Unicode" pitchFamily="34" charset="0"/>
                <a:cs typeface="Lucida Sans Unicode" pitchFamily="34" charset="0"/>
              </a:rPr>
              <a:t>    </a:t>
            </a:r>
            <a:r>
              <a:rPr lang="en-GB" b="0" dirty="0" err="1">
                <a:solidFill>
                  <a:srgbClr val="000000"/>
                </a:solidFill>
                <a:latin typeface="Lucida Sans Unicode" pitchFamily="34" charset="0"/>
                <a:cs typeface="Lucida Sans Unicode" pitchFamily="34" charset="0"/>
              </a:rPr>
              <a:t>this.getName</a:t>
            </a:r>
            <a:r>
              <a:rPr lang="en-GB" b="0" dirty="0">
                <a:solidFill>
                  <a:srgbClr val="000000"/>
                </a:solidFill>
                <a:latin typeface="Lucida Sans Unicode" pitchFamily="34" charset="0"/>
                <a:cs typeface="Lucida Sans Unicode" pitchFamily="34" charset="0"/>
              </a:rPr>
              <a:t> = function()</a:t>
            </a:r>
          </a:p>
          <a:p>
            <a:pPr lvl="0"/>
            <a:r>
              <a:rPr lang="en-GB" b="0" dirty="0">
                <a:solidFill>
                  <a:srgbClr val="000000"/>
                </a:solidFill>
                <a:latin typeface="Lucida Sans Unicode" pitchFamily="34" charset="0"/>
                <a:cs typeface="Lucida Sans Unicode" pitchFamily="34" charset="0"/>
              </a:rPr>
              <a:t>    {</a:t>
            </a:r>
          </a:p>
          <a:p>
            <a:pPr lvl="0"/>
            <a:r>
              <a:rPr lang="en-GB" b="0" dirty="0">
                <a:solidFill>
                  <a:srgbClr val="000000"/>
                </a:solidFill>
                <a:latin typeface="Lucida Sans Unicode" pitchFamily="34" charset="0"/>
                <a:cs typeface="Lucida Sans Unicode" pitchFamily="34" charset="0"/>
              </a:rPr>
              <a:t>        return _name;</a:t>
            </a:r>
          </a:p>
          <a:p>
            <a:pPr lvl="0"/>
            <a:r>
              <a:rPr lang="en-GB" b="0" dirty="0">
                <a:solidFill>
                  <a:srgbClr val="000000"/>
                </a:solidFill>
                <a:latin typeface="Lucida Sans Unicode" pitchFamily="34" charset="0"/>
                <a:cs typeface="Lucida Sans Unicode" pitchFamily="34" charset="0"/>
              </a:rPr>
              <a:t>    }</a:t>
            </a:r>
          </a:p>
          <a:p>
            <a:pPr lvl="0"/>
            <a:r>
              <a:rPr lang="en-GB" b="0" dirty="0">
                <a:solidFill>
                  <a:srgbClr val="000000"/>
                </a:solidFill>
                <a:latin typeface="Lucida Sans Unicode" pitchFamily="34" charset="0"/>
                <a:cs typeface="Lucida Sans Unicode" pitchFamily="34" charset="0"/>
              </a:rPr>
              <a:t>    …</a:t>
            </a:r>
          </a:p>
          <a:p>
            <a:pPr lvl="0"/>
            <a:r>
              <a:rPr lang="en-GB" b="0" dirty="0">
                <a:solidFill>
                  <a:srgbClr val="000000"/>
                </a:solidFill>
                <a:latin typeface="Lucida Sans Unicode" pitchFamily="34" charset="0"/>
                <a:cs typeface="Lucida Sans Unicode" pitchFamily="34" charset="0"/>
              </a:rPr>
              <a:t>}</a:t>
            </a:r>
          </a:p>
        </p:txBody>
      </p:sp>
    </p:spTree>
    <p:extLst>
      <p:ext uri="{BB962C8B-B14F-4D97-AF65-F5344CB8AC3E}">
        <p14:creationId xmlns:p14="http://schemas.microsoft.com/office/powerpoint/2010/main" val="411246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E514-1698-43CE-8CD5-23DCC5027D93}"/>
              </a:ext>
            </a:extLst>
          </p:cNvPr>
          <p:cNvSpPr>
            <a:spLocks noGrp="1"/>
          </p:cNvSpPr>
          <p:nvPr>
            <p:ph type="title"/>
          </p:nvPr>
        </p:nvSpPr>
        <p:spPr>
          <a:xfrm>
            <a:off x="460375" y="-2"/>
            <a:ext cx="8448098" cy="740664"/>
          </a:xfrm>
        </p:spPr>
        <p:txBody>
          <a:bodyPr/>
          <a:lstStyle/>
          <a:p>
            <a:r>
              <a:rPr lang="en-US" dirty="0"/>
              <a:t>Implementing Inheritance by Chaining Prototypes</a:t>
            </a:r>
          </a:p>
        </p:txBody>
      </p:sp>
      <p:sp>
        <p:nvSpPr>
          <p:cNvPr id="4" name="Content Placeholder 2">
            <a:extLst>
              <a:ext uri="{FF2B5EF4-FFF2-40B4-BE49-F238E27FC236}">
                <a16:creationId xmlns:a16="http://schemas.microsoft.com/office/drawing/2014/main" id="{C086C3BC-D71F-45E4-AB3E-61C9114245A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0" indent="-342900"/>
            <a:r>
              <a:rPr lang="en-US" b="0" kern="0">
                <a:solidFill>
                  <a:srgbClr val="000000"/>
                </a:solidFill>
              </a:rPr>
              <a:t>Define the base constructor and prototype</a:t>
            </a:r>
          </a:p>
          <a:p>
            <a:pPr marL="342900" lvl="0" indent="-342900"/>
            <a:r>
              <a:rPr lang="en-US" b="0" kern="0">
                <a:solidFill>
                  <a:srgbClr val="000000"/>
                </a:solidFill>
              </a:rPr>
              <a:t>Define the derived constructor</a:t>
            </a:r>
          </a:p>
          <a:p>
            <a:pPr marL="342900" lvl="0" indent="-342900"/>
            <a:r>
              <a:rPr lang="en-US" b="0" kern="0">
                <a:solidFill>
                  <a:srgbClr val="000000"/>
                </a:solidFill>
              </a:rPr>
              <a:t>Set the </a:t>
            </a:r>
            <a:r>
              <a:rPr lang="en-US" kern="0">
                <a:solidFill>
                  <a:srgbClr val="000000"/>
                </a:solidFill>
              </a:rPr>
              <a:t>prototype </a:t>
            </a:r>
            <a:r>
              <a:rPr lang="en-US" b="0" kern="0">
                <a:solidFill>
                  <a:srgbClr val="000000"/>
                </a:solidFill>
              </a:rPr>
              <a:t>property of the derived constructor to an instance of the base object</a:t>
            </a:r>
          </a:p>
          <a:p>
            <a:pPr lvl="0"/>
            <a:endParaRPr lang="en-US" b="0" kern="0" dirty="0">
              <a:solidFill>
                <a:srgbClr val="000000"/>
              </a:solidFill>
            </a:endParaRPr>
          </a:p>
        </p:txBody>
      </p:sp>
      <p:grpSp>
        <p:nvGrpSpPr>
          <p:cNvPr id="5" name="Group 4" descr="A diagram depicting the relationship between an object, a constructor, and a prototype">
            <a:extLst>
              <a:ext uri="{FF2B5EF4-FFF2-40B4-BE49-F238E27FC236}">
                <a16:creationId xmlns:a16="http://schemas.microsoft.com/office/drawing/2014/main" id="{BD3B7E79-6219-45F2-BE72-099AC1F270DB}"/>
              </a:ext>
            </a:extLst>
          </p:cNvPr>
          <p:cNvGrpSpPr/>
          <p:nvPr/>
        </p:nvGrpSpPr>
        <p:grpSpPr>
          <a:xfrm>
            <a:off x="636206" y="3429000"/>
            <a:ext cx="6907594" cy="3048000"/>
            <a:chOff x="636206" y="3429000"/>
            <a:chExt cx="6907594" cy="3048000"/>
          </a:xfrm>
        </p:grpSpPr>
        <p:sp>
          <p:nvSpPr>
            <p:cNvPr id="6" name="Rectangle 5">
              <a:extLst>
                <a:ext uri="{FF2B5EF4-FFF2-40B4-BE49-F238E27FC236}">
                  <a16:creationId xmlns:a16="http://schemas.microsoft.com/office/drawing/2014/main" id="{29FF2BD0-EC86-4464-9C0C-B49B1F4FA349}"/>
                </a:ext>
              </a:extLst>
            </p:cNvPr>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ln w="12700">
                  <a:solidFill>
                    <a:srgbClr val="000000">
                      <a:satMod val="155000"/>
                    </a:srgbClr>
                  </a:solidFill>
                  <a:prstDash val="solid"/>
                </a:ln>
                <a:solidFill>
                  <a:srgbClr val="C0C0C0">
                    <a:tint val="85000"/>
                    <a:satMod val="155000"/>
                  </a:srgbClr>
                </a:solidFill>
                <a:effectLst>
                  <a:outerShdw blurRad="41275" dist="20320" dir="1800000" algn="tl" rotWithShape="0">
                    <a:srgbClr val="000000">
                      <a:alpha val="40000"/>
                    </a:srgbClr>
                  </a:outerShdw>
                </a:effectLst>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CA1B5233-0217-4B14-BD2A-B64FC3A5C2CD}"/>
                </a:ext>
              </a:extLst>
            </p:cNvPr>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171BD5A-C9B4-4528-A7F4-B5383F209F13}"/>
                </a:ext>
              </a:extLst>
            </p:cNvPr>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cxnSp>
          <p:nvCxnSpPr>
            <p:cNvPr id="9" name="Straight Arrow Connector 8">
              <a:extLst>
                <a:ext uri="{FF2B5EF4-FFF2-40B4-BE49-F238E27FC236}">
                  <a16:creationId xmlns:a16="http://schemas.microsoft.com/office/drawing/2014/main" id="{3E1DA975-D408-44CC-B7B2-F165B8FB52D3}"/>
                </a:ext>
              </a:extLst>
            </p:cNvPr>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6753E004-653D-4233-907D-68B6FB470D82}"/>
                </a:ext>
              </a:extLst>
            </p:cNvPr>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a:extLst>
                <a:ext uri="{FF2B5EF4-FFF2-40B4-BE49-F238E27FC236}">
                  <a16:creationId xmlns:a16="http://schemas.microsoft.com/office/drawing/2014/main" id="{1C51B9EF-06B1-4EA8-AD9F-00F8EC6532BB}"/>
                </a:ext>
              </a:extLst>
            </p:cNvPr>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a:extLst>
                <a:ext uri="{FF2B5EF4-FFF2-40B4-BE49-F238E27FC236}">
                  <a16:creationId xmlns:a16="http://schemas.microsoft.com/office/drawing/2014/main" id="{BE454304-629F-45DA-BA81-2094672C5787}"/>
                </a:ext>
              </a:extLst>
            </p:cNvPr>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2">
              <a:extLst>
                <a:ext uri="{FF2B5EF4-FFF2-40B4-BE49-F238E27FC236}">
                  <a16:creationId xmlns:a16="http://schemas.microsoft.com/office/drawing/2014/main" id="{084961D4-8939-4D51-B60A-4E25B15FD882}"/>
                </a:ext>
              </a:extLst>
            </p:cNvPr>
            <p:cNvSpPr txBox="1"/>
            <p:nvPr/>
          </p:nvSpPr>
          <p:spPr>
            <a:xfrm>
              <a:off x="1981200" y="3810000"/>
              <a:ext cx="918136"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endParaRPr lang="en-GB"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E801D3A-8FAD-4020-872F-5AECE4195A83}"/>
                </a:ext>
              </a:extLst>
            </p:cNvPr>
            <p:cNvSpPr txBox="1"/>
            <p:nvPr/>
          </p:nvSpPr>
          <p:spPr>
            <a:xfrm>
              <a:off x="1842221" y="5726668"/>
              <a:ext cx="1034899"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Student</a:t>
              </a:r>
              <a:endParaRPr lang="en-GB" dirty="0">
                <a:solidFill>
                  <a:srgbClr val="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6989D1BF-878B-4426-9F9E-A0E057ED0730}"/>
                </a:ext>
              </a:extLst>
            </p:cNvPr>
            <p:cNvSpPr txBox="1"/>
            <p:nvPr/>
          </p:nvSpPr>
          <p:spPr>
            <a:xfrm>
              <a:off x="5849734" y="3697069"/>
              <a:ext cx="1268104" cy="646331"/>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p>
            <a:p>
              <a:pPr lvl="0"/>
              <a:r>
                <a:rPr lang="en-GB">
                  <a:solidFill>
                    <a:srgbClr val="000000"/>
                  </a:solidFill>
                  <a:latin typeface="Segoe UI" panose="020B0502040204020203" pitchFamily="34" charset="0"/>
                  <a:cs typeface="Segoe UI" panose="020B0502040204020203" pitchFamily="34" charset="0"/>
                </a:rPr>
                <a:t>Prototype</a:t>
              </a:r>
              <a:endParaRPr lang="en-GB" dirty="0">
                <a:solidFill>
                  <a:srgbClr val="000000"/>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0A173C0C-B364-47AC-970E-4D6CF1690A9D}"/>
                </a:ext>
              </a:extLst>
            </p:cNvPr>
            <p:cNvSpPr txBox="1"/>
            <p:nvPr/>
          </p:nvSpPr>
          <p:spPr>
            <a:xfrm>
              <a:off x="3881093" y="3429000"/>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81B3C3C2-5E0D-41FD-BC8D-6941E14A5628}"/>
                </a:ext>
              </a:extLst>
            </p:cNvPr>
            <p:cNvSpPr txBox="1"/>
            <p:nvPr/>
          </p:nvSpPr>
          <p:spPr>
            <a:xfrm>
              <a:off x="3881093" y="4343400"/>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48F60A71-84C5-49F1-8D18-1D4B10870D7D}"/>
                </a:ext>
              </a:extLst>
            </p:cNvPr>
            <p:cNvSpPr txBox="1"/>
            <p:nvPr/>
          </p:nvSpPr>
          <p:spPr>
            <a:xfrm>
              <a:off x="3133933" y="4865132"/>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AA7C304B-FBA2-4FFF-B275-D967B9DEC28C}"/>
                </a:ext>
              </a:extLst>
            </p:cNvPr>
            <p:cNvSpPr txBox="1"/>
            <p:nvPr/>
          </p:nvSpPr>
          <p:spPr>
            <a:xfrm>
              <a:off x="636206" y="4865132"/>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0939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ad64064-e678-45a8-adaa-bd907a4fb9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AFB-CDD5-48AD-AC99-EE99E1D0D169}"/>
              </a:ext>
            </a:extLst>
          </p:cNvPr>
          <p:cNvSpPr>
            <a:spLocks noGrp="1"/>
          </p:cNvSpPr>
          <p:nvPr>
            <p:ph type="title"/>
          </p:nvPr>
        </p:nvSpPr>
        <p:spPr/>
        <p:txBody>
          <a:bodyPr/>
          <a:lstStyle/>
          <a:p>
            <a:r>
              <a:rPr lang="en-US"/>
              <a:t>Implementing Inheritance in ES2015 Classes</a:t>
            </a:r>
          </a:p>
        </p:txBody>
      </p:sp>
      <p:sp>
        <p:nvSpPr>
          <p:cNvPr id="4" name="Content Placeholder 2">
            <a:extLst>
              <a:ext uri="{FF2B5EF4-FFF2-40B4-BE49-F238E27FC236}">
                <a16:creationId xmlns:a16="http://schemas.microsoft.com/office/drawing/2014/main" id="{D6B75793-6083-4CD6-B8C5-8951A0BC645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Define the base class with the </a:t>
            </a:r>
            <a:r>
              <a:rPr lang="en-US" kern="0">
                <a:solidFill>
                  <a:srgbClr val="000000"/>
                </a:solidFill>
              </a:rPr>
              <a:t>class </a:t>
            </a:r>
            <a:r>
              <a:rPr lang="en-US" b="0" kern="0">
                <a:solidFill>
                  <a:srgbClr val="000000"/>
                </a:solidFill>
              </a:rPr>
              <a:t>keyword</a:t>
            </a:r>
          </a:p>
          <a:p>
            <a:pPr lvl="0"/>
            <a:r>
              <a:rPr lang="en-US" b="0" kern="0">
                <a:solidFill>
                  <a:srgbClr val="000000"/>
                </a:solidFill>
              </a:rPr>
              <a:t>Define the derived class with the </a:t>
            </a:r>
            <a:r>
              <a:rPr lang="en-US" kern="0">
                <a:solidFill>
                  <a:srgbClr val="000000"/>
                </a:solidFill>
              </a:rPr>
              <a:t>extends </a:t>
            </a:r>
            <a:r>
              <a:rPr lang="en-US" b="0" kern="0">
                <a:solidFill>
                  <a:srgbClr val="000000"/>
                </a:solidFill>
              </a:rPr>
              <a:t>keyword followed by the base class.</a:t>
            </a:r>
          </a:p>
          <a:p>
            <a:pPr lvl="0"/>
            <a:r>
              <a:rPr lang="en-US" b="0" kern="0">
                <a:solidFill>
                  <a:srgbClr val="000000"/>
                </a:solidFill>
              </a:rPr>
              <a:t>Use the </a:t>
            </a:r>
            <a:r>
              <a:rPr lang="en-US" kern="0">
                <a:solidFill>
                  <a:srgbClr val="000000"/>
                </a:solidFill>
              </a:rPr>
              <a:t>super </a:t>
            </a:r>
            <a:r>
              <a:rPr lang="en-US" b="0" kern="0">
                <a:solidFill>
                  <a:srgbClr val="000000"/>
                </a:solidFill>
              </a:rPr>
              <a:t>keyword to call the base class constructor and corresponding methods</a:t>
            </a:r>
            <a:endParaRPr lang="en-US" b="0" kern="0" dirty="0">
              <a:solidFill>
                <a:srgbClr val="000000"/>
              </a:solidFill>
            </a:endParaRPr>
          </a:p>
        </p:txBody>
      </p:sp>
      <p:grpSp>
        <p:nvGrpSpPr>
          <p:cNvPr id="5" name="Group 4" descr="A diagram depicting the relationship between an object, a constructor, and a prototype">
            <a:extLst>
              <a:ext uri="{FF2B5EF4-FFF2-40B4-BE49-F238E27FC236}">
                <a16:creationId xmlns:a16="http://schemas.microsoft.com/office/drawing/2014/main" id="{18416C4B-65AC-4B71-A169-9110814492AF}"/>
              </a:ext>
            </a:extLst>
          </p:cNvPr>
          <p:cNvGrpSpPr/>
          <p:nvPr/>
        </p:nvGrpSpPr>
        <p:grpSpPr>
          <a:xfrm>
            <a:off x="636206" y="3429000"/>
            <a:ext cx="6907594" cy="3048000"/>
            <a:chOff x="636206" y="3429000"/>
            <a:chExt cx="6907594" cy="3048000"/>
          </a:xfrm>
        </p:grpSpPr>
        <p:sp>
          <p:nvSpPr>
            <p:cNvPr id="6" name="Rectangle 5">
              <a:extLst>
                <a:ext uri="{FF2B5EF4-FFF2-40B4-BE49-F238E27FC236}">
                  <a16:creationId xmlns:a16="http://schemas.microsoft.com/office/drawing/2014/main" id="{F4FEAA9C-4B1F-4B88-8A8E-F7FC2A00030B}"/>
                </a:ext>
              </a:extLst>
            </p:cNvPr>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ln w="12700">
                  <a:solidFill>
                    <a:srgbClr val="000000">
                      <a:satMod val="155000"/>
                    </a:srgbClr>
                  </a:solidFill>
                  <a:prstDash val="solid"/>
                </a:ln>
                <a:solidFill>
                  <a:srgbClr val="C0C0C0">
                    <a:tint val="85000"/>
                    <a:satMod val="155000"/>
                  </a:srgbClr>
                </a:solidFill>
                <a:effectLst>
                  <a:outerShdw blurRad="41275" dist="20320" dir="1800000" algn="tl" rotWithShape="0">
                    <a:srgbClr val="000000">
                      <a:alpha val="40000"/>
                    </a:srgbClr>
                  </a:outerShdw>
                </a:effectLst>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387F2081-59E6-4807-B127-9C3436D03F96}"/>
                </a:ext>
              </a:extLst>
            </p:cNvPr>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BE225A3C-973E-42EC-888B-17A38FBD7A95}"/>
                </a:ext>
              </a:extLst>
            </p:cNvPr>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cxnSp>
          <p:nvCxnSpPr>
            <p:cNvPr id="9" name="Straight Arrow Connector 8">
              <a:extLst>
                <a:ext uri="{FF2B5EF4-FFF2-40B4-BE49-F238E27FC236}">
                  <a16:creationId xmlns:a16="http://schemas.microsoft.com/office/drawing/2014/main" id="{D19387CA-45CC-4381-A95B-55FDD494E8C9}"/>
                </a:ext>
              </a:extLst>
            </p:cNvPr>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507D7790-8246-42DE-8599-931D4D2DB8AA}"/>
                </a:ext>
              </a:extLst>
            </p:cNvPr>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a:extLst>
                <a:ext uri="{FF2B5EF4-FFF2-40B4-BE49-F238E27FC236}">
                  <a16:creationId xmlns:a16="http://schemas.microsoft.com/office/drawing/2014/main" id="{64CFBB0D-42CC-404F-A10C-9F207DF4FE0A}"/>
                </a:ext>
              </a:extLst>
            </p:cNvPr>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a:extLst>
                <a:ext uri="{FF2B5EF4-FFF2-40B4-BE49-F238E27FC236}">
                  <a16:creationId xmlns:a16="http://schemas.microsoft.com/office/drawing/2014/main" id="{4078A60D-B4B7-49D7-850A-76693D15ED2F}"/>
                </a:ext>
              </a:extLst>
            </p:cNvPr>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2">
              <a:extLst>
                <a:ext uri="{FF2B5EF4-FFF2-40B4-BE49-F238E27FC236}">
                  <a16:creationId xmlns:a16="http://schemas.microsoft.com/office/drawing/2014/main" id="{C9B0A146-8770-4C22-86CE-AF54E49B14E2}"/>
                </a:ext>
              </a:extLst>
            </p:cNvPr>
            <p:cNvSpPr txBox="1"/>
            <p:nvPr/>
          </p:nvSpPr>
          <p:spPr>
            <a:xfrm>
              <a:off x="1981200" y="3810000"/>
              <a:ext cx="918136"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endParaRPr lang="en-GB"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D66C027F-17E3-4D13-B1F5-FD84CB1F5DCF}"/>
                </a:ext>
              </a:extLst>
            </p:cNvPr>
            <p:cNvSpPr txBox="1"/>
            <p:nvPr/>
          </p:nvSpPr>
          <p:spPr>
            <a:xfrm>
              <a:off x="1842221" y="5726668"/>
              <a:ext cx="1034899"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Student</a:t>
              </a:r>
              <a:endParaRPr lang="en-GB" dirty="0">
                <a:solidFill>
                  <a:srgbClr val="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C1E7B92-9B4D-43ED-B2BE-653699F1CCE9}"/>
                </a:ext>
              </a:extLst>
            </p:cNvPr>
            <p:cNvSpPr txBox="1"/>
            <p:nvPr/>
          </p:nvSpPr>
          <p:spPr>
            <a:xfrm>
              <a:off x="5849734" y="3697069"/>
              <a:ext cx="1268104" cy="646331"/>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p>
            <a:p>
              <a:pPr lvl="0"/>
              <a:r>
                <a:rPr lang="en-GB">
                  <a:solidFill>
                    <a:srgbClr val="000000"/>
                  </a:solidFill>
                  <a:latin typeface="Segoe UI" panose="020B0502040204020203" pitchFamily="34" charset="0"/>
                  <a:cs typeface="Segoe UI" panose="020B0502040204020203" pitchFamily="34" charset="0"/>
                </a:rPr>
                <a:t>Prototype</a:t>
              </a:r>
              <a:endParaRPr lang="en-GB" dirty="0">
                <a:solidFill>
                  <a:srgbClr val="000000"/>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A0363677-EB6A-499A-B350-50AFCC0201B7}"/>
                </a:ext>
              </a:extLst>
            </p:cNvPr>
            <p:cNvSpPr txBox="1"/>
            <p:nvPr/>
          </p:nvSpPr>
          <p:spPr>
            <a:xfrm>
              <a:off x="3881093" y="3429000"/>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063461B4-BAED-42EB-BA5C-65CBE8221E2E}"/>
                </a:ext>
              </a:extLst>
            </p:cNvPr>
            <p:cNvSpPr txBox="1"/>
            <p:nvPr/>
          </p:nvSpPr>
          <p:spPr>
            <a:xfrm>
              <a:off x="3881093" y="4343400"/>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FB3ACA4B-001A-4A4B-9ED7-9A0527F07C99}"/>
                </a:ext>
              </a:extLst>
            </p:cNvPr>
            <p:cNvSpPr txBox="1"/>
            <p:nvPr/>
          </p:nvSpPr>
          <p:spPr>
            <a:xfrm>
              <a:off x="3133933" y="4865132"/>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2341B5D-22D0-4256-8F98-F4C9CE691520}"/>
                </a:ext>
              </a:extLst>
            </p:cNvPr>
            <p:cNvSpPr txBox="1"/>
            <p:nvPr/>
          </p:nvSpPr>
          <p:spPr>
            <a:xfrm>
              <a:off x="636206" y="4865132"/>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6942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80B1-08D4-4F42-B414-D469D5556B62}"/>
              </a:ext>
            </a:extLst>
          </p:cNvPr>
          <p:cNvSpPr>
            <a:spLocks noGrp="1"/>
          </p:cNvSpPr>
          <p:nvPr>
            <p:ph type="title"/>
          </p:nvPr>
        </p:nvSpPr>
        <p:spPr/>
        <p:txBody>
          <a:bodyPr/>
          <a:lstStyle/>
          <a:p>
            <a:r>
              <a:rPr lang="en-US"/>
              <a:t>Adding Functionality to Existing Objects</a:t>
            </a:r>
          </a:p>
        </p:txBody>
      </p:sp>
      <p:sp>
        <p:nvSpPr>
          <p:cNvPr id="4" name="Content Placeholder 2">
            <a:extLst>
              <a:ext uri="{FF2B5EF4-FFF2-40B4-BE49-F238E27FC236}">
                <a16:creationId xmlns:a16="http://schemas.microsoft.com/office/drawing/2014/main" id="{26C78D70-8600-4D27-966A-B4DF3A1256F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Get the prototype for an object</a:t>
            </a:r>
            <a:endParaRPr lang="en-GB" b="0" kern="0">
              <a:solidFill>
                <a:srgbClr val="000000"/>
              </a:solidFill>
            </a:endParaRPr>
          </a:p>
          <a:p>
            <a:pPr lvl="0"/>
            <a:r>
              <a:rPr lang="en-US" b="0" kern="0">
                <a:solidFill>
                  <a:srgbClr val="000000"/>
                </a:solidFill>
              </a:rPr>
              <a:t>Assign a new property to the object</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the </a:t>
            </a:r>
            <a:r>
              <a:rPr lang="en-US" kern="0">
                <a:solidFill>
                  <a:srgbClr val="000000"/>
                </a:solidFill>
              </a:rPr>
              <a:t>apply</a:t>
            </a:r>
            <a:r>
              <a:rPr lang="en-US" b="0" kern="0">
                <a:solidFill>
                  <a:srgbClr val="000000"/>
                </a:solidFill>
              </a:rPr>
              <a:t> method to resolve references to </a:t>
            </a:r>
            <a:r>
              <a:rPr lang="en-US" kern="0">
                <a:solidFill>
                  <a:srgbClr val="000000"/>
                </a:solidFill>
              </a:rPr>
              <a:t>this</a:t>
            </a:r>
            <a:r>
              <a:rPr lang="en-US" b="0" kern="0">
                <a:solidFill>
                  <a:srgbClr val="000000"/>
                </a:solidFill>
              </a:rPr>
              <a:t> in generic functions</a:t>
            </a:r>
            <a:endParaRPr lang="en-US" b="0" kern="0" dirty="0">
              <a:solidFill>
                <a:srgbClr val="000000"/>
              </a:solidFill>
            </a:endParaRPr>
          </a:p>
        </p:txBody>
      </p:sp>
      <p:sp>
        <p:nvSpPr>
          <p:cNvPr id="5" name="TextBox 3">
            <a:extLst>
              <a:ext uri="{FF2B5EF4-FFF2-40B4-BE49-F238E27FC236}">
                <a16:creationId xmlns:a16="http://schemas.microsoft.com/office/drawing/2014/main" id="{BAB953E5-FE81-42DD-AAB2-592340492953}"/>
              </a:ext>
            </a:extLst>
          </p:cNvPr>
          <p:cNvSpPr txBox="1"/>
          <p:nvPr/>
        </p:nvSpPr>
        <p:spPr>
          <a:xfrm>
            <a:off x="602675" y="2118479"/>
            <a:ext cx="8119156" cy="313932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var Point = function(x, y) {</a:t>
            </a:r>
          </a:p>
          <a:p>
            <a:pPr lvl="0"/>
            <a:r>
              <a:rPr lang="en-GB" b="0">
                <a:solidFill>
                  <a:srgbClr val="000000"/>
                </a:solidFill>
                <a:latin typeface="Lucida Sans Unicode" pitchFamily="34" charset="0"/>
                <a:cs typeface="Lucida Sans Unicode" pitchFamily="34" charset="0"/>
              </a:rPr>
              <a:t>    this.x = x;</a:t>
            </a:r>
          </a:p>
          <a:p>
            <a:pPr lvl="0"/>
            <a:r>
              <a:rPr lang="en-GB" b="0">
                <a:solidFill>
                  <a:srgbClr val="000000"/>
                </a:solidFill>
                <a:latin typeface="Lucida Sans Unicode" pitchFamily="34" charset="0"/>
                <a:cs typeface="Lucida Sans Unicode" pitchFamily="34" charset="0"/>
              </a:rPr>
              <a:t>    this.y = y;</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Point.prototype.moveBy = function(deltaX, deltaY) { … }</a:t>
            </a:r>
          </a:p>
          <a:p>
            <a:pPr lvl="0"/>
            <a:r>
              <a:rPr lang="en-GB" b="0">
                <a:solidFill>
                  <a:srgbClr val="000000"/>
                </a:solidFill>
                <a:latin typeface="Lucida Sans Unicode" pitchFamily="34" charset="0"/>
                <a:cs typeface="Lucida Sans Unicode" pitchFamily="34" charset="0"/>
              </a:rPr>
              <a:t>Point.prototype.moveTo = function(otherPoint) { …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p1= new Point(100, 200);</a:t>
            </a:r>
          </a:p>
          <a:p>
            <a:pPr lvl="0"/>
            <a:r>
              <a:rPr lang="en-GB" b="0">
                <a:solidFill>
                  <a:srgbClr val="000000"/>
                </a:solidFill>
                <a:latin typeface="Lucida Sans Unicode" pitchFamily="34" charset="0"/>
                <a:cs typeface="Lucida Sans Unicode" pitchFamily="34" charset="0"/>
              </a:rPr>
              <a:t>p1.moveBy(10, 20);</a:t>
            </a:r>
          </a:p>
          <a:p>
            <a:pPr lvl="0"/>
            <a:r>
              <a:rPr lang="en-GB" b="0">
                <a:solidFill>
                  <a:srgbClr val="000000"/>
                </a:solidFill>
                <a:latin typeface="Lucida Sans Unicode" pitchFamily="34" charset="0"/>
                <a:cs typeface="Lucida Sans Unicode" pitchFamily="34" charset="0"/>
              </a:rPr>
              <a:t>p1.moveTo(anotherPoint);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0337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0227-9E07-4FE0-A382-7C1EEE1709E0}"/>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5B571AB3-6288-4A9E-A46A-441559929E94}"/>
              </a:ext>
            </a:extLst>
          </p:cNvPr>
          <p:cNvSpPr>
            <a:spLocks noGrp="1"/>
          </p:cNvSpPr>
          <p:nvPr>
            <p:ph type="body" idx="1"/>
          </p:nvPr>
        </p:nvSpPr>
        <p:spPr/>
        <p:txBody>
          <a:bodyPr/>
          <a:lstStyle/>
          <a:p>
            <a:r>
              <a:rPr lang="en-US"/>
              <a:t>Writing Well-Structured JavaScript Code
Creating Custom Objects
Extending Objects</a:t>
            </a:r>
          </a:p>
        </p:txBody>
      </p:sp>
    </p:spTree>
    <p:extLst>
      <p:ext uri="{BB962C8B-B14F-4D97-AF65-F5344CB8AC3E}">
        <p14:creationId xmlns:p14="http://schemas.microsoft.com/office/powerpoint/2010/main" val="325249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2b36d8b-14f9-42e2-b57a-18d1bcd8c67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C46D-0283-4D05-97C9-60A1D2988BD8}"/>
              </a:ext>
            </a:extLst>
          </p:cNvPr>
          <p:cNvSpPr>
            <a:spLocks noGrp="1"/>
          </p:cNvSpPr>
          <p:nvPr>
            <p:ph type="title"/>
          </p:nvPr>
        </p:nvSpPr>
        <p:spPr/>
        <p:txBody>
          <a:bodyPr/>
          <a:lstStyle/>
          <a:p>
            <a:r>
              <a:rPr lang="en-US"/>
              <a:t>Demonstration: Refining Code for Maintainability and Extensibility</a:t>
            </a:r>
          </a:p>
        </p:txBody>
      </p:sp>
      <p:sp>
        <p:nvSpPr>
          <p:cNvPr id="4" name="Content Placeholder 2">
            <a:extLst>
              <a:ext uri="{FF2B5EF4-FFF2-40B4-BE49-F238E27FC236}">
                <a16:creationId xmlns:a16="http://schemas.microsoft.com/office/drawing/2014/main" id="{597F8F12-5200-42CE-A0F4-6915C2498C1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424759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230D-5E3A-48F3-B6D8-C0870804A3ED}"/>
              </a:ext>
            </a:extLst>
          </p:cNvPr>
          <p:cNvSpPr>
            <a:spLocks noGrp="1"/>
          </p:cNvSpPr>
          <p:nvPr>
            <p:ph type="title"/>
          </p:nvPr>
        </p:nvSpPr>
        <p:spPr>
          <a:xfrm>
            <a:off x="460374" y="-2"/>
            <a:ext cx="9999807" cy="740664"/>
          </a:xfrm>
        </p:spPr>
        <p:txBody>
          <a:bodyPr/>
          <a:lstStyle/>
          <a:p>
            <a:r>
              <a:rPr lang="en-US" dirty="0"/>
              <a:t>Lab: Refining Code for Maintainability and Extensibility</a:t>
            </a:r>
          </a:p>
        </p:txBody>
      </p:sp>
      <p:sp>
        <p:nvSpPr>
          <p:cNvPr id="3" name="Text Placeholder 2">
            <a:extLst>
              <a:ext uri="{FF2B5EF4-FFF2-40B4-BE49-F238E27FC236}">
                <a16:creationId xmlns:a16="http://schemas.microsoft.com/office/drawing/2014/main" id="{4D1553ED-51BB-4DB0-893B-EB88824733C8}"/>
              </a:ext>
            </a:extLst>
          </p:cNvPr>
          <p:cNvSpPr>
            <a:spLocks noGrp="1"/>
          </p:cNvSpPr>
          <p:nvPr>
            <p:ph type="body" idx="1"/>
          </p:nvPr>
        </p:nvSpPr>
        <p:spPr/>
        <p:txBody>
          <a:bodyPr/>
          <a:lstStyle/>
          <a:p>
            <a:r>
              <a:rPr lang="en-US"/>
              <a:t>Exercise 1: Refactoring JavaScript Code to Use Classes and Objects</a:t>
            </a:r>
          </a:p>
        </p:txBody>
      </p:sp>
      <p:sp>
        <p:nvSpPr>
          <p:cNvPr id="4" name="TextBox 3">
            <a:extLst>
              <a:ext uri="{FF2B5EF4-FFF2-40B4-BE49-F238E27FC236}">
                <a16:creationId xmlns:a16="http://schemas.microsoft.com/office/drawing/2014/main" id="{80B8CFA6-D995-48B1-92AE-36FE46C76336}"/>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1419415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72BE-A1E6-47BE-AC96-2051AC4EA0BA}"/>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558F7F15-7EE1-41BE-84B4-73937501EFB1}"/>
              </a:ext>
            </a:extLst>
          </p:cNvPr>
          <p:cNvSpPr txBox="1"/>
          <p:nvPr/>
        </p:nvSpPr>
        <p:spPr>
          <a:xfrm>
            <a:off x="458788" y="1021215"/>
            <a:ext cx="8119156" cy="525272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existing JavaScript code for the </a:t>
            </a:r>
            <a:r>
              <a:rPr lang="en-US" sz="2400" b="0" dirty="0" err="1">
                <a:latin typeface="Segoe UI" panose="020B0502040204020203" pitchFamily="34" charset="0"/>
                <a:ea typeface="Calibri" panose="020F0502020204030204" pitchFamily="34" charset="0"/>
                <a:cs typeface="Segoe UI" panose="020B0502040204020203" pitchFamily="34" charset="0"/>
              </a:rPr>
              <a:t>ContosoConf</a:t>
            </a:r>
            <a:r>
              <a:rPr lang="en-US" sz="2400" b="0" dirty="0">
                <a:latin typeface="Segoe UI" panose="020B0502040204020203" pitchFamily="34" charset="0"/>
                <a:ea typeface="Calibri" panose="020F0502020204030204" pitchFamily="34" charset="0"/>
                <a:cs typeface="Segoe UI" panose="020B0502040204020203" pitchFamily="34" charset="0"/>
              </a:rPr>
              <a:t> website has been written without much high-level structure or organization. While this approach is fine for small pieces of code, it will not scale up for a larger project. An unstructured collection of functions and variables scattered throughout a JavaScript file can quickly become unmaintainable.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Before implementing more JavaScript code to enhance the website, you decide to refactor the existing code for better organizational </a:t>
            </a:r>
            <a:r>
              <a:rPr lang="en-US" sz="2400" b="0" dirty="0">
                <a:latin typeface="Segoe UI" panose="020B0502040204020203" pitchFamily="34" charset="0"/>
                <a:cs typeface="Segoe UI" panose="020B0502040204020203" pitchFamily="34" charset="0"/>
              </a:rPr>
              <a:t>practices. The resulting code will be more maintainable and provide a good pattern for implementing features in the future.</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194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179-CBD9-4B35-84C0-E26B4AAB8AB9}"/>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91321053-E2AB-4260-AFC7-7F147AEC3F5B}"/>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60023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4C72-BE8C-4B6B-B299-7D99D3C76E4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AC0FC94-512C-4E6C-9C68-79C8FC1E15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898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D0C7-E4E0-4FA8-843B-96398AEEF0CA}"/>
              </a:ext>
            </a:extLst>
          </p:cNvPr>
          <p:cNvSpPr>
            <a:spLocks noGrp="1"/>
          </p:cNvSpPr>
          <p:nvPr>
            <p:ph type="title"/>
          </p:nvPr>
        </p:nvSpPr>
        <p:spPr>
          <a:xfrm>
            <a:off x="460374" y="-2"/>
            <a:ext cx="8378825" cy="740664"/>
          </a:xfrm>
        </p:spPr>
        <p:txBody>
          <a:bodyPr/>
          <a:lstStyle/>
          <a:p>
            <a:r>
              <a:rPr lang="en-US" dirty="0"/>
              <a:t>Lesson 1: Writing Well-Structured JavaScript Code</a:t>
            </a:r>
          </a:p>
        </p:txBody>
      </p:sp>
      <p:sp>
        <p:nvSpPr>
          <p:cNvPr id="3" name="Text Placeholder 2">
            <a:extLst>
              <a:ext uri="{FF2B5EF4-FFF2-40B4-BE49-F238E27FC236}">
                <a16:creationId xmlns:a16="http://schemas.microsoft.com/office/drawing/2014/main" id="{BAE5A16D-214B-4DEA-B413-A7AD091037D9}"/>
              </a:ext>
            </a:extLst>
          </p:cNvPr>
          <p:cNvSpPr>
            <a:spLocks noGrp="1"/>
          </p:cNvSpPr>
          <p:nvPr>
            <p:ph type="body" idx="1"/>
          </p:nvPr>
        </p:nvSpPr>
        <p:spPr/>
        <p:txBody>
          <a:bodyPr/>
          <a:lstStyle/>
          <a:p>
            <a:r>
              <a:rPr lang="en-US"/>
              <a:t>Scoping and Hoisting
Managing the Global Namespace
ES2015 Modules
Singleton Objects and Global Functions in JavaScript</a:t>
            </a:r>
          </a:p>
        </p:txBody>
      </p:sp>
    </p:spTree>
    <p:extLst>
      <p:ext uri="{BB962C8B-B14F-4D97-AF65-F5344CB8AC3E}">
        <p14:creationId xmlns:p14="http://schemas.microsoft.com/office/powerpoint/2010/main" val="80921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787D-0256-4D75-A911-868402CA32C0}"/>
              </a:ext>
            </a:extLst>
          </p:cNvPr>
          <p:cNvSpPr>
            <a:spLocks noGrp="1"/>
          </p:cNvSpPr>
          <p:nvPr>
            <p:ph type="title"/>
          </p:nvPr>
        </p:nvSpPr>
        <p:spPr/>
        <p:txBody>
          <a:bodyPr/>
          <a:lstStyle/>
          <a:p>
            <a:r>
              <a:rPr lang="en-US"/>
              <a:t>Scoping and Hoisting</a:t>
            </a:r>
          </a:p>
        </p:txBody>
      </p:sp>
      <p:sp>
        <p:nvSpPr>
          <p:cNvPr id="4" name="Content Placeholder 2">
            <a:extLst>
              <a:ext uri="{FF2B5EF4-FFF2-40B4-BE49-F238E27FC236}">
                <a16:creationId xmlns:a16="http://schemas.microsoft.com/office/drawing/2014/main" id="{229B4F42-9685-4E42-860C-1F1B5F82C92B}"/>
              </a:ext>
            </a:extLst>
          </p:cNvPr>
          <p:cNvSpPr txBox="1">
            <a:spLocks/>
          </p:cNvSpPr>
          <p:nvPr/>
        </p:nvSpPr>
        <p:spPr>
          <a:xfrm>
            <a:off x="458788" y="1021215"/>
            <a:ext cx="8119156" cy="5455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JavaScript variables declared with </a:t>
            </a:r>
            <a:r>
              <a:rPr lang="en-US" kern="0" dirty="0">
                <a:solidFill>
                  <a:srgbClr val="000000"/>
                </a:solidFill>
              </a:rPr>
              <a:t>var</a:t>
            </a:r>
            <a:r>
              <a:rPr lang="en-US" b="0" kern="0" dirty="0">
                <a:solidFill>
                  <a:srgbClr val="000000"/>
                </a:solidFill>
              </a:rPr>
              <a:t> have one of two scopes:</a:t>
            </a:r>
          </a:p>
          <a:p>
            <a:pPr marL="627063" lvl="1" indent="-342900"/>
            <a:r>
              <a:rPr lang="en-US" b="0" kern="0" dirty="0">
                <a:solidFill>
                  <a:srgbClr val="000000"/>
                </a:solidFill>
              </a:rPr>
              <a:t>Global scope</a:t>
            </a:r>
          </a:p>
          <a:p>
            <a:pPr marL="627063" lvl="1" indent="-342900"/>
            <a:r>
              <a:rPr lang="en-US" b="0" kern="0" dirty="0">
                <a:solidFill>
                  <a:srgbClr val="000000"/>
                </a:solidFill>
              </a:rPr>
              <a:t>Local scope within a function</a:t>
            </a:r>
            <a:br>
              <a:rPr lang="en-US" b="0" kern="0" dirty="0">
                <a:solidFill>
                  <a:srgbClr val="000000"/>
                </a:solidFill>
              </a:rPr>
            </a:br>
            <a:endParaRPr lang="en-US" b="0" kern="0" dirty="0">
              <a:solidFill>
                <a:srgbClr val="000000"/>
              </a:solidFill>
            </a:endParaRPr>
          </a:p>
          <a:p>
            <a:pPr marL="342900" lvl="0" indent="-342900"/>
            <a:r>
              <a:rPr lang="en-US" b="0" kern="0" dirty="0">
                <a:solidFill>
                  <a:srgbClr val="000000"/>
                </a:solidFill>
              </a:rPr>
              <a:t>JavaScript variables declared with </a:t>
            </a:r>
            <a:r>
              <a:rPr lang="en-US" kern="0" dirty="0">
                <a:solidFill>
                  <a:srgbClr val="000000"/>
                </a:solidFill>
              </a:rPr>
              <a:t>let</a:t>
            </a:r>
            <a:r>
              <a:rPr lang="en-US" b="0" kern="0" dirty="0">
                <a:solidFill>
                  <a:srgbClr val="000000"/>
                </a:solidFill>
              </a:rPr>
              <a:t> or </a:t>
            </a:r>
            <a:r>
              <a:rPr lang="en-US" kern="0" dirty="0">
                <a:solidFill>
                  <a:srgbClr val="000000"/>
                </a:solidFill>
              </a:rPr>
              <a:t>const</a:t>
            </a:r>
            <a:r>
              <a:rPr lang="en-US" b="0" kern="0" dirty="0">
                <a:solidFill>
                  <a:srgbClr val="000000"/>
                </a:solidFill>
              </a:rPr>
              <a:t> are block scoped.</a:t>
            </a:r>
          </a:p>
          <a:p>
            <a:pPr marL="342900" lvl="0" indent="-342900"/>
            <a:r>
              <a:rPr lang="en-US" b="0" kern="0" dirty="0">
                <a:solidFill>
                  <a:srgbClr val="000000"/>
                </a:solidFill>
              </a:rPr>
              <a:t>Prefer </a:t>
            </a:r>
            <a:r>
              <a:rPr lang="en-US" kern="0" dirty="0">
                <a:solidFill>
                  <a:srgbClr val="000000"/>
                </a:solidFill>
              </a:rPr>
              <a:t>let</a:t>
            </a:r>
            <a:r>
              <a:rPr lang="en-US" b="0" kern="0" dirty="0">
                <a:solidFill>
                  <a:srgbClr val="000000"/>
                </a:solidFill>
              </a:rPr>
              <a:t> and </a:t>
            </a:r>
            <a:r>
              <a:rPr lang="en-US" kern="0" dirty="0">
                <a:solidFill>
                  <a:srgbClr val="000000"/>
                </a:solidFill>
              </a:rPr>
              <a:t>const</a:t>
            </a:r>
            <a:r>
              <a:rPr lang="en-US" b="0" kern="0" dirty="0">
                <a:solidFill>
                  <a:srgbClr val="000000"/>
                </a:solidFill>
              </a:rPr>
              <a:t>.</a:t>
            </a:r>
            <a:endParaRPr lang="en-US" kern="0" dirty="0">
              <a:solidFill>
                <a:srgbClr val="000000"/>
              </a:solidFill>
            </a:endParaRPr>
          </a:p>
          <a:p>
            <a:pPr marL="342900" lvl="0" indent="-342900"/>
            <a:endParaRPr lang="en-US" b="0" kern="0" dirty="0">
              <a:solidFill>
                <a:srgbClr val="000000"/>
              </a:solidFill>
            </a:endParaRPr>
          </a:p>
          <a:p>
            <a:pPr marL="627063" lvl="1" indent="-34290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80328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7949-6E65-4239-BD5A-E7B00BC8CDF5}"/>
              </a:ext>
            </a:extLst>
          </p:cNvPr>
          <p:cNvSpPr>
            <a:spLocks noGrp="1"/>
          </p:cNvSpPr>
          <p:nvPr>
            <p:ph type="title"/>
          </p:nvPr>
        </p:nvSpPr>
        <p:spPr/>
        <p:txBody>
          <a:bodyPr/>
          <a:lstStyle/>
          <a:p>
            <a:r>
              <a:rPr lang="en-US"/>
              <a:t>Managing the Global Namespace</a:t>
            </a:r>
          </a:p>
        </p:txBody>
      </p:sp>
      <p:sp>
        <p:nvSpPr>
          <p:cNvPr id="4" name="Content Placeholder 2">
            <a:extLst>
              <a:ext uri="{FF2B5EF4-FFF2-40B4-BE49-F238E27FC236}">
                <a16:creationId xmlns:a16="http://schemas.microsoft.com/office/drawing/2014/main" id="{EF5CBE4A-220A-4CC8-BFE9-73669E4FFE4D}"/>
              </a:ext>
            </a:extLst>
          </p:cNvPr>
          <p:cNvSpPr txBox="1">
            <a:spLocks/>
          </p:cNvSpPr>
          <p:nvPr/>
        </p:nvSpPr>
        <p:spPr>
          <a:xfrm>
            <a:off x="458788" y="1021214"/>
            <a:ext cx="8119156" cy="5608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Global name clashes can be problematic in JavaScript</a:t>
            </a:r>
          </a:p>
          <a:p>
            <a:pPr lvl="1"/>
            <a:r>
              <a:rPr lang="en-US" b="0" kern="0">
                <a:solidFill>
                  <a:srgbClr val="000000"/>
                </a:solidFill>
              </a:rPr>
              <a:t>Your global variables might conflict with other global variables elsewhere in the web application</a:t>
            </a:r>
          </a:p>
          <a:p>
            <a:pPr lvl="1"/>
            <a:endParaRPr lang="en-US" b="0" kern="0">
              <a:solidFill>
                <a:srgbClr val="000000"/>
              </a:solidFill>
            </a:endParaRPr>
          </a:p>
          <a:p>
            <a:pPr lvl="0"/>
            <a:r>
              <a:rPr lang="en-US" b="0" kern="0">
                <a:solidFill>
                  <a:srgbClr val="000000"/>
                </a:solidFill>
              </a:rPr>
              <a:t>JavaScript provides several mechanisms to avoid global name clashes</a:t>
            </a:r>
          </a:p>
          <a:p>
            <a:pPr lvl="1"/>
            <a:r>
              <a:rPr lang="en-US" b="0" kern="0">
                <a:solidFill>
                  <a:srgbClr val="000000"/>
                </a:solidFill>
              </a:rPr>
              <a:t>Immediate functions</a:t>
            </a:r>
          </a:p>
          <a:p>
            <a:pPr lvl="1"/>
            <a:r>
              <a:rPr lang="en-US" b="0" kern="0">
                <a:solidFill>
                  <a:srgbClr val="000000"/>
                </a:solidFill>
              </a:rPr>
              <a:t>Namespaces</a:t>
            </a:r>
          </a:p>
          <a:p>
            <a:pPr lvl="1"/>
            <a:r>
              <a:rPr lang="en-US" b="0" kern="0">
                <a:solidFill>
                  <a:srgbClr val="000000"/>
                </a:solidFill>
              </a:rPr>
              <a:t>Strict mode</a:t>
            </a:r>
          </a:p>
          <a:p>
            <a:pPr lvl="1"/>
            <a:r>
              <a:rPr lang="en-US" b="0" kern="0">
                <a:solidFill>
                  <a:srgbClr val="000000"/>
                </a:solidFill>
              </a:rPr>
              <a:t>Block scoped variables (ES2015 only)</a:t>
            </a:r>
          </a:p>
          <a:p>
            <a:pPr lvl="1"/>
            <a:r>
              <a:rPr lang="en-US" b="0" kern="0">
                <a:solidFill>
                  <a:srgbClr val="000000"/>
                </a:solidFill>
              </a:rPr>
              <a:t>Modules (ES2015 only)</a:t>
            </a:r>
          </a:p>
          <a:p>
            <a:pPr lvl="0"/>
            <a:endParaRPr lang="en-US" b="0" kern="0" dirty="0">
              <a:solidFill>
                <a:srgbClr val="000000"/>
              </a:solidFill>
            </a:endParaRPr>
          </a:p>
        </p:txBody>
      </p:sp>
    </p:spTree>
    <p:extLst>
      <p:ext uri="{BB962C8B-B14F-4D97-AF65-F5344CB8AC3E}">
        <p14:creationId xmlns:p14="http://schemas.microsoft.com/office/powerpoint/2010/main" val="310771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fa096c8-c01f-4147-95f6-b92958b41c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FBE2-2C6C-431D-B85A-1A218C48C593}"/>
              </a:ext>
            </a:extLst>
          </p:cNvPr>
          <p:cNvSpPr>
            <a:spLocks noGrp="1"/>
          </p:cNvSpPr>
          <p:nvPr>
            <p:ph type="title"/>
          </p:nvPr>
        </p:nvSpPr>
        <p:spPr/>
        <p:txBody>
          <a:bodyPr/>
          <a:lstStyle/>
          <a:p>
            <a:r>
              <a:rPr lang="en-US"/>
              <a:t>ES2015 Modules</a:t>
            </a:r>
          </a:p>
        </p:txBody>
      </p:sp>
      <p:sp>
        <p:nvSpPr>
          <p:cNvPr id="4" name="Content Placeholder 2">
            <a:extLst>
              <a:ext uri="{FF2B5EF4-FFF2-40B4-BE49-F238E27FC236}">
                <a16:creationId xmlns:a16="http://schemas.microsoft.com/office/drawing/2014/main" id="{A2484256-F5AD-49D1-803D-E890A2C22D9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ES2015 modules are written in files. One module per file and one file per module.</a:t>
            </a:r>
          </a:p>
          <a:p>
            <a:pPr lvl="0"/>
            <a:r>
              <a:rPr lang="en-US" b="0" kern="0">
                <a:solidFill>
                  <a:srgbClr val="000000"/>
                </a:solidFill>
              </a:rPr>
              <a:t>To load a JavaScript file as a </a:t>
            </a:r>
            <a:r>
              <a:rPr lang="en-US" kern="0">
                <a:solidFill>
                  <a:srgbClr val="000000"/>
                </a:solidFill>
              </a:rPr>
              <a:t>module</a:t>
            </a:r>
            <a:r>
              <a:rPr lang="en-US" b="0" kern="0">
                <a:solidFill>
                  <a:srgbClr val="000000"/>
                </a:solidFill>
              </a:rPr>
              <a:t> we need to add a </a:t>
            </a:r>
            <a:r>
              <a:rPr lang="en-US" kern="0">
                <a:solidFill>
                  <a:srgbClr val="000000"/>
                </a:solidFill>
              </a:rPr>
              <a:t>script</a:t>
            </a:r>
            <a:r>
              <a:rPr lang="en-US" b="0" kern="0">
                <a:solidFill>
                  <a:srgbClr val="000000"/>
                </a:solidFill>
              </a:rPr>
              <a:t> tag with </a:t>
            </a:r>
            <a:r>
              <a:rPr lang="en-US" kern="0">
                <a:solidFill>
                  <a:srgbClr val="000000"/>
                </a:solidFill>
              </a:rPr>
              <a:t>type</a:t>
            </a:r>
            <a:r>
              <a:rPr lang="en-US" b="0" kern="0">
                <a:solidFill>
                  <a:srgbClr val="000000"/>
                </a:solidFill>
              </a:rPr>
              <a:t> attribute whose value is </a:t>
            </a:r>
            <a:r>
              <a:rPr lang="en-US" kern="0">
                <a:solidFill>
                  <a:srgbClr val="000000"/>
                </a:solidFill>
              </a:rPr>
              <a:t>module</a:t>
            </a:r>
          </a:p>
          <a:p>
            <a:pPr lvl="0"/>
            <a:r>
              <a:rPr lang="en-US" b="0" kern="0">
                <a:solidFill>
                  <a:srgbClr val="000000"/>
                </a:solidFill>
              </a:rPr>
              <a:t> Top-level variables and functions are scoped locally to the module.</a:t>
            </a:r>
          </a:p>
          <a:p>
            <a:pPr lvl="0"/>
            <a:r>
              <a:rPr lang="en-US" b="0" kern="0">
                <a:solidFill>
                  <a:srgbClr val="000000"/>
                </a:solidFill>
              </a:rPr>
              <a:t>Exposing an API from the module is done explicitly by using the </a:t>
            </a:r>
            <a:r>
              <a:rPr lang="en-US" kern="0">
                <a:solidFill>
                  <a:srgbClr val="000000"/>
                </a:solidFill>
              </a:rPr>
              <a:t>export </a:t>
            </a:r>
            <a:r>
              <a:rPr lang="en-US" b="0" kern="0">
                <a:solidFill>
                  <a:srgbClr val="000000"/>
                </a:solidFill>
              </a:rPr>
              <a:t>declaration, whereas consuming the module API’s will be done by using the </a:t>
            </a:r>
            <a:r>
              <a:rPr lang="en-US" kern="0">
                <a:solidFill>
                  <a:srgbClr val="000000"/>
                </a:solidFill>
              </a:rPr>
              <a:t>import </a:t>
            </a:r>
            <a:r>
              <a:rPr lang="en-US" b="0" kern="0">
                <a:solidFill>
                  <a:srgbClr val="000000"/>
                </a:solidFill>
              </a:rPr>
              <a:t>declaration.</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71108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11C-584E-4BED-AD90-07CE2D98A555}"/>
              </a:ext>
            </a:extLst>
          </p:cNvPr>
          <p:cNvSpPr>
            <a:spLocks noGrp="1"/>
          </p:cNvSpPr>
          <p:nvPr>
            <p:ph type="title"/>
          </p:nvPr>
        </p:nvSpPr>
        <p:spPr>
          <a:xfrm>
            <a:off x="460375" y="-2"/>
            <a:ext cx="8448098" cy="740664"/>
          </a:xfrm>
        </p:spPr>
        <p:txBody>
          <a:bodyPr/>
          <a:lstStyle/>
          <a:p>
            <a:r>
              <a:rPr lang="en-US" dirty="0"/>
              <a:t>Singleton Objects and Global Functions in JavaScript</a:t>
            </a:r>
          </a:p>
        </p:txBody>
      </p:sp>
      <p:sp>
        <p:nvSpPr>
          <p:cNvPr id="4" name="Content Placeholder 2">
            <a:extLst>
              <a:ext uri="{FF2B5EF4-FFF2-40B4-BE49-F238E27FC236}">
                <a16:creationId xmlns:a16="http://schemas.microsoft.com/office/drawing/2014/main" id="{63538C4E-A1E8-4CCD-8B50-440176C3059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JavaScript defines several singleton objects, such as:</a:t>
            </a:r>
          </a:p>
          <a:p>
            <a:pPr lvl="1"/>
            <a:r>
              <a:rPr lang="en-US" kern="0">
                <a:solidFill>
                  <a:srgbClr val="000000"/>
                </a:solidFill>
              </a:rPr>
              <a:t>Math</a:t>
            </a:r>
          </a:p>
          <a:p>
            <a:pPr lvl="1"/>
            <a:r>
              <a:rPr lang="en-US" kern="0">
                <a:solidFill>
                  <a:srgbClr val="000000"/>
                </a:solidFill>
              </a:rPr>
              <a:t>JSON</a:t>
            </a:r>
          </a:p>
          <a:p>
            <a:pPr lvl="1"/>
            <a:endParaRPr lang="en-US" b="0" kern="0">
              <a:solidFill>
                <a:srgbClr val="000000"/>
              </a:solidFill>
            </a:endParaRPr>
          </a:p>
          <a:p>
            <a:pPr lvl="0"/>
            <a:r>
              <a:rPr lang="en-US" b="0" kern="0">
                <a:solidFill>
                  <a:srgbClr val="000000"/>
                </a:solidFill>
              </a:rPr>
              <a:t>JavaScript also defines global functions, such as:</a:t>
            </a:r>
          </a:p>
          <a:p>
            <a:pPr lvl="1"/>
            <a:r>
              <a:rPr lang="en-US" kern="0">
                <a:solidFill>
                  <a:srgbClr val="000000"/>
                </a:solidFill>
              </a:rPr>
              <a:t>parseInt()</a:t>
            </a:r>
          </a:p>
          <a:p>
            <a:pPr lvl="1"/>
            <a:r>
              <a:rPr lang="en-US" kern="0">
                <a:solidFill>
                  <a:srgbClr val="000000"/>
                </a:solidFill>
              </a:rPr>
              <a:t>parseFloat()</a:t>
            </a:r>
          </a:p>
          <a:p>
            <a:pPr lvl="1"/>
            <a:r>
              <a:rPr lang="en-US" kern="0">
                <a:solidFill>
                  <a:srgbClr val="000000"/>
                </a:solidFill>
              </a:rPr>
              <a:t>isNan()</a:t>
            </a:r>
          </a:p>
          <a:p>
            <a:pPr lvl="0"/>
            <a:endParaRPr lang="en-US" b="0" kern="0" dirty="0">
              <a:solidFill>
                <a:srgbClr val="000000"/>
              </a:solidFill>
            </a:endParaRPr>
          </a:p>
        </p:txBody>
      </p:sp>
    </p:spTree>
    <p:extLst>
      <p:ext uri="{BB962C8B-B14F-4D97-AF65-F5344CB8AC3E}">
        <p14:creationId xmlns:p14="http://schemas.microsoft.com/office/powerpoint/2010/main" val="299923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98D4-21DC-4A79-A153-1574D2C54560}"/>
              </a:ext>
            </a:extLst>
          </p:cNvPr>
          <p:cNvSpPr>
            <a:spLocks noGrp="1"/>
          </p:cNvSpPr>
          <p:nvPr>
            <p:ph type="title"/>
          </p:nvPr>
        </p:nvSpPr>
        <p:spPr/>
        <p:txBody>
          <a:bodyPr/>
          <a:lstStyle/>
          <a:p>
            <a:r>
              <a:rPr lang="en-US"/>
              <a:t>Lesson 2: Creating Custom Objects</a:t>
            </a:r>
          </a:p>
        </p:txBody>
      </p:sp>
      <p:sp>
        <p:nvSpPr>
          <p:cNvPr id="3" name="Text Placeholder 2">
            <a:extLst>
              <a:ext uri="{FF2B5EF4-FFF2-40B4-BE49-F238E27FC236}">
                <a16:creationId xmlns:a16="http://schemas.microsoft.com/office/drawing/2014/main" id="{0A88C234-9322-4379-9E2F-CC5FF27B9D1C}"/>
              </a:ext>
            </a:extLst>
          </p:cNvPr>
          <p:cNvSpPr>
            <a:spLocks noGrp="1"/>
          </p:cNvSpPr>
          <p:nvPr>
            <p:ph type="body" idx="1"/>
          </p:nvPr>
        </p:nvSpPr>
        <p:spPr/>
        <p:txBody>
          <a:bodyPr/>
          <a:lstStyle/>
          <a:p>
            <a:r>
              <a:rPr lang="en-US"/>
              <a:t>Creating Simple Objects
Using Object Literal Notation
Using Constructors
Using Prototypes
Using the Object.create() Method
Using ES2015 Classes</a:t>
            </a:r>
          </a:p>
        </p:txBody>
      </p:sp>
    </p:spTree>
    <p:extLst>
      <p:ext uri="{BB962C8B-B14F-4D97-AF65-F5344CB8AC3E}">
        <p14:creationId xmlns:p14="http://schemas.microsoft.com/office/powerpoint/2010/main" val="39676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D25C-4D3D-4138-BBB1-352DFD0BE7D8}"/>
              </a:ext>
            </a:extLst>
          </p:cNvPr>
          <p:cNvSpPr>
            <a:spLocks noGrp="1"/>
          </p:cNvSpPr>
          <p:nvPr>
            <p:ph type="title"/>
          </p:nvPr>
        </p:nvSpPr>
        <p:spPr/>
        <p:txBody>
          <a:bodyPr/>
          <a:lstStyle/>
          <a:p>
            <a:r>
              <a:rPr lang="en-US"/>
              <a:t>Creating Simple Objects</a:t>
            </a:r>
          </a:p>
        </p:txBody>
      </p:sp>
      <p:sp>
        <p:nvSpPr>
          <p:cNvPr id="4" name="Content Placeholder 2">
            <a:extLst>
              <a:ext uri="{FF2B5EF4-FFF2-40B4-BE49-F238E27FC236}">
                <a16:creationId xmlns:a16="http://schemas.microsoft.com/office/drawing/2014/main" id="{9737FC1A-FF5F-4261-B999-EADC6A44BBD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several ways to create new objects in JavaScript:</a:t>
            </a:r>
          </a:p>
          <a:p>
            <a:pPr marL="0" lvl="0" indent="0">
              <a:buNone/>
            </a:pPr>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You can define properties and methods on an object:</a:t>
            </a:r>
          </a:p>
          <a:p>
            <a:pPr lvl="0"/>
            <a:endParaRPr lang="en-US" b="0" kern="0" dirty="0">
              <a:solidFill>
                <a:srgbClr val="000000"/>
              </a:solidFill>
            </a:endParaRPr>
          </a:p>
        </p:txBody>
      </p:sp>
      <p:sp>
        <p:nvSpPr>
          <p:cNvPr id="5" name="TextBox 3">
            <a:extLst>
              <a:ext uri="{FF2B5EF4-FFF2-40B4-BE49-F238E27FC236}">
                <a16:creationId xmlns:a16="http://schemas.microsoft.com/office/drawing/2014/main" id="{49BDCD46-5267-45F1-9C84-ACDE5736855D}"/>
              </a:ext>
            </a:extLst>
          </p:cNvPr>
          <p:cNvSpPr txBox="1"/>
          <p:nvPr/>
        </p:nvSpPr>
        <p:spPr>
          <a:xfrm>
            <a:off x="727370" y="3950732"/>
            <a:ext cx="7850574"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employee1 = {};</a:t>
            </a:r>
          </a:p>
          <a:p>
            <a:pPr lvl="0"/>
            <a:r>
              <a:rPr lang="en-GB" b="0">
                <a:solidFill>
                  <a:srgbClr val="000000"/>
                </a:solidFill>
                <a:latin typeface="Lucida Sans Unicode" pitchFamily="34" charset="0"/>
                <a:cs typeface="Lucida Sans Unicode" pitchFamily="34" charset="0"/>
              </a:rPr>
              <a:t>employee1.name = "John Smith";</a:t>
            </a:r>
          </a:p>
          <a:p>
            <a:pPr lvl="0"/>
            <a:r>
              <a:rPr lang="en-GB" b="0">
                <a:solidFill>
                  <a:srgbClr val="000000"/>
                </a:solidFill>
                <a:latin typeface="Lucida Sans Unicode" pitchFamily="34" charset="0"/>
                <a:cs typeface="Lucida Sans Unicode" pitchFamily="34" charset="0"/>
              </a:rPr>
              <a:t>employee1.age = 21;</a:t>
            </a:r>
          </a:p>
          <a:p>
            <a:pPr lvl="0"/>
            <a:r>
              <a:rPr lang="en-GB" b="0">
                <a:solidFill>
                  <a:srgbClr val="000000"/>
                </a:solidFill>
                <a:latin typeface="Lucida Sans Unicode" pitchFamily="34" charset="0"/>
                <a:cs typeface="Lucida Sans Unicode" pitchFamily="34" charset="0"/>
              </a:rPr>
              <a:t>employee1.salary = 10000;</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employee1.payRise = function(amount) {</a:t>
            </a:r>
          </a:p>
          <a:p>
            <a:pPr lvl="0"/>
            <a:r>
              <a:rPr lang="en-GB" b="0">
                <a:solidFill>
                  <a:srgbClr val="000000"/>
                </a:solidFill>
                <a:latin typeface="Lucida Sans Unicode" pitchFamily="34" charset="0"/>
                <a:cs typeface="Lucida Sans Unicode" pitchFamily="34" charset="0"/>
              </a:rPr>
              <a:t>    // Inside a method, "this" means the current object.</a:t>
            </a:r>
          </a:p>
          <a:p>
            <a:pPr lvl="0"/>
            <a:r>
              <a:rPr lang="en-GB" b="0">
                <a:solidFill>
                  <a:srgbClr val="000000"/>
                </a:solidFill>
                <a:latin typeface="Lucida Sans Unicode" pitchFamily="34" charset="0"/>
                <a:cs typeface="Lucida Sans Unicode" pitchFamily="34" charset="0"/>
              </a:rPr>
              <a:t>    this.salary += amount;</a:t>
            </a:r>
          </a:p>
          <a:p>
            <a:pPr lvl="0"/>
            <a:r>
              <a:rPr lang="en-GB" b="0">
                <a:solidFill>
                  <a:srgbClr val="000000"/>
                </a:solidFill>
                <a:latin typeface="Lucida Sans Unicode" pitchFamily="34" charset="0"/>
                <a:cs typeface="Lucida Sans Unicode" pitchFamily="34" charset="0"/>
              </a:rPr>
              <a:t>    return this.salary;</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4">
            <a:extLst>
              <a:ext uri="{FF2B5EF4-FFF2-40B4-BE49-F238E27FC236}">
                <a16:creationId xmlns:a16="http://schemas.microsoft.com/office/drawing/2014/main" id="{F36489E9-84F0-4700-ADD2-CBE8D5DB1860}"/>
              </a:ext>
            </a:extLst>
          </p:cNvPr>
          <p:cNvSpPr txBox="1"/>
          <p:nvPr/>
        </p:nvSpPr>
        <p:spPr>
          <a:xfrm>
            <a:off x="727370" y="1981200"/>
            <a:ext cx="785057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employee1 = new Object();</a:t>
            </a:r>
            <a:endParaRPr lang="en-GB" b="0" dirty="0">
              <a:solidFill>
                <a:srgbClr val="000000"/>
              </a:solidFill>
              <a:latin typeface="Lucida Sans Unicode" pitchFamily="34" charset="0"/>
              <a:cs typeface="Lucida Sans Unicode" pitchFamily="34" charset="0"/>
            </a:endParaRPr>
          </a:p>
        </p:txBody>
      </p:sp>
      <p:sp>
        <p:nvSpPr>
          <p:cNvPr id="7" name="TextBox 5">
            <a:extLst>
              <a:ext uri="{FF2B5EF4-FFF2-40B4-BE49-F238E27FC236}">
                <a16:creationId xmlns:a16="http://schemas.microsoft.com/office/drawing/2014/main" id="{7CD11D3E-901A-4142-B775-0F7E5CD7366E}"/>
              </a:ext>
            </a:extLst>
          </p:cNvPr>
          <p:cNvSpPr txBox="1"/>
          <p:nvPr/>
        </p:nvSpPr>
        <p:spPr>
          <a:xfrm>
            <a:off x="727370" y="2450068"/>
            <a:ext cx="785057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employee2 = {};</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24827173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2963</Words>
  <Application>Microsoft Office PowerPoint</Application>
  <PresentationFormat>Apresentação na tela (4:3)</PresentationFormat>
  <Paragraphs>342</Paragraphs>
  <Slides>24</Slides>
  <Notes>24</Notes>
  <HiddenSlides>1</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24</vt:i4>
      </vt:variant>
    </vt:vector>
  </HeadingPairs>
  <TitlesOfParts>
    <vt:vector size="31" baseType="lpstr">
      <vt:lpstr>Verdana</vt:lpstr>
      <vt:lpstr>Wingdings</vt:lpstr>
      <vt:lpstr>Segoe UI</vt:lpstr>
      <vt:lpstr>Calibri</vt:lpstr>
      <vt:lpstr>Lucida Sans Unicode</vt:lpstr>
      <vt:lpstr>Arial</vt:lpstr>
      <vt:lpstr>NG_MOC_Core_ModuleNew2</vt:lpstr>
      <vt:lpstr>Apresentação do PowerPoint</vt:lpstr>
      <vt:lpstr>Module Overview</vt:lpstr>
      <vt:lpstr>Lesson 1: Writing Well-Structured JavaScript Code</vt:lpstr>
      <vt:lpstr>Scoping and Hoisting</vt:lpstr>
      <vt:lpstr>Managing the Global Namespace</vt:lpstr>
      <vt:lpstr>ES2015 Modules</vt:lpstr>
      <vt:lpstr>Singleton Objects and Global Functions in JavaScript</vt:lpstr>
      <vt:lpstr>Lesson 2: Creating Custom Objects</vt:lpstr>
      <vt:lpstr>Creating Simple Objects</vt:lpstr>
      <vt:lpstr>Using Object Literal Notation</vt:lpstr>
      <vt:lpstr>Using Constructors</vt:lpstr>
      <vt:lpstr>Using Prototypes</vt:lpstr>
      <vt:lpstr>Using the Object.create() Method</vt:lpstr>
      <vt:lpstr>Using ES2015 Classes</vt:lpstr>
      <vt:lpstr>Lesson 3: Extending Objects</vt:lpstr>
      <vt:lpstr>Implementing Encapsulation</vt:lpstr>
      <vt:lpstr>Implementing Inheritance by Chaining Prototypes</vt:lpstr>
      <vt:lpstr>Implementing Inheritance in ES2015 Classes</vt:lpstr>
      <vt:lpstr>Adding Functionality to Existing Objects</vt:lpstr>
      <vt:lpstr>Demonstration: Refining Code for Maintainability and Extensibility</vt:lpstr>
      <vt:lpstr>Lab: Refining Code for Maintainability and Extensibility</vt:lpstr>
      <vt:lpstr>Lab Scenario</vt:lpstr>
      <vt:lpstr>Module Review and Takeaways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2018-10-04T06:59:00Z</dcterms:created>
  <dcterms:modified xsi:type="dcterms:W3CDTF">2019-09-19T21:41:07Z</dcterms:modified>
</cp:coreProperties>
</file>