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4" r:id="rId20"/>
    <p:sldId id="278" r:id="rId21"/>
    <p:sldId id="275" r:id="rId22"/>
    <p:sldId id="277" r:id="rId23"/>
  </p:sldIdLst>
  <p:sldSz cx="9144000" cy="6858000" type="screen4x3"/>
  <p:notesSz cx="6858000" cy="9144000"/>
  <p:embeddedFontLst>
    <p:embeddedFont>
      <p:font typeface="Arial Unicode MS" pitchFamily="34" charset="-128"/>
      <p:regular r:id="rId25"/>
    </p:embeddedFont>
    <p:embeddedFont>
      <p:font typeface="Verdana" pitchFamily="34" charset="0"/>
      <p:regular r:id="rId26"/>
      <p:bold r:id="rId27"/>
      <p:italic r:id="rId28"/>
      <p:boldItalic r:id="rId29"/>
    </p:embeddedFont>
    <p:embeddedFont>
      <p:font typeface="Segoe UI" pitchFamily="34" charset="0"/>
      <p:regular r:id="rId30"/>
      <p:bold r:id="rId31"/>
      <p:italic r:id="rId32"/>
      <p:boldItalic r:id="rId33"/>
    </p:embeddedFont>
    <p:embeddedFont>
      <p:font typeface="Calibri"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250" autoAdjust="0"/>
    <p:restoredTop sz="66958" autoAdjust="0"/>
  </p:normalViewPr>
  <p:slideViewPr>
    <p:cSldViewPr snapToGrid="0" snapToObjects="1" showGuides="1">
      <p:cViewPr>
        <p:scale>
          <a:sx n="81" d="100"/>
          <a:sy n="81" d="100"/>
        </p:scale>
        <p:origin x="-1554" y="48"/>
      </p:cViewPr>
      <p:guideLst>
        <p:guide orient="horz" pos="2160"/>
        <p:guide pos="2880"/>
      </p:guideLst>
    </p:cSldViewPr>
  </p:slideViewPr>
  <p:notesTextViewPr>
    <p:cViewPr>
      <p:scale>
        <a:sx n="1" d="1"/>
        <a:sy n="1" d="1"/>
      </p:scale>
      <p:origin x="0" y="0"/>
    </p:cViewPr>
  </p:notesTextViewPr>
  <p:notesViewPr>
    <p:cSldViewPr snapToGrid="0" snapToObjects="1" showGuides="1">
      <p:cViewPr>
        <p:scale>
          <a:sx n="148" d="100"/>
          <a:sy n="148" d="100"/>
        </p:scale>
        <p:origin x="774" y="-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6F166-254E-4DB9-A921-28FE1BC122CB}" type="datetimeFigureOut">
              <a:rPr lang="en-US" smtClean="0"/>
              <a:t>11/7/2019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2B1FF-C4BF-4091-9886-8A4B8E300F85}" type="slidenum">
              <a:rPr lang="en-US" smtClean="0"/>
              <a:t>‹nº›</a:t>
            </a:fld>
            <a:endParaRPr lang="en-US"/>
          </a:p>
        </p:txBody>
      </p:sp>
    </p:spTree>
    <p:extLst>
      <p:ext uri="{BB962C8B-B14F-4D97-AF65-F5344CB8AC3E}">
        <p14:creationId xmlns:p14="http://schemas.microsoft.com/office/powerpoint/2010/main" val="45676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2_LAB_MANUAL.m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2_LAK.m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88946&amp;clcid=0x409"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go.microsoft.com/fwlink/?LinkID=288948&amp;clcid=0x409" TargetMode="External"/><Relationship Id="rId4" Type="http://schemas.openxmlformats.org/officeDocument/2006/relationships/hyperlink" Target="http://go.microsoft.com/fwlink/?LinkID=288947&amp;clcid=0x40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Unlike the other modules, this module is theoretical. At the end of this module the students should know how to design a Model-View-Controller (MVC) application. However students won’t be able to develop controllers, models, and views. Students will learn how to develop controllers in Module 4, “Developing Controllers”, how to develop views in Module 5, “Developing Views” and how to develop models in Module 6, “Developing Models”.  </a:t>
            </a:r>
          </a:p>
        </p:txBody>
      </p:sp>
      <p:sp>
        <p:nvSpPr>
          <p:cNvPr id="4" name="Slide Number Placeholder 3"/>
          <p:cNvSpPr>
            <a:spLocks noGrp="1"/>
          </p:cNvSpPr>
          <p:nvPr>
            <p:ph type="sldNum" sz="quarter" idx="10"/>
          </p:nvPr>
        </p:nvSpPr>
        <p:spPr/>
        <p:txBody>
          <a:bodyPr/>
          <a:lstStyle/>
          <a:p>
            <a:fld id="{4F12B1FF-C4BF-4091-9886-8A4B8E300F8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9371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World Wide Web Consortium (W3C) has a project called the Web Accessibility Initiative (WAI) that promotes accessible web content.</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67972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is very important. Ensure that students know how to design models, controllers and views at the end of this lesson.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38353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Tell the students that they will learn about Entity Framework in Module 7, “Using Entity Framework Core in ASP.NET Core”. </a:t>
            </a:r>
          </a:p>
        </p:txBody>
      </p:sp>
      <p:sp>
        <p:nvSpPr>
          <p:cNvPr id="4" name="Slide Number Placeholder 3"/>
          <p:cNvSpPr>
            <a:spLocks noGrp="1"/>
          </p:cNvSpPr>
          <p:nvPr>
            <p:ph type="sldNum" sz="quarter" idx="10"/>
          </p:nvPr>
        </p:nvSpPr>
        <p:spPr/>
        <p:txBody>
          <a:bodyPr/>
          <a:lstStyle/>
          <a:p>
            <a:fld id="{4F12B1FF-C4BF-4091-9886-8A4B8E300F8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56222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Because the students have little experience in coding controllers and actions for themselves, they might find this topic difficult. Reassure them that this task becomes easier after they perform some hands-on exercises, which they will do in Module 4, “Developing Controllers”. </a:t>
            </a:r>
          </a:p>
        </p:txBody>
      </p:sp>
      <p:sp>
        <p:nvSpPr>
          <p:cNvPr id="4" name="Slide Number Placeholder 3"/>
          <p:cNvSpPr>
            <a:spLocks noGrp="1"/>
          </p:cNvSpPr>
          <p:nvPr>
            <p:ph type="sldNum" sz="quarter" idx="10"/>
          </p:nvPr>
        </p:nvSpPr>
        <p:spPr/>
        <p:txBody>
          <a:bodyPr/>
          <a:lstStyle/>
          <a:p>
            <a:fld id="{4F12B1FF-C4BF-4091-9886-8A4B8E300F8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96933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diagram that resembles a photo details view.</a:t>
            </a:r>
          </a:p>
        </p:txBody>
      </p:sp>
      <p:sp>
        <p:nvSpPr>
          <p:cNvPr id="4" name="Slide Number Placeholder 3"/>
          <p:cNvSpPr>
            <a:spLocks noGrp="1"/>
          </p:cNvSpPr>
          <p:nvPr>
            <p:ph type="sldNum" sz="quarter" idx="10"/>
          </p:nvPr>
        </p:nvSpPr>
        <p:spPr/>
        <p:txBody>
          <a:bodyPr/>
          <a:lstStyle/>
          <a:p>
            <a:fld id="{4F12B1FF-C4BF-4091-9886-8A4B8E300F8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9520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you can control the URLs that your ASP.NET web application uses, by configuring the ASP.NET routing engine. Routing will be covered in Module 4, “Developing Controllers”.</a:t>
            </a:r>
          </a:p>
        </p:txBody>
      </p:sp>
      <p:sp>
        <p:nvSpPr>
          <p:cNvPr id="4" name="Slide Number Placeholder 3"/>
          <p:cNvSpPr>
            <a:spLocks noGrp="1"/>
          </p:cNvSpPr>
          <p:nvPr>
            <p:ph type="sldNum" sz="quarter" idx="10"/>
          </p:nvPr>
        </p:nvSpPr>
        <p:spPr/>
        <p:txBody>
          <a:bodyPr/>
          <a:lstStyle/>
          <a:p>
            <a:fld id="{4F12B1FF-C4BF-4091-9886-8A4B8E300F8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94737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a:t>
            </a: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dirty="0">
                <a:latin typeface="Arial"/>
                <a:ea typeface="Calibri"/>
                <a:cs typeface="Segoe UI"/>
                <a:hlinkClick r:id="rId3"/>
              </a:rPr>
              <a:t>https://github.com/MicrosoftLearning</a:t>
            </a:r>
            <a:r>
              <a:rPr lang="en-US" sz="1000">
                <a:latin typeface="Arial"/>
                <a:ea typeface="Calibri"/>
                <a:cs typeface="Segoe UI"/>
                <a:hlinkClick r:id="rId3"/>
              </a:rPr>
              <a:t>/20486D-DevelopingASPNETMVCWebApplications</a:t>
            </a:r>
            <a:r>
              <a:rPr lang="en-US" sz="1000" dirty="0">
                <a:latin typeface="Arial"/>
                <a:ea typeface="Calibri"/>
                <a:cs typeface="Segoe UI"/>
                <a:hlinkClick r:id="rId3"/>
              </a:rPr>
              <a:t>/blob/master/Instructions/20486D_MOD02_LAB_MANUAL.md</a:t>
            </a:r>
            <a:r>
              <a:rPr lang="en-US" sz="1000" dirty="0">
                <a:latin typeface="Arial"/>
                <a:ea typeface="Calibri"/>
                <a:cs typeface="Segoe UI"/>
              </a:rPr>
              <a:t>. </a:t>
            </a:r>
          </a:p>
          <a:p>
            <a:pPr>
              <a:lnSpc>
                <a:spcPct val="115000"/>
              </a:lnSpc>
              <a:spcAft>
                <a:spcPts val="1000"/>
              </a:spcAft>
            </a:pPr>
            <a:r>
              <a:rPr lang="en-US" sz="1000" dirty="0">
                <a:latin typeface="Arial"/>
                <a:ea typeface="Calibri"/>
                <a:cs typeface="Segoe UI"/>
              </a:rPr>
              <a:t>You will find the detailed steps on the following page: </a:t>
            </a:r>
            <a:r>
              <a:rPr lang="en-US" sz="1000" dirty="0">
                <a:latin typeface="Arial"/>
                <a:ea typeface="Calibri"/>
                <a:cs typeface="Segoe UI"/>
                <a:hlinkClick r:id="rId4"/>
              </a:rPr>
              <a:t>https://github.com/MicrosoftLearning/20486D-DevelopingASPNETMVCWebApplications/blob/master/Instructions/20486D_MOD02_LAK.md</a:t>
            </a:r>
            <a:r>
              <a:rPr lang="en-US" sz="1000" dirty="0">
                <a:latin typeface="Arial"/>
                <a:ea typeface="Calibri"/>
                <a:cs typeface="Segoe UI"/>
              </a:rPr>
              <a:t> .</a:t>
            </a:r>
            <a:r>
              <a:rPr lang="en-US" sz="1000" u="sng"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MVC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Examine the initial investigation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model class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model class</a:t>
            </a:r>
          </a:p>
          <a:p>
            <a:pPr>
              <a:lnSpc>
                <a:spcPct val="115000"/>
              </a:lnSpc>
              <a:spcAft>
                <a:spcPts val="1000"/>
              </a:spcAft>
            </a:pPr>
            <a:r>
              <a:rPr lang="en-US" sz="1000" b="1"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MVC controllers that are required to implement a photo sharing application. You will propose controllers based on the results of an initial investigation into the requirements. </a:t>
            </a:r>
          </a:p>
        </p:txBody>
      </p:sp>
      <p:sp>
        <p:nvSpPr>
          <p:cNvPr id="4" name="Slide Number Placeholder 3"/>
          <p:cNvSpPr>
            <a:spLocks noGrp="1"/>
          </p:cNvSpPr>
          <p:nvPr>
            <p:ph type="sldNum" sz="quarter" idx="10"/>
          </p:nvPr>
        </p:nvSpPr>
        <p:spPr/>
        <p:txBody>
          <a:bodyPr/>
          <a:lstStyle/>
          <a:p>
            <a:fld id="{4F12B1FF-C4BF-4091-9886-8A4B8E300F8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32234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controller</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controller</a:t>
            </a:r>
          </a:p>
          <a:p>
            <a:pPr>
              <a:lnSpc>
                <a:spcPct val="115000"/>
              </a:lnSpc>
              <a:spcAft>
                <a:spcPts val="1000"/>
              </a:spcAft>
            </a:pPr>
            <a:r>
              <a:rPr lang="en-US" sz="1000" b="1"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MVC views that are required to implement a photo sharing application. You will propose views based on the results of an initial investigation into the </a:t>
            </a:r>
            <a:r>
              <a:rPr lang="en-US" sz="1000" dirty="0">
                <a:solidFill>
                  <a:prstClr val="black"/>
                </a:solidFill>
                <a:latin typeface="Arial"/>
                <a:ea typeface="Calibri"/>
                <a:cs typeface="Times New Roman"/>
              </a:rPr>
              <a:t>requirement.</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Define the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single photo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gallery view</a:t>
            </a:r>
          </a:p>
          <a:p>
            <a:pPr lvl="0">
              <a:lnSpc>
                <a:spcPct val="115000"/>
              </a:lnSpc>
              <a:spcAft>
                <a:spcPts val="1000"/>
              </a:spcAft>
            </a:pPr>
            <a:r>
              <a:rPr lang="en-US" sz="1000" b="1" dirty="0">
                <a:solidFill>
                  <a:prstClr val="black"/>
                </a:solidFill>
                <a:latin typeface="Arial"/>
                <a:ea typeface="Calibri"/>
                <a:cs typeface="Times New Roman"/>
              </a:rPr>
              <a:t>Exercise 4: Architecting an MVC Web Application</a:t>
            </a:r>
          </a:p>
          <a:p>
            <a:pPr lvl="0">
              <a:lnSpc>
                <a:spcPct val="115000"/>
              </a:lnSpc>
              <a:spcAft>
                <a:spcPts val="1000"/>
              </a:spcAft>
            </a:pPr>
            <a:r>
              <a:rPr lang="en-US" sz="1000" dirty="0">
                <a:solidFill>
                  <a:prstClr val="black"/>
                </a:solidFill>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Hosting options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Choose a data store </a:t>
            </a:r>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17</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5415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039552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buSzPct val="150000"/>
            </a:pPr>
            <a:r>
              <a:rPr lang="en-US" sz="1000" dirty="0">
                <a:solidFill>
                  <a:prstClr val="black"/>
                </a:solidFill>
                <a:latin typeface="Arial"/>
                <a:ea typeface="Calibri"/>
                <a:cs typeface="Times New Roman"/>
              </a:rPr>
              <a:t>Answers might vary. The initial investigation implies that the following model classes, or a similar set, </a:t>
            </a:r>
            <a:r>
              <a:rPr lang="en-US" sz="1000" dirty="0">
                <a:latin typeface="Arial"/>
                <a:cs typeface="Times New Roman"/>
              </a:rPr>
              <a:t>should be created:</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Photo</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Comment</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User</a:t>
            </a:r>
          </a:p>
          <a:p>
            <a:pPr marL="171450" indent="-171450">
              <a:lnSpc>
                <a:spcPct val="115000"/>
              </a:lnSpc>
              <a:buSzPct val="150000"/>
              <a:buFont typeface="Arial" panose="020B0604020202020204" pitchFamily="34" charset="0"/>
              <a:buChar char="•"/>
            </a:pPr>
            <a:endParaRPr lang="en-US" sz="1000" dirty="0">
              <a:solidFill>
                <a:prstClr val="black"/>
              </a:solidFill>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Answers might vary. Students might design different controllers for the application. However, there is usually one controller for each model class. Bearing in mind that the controller name is conventionally the model class name with “Controller” appended, the following controllers might be appropriate.</a:t>
            </a:r>
          </a:p>
          <a:p>
            <a:pPr>
              <a:lnSpc>
                <a:spcPct val="115000"/>
              </a:lnSpc>
              <a:spcAft>
                <a:spcPts val="1000"/>
              </a:spcAft>
            </a:pPr>
            <a:r>
              <a:rPr lang="en-US" sz="1000" dirty="0">
                <a:latin typeface="Arial"/>
                <a:ea typeface="Calibri"/>
                <a:cs typeface="Times New Roman"/>
              </a:rPr>
              <a:t>The initial investigation implies that the following controllers, or a similar set, should be created:</a:t>
            </a: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PhotoController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CommentController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UserController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depart from naming controllers according to the described convention. However, if you do so, you must override the default controller factory. This is not a trivial task.</a:t>
            </a:r>
          </a:p>
          <a:p>
            <a:pPr>
              <a:lnSpc>
                <a:spcPct val="115000"/>
              </a:lnSpc>
              <a:spcAft>
                <a:spcPts val="1000"/>
              </a:spcAft>
            </a:pPr>
            <a:endParaRPr lang="en-US" sz="1000" b="1" dirty="0">
              <a:latin typeface="Arial"/>
              <a:ea typeface="Calibri"/>
              <a:cs typeface="Times New Roman"/>
            </a:endParaRP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a:extLst>
              <a:ext uri="{FF2B5EF4-FFF2-40B4-BE49-F238E27FC236}">
                <a16:creationId xmlns:a16="http://schemas.microsoft.com/office/drawing/2014/main" xmlns="" id="{CC44CEED-1AE8-424D-90DF-2A69DA4E4E7E}"/>
              </a:ext>
            </a:extLst>
          </p:cNvPr>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54086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the importance of planning a web application before starting to develop it.</a:t>
            </a:r>
          </a:p>
        </p:txBody>
      </p:sp>
      <p:sp>
        <p:nvSpPr>
          <p:cNvPr id="4" name="Slide Number Placeholder 3"/>
          <p:cNvSpPr>
            <a:spLocks noGrp="1"/>
          </p:cNvSpPr>
          <p:nvPr>
            <p:ph type="sldNum" sz="quarter" idx="10"/>
          </p:nvPr>
        </p:nvSpPr>
        <p:spPr/>
        <p:txBody>
          <a:bodyPr/>
          <a:lstStyle/>
          <a:p>
            <a:fld id="{4F12B1FF-C4BF-4091-9886-8A4B8E300F8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755446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p>
          <a:p>
            <a:r>
              <a:rPr lang="en-US" dirty="0"/>
              <a:t>Answers might vary. The initial investigation implies that the following views, or a similar set, should be created:</a:t>
            </a:r>
          </a:p>
          <a:p>
            <a:endParaRPr lang="en-US" dirty="0"/>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PhotoController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Display: To display a single photo at full size.</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Gallery: To display many thumbnails of photos.</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CommentController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List: To display all the comments for a photo. This can be a partial view used on the Photo Display view.</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Add: To show a form that user can fill in to add a photo.</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Delete: To show a page that requests confirmation of a delete operation.</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UserController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Logon: To collect credentials from a user</a:t>
            </a:r>
          </a:p>
          <a:p>
            <a:endParaRPr lang="en-US" dirty="0"/>
          </a:p>
        </p:txBody>
      </p:sp>
      <p:sp>
        <p:nvSpPr>
          <p:cNvPr id="4" name="Slide Number Placeholder 3"/>
          <p:cNvSpPr>
            <a:spLocks noGrp="1"/>
          </p:cNvSpPr>
          <p:nvPr>
            <p:ph type="sldNum" sz="quarter" idx="5"/>
          </p:nvPr>
        </p:nvSpPr>
        <p:spPr/>
        <p:txBody>
          <a:bodyPr/>
          <a:lstStyle/>
          <a:p>
            <a:fld id="{4F12B1FF-C4BF-4091-9886-8A4B8E300F85}" type="slidenum">
              <a:rPr lang="en-US" smtClean="0"/>
              <a:t>20</a:t>
            </a:fld>
            <a:endParaRPr lang="en-US"/>
          </a:p>
        </p:txBody>
      </p:sp>
      <p:sp>
        <p:nvSpPr>
          <p:cNvPr id="5" name="Rectangle 4">
            <a:extLst>
              <a:ext uri="{FF2B5EF4-FFF2-40B4-BE49-F238E27FC236}">
                <a16:creationId xmlns:a16="http://schemas.microsoft.com/office/drawing/2014/main" xmlns="" id="{D28EA105-FB84-47D7-8803-602469CF2FA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xmlns="" id="{29ED6F31-10EE-425D-B1CE-30781350AFB6}"/>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42591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Multiple view files. Because your developers speak both English and Spanish, they can take ownership of translating the text. If you used multiple resource files, the views become less readable because all the text they display is retrieved from resource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during the development phase.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Microsoft Office Visio and Visual Studio 2017 to create design diagrams. </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p:txBody>
      </p:sp>
      <p:sp>
        <p:nvSpPr>
          <p:cNvPr id="4" name="Slide Number Placeholder 3"/>
          <p:cNvSpPr>
            <a:spLocks noGrp="1"/>
          </p:cNvSpPr>
          <p:nvPr>
            <p:ph type="sldNum" sz="quarter" idx="10"/>
          </p:nvPr>
        </p:nvSpPr>
        <p:spPr/>
        <p:txBody>
          <a:bodyPr/>
          <a:lstStyle/>
          <a:p>
            <a:fld id="{4F12B1FF-C4BF-4091-9886-8A4B8E300F85}"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13903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you create a very detailed project plan, much of your work is wasted when requirements change late in the project.</a:t>
            </a:r>
          </a:p>
          <a:p>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a:p>
            <a:endParaRPr lang="en-US" sz="1000" dirty="0">
              <a:solidFill>
                <a:prstClr val="black"/>
              </a:solidFill>
              <a:latin typeface="Arial"/>
              <a:cs typeface="Times New Roman"/>
            </a:endParaRPr>
          </a:p>
          <a:p>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1829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introduces concepts while planning a web application. It does not focus on planning MVC applications. Lesson 2, “Designing Models, Controllers and Views” focuses on planning an MVC web application.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83724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traditional models and are now less popular. You should devote most time to agile development, extreme programming, and Test Driven Development (TDD), and mention that these are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TDD, use your real-world experience to illustrate the concepts in this topic. For example, describe a real-world component that you built and the unit tests you used.</a:t>
            </a:r>
          </a:p>
          <a:p>
            <a:pPr>
              <a:lnSpc>
                <a:spcPct val="115000"/>
              </a:lnSpc>
              <a:spcAft>
                <a:spcPts val="1000"/>
              </a:spcAft>
            </a:pPr>
            <a:r>
              <a:rPr lang="en-US" sz="1000" dirty="0">
                <a:latin typeface="Arial"/>
                <a:ea typeface="Calibri"/>
                <a:cs typeface="Times New Roman"/>
              </a:rPr>
              <a:t>Mention that Unified Modeling Language (UML) is not a project development methodology but that it is introduced here because it is common to all methodologies. Mention that UML diagrams will be shown later in the module.</a:t>
            </a:r>
          </a:p>
        </p:txBody>
      </p:sp>
      <p:sp>
        <p:nvSpPr>
          <p:cNvPr id="4" name="Slide Number Placeholder 3"/>
          <p:cNvSpPr>
            <a:spLocks noGrp="1"/>
          </p:cNvSpPr>
          <p:nvPr>
            <p:ph type="sldNum" sz="quarter" idx="10"/>
          </p:nvPr>
        </p:nvSpPr>
        <p:spPr/>
        <p:txBody>
          <a:bodyPr/>
          <a:lstStyle/>
          <a:p>
            <a:fld id="{4F12B1FF-C4BF-4091-9886-8A4B8E300F8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02137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UML use case diagram.</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Before you teach this topic, you must read more on requirement analysis methods, particularly with regard to how they apply to development methodologies such as agile and extreme programming. The following links provide a starting point:</a:t>
            </a:r>
          </a:p>
          <a:p>
            <a:r>
              <a:rPr lang="en-US" dirty="0"/>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3"/>
              </a:rPr>
              <a:t>http://go.microsoft.com/fwlink/?LinkID=288946&amp;clcid=0x409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4"/>
              </a:rPr>
              <a:t>http://go.microsoft.com/fwlink/?LinkID=288947&amp;clcid=0x409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5"/>
              </a:rPr>
              <a:t>http://go.microsoft.com/fwlink/?LinkID=288948&amp;clcid=0x409</a:t>
            </a:r>
            <a:r>
              <a:rPr lang="en-US" sz="1000" dirty="0">
                <a:latin typeface="Arial" panose="020B0604020202020204" pitchFamily="34" charset="0"/>
                <a:cs typeface="Arial" panose="020B0604020202020204" pitchFamily="34" charset="0"/>
              </a:rPr>
              <a:t> </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38470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audience of this course has experience in creating databases for simple web applications. The database objects that you describe should refresh their memory or fill in gaps in their knowledge. However, a complete description of all the objects in Microsoft SQL Server or other database engines is beyond the scope of this ASP.NET course, and you cannot train the students to be database administrators (DBAs). The intention is to provide a simple introduction to database structures.</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93703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underlying protocols and technologies is huge and cannot be treated in full here. Your aim should be to introduce the concepts and technologies such as Web API and </a:t>
            </a:r>
            <a:r>
              <a:rPr lang="en-US" sz="1000" dirty="0">
                <a:latin typeface="Arial"/>
                <a:ea typeface="Calibri"/>
                <a:cs typeface="Times New Roman"/>
              </a:rPr>
              <a:t>Windows Communication Foundation (WCF)</a:t>
            </a:r>
            <a:r>
              <a:rPr lang="en-US" sz="1000" dirty="0">
                <a:latin typeface="Arial"/>
                <a:ea typeface="Calibri"/>
                <a:cs typeface="Segoe UI"/>
              </a:rPr>
              <a:t>. Web API will be covered later in this course in Module 13: “Implementing Web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1465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Module 4, “Developing Controllers”,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the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MVC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locations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and Control State are not available.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40625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latin typeface="Arial" panose="020B0604020202020204" pitchFamily="34" charset="0"/>
                <a:cs typeface="Arial" panose="020B0604020202020204" pitchFamily="34" charset="0"/>
              </a:rPr>
              <a:t>Explain to the students how they can manage browsers for languages and regions using cultures.</a:t>
            </a:r>
          </a:p>
          <a:p>
            <a:r>
              <a:rPr lang="en-US" sz="1000" dirty="0">
                <a:latin typeface="Arial" panose="020B0604020202020204" pitchFamily="34" charset="0"/>
                <a:cs typeface="Arial" panose="020B0604020202020204" pitchFamily="34" charset="0"/>
              </a:rPr>
              <a:t>Mention the importance of using resource files.</a:t>
            </a:r>
          </a:p>
        </p:txBody>
      </p:sp>
      <p:sp>
        <p:nvSpPr>
          <p:cNvPr id="4" name="Slide Number Placeholder 3"/>
          <p:cNvSpPr>
            <a:spLocks noGrp="1"/>
          </p:cNvSpPr>
          <p:nvPr>
            <p:ph type="sldNum" sz="quarter" idx="10"/>
          </p:nvPr>
        </p:nvSpPr>
        <p:spPr/>
        <p:txBody>
          <a:bodyPr/>
          <a:lstStyle/>
          <a:p>
            <a:fld id="{4F12B1FF-C4BF-4091-9886-8A4B8E300F8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88581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15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US" dirty="0"/>
              <a:t>Designing ASP.NET Core MVC Web Applications
</a:t>
            </a:r>
          </a:p>
        </p:txBody>
      </p:sp>
    </p:spTree>
    <p:extLst>
      <p:ext uri="{BB962C8B-B14F-4D97-AF65-F5344CB8AC3E}">
        <p14:creationId xmlns:p14="http://schemas.microsoft.com/office/powerpoint/2010/main" val="219871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7dc03cc-fa2a-4441-b985-8de8cec341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Accessible Web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a:t>You can ensure that your content is accessible to the broadest range of users by adhering to the following guidelines:</a:t>
            </a:r>
          </a:p>
          <a:p>
            <a:r>
              <a:rPr lang="en-US" sz="2400" dirty="0"/>
              <a:t>Provide </a:t>
            </a:r>
            <a:r>
              <a:rPr lang="en-US" sz="2400" b="1" dirty="0"/>
              <a:t>alt</a:t>
            </a:r>
            <a:r>
              <a:rPr lang="en-US" sz="2400" dirty="0"/>
              <a:t> attributes for visual and auditory content</a:t>
            </a:r>
          </a:p>
          <a:p>
            <a:r>
              <a:rPr lang="en-US" sz="2400" dirty="0"/>
              <a:t>Do not rely on color to highlight content</a:t>
            </a:r>
          </a:p>
          <a:p>
            <a:r>
              <a:rPr lang="en-US" sz="2400" dirty="0"/>
              <a:t>Separate content from structure and presentation code:</a:t>
            </a:r>
          </a:p>
          <a:p>
            <a:pPr lvl="1"/>
            <a:r>
              <a:rPr lang="en-US" dirty="0"/>
              <a:t>Only use tables to present tabular content</a:t>
            </a:r>
          </a:p>
          <a:p>
            <a:pPr lvl="1"/>
            <a:r>
              <a:rPr lang="en-US" dirty="0"/>
              <a:t>Avoid nested tables</a:t>
            </a:r>
          </a:p>
          <a:p>
            <a:pPr lvl="1"/>
            <a:r>
              <a:rPr lang="en-US" dirty="0"/>
              <a:t>Use </a:t>
            </a:r>
            <a:r>
              <a:rPr lang="en-US" b="1" dirty="0"/>
              <a:t>&lt;div&gt; </a:t>
            </a:r>
            <a:r>
              <a:rPr lang="en-US" dirty="0"/>
              <a:t>elements and positional style sheets to lay out elements on the page</a:t>
            </a:r>
          </a:p>
          <a:p>
            <a:pPr lvl="1"/>
            <a:r>
              <a:rPr lang="en-US" dirty="0"/>
              <a:t>Avoid using images that include important text</a:t>
            </a:r>
          </a:p>
          <a:p>
            <a:pPr lvl="1"/>
            <a:r>
              <a:rPr lang="en-US" dirty="0"/>
              <a:t>Put all important text in HTML elements or </a:t>
            </a:r>
            <a:r>
              <a:rPr lang="en-US" b="1" dirty="0"/>
              <a:t>alt</a:t>
            </a:r>
            <a:r>
              <a:rPr lang="en-US" dirty="0"/>
              <a:t> attributes</a:t>
            </a:r>
          </a:p>
          <a:p>
            <a:endParaRPr lang="en-US" dirty="0"/>
          </a:p>
        </p:txBody>
      </p:sp>
    </p:spTree>
    <p:extLst>
      <p:ext uri="{BB962C8B-B14F-4D97-AF65-F5344CB8AC3E}">
        <p14:creationId xmlns:p14="http://schemas.microsoft.com/office/powerpoint/2010/main" val="32571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2: Designing Models, Controllers and Views</a:t>
            </a:r>
          </a:p>
        </p:txBody>
      </p:sp>
      <p:sp>
        <p:nvSpPr>
          <p:cNvPr id="3" name="Text Placeholder 2"/>
          <p:cNvSpPr>
            <a:spLocks noGrp="1"/>
          </p:cNvSpPr>
          <p:nvPr>
            <p:ph type="body" idx="1"/>
          </p:nvPr>
        </p:nvSpPr>
        <p:spPr/>
        <p:txBody>
          <a:bodyPr/>
          <a:lstStyle/>
          <a:p>
            <a:r>
              <a:rPr lang="en-US" dirty="0"/>
              <a:t>Designing Models
Designing Controllers
Designing Views
Information Architecture</a:t>
            </a:r>
          </a:p>
        </p:txBody>
      </p:sp>
    </p:spTree>
    <p:extLst>
      <p:ext uri="{BB962C8B-B14F-4D97-AF65-F5344CB8AC3E}">
        <p14:creationId xmlns:p14="http://schemas.microsoft.com/office/powerpoint/2010/main" val="90113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Models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 classes and properties</a:t>
            </a:r>
          </a:p>
          <a:p>
            <a:r>
              <a:rPr lang="en-US" dirty="0"/>
              <a:t>Using diagrams</a:t>
            </a:r>
          </a:p>
          <a:p>
            <a:r>
              <a:rPr lang="en-US" dirty="0"/>
              <a:t>Relationships and aggregates</a:t>
            </a:r>
          </a:p>
          <a:p>
            <a:r>
              <a:rPr lang="en-US" dirty="0"/>
              <a:t>Entity framework</a:t>
            </a:r>
          </a:p>
          <a:p>
            <a:r>
              <a:rPr lang="en-US" dirty="0"/>
              <a:t>Design in agile and extreme programming</a:t>
            </a:r>
          </a:p>
        </p:txBody>
      </p:sp>
    </p:spTree>
    <p:extLst>
      <p:ext uri="{BB962C8B-B14F-4D97-AF65-F5344CB8AC3E}">
        <p14:creationId xmlns:p14="http://schemas.microsoft.com/office/powerpoint/2010/main" val="62040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Controllers</a:t>
            </a:r>
          </a:p>
        </p:txBody>
      </p:sp>
      <p:sp>
        <p:nvSpPr>
          <p:cNvPr id="4" name="Content Placeholder 2"/>
          <p:cNvSpPr>
            <a:spLocks noGrp="1"/>
          </p:cNvSpPr>
          <p:nvPr/>
        </p:nvSpPr>
        <p:spPr bwMode="auto">
          <a:xfrm>
            <a:off x="458788" y="4850295"/>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Identify controllers and actions</a:t>
            </a:r>
          </a:p>
          <a:p>
            <a:r>
              <a:rPr lang="en-US" dirty="0"/>
              <a:t>Design in agile and extreme programming</a:t>
            </a:r>
          </a:p>
        </p:txBody>
      </p:sp>
      <p:graphicFrame>
        <p:nvGraphicFramePr>
          <p:cNvPr id="5" name="Table 4"/>
          <p:cNvGraphicFramePr>
            <a:graphicFrameLocks noGrp="1"/>
          </p:cNvGraphicFramePr>
          <p:nvPr>
            <p:extLst>
              <p:ext uri="{D42A27DB-BD31-4B8C-83A1-F6EECF244321}">
                <p14:modId xmlns:p14="http://schemas.microsoft.com/office/powerpoint/2010/main" val="1976123146"/>
              </p:ext>
            </p:extLst>
          </p:nvPr>
        </p:nvGraphicFramePr>
        <p:xfrm>
          <a:off x="767375" y="1388666"/>
          <a:ext cx="7810569" cy="2811667"/>
        </p:xfrm>
        <a:graphic>
          <a:graphicData uri="http://schemas.openxmlformats.org/drawingml/2006/table">
            <a:tbl>
              <a:tblPr firstRow="1" firstCol="1" bandRow="1">
                <a:tableStyleId>{5940675A-B579-460E-94D1-54222C63F5DA}</a:tableStyleId>
              </a:tblPr>
              <a:tblGrid>
                <a:gridCol w="2292463">
                  <a:extLst>
                    <a:ext uri="{9D8B030D-6E8A-4147-A177-3AD203B41FA5}">
                      <a16:colId xmlns:a16="http://schemas.microsoft.com/office/drawing/2014/main" xmlns="" val="20000"/>
                    </a:ext>
                  </a:extLst>
                </a:gridCol>
                <a:gridCol w="5518106">
                  <a:extLst>
                    <a:ext uri="{9D8B030D-6E8A-4147-A177-3AD203B41FA5}">
                      <a16:colId xmlns:a16="http://schemas.microsoft.com/office/drawing/2014/main" xmlns="" val="20001"/>
                    </a:ext>
                  </a:extLst>
                </a:gridCol>
              </a:tblGrid>
              <a:tr h="314402">
                <a:tc>
                  <a:txBody>
                    <a:bodyPr/>
                    <a:lstStyle/>
                    <a:p>
                      <a:pPr algn="ctr">
                        <a:lnSpc>
                          <a:spcPct val="115000"/>
                        </a:lnSpc>
                        <a:spcAft>
                          <a:spcPts val="0"/>
                        </a:spcAft>
                      </a:pPr>
                      <a:r>
                        <a:rPr lang="en-US" sz="2000" b="1" dirty="0">
                          <a:effectLst/>
                          <a:latin typeface="Segoe UI" panose="020B0502040204020203" pitchFamily="34" charset="0"/>
                          <a:cs typeface="Segoe UI" panose="020B0502040204020203" pitchFamily="34" charset="0"/>
                        </a:rPr>
                        <a:t>Controller</a:t>
                      </a:r>
                      <a:endParaRPr lang="en-GB"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lnSpc>
                          <a:spcPct val="115000"/>
                        </a:lnSpc>
                        <a:spcAft>
                          <a:spcPts val="0"/>
                        </a:spcAft>
                      </a:pPr>
                      <a:r>
                        <a:rPr lang="en-US" sz="2000" b="1" dirty="0">
                          <a:effectLst/>
                          <a:latin typeface="Segoe UI" panose="020B0502040204020203" pitchFamily="34" charset="0"/>
                          <a:cs typeface="Segoe UI" panose="020B0502040204020203" pitchFamily="34" charset="0"/>
                        </a:rPr>
                        <a:t>Action</a:t>
                      </a:r>
                      <a:endParaRPr lang="en-GB"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469858">
                <a:tc rowSpan="3">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Photo</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err="1">
                          <a:effectLst/>
                          <a:latin typeface="Segoe UI" panose="020B0502040204020203" pitchFamily="34" charset="0"/>
                          <a:cs typeface="Segoe UI" panose="020B0502040204020203" pitchFamily="34" charset="0"/>
                        </a:rPr>
                        <a:t>AddPhoto</a:t>
                      </a:r>
                      <a:r>
                        <a:rPr lang="en-US" sz="2000" dirty="0">
                          <a:effectLst/>
                          <a:latin typeface="Segoe UI" panose="020B0502040204020203" pitchFamily="34" charset="0"/>
                          <a:cs typeface="Segoe UI" panose="020B0502040204020203" pitchFamily="34" charset="0"/>
                        </a:rPr>
                        <a:t> (GET)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469858">
                <a:tc vMerge="1">
                  <a:txBody>
                    <a:bodyPr/>
                    <a:lstStyle/>
                    <a:p>
                      <a:endParaRPr lang="en-GB"/>
                    </a:p>
                  </a:txBody>
                  <a:tcPr/>
                </a:tc>
                <a:tc>
                  <a:txBody>
                    <a:bodyPr/>
                    <a:lstStyle/>
                    <a:p>
                      <a:pPr>
                        <a:lnSpc>
                          <a:spcPct val="115000"/>
                        </a:lnSpc>
                        <a:spcAft>
                          <a:spcPts val="0"/>
                        </a:spcAft>
                      </a:pPr>
                      <a:r>
                        <a:rPr lang="en-US" sz="2000" dirty="0" err="1">
                          <a:effectLst/>
                          <a:latin typeface="Segoe UI" panose="020B0502040204020203" pitchFamily="34" charset="0"/>
                          <a:cs typeface="Segoe UI" panose="020B0502040204020203" pitchFamily="34" charset="0"/>
                        </a:rPr>
                        <a:t>AddPhoto</a:t>
                      </a:r>
                      <a:r>
                        <a:rPr lang="en-US" sz="2000" dirty="0">
                          <a:effectLst/>
                          <a:latin typeface="Segoe UI" panose="020B0502040204020203" pitchFamily="34" charset="0"/>
                          <a:cs typeface="Segoe UI" panose="020B0502040204020203" pitchFamily="34" charset="0"/>
                        </a:rPr>
                        <a:t> (POST)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443538">
                <a:tc vMerge="1">
                  <a:txBody>
                    <a:bodyPr/>
                    <a:lstStyle/>
                    <a:p>
                      <a:endParaRPr lang="en-GB"/>
                    </a:p>
                  </a:txBody>
                  <a:tcPr/>
                </a:tc>
                <a:tc>
                  <a:txBody>
                    <a:bodyPr/>
                    <a:lstStyle/>
                    <a:p>
                      <a:pPr>
                        <a:lnSpc>
                          <a:spcPct val="115000"/>
                        </a:lnSpc>
                        <a:spcAft>
                          <a:spcPts val="0"/>
                        </a:spcAft>
                      </a:pPr>
                      <a:r>
                        <a:rPr lang="en-US" sz="2000" dirty="0" err="1">
                          <a:effectLst/>
                          <a:latin typeface="Segoe UI" panose="020B0502040204020203" pitchFamily="34" charset="0"/>
                          <a:cs typeface="Segoe UI" panose="020B0502040204020203" pitchFamily="34" charset="0"/>
                        </a:rPr>
                        <a:t>DisplayGallery</a:t>
                      </a:r>
                      <a:r>
                        <a:rPr lang="en-US" sz="2000" dirty="0">
                          <a:effectLst/>
                          <a:latin typeface="Segoe UI" panose="020B0502040204020203" pitchFamily="34" charset="0"/>
                          <a:cs typeface="Segoe UI" panose="020B0502040204020203" pitchFamily="34" charset="0"/>
                        </a:rPr>
                        <a:t> (GET)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481515">
                <a:tc rowSpan="2">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User</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Logon (GET)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r h="626477">
                <a:tc vMerge="1">
                  <a:txBody>
                    <a:bodyPr/>
                    <a:lstStyle/>
                    <a:p>
                      <a:endParaRPr lang="en-GB"/>
                    </a:p>
                  </a:txBody>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Logon (POST)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6306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Views</a:t>
            </a:r>
          </a:p>
        </p:txBody>
      </p:sp>
      <p:sp>
        <p:nvSpPr>
          <p:cNvPr id="4" name="Content Placeholder 2"/>
          <p:cNvSpPr>
            <a:spLocks noGrp="1"/>
          </p:cNvSpPr>
          <p:nvPr/>
        </p:nvSpPr>
        <p:spPr bwMode="auto">
          <a:xfrm>
            <a:off x="458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Views</a:t>
            </a:r>
          </a:p>
          <a:p>
            <a:r>
              <a:rPr lang="en-US" dirty="0"/>
              <a:t>Layouts</a:t>
            </a:r>
          </a:p>
          <a:p>
            <a:r>
              <a:rPr lang="en-US" dirty="0"/>
              <a:t>Partial views and view components</a:t>
            </a:r>
          </a:p>
          <a:p>
            <a:r>
              <a:rPr lang="en-US" dirty="0"/>
              <a:t>Design in agile and </a:t>
            </a:r>
            <a:br>
              <a:rPr lang="en-US" dirty="0"/>
            </a:br>
            <a:r>
              <a:rPr lang="en-US" dirty="0"/>
              <a:t>extreme programming</a:t>
            </a:r>
          </a:p>
        </p:txBody>
      </p:sp>
      <p:pic>
        <p:nvPicPr>
          <p:cNvPr id="5" name="Picture 4" descr="The slide graphic shows a simple diagram for displaying a single photo in a photo sharing web application.&#10;&#10;"/>
          <p:cNvPicPr>
            <a:picLocks noChangeAspect="1"/>
          </p:cNvPicPr>
          <p:nvPr/>
        </p:nvPicPr>
        <p:blipFill>
          <a:blip r:embed="rId3"/>
          <a:stretch>
            <a:fillRect/>
          </a:stretch>
        </p:blipFill>
        <p:spPr>
          <a:xfrm>
            <a:off x="4742819" y="1392486"/>
            <a:ext cx="3835125" cy="3914001"/>
          </a:xfrm>
          <a:prstGeom prst="rect">
            <a:avLst/>
          </a:prstGeom>
        </p:spPr>
      </p:pic>
    </p:spTree>
    <p:extLst>
      <p:ext uri="{BB962C8B-B14F-4D97-AF65-F5344CB8AC3E}">
        <p14:creationId xmlns:p14="http://schemas.microsoft.com/office/powerpoint/2010/main" val="9508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bd2aa5e-ca17-4648-aa9f-06af343d71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Information Architecture</a:t>
            </a:r>
          </a:p>
        </p:txBody>
      </p:sp>
      <p:sp>
        <p:nvSpPr>
          <p:cNvPr id="4" name="Content Placeholder 2"/>
          <p:cNvSpPr txBox="1">
            <a:spLocks/>
          </p:cNvSpPr>
          <p:nvPr/>
        </p:nvSpPr>
        <p:spPr bwMode="auto">
          <a:xfrm>
            <a:off x="460375" y="930071"/>
            <a:ext cx="3892495" cy="47388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Planning a logical  hierarchy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Presenting a hierarchy in navigation controls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Presenting a hierarchy in URLs</a:t>
            </a:r>
          </a:p>
        </p:txBody>
      </p:sp>
      <p:grpSp>
        <p:nvGrpSpPr>
          <p:cNvPr id="3" name="Group 2"/>
          <p:cNvGrpSpPr/>
          <p:nvPr/>
        </p:nvGrpSpPr>
        <p:grpSpPr>
          <a:xfrm>
            <a:off x="4705758" y="1025768"/>
            <a:ext cx="2854949" cy="5147033"/>
            <a:chOff x="4705758" y="1504253"/>
            <a:chExt cx="2854949" cy="5147033"/>
          </a:xfrm>
        </p:grpSpPr>
        <p:sp>
          <p:nvSpPr>
            <p:cNvPr id="8" name="TextBox 7"/>
            <p:cNvSpPr txBox="1"/>
            <p:nvPr/>
          </p:nvSpPr>
          <p:spPr>
            <a:xfrm>
              <a:off x="4705758" y="1504253"/>
              <a:ext cx="2292615"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GB" b="0" dirty="0">
                  <a:latin typeface="Segoe UI" panose="020B0502040204020203" pitchFamily="34" charset="0"/>
                  <a:cs typeface="Segoe UI" panose="020B0502040204020203" pitchFamily="34" charset="0"/>
                </a:rPr>
                <a:t>MVC Model: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Boiler</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Category</a:t>
              </a:r>
            </a:p>
            <a:p>
              <a:pPr marL="174625"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latin typeface="Segoe UI" pitchFamily="34" charset="0"/>
                  <a:ea typeface="Segoe UI" pitchFamily="34" charset="0"/>
                  <a:cs typeface="Segoe UI" pitchFamily="34" charset="0"/>
                </a:rPr>
                <a:t>FAQQuestion</a:t>
              </a:r>
              <a:endParaRPr lang="en-GB" kern="0" dirty="0">
                <a:solidFill>
                  <a:schemeClr val="tx1"/>
                </a:solidFill>
                <a:latin typeface="Segoe UI" pitchFamily="34" charset="0"/>
                <a:ea typeface="Segoe UI" pitchFamily="34" charset="0"/>
                <a:cs typeface="Segoe UI" pitchFamily="34" charset="0"/>
              </a:endParaRP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Installation Manual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User Manual</a:t>
              </a:r>
            </a:p>
          </p:txBody>
        </p:sp>
        <p:sp>
          <p:nvSpPr>
            <p:cNvPr id="9" name="TextBox 8"/>
            <p:cNvSpPr txBox="1"/>
            <p:nvPr/>
          </p:nvSpPr>
          <p:spPr>
            <a:xfrm>
              <a:off x="4705758" y="4512239"/>
              <a:ext cx="2854949"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buClr>
                  <a:srgbClr val="0070C0"/>
                </a:buClr>
              </a:pPr>
              <a:r>
                <a:rPr lang="en-GB" b="0" dirty="0">
                  <a:latin typeface="Segoe UI" panose="020B0502040204020203" pitchFamily="34" charset="0"/>
                  <a:cs typeface="Segoe UI" panose="020B0502040204020203" pitchFamily="34" charset="0"/>
                </a:rPr>
                <a:t>Information Architecture:</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Category</a:t>
              </a:r>
            </a:p>
            <a:p>
              <a:pPr marL="457200" lvl="2"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Furnace</a:t>
              </a:r>
            </a:p>
            <a:p>
              <a:pPr marL="731520" lvl="4"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latin typeface="Segoe UI" pitchFamily="34" charset="0"/>
                  <a:ea typeface="Segoe UI" pitchFamily="34" charset="0"/>
                  <a:cs typeface="Segoe UI" pitchFamily="34" charset="0"/>
                </a:rPr>
                <a:t>FAQQuestion</a:t>
              </a:r>
              <a:endParaRPr lang="en-GB" kern="0" dirty="0">
                <a:solidFill>
                  <a:schemeClr val="tx1"/>
                </a:solidFill>
                <a:latin typeface="Segoe UI" pitchFamily="34" charset="0"/>
                <a:ea typeface="Segoe UI" pitchFamily="34" charset="0"/>
                <a:cs typeface="Segoe UI" pitchFamily="34" charset="0"/>
              </a:endParaRP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Installation Manual</a:t>
              </a: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User Manual</a:t>
              </a:r>
            </a:p>
          </p:txBody>
        </p:sp>
        <p:sp>
          <p:nvSpPr>
            <p:cNvPr id="10" name="Down Arrow 9"/>
            <p:cNvSpPr/>
            <p:nvPr/>
          </p:nvSpPr>
          <p:spPr bwMode="auto">
            <a:xfrm>
              <a:off x="5645888" y="3704115"/>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grpSp>
    </p:spTree>
    <p:extLst>
      <p:ext uri="{BB962C8B-B14F-4D97-AF65-F5344CB8AC3E}">
        <p14:creationId xmlns:p14="http://schemas.microsoft.com/office/powerpoint/2010/main" val="143937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Lab: Designing ASP.NET Core MVC Web Applications</a:t>
            </a:r>
          </a:p>
        </p:txBody>
      </p:sp>
      <p:sp>
        <p:nvSpPr>
          <p:cNvPr id="3" name="Text Placeholder 2"/>
          <p:cNvSpPr>
            <a:spLocks noGrp="1"/>
          </p:cNvSpPr>
          <p:nvPr>
            <p:ph type="body" idx="1"/>
          </p:nvPr>
        </p:nvSpPr>
        <p:spPr>
          <a:xfrm>
            <a:off x="458788" y="1021215"/>
            <a:ext cx="8119156" cy="4805427"/>
          </a:xfrm>
        </p:spPr>
        <p:txBody>
          <a:bodyPr/>
          <a:lstStyle/>
          <a:p>
            <a:r>
              <a:rPr lang="en-US" dirty="0"/>
              <a:t>Exercise 1: Planning Model Classes
Exercise 2: Planning Controllers
Exercise 3: Planning Views
Exercise 4: Architecting an MVC Web Application</a:t>
            </a:r>
          </a:p>
        </p:txBody>
      </p:sp>
      <p:sp>
        <p:nvSpPr>
          <p:cNvPr id="4" name="TextBox 3"/>
          <p:cNvSpPr txBox="1"/>
          <p:nvPr/>
        </p:nvSpPr>
        <p:spPr>
          <a:xfrm>
            <a:off x="458788" y="6067659"/>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243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8165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937773"/>
            <a:ext cx="8119156" cy="5329664"/>
          </a:xfrm>
          <a:prstGeom prst="rect">
            <a:avLst/>
          </a:prstGeom>
          <a:noFill/>
        </p:spPr>
        <p:txBody>
          <a:bodyPr vert="horz" wrap="square" rtlCol="0">
            <a:spAutoFit/>
          </a:bodyPr>
          <a:lstStyle/>
          <a:p>
            <a:pPr>
              <a:spcBef>
                <a:spcPts val="600"/>
              </a:spcBef>
              <a:spcAft>
                <a:spcPts val="1000"/>
              </a:spcAft>
            </a:pPr>
            <a:r>
              <a:rPr lang="en-US" sz="2400" dirty="0">
                <a:latin typeface="Segoe UI"/>
                <a:ea typeface="Times New Roman"/>
                <a:cs typeface="Times New Roman"/>
              </a:rPr>
              <a:t>Your team has chosen ASP.NET Core MVC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endParaRPr lang="en-US" sz="2400" dirty="0">
              <a:effectLst/>
              <a:latin typeface="Segoe UI"/>
              <a:ea typeface="Times New Roman"/>
              <a:cs typeface="Times New Roman"/>
            </a:endParaRPr>
          </a:p>
          <a:p>
            <a:pPr marL="174625"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cs typeface="Segoe UI" pitchFamily="34" charset="0"/>
              </a:rPr>
              <a:t>An MVC model that you can use to implement the desired functionality.</a:t>
            </a:r>
          </a:p>
          <a:p>
            <a:pPr marL="174625"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cs typeface="Segoe UI" pitchFamily="34" charset="0"/>
              </a:rPr>
              <a:t>One or more controllers and controller actions that respond to users actions.</a:t>
            </a:r>
          </a:p>
          <a:p>
            <a:pPr marL="174625"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cs typeface="Segoe UI" pitchFamily="34" charset="0"/>
              </a:rPr>
              <a:t>A set of views to implement the user interface.</a:t>
            </a:r>
          </a:p>
          <a:p>
            <a:pPr marL="174625"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cs typeface="Segoe UI" pitchFamily="34" charset="0"/>
              </a:rPr>
              <a:t>The locations for hosting and data storage.</a:t>
            </a:r>
          </a:p>
        </p:txBody>
      </p:sp>
    </p:spTree>
    <p:extLst>
      <p:ext uri="{BB962C8B-B14F-4D97-AF65-F5344CB8AC3E}">
        <p14:creationId xmlns:p14="http://schemas.microsoft.com/office/powerpoint/2010/main" val="424283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dirty="0"/>
              <a:t>What model classes should be created for the photo sharing application based on the initial investigation?
What controllers should be created for the photo sharing application based on the initial investigation?
What views should be created for the photo sharing application?</a:t>
            </a:r>
          </a:p>
        </p:txBody>
      </p:sp>
    </p:spTree>
    <p:extLst>
      <p:ext uri="{BB962C8B-B14F-4D97-AF65-F5344CB8AC3E}">
        <p14:creationId xmlns:p14="http://schemas.microsoft.com/office/powerpoint/2010/main" val="141532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in the Project Design Phase
Designing Models, Controllers and Views</a:t>
            </a:r>
          </a:p>
        </p:txBody>
      </p:sp>
    </p:spTree>
    <p:extLst>
      <p:ext uri="{BB962C8B-B14F-4D97-AF65-F5344CB8AC3E}">
        <p14:creationId xmlns:p14="http://schemas.microsoft.com/office/powerpoint/2010/main" val="283944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221C63-5AF9-4FBF-A0CB-6C57DDFDF78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ED085314-F470-4677-939C-BD15A274FA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8190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
Real-world Issues and Scenarios
Tools
Best Practice
Common Issues and Troubleshooting Tips</a:t>
            </a:r>
          </a:p>
        </p:txBody>
      </p:sp>
    </p:spTree>
    <p:extLst>
      <p:ext uri="{BB962C8B-B14F-4D97-AF65-F5344CB8AC3E}">
        <p14:creationId xmlns:p14="http://schemas.microsoft.com/office/powerpoint/2010/main" val="348325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1693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Planning in the Project Design Phase</a:t>
            </a:r>
          </a:p>
        </p:txBody>
      </p:sp>
      <p:sp>
        <p:nvSpPr>
          <p:cNvPr id="3" name="Text Placeholder 2"/>
          <p:cNvSpPr>
            <a:spLocks noGrp="1"/>
          </p:cNvSpPr>
          <p:nvPr>
            <p:ph type="body" idx="1"/>
          </p:nvPr>
        </p:nvSpPr>
        <p:spPr/>
        <p:txBody>
          <a:bodyPr/>
          <a:lstStyle/>
          <a:p>
            <a:r>
              <a:rPr lang="en-US" dirty="0"/>
              <a:t>Project Development Methodologies
Gathering Requirements
Planning the Database Design
Planning for Distributed Applications
Planning State Management
Planning Globalization and Localization
Planning Accessible Web Applications</a:t>
            </a:r>
          </a:p>
        </p:txBody>
      </p:sp>
    </p:spTree>
    <p:extLst>
      <p:ext uri="{BB962C8B-B14F-4D97-AF65-F5344CB8AC3E}">
        <p14:creationId xmlns:p14="http://schemas.microsoft.com/office/powerpoint/2010/main" val="5672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Development Methodologies</a:t>
            </a:r>
          </a:p>
        </p:txBody>
      </p:sp>
      <p:graphicFrame>
        <p:nvGraphicFramePr>
          <p:cNvPr id="4" name="Table 3"/>
          <p:cNvGraphicFramePr>
            <a:graphicFrameLocks noGrp="1"/>
          </p:cNvGraphicFramePr>
          <p:nvPr>
            <p:extLst>
              <p:ext uri="{D42A27DB-BD31-4B8C-83A1-F6EECF244321}">
                <p14:modId xmlns:p14="http://schemas.microsoft.com/office/powerpoint/2010/main" val="2675811826"/>
              </p:ext>
            </p:extLst>
          </p:nvPr>
        </p:nvGraphicFramePr>
        <p:xfrm>
          <a:off x="112295" y="874847"/>
          <a:ext cx="8919410" cy="5830298"/>
        </p:xfrm>
        <a:graphic>
          <a:graphicData uri="http://schemas.openxmlformats.org/drawingml/2006/table">
            <a:tbl>
              <a:tblPr firstRow="1" bandRow="1">
                <a:tableStyleId>{5940675A-B579-460E-94D1-54222C63F5DA}</a:tableStyleId>
              </a:tblPr>
              <a:tblGrid>
                <a:gridCol w="2223808">
                  <a:extLst>
                    <a:ext uri="{9D8B030D-6E8A-4147-A177-3AD203B41FA5}">
                      <a16:colId xmlns:a16="http://schemas.microsoft.com/office/drawing/2014/main" xmlns="" val="20000"/>
                    </a:ext>
                  </a:extLst>
                </a:gridCol>
                <a:gridCol w="6695602">
                  <a:extLst>
                    <a:ext uri="{9D8B030D-6E8A-4147-A177-3AD203B41FA5}">
                      <a16:colId xmlns:a16="http://schemas.microsoft.com/office/drawing/2014/main" xmlns="" val="20001"/>
                    </a:ext>
                  </a:extLst>
                </a:gridCol>
              </a:tblGrid>
              <a:tr h="348170">
                <a:tc>
                  <a:txBody>
                    <a:bodyPr/>
                    <a:lstStyle/>
                    <a:p>
                      <a:r>
                        <a:rPr lang="en-GB" sz="1600" b="1" dirty="0">
                          <a:latin typeface="Segoe UI" panose="020B0502040204020203" pitchFamily="34" charset="0"/>
                          <a:cs typeface="Segoe UI" panose="020B0502040204020203" pitchFamily="34" charset="0"/>
                        </a:rPr>
                        <a:t>Development Model</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600" b="1" dirty="0">
                          <a:latin typeface="Segoe UI" panose="020B0502040204020203" pitchFamily="34" charset="0"/>
                          <a:cs typeface="Segoe UI" panose="020B0502040204020203"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570190">
                <a:tc>
                  <a:txBody>
                    <a:bodyPr/>
                    <a:lstStyle/>
                    <a:p>
                      <a:r>
                        <a:rPr lang="en-US" sz="1600" dirty="0">
                          <a:latin typeface="Segoe UI" panose="020B0502040204020203" pitchFamily="34" charset="0"/>
                          <a:cs typeface="Segoe UI" panose="020B0502040204020203" pitchFamily="34" charset="0"/>
                        </a:rPr>
                        <a:t>Waterfall Model</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a</a:t>
                      </a:r>
                      <a:r>
                        <a:rPr lang="en-IN" sz="1600" dirty="0">
                          <a:latin typeface="Segoe UI" panose="020B0502040204020203" pitchFamily="34" charset="0"/>
                          <a:cs typeface="Segoe UI" panose="020B0502040204020203" pitchFamily="34" charset="0"/>
                        </a:rPr>
                        <a:t>re performed sequentially in distinct phases with clear deliverables.</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709051">
                <a:tc>
                  <a:txBody>
                    <a:bodyPr/>
                    <a:lstStyle/>
                    <a:p>
                      <a:r>
                        <a:rPr lang="en-US" sz="1600" dirty="0">
                          <a:latin typeface="Segoe UI" panose="020B0502040204020203" pitchFamily="34" charset="0"/>
                          <a:cs typeface="Segoe UI" panose="020B0502040204020203" pitchFamily="34" charset="0"/>
                        </a:rPr>
                        <a:t>Iterative Development Model</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t>
                      </a:r>
                      <a:r>
                        <a:rPr lang="en-GB" sz="1600" dirty="0">
                          <a:latin typeface="Segoe UI" panose="020B0502040204020203" pitchFamily="34" charset="0"/>
                          <a:cs typeface="Segoe UI" panose="020B0502040204020203" pitchFamily="34" charset="0"/>
                        </a:rPr>
                        <a:t>application are performed iteratively in parts by using working versions that are thoroughly tested, until it is finalized.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810270">
                <a:tc>
                  <a:txBody>
                    <a:bodyPr/>
                    <a:lstStyle/>
                    <a:p>
                      <a:r>
                        <a:rPr lang="en-US" sz="1600" dirty="0">
                          <a:latin typeface="Segoe UI" panose="020B0502040204020203" pitchFamily="34" charset="0"/>
                          <a:cs typeface="Segoe UI" panose="020B0502040204020203" pitchFamily="34" charset="0"/>
                        </a:rPr>
                        <a:t>Prototype Model</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are based on a few business requirements, and a prototype is made. Feedback on the prototype is used as an input to develop the final application.</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810270">
                <a:tc>
                  <a:txBody>
                    <a:bodyPr/>
                    <a:lstStyle/>
                    <a:p>
                      <a:r>
                        <a:rPr lang="en-US" sz="1600" dirty="0">
                          <a:latin typeface="Segoe UI" panose="020B0502040204020203" pitchFamily="34" charset="0"/>
                          <a:cs typeface="Segoe UI" panose="020B0502040204020203" pitchFamily="34" charset="0"/>
                        </a:rPr>
                        <a:t>Agile Development Model</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are performed in rapid cycles, integrating changing circumstances and requirements in the development process.</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r h="1050349">
                <a:tc>
                  <a:txBody>
                    <a:bodyPr/>
                    <a:lstStyle/>
                    <a:p>
                      <a:r>
                        <a:rPr lang="en-US" sz="1600" dirty="0">
                          <a:latin typeface="Segoe UI" panose="020B0502040204020203" pitchFamily="34" charset="0"/>
                          <a:cs typeface="Segoe UI" panose="020B0502040204020203" pitchFamily="34" charset="0"/>
                        </a:rPr>
                        <a:t>Extreme Programming</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begin with </a:t>
                      </a:r>
                      <a:r>
                        <a:rPr lang="en-IN" sz="1600" dirty="0">
                          <a:latin typeface="Segoe UI" panose="020B0502040204020203" pitchFamily="34" charset="0"/>
                          <a:cs typeface="Segoe UI" panose="020B0502040204020203" pitchFamily="34" charset="0"/>
                        </a:rPr>
                        <a:t>solving a few critical tasks. Developers test the simplified solution and obtain feedback from stakeholders to derive the detailed requirements, which evolve over the project life cycle.</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5"/>
                  </a:ext>
                </a:extLst>
              </a:tr>
              <a:tr h="658277">
                <a:tc>
                  <a:txBody>
                    <a:bodyPr/>
                    <a:lstStyle/>
                    <a:p>
                      <a:r>
                        <a:rPr lang="en-US" sz="1600" dirty="0">
                          <a:latin typeface="Segoe UI" panose="020B0502040204020203" pitchFamily="34" charset="0"/>
                          <a:cs typeface="Segoe UI" panose="020B0502040204020203" pitchFamily="34" charset="0"/>
                        </a:rPr>
                        <a:t>Test Driven Development</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begin with a test project. Changes to the code can be tested singly or as a group, throughout the project.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6"/>
                  </a:ext>
                </a:extLst>
              </a:tr>
              <a:tr h="810270">
                <a:tc>
                  <a:txBody>
                    <a:bodyPr/>
                    <a:lstStyle/>
                    <a:p>
                      <a:r>
                        <a:rPr lang="en-GB" sz="1600" dirty="0">
                          <a:latin typeface="Segoe UI" panose="020B0502040204020203" pitchFamily="34" charset="0"/>
                          <a:cs typeface="Segoe UI" panose="020B0502040204020203" pitchFamily="34" charset="0"/>
                        </a:rPr>
                        <a:t>Unified </a:t>
                      </a:r>
                      <a:r>
                        <a:rPr lang="en-GB" sz="1600" dirty="0" err="1">
                          <a:latin typeface="Segoe UI" panose="020B0502040204020203" pitchFamily="34" charset="0"/>
                          <a:cs typeface="Segoe UI" panose="020B0502040204020203" pitchFamily="34" charset="0"/>
                        </a:rPr>
                        <a:t>Modeling</a:t>
                      </a:r>
                      <a:r>
                        <a:rPr lang="en-GB" sz="1600" dirty="0">
                          <a:latin typeface="Segoe UI" panose="020B0502040204020203" pitchFamily="34" charset="0"/>
                          <a:cs typeface="Segoe UI" panose="020B0502040204020203" pitchFamily="34" charset="0"/>
                        </a:rPr>
                        <a:t> Language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begin with UML diagrams that are used for planning and documenting purposes, across all project development models.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85668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Gathering Requirements</a:t>
            </a:r>
          </a:p>
        </p:txBody>
      </p:sp>
      <p:sp>
        <p:nvSpPr>
          <p:cNvPr id="4" name="Content Placeholder 2"/>
          <p:cNvSpPr>
            <a:spLocks noGrp="1"/>
          </p:cNvSpPr>
          <p:nvPr/>
        </p:nvSpPr>
        <p:spPr bwMode="auto">
          <a:xfrm>
            <a:off x="458788"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Functional requirements describe how the application responds to users </a:t>
            </a:r>
          </a:p>
          <a:p>
            <a:r>
              <a:rPr lang="en-US" sz="2000" dirty="0"/>
              <a:t>Technical requirements describe the technical features of an application, such as availability, security, or performance</a:t>
            </a:r>
          </a:p>
          <a:p>
            <a:r>
              <a:rPr lang="en-US" sz="2000" dirty="0"/>
              <a:t>You can build functional requirements by using:</a:t>
            </a:r>
          </a:p>
          <a:p>
            <a:pPr lvl="1"/>
            <a:r>
              <a:rPr lang="en-US" sz="2000" dirty="0"/>
              <a:t>Usage scenarios</a:t>
            </a:r>
          </a:p>
          <a:p>
            <a:pPr lvl="1"/>
            <a:r>
              <a:rPr lang="en-US" sz="2000" dirty="0"/>
              <a:t>Use cases</a:t>
            </a:r>
          </a:p>
          <a:p>
            <a:pPr lvl="1"/>
            <a:r>
              <a:rPr lang="en-US" sz="2000" dirty="0"/>
              <a:t>Requirements modeling in the agile methodology </a:t>
            </a:r>
          </a:p>
          <a:p>
            <a:pPr lvl="1"/>
            <a:r>
              <a:rPr lang="en-US" sz="2000" dirty="0"/>
              <a:t>User stories in the extreme programming methodology</a:t>
            </a:r>
          </a:p>
        </p:txBody>
      </p:sp>
      <p:pic>
        <p:nvPicPr>
          <p:cNvPr id="9" name="Picture 8" descr="The slide graphic shows a simple use case diagram. The shapes in the diagram illustrate that anonymous users can sign in and add favorites, while authenticated users can sign out, add favorites, and add photo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391" y="1432636"/>
            <a:ext cx="3856403" cy="3018468"/>
          </a:xfrm>
          <a:prstGeom prst="rect">
            <a:avLst/>
          </a:prstGeom>
        </p:spPr>
      </p:pic>
      <p:sp>
        <p:nvSpPr>
          <p:cNvPr id="10" name="Rectangle 9"/>
          <p:cNvSpPr/>
          <p:nvPr/>
        </p:nvSpPr>
        <p:spPr>
          <a:xfrm>
            <a:off x="4608528" y="4932457"/>
            <a:ext cx="3382657"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Sample UML Use Case Diagram</a:t>
            </a:r>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766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the Database Design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Logical modeling</a:t>
            </a:r>
          </a:p>
          <a:p>
            <a:r>
              <a:rPr lang="en-US" dirty="0"/>
              <a:t>Physical database structure</a:t>
            </a:r>
          </a:p>
          <a:p>
            <a:r>
              <a:rPr lang="en-US" dirty="0"/>
              <a:t>Working with </a:t>
            </a:r>
            <a:r>
              <a:rPr lang="en-US" dirty="0" err="1"/>
              <a:t>DBAs</a:t>
            </a:r>
            <a:endParaRPr lang="en-US" dirty="0"/>
          </a:p>
          <a:p>
            <a:r>
              <a:rPr lang="en-US" dirty="0"/>
              <a:t>Database design in agile and extreme programming</a:t>
            </a:r>
          </a:p>
          <a:p>
            <a:pPr>
              <a:buNone/>
            </a:pPr>
            <a:endParaRPr lang="en-US" dirty="0"/>
          </a:p>
        </p:txBody>
      </p:sp>
    </p:spTree>
    <p:extLst>
      <p:ext uri="{BB962C8B-B14F-4D97-AF65-F5344CB8AC3E}">
        <p14:creationId xmlns:p14="http://schemas.microsoft.com/office/powerpoint/2010/main" val="20095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for Distributed Applications</a:t>
            </a:r>
          </a:p>
        </p:txBody>
      </p:sp>
      <p:sp>
        <p:nvSpPr>
          <p:cNvPr id="4" name="Content Placeholder 2"/>
          <p:cNvSpPr>
            <a:spLocks noGrp="1"/>
          </p:cNvSpPr>
          <p:nvPr/>
        </p:nvSpPr>
        <p:spPr bwMode="auto">
          <a:xfrm>
            <a:off x="458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Layers</a:t>
            </a:r>
          </a:p>
          <a:p>
            <a:pPr lvl="1"/>
            <a:r>
              <a:rPr lang="en-US" dirty="0"/>
              <a:t>Presentation</a:t>
            </a:r>
          </a:p>
          <a:p>
            <a:pPr lvl="1"/>
            <a:r>
              <a:rPr lang="en-US" dirty="0"/>
              <a:t>Business logic</a:t>
            </a:r>
          </a:p>
          <a:p>
            <a:pPr lvl="1"/>
            <a:r>
              <a:rPr lang="en-US" dirty="0"/>
              <a:t>Data access</a:t>
            </a:r>
          </a:p>
          <a:p>
            <a:pPr lvl="1"/>
            <a:r>
              <a:rPr lang="en-US" dirty="0"/>
              <a:t>Database</a:t>
            </a:r>
          </a:p>
          <a:p>
            <a:r>
              <a:rPr lang="en-US" dirty="0"/>
              <a:t>Communication</a:t>
            </a:r>
          </a:p>
          <a:p>
            <a:r>
              <a:rPr lang="en-US" dirty="0"/>
              <a:t>Security</a:t>
            </a:r>
          </a:p>
          <a:p>
            <a:pPr lvl="1"/>
            <a:endParaRPr lang="en-US" dirty="0"/>
          </a:p>
        </p:txBody>
      </p:sp>
      <p:grpSp>
        <p:nvGrpSpPr>
          <p:cNvPr id="3" name="Group 2" descr="In a distributed web application, code is separated into presentation, business logic, and data access layers. The slide graphic shows that in a web application, the presentation layer runs on the web server, while the business logic and data access layers often run on dedicated middle-tier servers. The database is hosted by a dedicated database server.&#10;&#10;"/>
          <p:cNvGrpSpPr/>
          <p:nvPr/>
        </p:nvGrpSpPr>
        <p:grpSpPr>
          <a:xfrm>
            <a:off x="5361293" y="1021215"/>
            <a:ext cx="1151784" cy="5512855"/>
            <a:chOff x="5361293" y="1021215"/>
            <a:chExt cx="1151784" cy="551285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5454" y="4216992"/>
              <a:ext cx="679238" cy="120456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grpSp>
      <p:sp>
        <p:nvSpPr>
          <p:cNvPr id="11" name="TextBox 10"/>
          <p:cNvSpPr txBox="1"/>
          <p:nvPr/>
        </p:nvSpPr>
        <p:spPr>
          <a:xfrm>
            <a:off x="4235664" y="1352812"/>
            <a:ext cx="99437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Browser</a:t>
            </a:r>
          </a:p>
        </p:txBody>
      </p:sp>
      <p:sp>
        <p:nvSpPr>
          <p:cNvPr id="12" name="TextBox 11"/>
          <p:cNvSpPr txBox="1"/>
          <p:nvPr/>
        </p:nvSpPr>
        <p:spPr>
          <a:xfrm>
            <a:off x="4235663" y="2622424"/>
            <a:ext cx="827342" cy="646331"/>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Web </a:t>
            </a:r>
          </a:p>
          <a:p>
            <a:r>
              <a:rPr lang="en-GB" b="0" dirty="0">
                <a:latin typeface="Segoe UI" panose="020B0502040204020203" pitchFamily="34" charset="0"/>
                <a:cs typeface="Segoe UI" panose="020B0502040204020203" pitchFamily="34" charset="0"/>
              </a:rPr>
              <a:t>Server</a:t>
            </a:r>
          </a:p>
        </p:txBody>
      </p:sp>
      <p:sp>
        <p:nvSpPr>
          <p:cNvPr id="13" name="TextBox 12"/>
          <p:cNvSpPr txBox="1"/>
          <p:nvPr/>
        </p:nvSpPr>
        <p:spPr>
          <a:xfrm>
            <a:off x="4235663" y="4273073"/>
            <a:ext cx="896399" cy="923330"/>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Middle</a:t>
            </a:r>
          </a:p>
          <a:p>
            <a:r>
              <a:rPr lang="en-GB" b="0" dirty="0">
                <a:latin typeface="Segoe UI" panose="020B0502040204020203" pitchFamily="34" charset="0"/>
                <a:cs typeface="Segoe UI" panose="020B0502040204020203" pitchFamily="34" charset="0"/>
              </a:rPr>
              <a:t>Tier</a:t>
            </a:r>
          </a:p>
          <a:p>
            <a:r>
              <a:rPr lang="en-GB" b="0" dirty="0">
                <a:latin typeface="Segoe UI" panose="020B0502040204020203" pitchFamily="34" charset="0"/>
                <a:cs typeface="Segoe UI" panose="020B0502040204020203" pitchFamily="34" charset="0"/>
              </a:rPr>
              <a:t>Server</a:t>
            </a:r>
          </a:p>
        </p:txBody>
      </p:sp>
      <p:sp>
        <p:nvSpPr>
          <p:cNvPr id="14" name="TextBox 13"/>
          <p:cNvSpPr txBox="1"/>
          <p:nvPr/>
        </p:nvSpPr>
        <p:spPr>
          <a:xfrm>
            <a:off x="4157381" y="5923722"/>
            <a:ext cx="1127425" cy="646331"/>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Database</a:t>
            </a:r>
          </a:p>
          <a:p>
            <a:r>
              <a:rPr lang="en-GB" b="0" dirty="0">
                <a:latin typeface="Segoe UI" panose="020B0502040204020203" pitchFamily="34" charset="0"/>
                <a:cs typeface="Segoe UI" panose="020B0502040204020203" pitchFamily="34" charset="0"/>
              </a:rPr>
              <a:t>Server</a:t>
            </a:r>
          </a:p>
        </p:txBody>
      </p:sp>
      <p:sp>
        <p:nvSpPr>
          <p:cNvPr id="15" name="TextBox 14"/>
          <p:cNvSpPr txBox="1"/>
          <p:nvPr/>
        </p:nvSpPr>
        <p:spPr>
          <a:xfrm>
            <a:off x="6513077" y="2862470"/>
            <a:ext cx="1454437"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Presentation</a:t>
            </a:r>
          </a:p>
        </p:txBody>
      </p:sp>
      <p:sp>
        <p:nvSpPr>
          <p:cNvPr id="16" name="TextBox 15"/>
          <p:cNvSpPr txBox="1"/>
          <p:nvPr/>
        </p:nvSpPr>
        <p:spPr>
          <a:xfrm>
            <a:off x="6513077" y="4365406"/>
            <a:ext cx="1653017" cy="646331"/>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Business Logic</a:t>
            </a:r>
          </a:p>
          <a:p>
            <a:r>
              <a:rPr lang="en-GB" b="0" dirty="0">
                <a:latin typeface="Segoe UI" panose="020B0502040204020203" pitchFamily="34" charset="0"/>
                <a:cs typeface="Segoe UI" panose="020B0502040204020203" pitchFamily="34" charset="0"/>
              </a:rPr>
              <a:t>Data Access</a:t>
            </a:r>
          </a:p>
        </p:txBody>
      </p:sp>
      <p:cxnSp>
        <p:nvCxnSpPr>
          <p:cNvPr id="17" name="Straight Arrow Connector 16"/>
          <p:cNvCxnSpPr>
            <a:stCxn id="7" idx="2"/>
            <a:endCxn id="10" idx="0"/>
          </p:cNvCxnSpPr>
          <p:nvPr/>
        </p:nvCxnSpPr>
        <p:spPr bwMode="auto">
          <a:xfrm>
            <a:off x="5937185" y="2053741"/>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8" name="Straight Arrow Connector 17"/>
          <p:cNvCxnSpPr>
            <a:endCxn id="9" idx="0"/>
          </p:cNvCxnSpPr>
          <p:nvPr/>
        </p:nvCxnSpPr>
        <p:spPr bwMode="auto">
          <a:xfrm>
            <a:off x="5890986" y="5441335"/>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5884478" y="3817190"/>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2402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State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Client-side locations to store state data:</a:t>
            </a:r>
          </a:p>
          <a:p>
            <a:pPr lvl="1"/>
            <a:r>
              <a:rPr lang="en-US" dirty="0"/>
              <a:t>Cookies</a:t>
            </a:r>
          </a:p>
          <a:p>
            <a:pPr lvl="1"/>
            <a:r>
              <a:rPr lang="en-US" dirty="0"/>
              <a:t>Query strings</a:t>
            </a:r>
          </a:p>
          <a:p>
            <a:r>
              <a:rPr lang="en-US" dirty="0"/>
              <a:t>Server-side locations to store state data:</a:t>
            </a:r>
          </a:p>
          <a:p>
            <a:pPr lvl="1"/>
            <a:r>
              <a:rPr lang="en-US" dirty="0" err="1"/>
              <a:t>TempData</a:t>
            </a:r>
            <a:endParaRPr lang="en-US" dirty="0"/>
          </a:p>
          <a:p>
            <a:pPr lvl="1"/>
            <a:r>
              <a:rPr lang="en-US" dirty="0"/>
              <a:t>Application state</a:t>
            </a:r>
          </a:p>
          <a:p>
            <a:pPr lvl="1"/>
            <a:r>
              <a:rPr lang="en-US" dirty="0"/>
              <a:t>Session state</a:t>
            </a:r>
          </a:p>
          <a:p>
            <a:pPr lvl="1"/>
            <a:r>
              <a:rPr lang="en-US" dirty="0"/>
              <a:t>Database tables</a:t>
            </a:r>
          </a:p>
          <a:p>
            <a:pPr>
              <a:buNone/>
            </a:pPr>
            <a:endParaRPr lang="en-US" dirty="0"/>
          </a:p>
        </p:txBody>
      </p:sp>
    </p:spTree>
    <p:extLst>
      <p:ext uri="{BB962C8B-B14F-4D97-AF65-F5344CB8AC3E}">
        <p14:creationId xmlns:p14="http://schemas.microsoft.com/office/powerpoint/2010/main" val="424279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Globalization and Localization</a:t>
            </a:r>
          </a:p>
        </p:txBody>
      </p:sp>
      <p:sp>
        <p:nvSpPr>
          <p:cNvPr id="4" name="Content Placeholder 2"/>
          <p:cNvSpPr>
            <a:spLocks noGrp="1"/>
          </p:cNvSpPr>
          <p:nvPr/>
        </p:nvSpPr>
        <p:spPr bwMode="auto">
          <a:xfrm>
            <a:off x="458788" y="1021214"/>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use the internationally-recognized set of language codes available in browsers to present content customized to suit a user’s language or region</a:t>
            </a:r>
          </a:p>
          <a:p>
            <a:r>
              <a:rPr lang="en-US" dirty="0"/>
              <a:t>You can use resource files to provide a localized response suitable to a user’s culture</a:t>
            </a:r>
          </a:p>
          <a:p>
            <a:r>
              <a:rPr lang="en-US" dirty="0"/>
              <a:t>You can use separate views to suit each language code</a:t>
            </a:r>
          </a:p>
        </p:txBody>
      </p:sp>
    </p:spTree>
    <p:extLst>
      <p:ext uri="{BB962C8B-B14F-4D97-AF65-F5344CB8AC3E}">
        <p14:creationId xmlns:p14="http://schemas.microsoft.com/office/powerpoint/2010/main" val="187889075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2787</Words>
  <Application>Microsoft Office PowerPoint</Application>
  <PresentationFormat>Apresentação na tela (4:3)</PresentationFormat>
  <Paragraphs>301</Paragraphs>
  <Slides>22</Slides>
  <Notes>22</Notes>
  <HiddenSlides>3</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22</vt:i4>
      </vt:variant>
    </vt:vector>
  </HeadingPairs>
  <TitlesOfParts>
    <vt:vector size="30" baseType="lpstr">
      <vt:lpstr>Arial</vt:lpstr>
      <vt:lpstr>Arial Unicode MS</vt:lpstr>
      <vt:lpstr>Verdana</vt:lpstr>
      <vt:lpstr>Times New Roman</vt:lpstr>
      <vt:lpstr>Segoe UI</vt:lpstr>
      <vt:lpstr>Wingdings</vt:lpstr>
      <vt:lpstr>Calibri</vt:lpstr>
      <vt:lpstr>NG_MOC_Core_ModuleNew2</vt:lpstr>
      <vt:lpstr>Apresentação do PowerPoint</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Planning Accessible Web Applications</vt:lpstr>
      <vt:lpstr>Lesson 2: Designing Models, Controllers and Views</vt:lpstr>
      <vt:lpstr>Designing Models</vt:lpstr>
      <vt:lpstr>Designing Controllers</vt:lpstr>
      <vt:lpstr>Designing Views</vt:lpstr>
      <vt:lpstr>Information Architecture</vt:lpstr>
      <vt:lpstr>Lab: Designing ASP.NET Core MVC Web Applications</vt:lpstr>
      <vt:lpstr>Apresentação do PowerPoint</vt:lpstr>
      <vt:lpstr>Lab Scenario</vt:lpstr>
      <vt:lpstr>Lab Review</vt:lpstr>
      <vt:lpstr>Apresentação do PowerPoint</vt:lpstr>
      <vt:lpstr>Module Review and Takeaways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2019-01-24T11:55:10Z</dcterms:created>
  <dcterms:modified xsi:type="dcterms:W3CDTF">2019-11-07T22:02:35Z</dcterms:modified>
</cp:coreProperties>
</file>