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3" r:id="rId35"/>
    <p:sldId id="289" r:id="rId36"/>
    <p:sldId id="291" r:id="rId37"/>
    <p:sldId id="292" r:id="rId38"/>
  </p:sldIdLst>
  <p:sldSz cx="9144000" cy="6858000" type="screen4x3"/>
  <p:notesSz cx="6858000" cy="9144000"/>
  <p:embeddedFontLst>
    <p:embeddedFont>
      <p:font typeface="Calibri" panose="020F0502020204030204" pitchFamily="3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
      <p:font typeface="Lucida Sans Unicode" panose="020B0602030504020204" pitchFamily="34" charset="0"/>
      <p:regular r:id="rId48"/>
    </p:embeddedFont>
    <p:embeddedFont>
      <p:font typeface="Segoe UI" panose="020B0502040204020203" pitchFamily="34" charset="0"/>
      <p:regular r:id="rId49"/>
      <p:bold r:id="rId50"/>
      <p:italic r:id="rId51"/>
      <p:boldItalic r:id="rId52"/>
    </p:embeddedFont>
    <p:embeddedFont>
      <p:font typeface="Segoe UI Semibold" panose="020B0702040204020203" pitchFamily="34" charset="0"/>
      <p:bold r:id="rId53"/>
      <p:boldItalic r:id="rId54"/>
    </p:embeddedFont>
    <p:embeddedFont>
      <p:font typeface="Verdana" panose="020B0604030504040204" pitchFamily="34" charset="0"/>
      <p:regular r:id="rId55"/>
      <p:bold r:id="rId56"/>
      <p:italic r:id="rId57"/>
      <p:boldItalic r:id="rId5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94291" autoAdjust="0"/>
  </p:normalViewPr>
  <p:slideViewPr>
    <p:cSldViewPr snapToGrid="0">
      <p:cViewPr varScale="1">
        <p:scale>
          <a:sx n="67" d="100"/>
          <a:sy n="67" d="100"/>
        </p:scale>
        <p:origin x="1600" y="40"/>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65EAC-E45D-4C67-890F-A0C36B99F09A}" type="datetimeFigureOut">
              <a:rPr lang="en-US" smtClean="0"/>
              <a:t>10/24/2019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57FAC-F8A4-4C1D-B835-908594F76276}" type="slidenum">
              <a:rPr lang="en-US" smtClean="0"/>
              <a:t>‹nº›</a:t>
            </a:fld>
            <a:endParaRPr lang="en-US"/>
          </a:p>
        </p:txBody>
      </p:sp>
    </p:spTree>
    <p:extLst>
      <p:ext uri="{BB962C8B-B14F-4D97-AF65-F5344CB8AC3E}">
        <p14:creationId xmlns:p14="http://schemas.microsoft.com/office/powerpoint/2010/main" val="3380765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3_DEMO.md#demonstration-how-to-develop-a-web-api"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3_DEMO.md#demonstration-how-to-call-web-apis-using-jquery-cod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3_DEMO.md#demonstration-how-to-call-web-apis-using-server-side-cod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3_LAB_MANUAL.md"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13_LAK.md"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At this point in the course, students should have good understanding of MVC. Many features of MVC also apply to Web API. In this module, you can assume that the students are familiar with the features of MVC and concentrate on the characteristics that are specific to Web API. </a:t>
            </a:r>
          </a:p>
        </p:txBody>
      </p:sp>
      <p:sp>
        <p:nvSpPr>
          <p:cNvPr id="4" name="Slide Number Placeholder 3"/>
          <p:cNvSpPr>
            <a:spLocks noGrp="1"/>
          </p:cNvSpPr>
          <p:nvPr>
            <p:ph type="sldNum" sz="quarter" idx="5"/>
          </p:nvPr>
        </p:nvSpPr>
        <p:spPr/>
        <p:txBody>
          <a:bodyPr/>
          <a:lstStyle/>
          <a:p>
            <a:fld id="{6E857FAC-F8A4-4C1D-B835-908594F76276}" type="slidenum">
              <a:rPr lang="en-US" smtClean="0"/>
              <a:t>1</a:t>
            </a:fld>
            <a:endParaRPr lang="en-US"/>
          </a:p>
        </p:txBody>
      </p:sp>
      <p:sp>
        <p:nvSpPr>
          <p:cNvPr id="5" name="Rectangle 4">
            <a:extLst>
              <a:ext uri="{FF2B5EF4-FFF2-40B4-BE49-F238E27FC236}">
                <a16:creationId xmlns:a16="http://schemas.microsoft.com/office/drawing/2014/main" id="{AE91C9A8-E25B-4048-860C-778CD99A58C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51937BE4-F699-4224-A780-0927CFA541C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742256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Developers can use REST for interactions between server and client applications. For applications that require complex interactions, developers can use WCF, instead of REST, because WCF supports additional functionalities.</a:t>
            </a:r>
          </a:p>
        </p:txBody>
      </p:sp>
      <p:sp>
        <p:nvSpPr>
          <p:cNvPr id="4" name="Slide Number Placeholder 3"/>
          <p:cNvSpPr>
            <a:spLocks noGrp="1"/>
          </p:cNvSpPr>
          <p:nvPr>
            <p:ph type="sldNum" sz="quarter" idx="5"/>
          </p:nvPr>
        </p:nvSpPr>
        <p:spPr/>
        <p:txBody>
          <a:bodyPr/>
          <a:lstStyle/>
          <a:p>
            <a:fld id="{6E857FAC-F8A4-4C1D-B835-908594F76276}" type="slidenum">
              <a:rPr lang="en-US" smtClean="0"/>
              <a:t>10</a:t>
            </a:fld>
            <a:endParaRPr lang="en-US"/>
          </a:p>
        </p:txBody>
      </p:sp>
      <p:sp>
        <p:nvSpPr>
          <p:cNvPr id="5" name="Rectangle 4">
            <a:extLst>
              <a:ext uri="{FF2B5EF4-FFF2-40B4-BE49-F238E27FC236}">
                <a16:creationId xmlns:a16="http://schemas.microsoft.com/office/drawing/2014/main" id="{A0DD702F-1F87-414E-9EB8-48127622602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5D243D4-5839-4F81-8413-02AEDA84FA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561980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 have students who are familiar with WCF, you might want to compare Web API with WCF.</a:t>
            </a:r>
          </a:p>
        </p:txBody>
      </p:sp>
      <p:sp>
        <p:nvSpPr>
          <p:cNvPr id="4" name="Slide Number Placeholder 3"/>
          <p:cNvSpPr>
            <a:spLocks noGrp="1"/>
          </p:cNvSpPr>
          <p:nvPr>
            <p:ph type="sldNum" sz="quarter" idx="5"/>
          </p:nvPr>
        </p:nvSpPr>
        <p:spPr/>
        <p:txBody>
          <a:bodyPr/>
          <a:lstStyle/>
          <a:p>
            <a:fld id="{6E857FAC-F8A4-4C1D-B835-908594F76276}" type="slidenum">
              <a:rPr lang="en-US" smtClean="0"/>
              <a:t>11</a:t>
            </a:fld>
            <a:endParaRPr lang="en-US"/>
          </a:p>
        </p:txBody>
      </p:sp>
      <p:sp>
        <p:nvSpPr>
          <p:cNvPr id="5" name="Rectangle 4">
            <a:extLst>
              <a:ext uri="{FF2B5EF4-FFF2-40B4-BE49-F238E27FC236}">
                <a16:creationId xmlns:a16="http://schemas.microsoft.com/office/drawing/2014/main" id="{6D2435B0-B1E5-48F2-B40F-6F5348549D2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E283812-A140-4BC5-A5E8-A3F5EC2FA84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04582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the students are familiar with older versions of Web API, mention that as opposed to older versions of Web API, a controller class in ASP.NET Core doesn’t inherit from the </a:t>
            </a:r>
            <a:r>
              <a:rPr lang="en-US" sz="1000" b="1">
                <a:latin typeface="Arial" panose="020B0604020202020204" pitchFamily="34" charset="0"/>
                <a:ea typeface="Calibri" panose="020F0502020204030204" pitchFamily="34" charset="0"/>
                <a:cs typeface="Times New Roman" panose="02020603050405020304" pitchFamily="18" charset="0"/>
              </a:rPr>
              <a:t>ApiController</a:t>
            </a:r>
            <a:r>
              <a:rPr lang="en-US" sz="1000">
                <a:latin typeface="Arial" panose="020B0604020202020204" pitchFamily="34" charset="0"/>
                <a:ea typeface="Calibri" panose="020F0502020204030204" pitchFamily="34" charset="0"/>
                <a:cs typeface="Times New Roman" panose="02020603050405020304" pitchFamily="18" charset="0"/>
              </a:rPr>
              <a:t> class anymore.</a:t>
            </a:r>
          </a:p>
        </p:txBody>
      </p:sp>
      <p:sp>
        <p:nvSpPr>
          <p:cNvPr id="4" name="Slide Number Placeholder 3"/>
          <p:cNvSpPr>
            <a:spLocks noGrp="1"/>
          </p:cNvSpPr>
          <p:nvPr>
            <p:ph type="sldNum" sz="quarter" idx="5"/>
          </p:nvPr>
        </p:nvSpPr>
        <p:spPr/>
        <p:txBody>
          <a:bodyPr/>
          <a:lstStyle/>
          <a:p>
            <a:fld id="{6E857FAC-F8A4-4C1D-B835-908594F76276}" type="slidenum">
              <a:rPr lang="en-US" smtClean="0"/>
              <a:t>12</a:t>
            </a:fld>
            <a:endParaRPr lang="en-US"/>
          </a:p>
        </p:txBody>
      </p:sp>
      <p:sp>
        <p:nvSpPr>
          <p:cNvPr id="5" name="Rectangle 4">
            <a:extLst>
              <a:ext uri="{FF2B5EF4-FFF2-40B4-BE49-F238E27FC236}">
                <a16:creationId xmlns:a16="http://schemas.microsoft.com/office/drawing/2014/main" id="{2F0A93AB-98B4-4BA6-AD31-1C3C3A33ED2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6444DA1C-EF6A-48D2-AE1D-C13B529D29A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083600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that the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Times New Roman" panose="02020603050405020304" pitchFamily="18" charset="0"/>
              </a:rPr>
              <a:t> method is intended for retrieving a resource and that it is expected that the request will not change the resource being accessed. Explain these widely used verbs: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POST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PUT</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DELETE</a:t>
            </a:r>
            <a:r>
              <a:rPr lang="en-US" sz="100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6E857FAC-F8A4-4C1D-B835-908594F76276}" type="slidenum">
              <a:rPr lang="en-US" smtClean="0"/>
              <a:t>13</a:t>
            </a:fld>
            <a:endParaRPr lang="en-US"/>
          </a:p>
        </p:txBody>
      </p:sp>
      <p:sp>
        <p:nvSpPr>
          <p:cNvPr id="5" name="Rectangle 4">
            <a:extLst>
              <a:ext uri="{FF2B5EF4-FFF2-40B4-BE49-F238E27FC236}">
                <a16:creationId xmlns:a16="http://schemas.microsoft.com/office/drawing/2014/main" id="{88FB933F-8144-410D-9D77-64AF3D214AE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E93454A9-9359-4AB8-AAE1-2EB883DA6F4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089646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the code in the slide to explain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Post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Put</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Delete</a:t>
            </a:r>
            <a:r>
              <a:rPr lang="en-US" sz="100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6E857FAC-F8A4-4C1D-B835-908594F76276}" type="slidenum">
              <a:rPr lang="en-US" smtClean="0"/>
              <a:t>14</a:t>
            </a:fld>
            <a:endParaRPr lang="en-US"/>
          </a:p>
        </p:txBody>
      </p:sp>
      <p:sp>
        <p:nvSpPr>
          <p:cNvPr id="5" name="Rectangle 4">
            <a:extLst>
              <a:ext uri="{FF2B5EF4-FFF2-40B4-BE49-F238E27FC236}">
                <a16:creationId xmlns:a16="http://schemas.microsoft.com/office/drawing/2014/main" id="{D0D2CE02-B01F-4C81-91B5-CBC6B8B7B06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AE82BE4A-BD77-4564-82ED-63D2ED03808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868987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panose="020B0604020202020204" pitchFamily="34" charset="0"/>
                <a:ea typeface="Times New Roman" panose="02020603050405020304" pitchFamily="18" charset="0"/>
                <a:cs typeface="Times New Roman" panose="02020603050405020304" pitchFamily="18" charset="0"/>
              </a:rPr>
              <a:t>You can describe how to combine the attributes together. For example, you can use </a:t>
            </a:r>
            <a:r>
              <a:rPr lang="en-US" sz="1000" b="1">
                <a:latin typeface="Arial" panose="020B0604020202020204" pitchFamily="34" charset="0"/>
                <a:ea typeface="Times New Roman" panose="02020603050405020304" pitchFamily="18" charset="0"/>
                <a:cs typeface="Times New Roman" panose="02020603050405020304" pitchFamily="18" charset="0"/>
              </a:rPr>
              <a:t>HttpGet</a:t>
            </a:r>
            <a:r>
              <a:rPr lang="en-US" sz="1000">
                <a:latin typeface="Arial" panose="020B0604020202020204" pitchFamily="34" charset="0"/>
                <a:ea typeface="Times New Roman" panose="02020603050405020304" pitchFamily="18" charset="0"/>
                <a:cs typeface="Times New Roman" panose="02020603050405020304" pitchFamily="18" charset="0"/>
              </a:rPr>
              <a:t> together with </a:t>
            </a:r>
            <a:r>
              <a:rPr lang="en-US" sz="1000" b="1">
                <a:latin typeface="Arial" panose="020B0604020202020204" pitchFamily="34" charset="0"/>
                <a:ea typeface="Times New Roman" panose="02020603050405020304" pitchFamily="18" charset="0"/>
                <a:cs typeface="Times New Roman" panose="02020603050405020304" pitchFamily="18" charset="0"/>
              </a:rPr>
              <a:t>ActionName</a:t>
            </a:r>
            <a:r>
              <a:rPr lang="en-US" sz="1000">
                <a:latin typeface="Arial" panose="020B0604020202020204" pitchFamily="34" charset="0"/>
                <a:ea typeface="Times New Roman" panose="02020603050405020304" pitchFamily="18" charset="0"/>
                <a:cs typeface="Times New Roman" panose="02020603050405020304" pitchFamily="18" charset="0"/>
              </a:rPr>
              <a:t> to map the action to the </a:t>
            </a:r>
            <a:r>
              <a:rPr lang="en-US" sz="1000" b="1">
                <a:latin typeface="Arial" panose="020B0604020202020204" pitchFamily="34" charset="0"/>
                <a:ea typeface="Times New Roman" panose="02020603050405020304" pitchFamily="18" charset="0"/>
                <a:cs typeface="Times New Roman" panose="02020603050405020304" pitchFamily="18" charset="0"/>
              </a:rPr>
              <a:t>GET</a:t>
            </a:r>
            <a:r>
              <a:rPr lang="en-US" sz="1000">
                <a:latin typeface="Arial" panose="020B0604020202020204" pitchFamily="34" charset="0"/>
                <a:ea typeface="Times New Roman" panose="02020603050405020304" pitchFamily="18" charset="0"/>
                <a:cs typeface="Times New Roman" panose="02020603050405020304" pitchFamily="18" charset="0"/>
              </a:rPr>
              <a:t> method by using the specified action name.</a:t>
            </a:r>
          </a:p>
        </p:txBody>
      </p:sp>
      <p:sp>
        <p:nvSpPr>
          <p:cNvPr id="4" name="Slide Number Placeholder 3"/>
          <p:cNvSpPr>
            <a:spLocks noGrp="1"/>
          </p:cNvSpPr>
          <p:nvPr>
            <p:ph type="sldNum" sz="quarter" idx="5"/>
          </p:nvPr>
        </p:nvSpPr>
        <p:spPr/>
        <p:txBody>
          <a:bodyPr/>
          <a:lstStyle/>
          <a:p>
            <a:fld id="{6E857FAC-F8A4-4C1D-B835-908594F76276}" type="slidenum">
              <a:rPr lang="en-US" smtClean="0"/>
              <a:t>15</a:t>
            </a:fld>
            <a:endParaRPr lang="en-US"/>
          </a:p>
        </p:txBody>
      </p:sp>
      <p:sp>
        <p:nvSpPr>
          <p:cNvPr id="5" name="Rectangle 4">
            <a:extLst>
              <a:ext uri="{FF2B5EF4-FFF2-40B4-BE49-F238E27FC236}">
                <a16:creationId xmlns:a16="http://schemas.microsoft.com/office/drawing/2014/main" id="{ACE77973-23E7-46EB-AB56-BEC61A2D05D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8AD874E-40B2-4A6D-BC4C-9DF0E510C34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496106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the code sample on the slide to explain how methods are mapped to actions.</a:t>
            </a:r>
          </a:p>
        </p:txBody>
      </p:sp>
      <p:sp>
        <p:nvSpPr>
          <p:cNvPr id="4" name="Slide Number Placeholder 3"/>
          <p:cNvSpPr>
            <a:spLocks noGrp="1"/>
          </p:cNvSpPr>
          <p:nvPr>
            <p:ph type="sldNum" sz="quarter" idx="5"/>
          </p:nvPr>
        </p:nvSpPr>
        <p:spPr/>
        <p:txBody>
          <a:bodyPr/>
          <a:lstStyle/>
          <a:p>
            <a:fld id="{6E857FAC-F8A4-4C1D-B835-908594F76276}" type="slidenum">
              <a:rPr lang="en-US" smtClean="0"/>
              <a:t>16</a:t>
            </a:fld>
            <a:endParaRPr lang="en-US"/>
          </a:p>
        </p:txBody>
      </p:sp>
      <p:sp>
        <p:nvSpPr>
          <p:cNvPr id="5" name="Rectangle 4">
            <a:extLst>
              <a:ext uri="{FF2B5EF4-FFF2-40B4-BE49-F238E27FC236}">
                <a16:creationId xmlns:a16="http://schemas.microsoft.com/office/drawing/2014/main" id="{5040AA69-81F9-4A2D-9AF9-0FBE9812459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DA96DEB-ACAF-41CC-9525-5AC192C2F0B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62769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Explain the default behavior of parameter binding in ASP.NET Core Web API:</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Simple types are mapped from the request's URI.</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Complex types are mapped from the HTTP message body.</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17</a:t>
            </a:fld>
            <a:endParaRPr lang="en-US"/>
          </a:p>
        </p:txBody>
      </p:sp>
      <p:sp>
        <p:nvSpPr>
          <p:cNvPr id="5" name="Rectangle 4">
            <a:extLst>
              <a:ext uri="{FF2B5EF4-FFF2-40B4-BE49-F238E27FC236}">
                <a16:creationId xmlns:a16="http://schemas.microsoft.com/office/drawing/2014/main" id="{59692654-F497-405F-BA5F-EDF84DB03CF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DE4A758-9758-4F21-A38F-B7E0514A6FA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12193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the code in the slide, a </a:t>
            </a: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complex type is mapped from the HTTP message body. Mention that there is no need to use the </a:t>
            </a:r>
            <a:r>
              <a:rPr lang="en-US" sz="1000" b="1">
                <a:latin typeface="Arial" panose="020B0604020202020204" pitchFamily="34" charset="0"/>
                <a:ea typeface="Calibri" panose="020F0502020204030204" pitchFamily="34" charset="0"/>
                <a:cs typeface="Times New Roman" panose="02020603050405020304" pitchFamily="18" charset="0"/>
              </a:rPr>
              <a:t>FromBody</a:t>
            </a: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 attribute since the controller is annotated with the </a:t>
            </a:r>
            <a:r>
              <a:rPr lang="en-US" sz="1000" b="1">
                <a:latin typeface="Arial" panose="020B0604020202020204" pitchFamily="34" charset="0"/>
                <a:ea typeface="Calibri" panose="020F0502020204030204" pitchFamily="34" charset="0"/>
                <a:cs typeface="Times New Roman" panose="02020603050405020304" pitchFamily="18" charset="0"/>
              </a:rPr>
              <a:t>ApiController</a:t>
            </a: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 attribute.  </a:t>
            </a: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E857FAC-F8A4-4C1D-B835-908594F76276}" type="slidenum">
              <a:rPr lang="en-US" smtClean="0"/>
              <a:t>18</a:t>
            </a:fld>
            <a:endParaRPr lang="en-US"/>
          </a:p>
        </p:txBody>
      </p:sp>
      <p:sp>
        <p:nvSpPr>
          <p:cNvPr id="5" name="Rectangle 4">
            <a:extLst>
              <a:ext uri="{FF2B5EF4-FFF2-40B4-BE49-F238E27FC236}">
                <a16:creationId xmlns:a16="http://schemas.microsoft.com/office/drawing/2014/main" id="{FF740F89-33A2-447E-AD4C-1BDED8D3C97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9C644CA-1058-4EB6-A64A-FA6B70D25FE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361422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panose="020B0604020202020204" pitchFamily="34" charset="0"/>
                <a:ea typeface="Times New Roman" panose="02020603050405020304" pitchFamily="18" charset="0"/>
                <a:cs typeface="Times New Roman" panose="02020603050405020304" pitchFamily="18" charset="0"/>
              </a:rPr>
              <a:t>Explain that sometimes you need to control response messages, for example to provide a 404 (not found) status code.</a:t>
            </a:r>
          </a:p>
        </p:txBody>
      </p:sp>
      <p:sp>
        <p:nvSpPr>
          <p:cNvPr id="4" name="Slide Number Placeholder 3"/>
          <p:cNvSpPr>
            <a:spLocks noGrp="1"/>
          </p:cNvSpPr>
          <p:nvPr>
            <p:ph type="sldNum" sz="quarter" idx="5"/>
          </p:nvPr>
        </p:nvSpPr>
        <p:spPr/>
        <p:txBody>
          <a:bodyPr/>
          <a:lstStyle/>
          <a:p>
            <a:fld id="{6E857FAC-F8A4-4C1D-B835-908594F76276}" type="slidenum">
              <a:rPr lang="en-US" smtClean="0"/>
              <a:t>19</a:t>
            </a:fld>
            <a:endParaRPr lang="en-US"/>
          </a:p>
        </p:txBody>
      </p:sp>
      <p:sp>
        <p:nvSpPr>
          <p:cNvPr id="5" name="Rectangle 4">
            <a:extLst>
              <a:ext uri="{FF2B5EF4-FFF2-40B4-BE49-F238E27FC236}">
                <a16:creationId xmlns:a16="http://schemas.microsoft.com/office/drawing/2014/main" id="{6A1491A9-B4DD-469D-A687-4B38BA944DC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CED3EE3-06FD-43DF-8512-58DA764EFEB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188679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first two lessons introduce Web API. After completing these lessons, the students should have a good understanding of how to develop a Web API. The third lesson explains how to call a Web API from server-side code and jQuery. Before proceeding to the third lesson, it is important to verify that the students have a complete understanding of the concepts covered in the first two lessons.</a:t>
            </a:r>
          </a:p>
        </p:txBody>
      </p:sp>
      <p:sp>
        <p:nvSpPr>
          <p:cNvPr id="4" name="Slide Number Placeholder 3"/>
          <p:cNvSpPr>
            <a:spLocks noGrp="1"/>
          </p:cNvSpPr>
          <p:nvPr>
            <p:ph type="sldNum" sz="quarter" idx="5"/>
          </p:nvPr>
        </p:nvSpPr>
        <p:spPr/>
        <p:txBody>
          <a:bodyPr/>
          <a:lstStyle/>
          <a:p>
            <a:fld id="{6E857FAC-F8A4-4C1D-B835-908594F76276}" type="slidenum">
              <a:rPr lang="en-US" smtClean="0"/>
              <a:t>2</a:t>
            </a:fld>
            <a:endParaRPr lang="en-US"/>
          </a:p>
        </p:txBody>
      </p:sp>
      <p:sp>
        <p:nvSpPr>
          <p:cNvPr id="5" name="Rectangle 4">
            <a:extLst>
              <a:ext uri="{FF2B5EF4-FFF2-40B4-BE49-F238E27FC236}">
                <a16:creationId xmlns:a16="http://schemas.microsoft.com/office/drawing/2014/main" id="{089A4F65-DBC2-40CE-9DCD-2F453E6D94D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5BB3401-570D-4B72-AA41-A59D402FF72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683303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code in this slide is equivalent to the code in the previous slide.</a:t>
            </a:r>
          </a:p>
        </p:txBody>
      </p:sp>
      <p:sp>
        <p:nvSpPr>
          <p:cNvPr id="4" name="Slide Number Placeholder 3"/>
          <p:cNvSpPr>
            <a:spLocks noGrp="1"/>
          </p:cNvSpPr>
          <p:nvPr>
            <p:ph type="sldNum" sz="quarter" idx="5"/>
          </p:nvPr>
        </p:nvSpPr>
        <p:spPr/>
        <p:txBody>
          <a:bodyPr/>
          <a:lstStyle/>
          <a:p>
            <a:fld id="{6E857FAC-F8A4-4C1D-B835-908594F76276}" type="slidenum">
              <a:rPr lang="en-US" smtClean="0"/>
              <a:t>20</a:t>
            </a:fld>
            <a:endParaRPr lang="en-US"/>
          </a:p>
        </p:txBody>
      </p:sp>
      <p:sp>
        <p:nvSpPr>
          <p:cNvPr id="5" name="Rectangle 4">
            <a:extLst>
              <a:ext uri="{FF2B5EF4-FFF2-40B4-BE49-F238E27FC236}">
                <a16:creationId xmlns:a16="http://schemas.microsoft.com/office/drawing/2014/main" id="{5FEC3C10-8FAD-48BB-BD9B-9641C060FC6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AB1075FD-67AB-4D3A-BFA3-9EC0ABA174B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845766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need to support content negotiation when developing HTTP-based services vs. fixed serialization used by frameworks such as WCF. Explain the role of formatters as a mechanism for content negotiation.</a:t>
            </a:r>
          </a:p>
        </p:txBody>
      </p:sp>
      <p:sp>
        <p:nvSpPr>
          <p:cNvPr id="4" name="Slide Number Placeholder 3"/>
          <p:cNvSpPr>
            <a:spLocks noGrp="1"/>
          </p:cNvSpPr>
          <p:nvPr>
            <p:ph type="sldNum" sz="quarter" idx="5"/>
          </p:nvPr>
        </p:nvSpPr>
        <p:spPr/>
        <p:txBody>
          <a:bodyPr/>
          <a:lstStyle/>
          <a:p>
            <a:fld id="{6E857FAC-F8A4-4C1D-B835-908594F76276}" type="slidenum">
              <a:rPr lang="en-US" smtClean="0"/>
              <a:t>21</a:t>
            </a:fld>
            <a:endParaRPr lang="en-US"/>
          </a:p>
        </p:txBody>
      </p:sp>
      <p:sp>
        <p:nvSpPr>
          <p:cNvPr id="5" name="Rectangle 4">
            <a:extLst>
              <a:ext uri="{FF2B5EF4-FFF2-40B4-BE49-F238E27FC236}">
                <a16:creationId xmlns:a16="http://schemas.microsoft.com/office/drawing/2014/main" id="{8FD8010D-83D3-4612-97F7-9108680F552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3598EEF7-9589-4A57-A24E-062DF2A1624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65307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for this demo is not based on a vanilla template because it was prepared specifically for this demo. The starter solution already contains a model that will not be changed during the demonstration, and a </a:t>
            </a:r>
            <a:r>
              <a:rPr lang="en-US" sz="1000" b="1" dirty="0" err="1">
                <a:latin typeface="Arial" panose="020B0604020202020204" pitchFamily="34" charset="0"/>
                <a:ea typeface="Calibri" panose="020F0502020204030204" pitchFamily="34" charset="0"/>
                <a:cs typeface="Times New Roman" panose="02020603050405020304" pitchFamily="18" charset="0"/>
              </a:rPr>
              <a:t>launchSettings.json</a:t>
            </a:r>
            <a:r>
              <a:rPr lang="en-US" sz="1000" dirty="0">
                <a:latin typeface="Arial" panose="020B0604020202020204" pitchFamily="34" charset="0"/>
                <a:ea typeface="Calibri" panose="020F0502020204030204" pitchFamily="34" charset="0"/>
                <a:cs typeface="Times New Roman" panose="02020603050405020304" pitchFamily="18" charset="0"/>
              </a:rPr>
              <a:t> file that will be changed during the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section “Demonstration: </a:t>
            </a:r>
            <a:r>
              <a:rPr lang="en-US" sz="1000" dirty="0">
                <a:latin typeface="Arial" panose="020B0604020202020204" pitchFamily="34" charset="0"/>
                <a:ea typeface="Calibri" panose="020F0502020204030204" pitchFamily="34" charset="0"/>
                <a:cs typeface="Times New Roman" panose="02020603050405020304" pitchFamily="18" charset="0"/>
              </a:rPr>
              <a:t>How to Develop a Web API</a:t>
            </a:r>
            <a:r>
              <a:rPr lang="en-US" sz="1000" dirty="0">
                <a:latin typeface="Arial" panose="020B0604020202020204" pitchFamily="34" charset="0"/>
                <a:ea typeface="Calibri" panose="020F0502020204030204" pitchFamily="34" charset="0"/>
                <a:cs typeface="Segoe UI" panose="020B0502040204020203" pitchFamily="34" charset="0"/>
              </a:rPr>
              <a:t>“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https://github.com/MicrosoftLearning/20486D-DevelopingASPNETMVCWebApplications/blob/master/Instructions/20486D_MOD13_DEMO.md#demonstration-how-to-develop-a-web-api</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22</a:t>
            </a:fld>
            <a:endParaRPr lang="en-US"/>
          </a:p>
        </p:txBody>
      </p:sp>
      <p:sp>
        <p:nvSpPr>
          <p:cNvPr id="5" name="Rectangle 4">
            <a:extLst>
              <a:ext uri="{FF2B5EF4-FFF2-40B4-BE49-F238E27FC236}">
                <a16:creationId xmlns:a16="http://schemas.microsoft.com/office/drawing/2014/main" id="{522CFADC-367E-4FE0-B55E-958E6E8207E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F3C4912F-33D7-4A3C-8E72-FEC07465F95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393887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case students are familiar with WCF, mention the differences of calling a Web API to calling a WCF service.</a:t>
            </a:r>
          </a:p>
        </p:txBody>
      </p:sp>
      <p:sp>
        <p:nvSpPr>
          <p:cNvPr id="4" name="Slide Number Placeholder 3"/>
          <p:cNvSpPr>
            <a:spLocks noGrp="1"/>
          </p:cNvSpPr>
          <p:nvPr>
            <p:ph type="sldNum" sz="quarter" idx="5"/>
          </p:nvPr>
        </p:nvSpPr>
        <p:spPr/>
        <p:txBody>
          <a:bodyPr/>
          <a:lstStyle/>
          <a:p>
            <a:fld id="{6E857FAC-F8A4-4C1D-B835-908594F76276}" type="slidenum">
              <a:rPr lang="en-US" smtClean="0"/>
              <a:t>23</a:t>
            </a:fld>
            <a:endParaRPr lang="en-US"/>
          </a:p>
        </p:txBody>
      </p:sp>
      <p:sp>
        <p:nvSpPr>
          <p:cNvPr id="5" name="Rectangle 4">
            <a:extLst>
              <a:ext uri="{FF2B5EF4-FFF2-40B4-BE49-F238E27FC236}">
                <a16:creationId xmlns:a16="http://schemas.microsoft.com/office/drawing/2014/main" id="{D241D798-5639-4453-B145-F2A4224EFDF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483676D8-E8AD-45C9-BA45-CCD6B349840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493374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describe how </a:t>
            </a:r>
            <a:r>
              <a:rPr lang="en-US" sz="1000" b="1">
                <a:latin typeface="Arial" panose="020B0604020202020204" pitchFamily="34" charset="0"/>
                <a:ea typeface="Calibri" panose="020F0502020204030204" pitchFamily="34" charset="0"/>
                <a:cs typeface="Times New Roman" panose="02020603050405020304" pitchFamily="18" charset="0"/>
              </a:rPr>
              <a:t>JSON.stringify</a:t>
            </a:r>
            <a:r>
              <a:rPr lang="en-US" sz="1000">
                <a:latin typeface="Arial" panose="020B0604020202020204" pitchFamily="34" charset="0"/>
                <a:ea typeface="Calibri" panose="020F0502020204030204" pitchFamily="34" charset="0"/>
                <a:cs typeface="Times New Roman" panose="02020603050405020304" pitchFamily="18" charset="0"/>
              </a:rPr>
              <a:t> serializes objects and removes the need for the developer to construct content by themselves.</a:t>
            </a:r>
          </a:p>
        </p:txBody>
      </p:sp>
      <p:sp>
        <p:nvSpPr>
          <p:cNvPr id="4" name="Slide Number Placeholder 3"/>
          <p:cNvSpPr>
            <a:spLocks noGrp="1"/>
          </p:cNvSpPr>
          <p:nvPr>
            <p:ph type="sldNum" sz="quarter" idx="5"/>
          </p:nvPr>
        </p:nvSpPr>
        <p:spPr/>
        <p:txBody>
          <a:bodyPr/>
          <a:lstStyle/>
          <a:p>
            <a:fld id="{6E857FAC-F8A4-4C1D-B835-908594F76276}" type="slidenum">
              <a:rPr lang="en-US" smtClean="0"/>
              <a:t>24</a:t>
            </a:fld>
            <a:endParaRPr lang="en-US"/>
          </a:p>
        </p:txBody>
      </p:sp>
      <p:sp>
        <p:nvSpPr>
          <p:cNvPr id="5" name="Rectangle 4">
            <a:extLst>
              <a:ext uri="{FF2B5EF4-FFF2-40B4-BE49-F238E27FC236}">
                <a16:creationId xmlns:a16="http://schemas.microsoft.com/office/drawing/2014/main" id="{2EFD354C-5A54-4450-B4AE-914D559F70B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3B6A3637-72BD-4417-A195-8DB15353C7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17163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this additional slide to explain how to use the </a:t>
            </a:r>
            <a:r>
              <a:rPr lang="en-US" sz="1000" b="1">
                <a:latin typeface="Arial" panose="020B0604020202020204" pitchFamily="34" charset="0"/>
                <a:ea typeface="Calibri" panose="020F0502020204030204" pitchFamily="34" charset="0"/>
                <a:cs typeface="Times New Roman" panose="02020603050405020304" pitchFamily="18" charset="0"/>
              </a:rPr>
              <a:t>ajax</a:t>
            </a:r>
            <a:r>
              <a:rPr lang="en-US" sz="1000">
                <a:latin typeface="Arial" panose="020B0604020202020204" pitchFamily="34" charset="0"/>
                <a:ea typeface="Calibri" panose="020F0502020204030204" pitchFamily="34" charset="0"/>
                <a:cs typeface="Times New Roman" panose="02020603050405020304" pitchFamily="18" charset="0"/>
              </a:rPr>
              <a:t> method of jQuery to call the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Times New Roman" panose="02020603050405020304" pitchFamily="18" charset="0"/>
              </a:rPr>
              <a:t> method of a Web API.</a:t>
            </a:r>
          </a:p>
        </p:txBody>
      </p:sp>
      <p:sp>
        <p:nvSpPr>
          <p:cNvPr id="4" name="Slide Number Placeholder 3"/>
          <p:cNvSpPr>
            <a:spLocks noGrp="1"/>
          </p:cNvSpPr>
          <p:nvPr>
            <p:ph type="sldNum" sz="quarter" idx="5"/>
          </p:nvPr>
        </p:nvSpPr>
        <p:spPr/>
        <p:txBody>
          <a:bodyPr/>
          <a:lstStyle/>
          <a:p>
            <a:fld id="{6E857FAC-F8A4-4C1D-B835-908594F76276}" type="slidenum">
              <a:rPr lang="en-US" smtClean="0"/>
              <a:t>25</a:t>
            </a:fld>
            <a:endParaRPr lang="en-US"/>
          </a:p>
        </p:txBody>
      </p:sp>
      <p:sp>
        <p:nvSpPr>
          <p:cNvPr id="5" name="Rectangle 4">
            <a:extLst>
              <a:ext uri="{FF2B5EF4-FFF2-40B4-BE49-F238E27FC236}">
                <a16:creationId xmlns:a16="http://schemas.microsoft.com/office/drawing/2014/main" id="{2D529DF8-76D5-44BE-8359-FC483C983D0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EB535ED2-2BB2-47BC-95CE-CA416EAD947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363642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this additional slide to explain how to use the </a:t>
            </a:r>
            <a:r>
              <a:rPr lang="en-US" sz="1000" b="1">
                <a:latin typeface="Arial" panose="020B0604020202020204" pitchFamily="34" charset="0"/>
                <a:ea typeface="Calibri" panose="020F0502020204030204" pitchFamily="34" charset="0"/>
                <a:cs typeface="Times New Roman" panose="02020603050405020304" pitchFamily="18" charset="0"/>
              </a:rPr>
              <a:t>ajax</a:t>
            </a:r>
            <a:r>
              <a:rPr lang="en-US" sz="1000">
                <a:latin typeface="Arial" panose="020B0604020202020204" pitchFamily="34" charset="0"/>
                <a:ea typeface="Calibri" panose="020F0502020204030204" pitchFamily="34" charset="0"/>
                <a:cs typeface="Times New Roman" panose="02020603050405020304" pitchFamily="18" charset="0"/>
              </a:rPr>
              <a:t> method of jQuery to call the </a:t>
            </a:r>
            <a:r>
              <a:rPr lang="en-US" sz="1000" b="1">
                <a:latin typeface="Arial" panose="020B0604020202020204" pitchFamily="34" charset="0"/>
                <a:ea typeface="Calibri" panose="020F0502020204030204" pitchFamily="34" charset="0"/>
                <a:cs typeface="Times New Roman" panose="02020603050405020304" pitchFamily="18" charset="0"/>
              </a:rPr>
              <a:t>Post</a:t>
            </a:r>
            <a:r>
              <a:rPr lang="en-US" sz="1000">
                <a:latin typeface="Arial" panose="020B0604020202020204" pitchFamily="34" charset="0"/>
                <a:ea typeface="Calibri" panose="020F0502020204030204" pitchFamily="34" charset="0"/>
                <a:cs typeface="Times New Roman" panose="02020603050405020304" pitchFamily="18" charset="0"/>
              </a:rPr>
              <a:t> method of a Web API.</a:t>
            </a:r>
          </a:p>
        </p:txBody>
      </p:sp>
      <p:sp>
        <p:nvSpPr>
          <p:cNvPr id="4" name="Slide Number Placeholder 3"/>
          <p:cNvSpPr>
            <a:spLocks noGrp="1"/>
          </p:cNvSpPr>
          <p:nvPr>
            <p:ph type="sldNum" sz="quarter" idx="5"/>
          </p:nvPr>
        </p:nvSpPr>
        <p:spPr/>
        <p:txBody>
          <a:bodyPr/>
          <a:lstStyle/>
          <a:p>
            <a:fld id="{6E857FAC-F8A4-4C1D-B835-908594F76276}" type="slidenum">
              <a:rPr lang="en-US" smtClean="0"/>
              <a:t>26</a:t>
            </a:fld>
            <a:endParaRPr lang="en-US"/>
          </a:p>
        </p:txBody>
      </p:sp>
      <p:sp>
        <p:nvSpPr>
          <p:cNvPr id="5" name="Rectangle 4">
            <a:extLst>
              <a:ext uri="{FF2B5EF4-FFF2-40B4-BE49-F238E27FC236}">
                <a16:creationId xmlns:a16="http://schemas.microsoft.com/office/drawing/2014/main" id="{2491B16D-17E7-4630-A2B9-6A4B38F0EC1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670885AA-3897-48BD-9F81-F4C98BA5692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673843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for this demo is not based on a vanilla template because it was prepared specifically for this demo. The starter solution already contains an MVC controller that will not be changed during the demonstration. You will add a Web API controller with Get and Post methods. You will then write jQuery code to call the Get and Post Web API methods.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section “Demonstration: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How to Call Web APIs by Using jQuery Code” on the following page</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https://github.com/MicrosoftLearning/20486D-DevelopingASPNETMVCWebApplications/blob/master/Instructions/20486D_MOD13_DEMO.md#demonstration-how-to-call-web-apis-using-jquery-code</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27</a:t>
            </a:fld>
            <a:endParaRPr lang="en-US"/>
          </a:p>
        </p:txBody>
      </p:sp>
      <p:sp>
        <p:nvSpPr>
          <p:cNvPr id="5" name="Rectangle 4">
            <a:extLst>
              <a:ext uri="{FF2B5EF4-FFF2-40B4-BE49-F238E27FC236}">
                <a16:creationId xmlns:a16="http://schemas.microsoft.com/office/drawing/2014/main" id="{013D886B-127D-45C7-867A-591F997BCD6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1BB9463B-2AF3-418C-9DD2-DC349B13D4B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298570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to the students that the </a:t>
            </a:r>
            <a:r>
              <a:rPr lang="en-US" sz="1000" b="1">
                <a:latin typeface="Arial" panose="020B0604020202020204" pitchFamily="34" charset="0"/>
                <a:ea typeface="Calibri" panose="020F0502020204030204" pitchFamily="34" charset="0"/>
                <a:cs typeface="Times New Roman" panose="02020603050405020304" pitchFamily="18" charset="0"/>
              </a:rPr>
              <a:t>HttpClient</a:t>
            </a:r>
            <a:r>
              <a:rPr lang="en-US" sz="1000">
                <a:latin typeface="Arial" panose="020B0604020202020204" pitchFamily="34" charset="0"/>
                <a:ea typeface="Calibri" panose="020F0502020204030204" pitchFamily="34" charset="0"/>
                <a:cs typeface="Times New Roman" panose="02020603050405020304" pitchFamily="18" charset="0"/>
              </a:rPr>
              <a:t> provides an API for consuming HTTP services. Explain that unlike the older </a:t>
            </a:r>
            <a:r>
              <a:rPr lang="en-US" sz="1000" b="1">
                <a:latin typeface="Arial" panose="020B0604020202020204" pitchFamily="34" charset="0"/>
                <a:ea typeface="Calibri" panose="020F0502020204030204" pitchFamily="34" charset="0"/>
                <a:cs typeface="Times New Roman" panose="02020603050405020304" pitchFamily="18" charset="0"/>
              </a:rPr>
              <a:t>WebClient</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HttpWebRequest</a:t>
            </a:r>
            <a:r>
              <a:rPr lang="en-US" sz="1000">
                <a:latin typeface="Arial" panose="020B0604020202020204" pitchFamily="34" charset="0"/>
                <a:ea typeface="Calibri" panose="020F0502020204030204" pitchFamily="34" charset="0"/>
                <a:cs typeface="Times New Roman" panose="02020603050405020304" pitchFamily="18" charset="0"/>
              </a:rPr>
              <a:t> classes, </a:t>
            </a:r>
            <a:r>
              <a:rPr lang="en-US" sz="1000" b="1">
                <a:latin typeface="Arial" panose="020B0604020202020204" pitchFamily="34" charset="0"/>
                <a:ea typeface="Calibri" panose="020F0502020204030204" pitchFamily="34" charset="0"/>
                <a:cs typeface="Times New Roman" panose="02020603050405020304" pitchFamily="18" charset="0"/>
              </a:rPr>
              <a:t>HttpClient</a:t>
            </a:r>
            <a:r>
              <a:rPr lang="en-US" sz="1000">
                <a:latin typeface="Arial" panose="020B0604020202020204" pitchFamily="34" charset="0"/>
                <a:ea typeface="Calibri" panose="020F0502020204030204" pitchFamily="34" charset="0"/>
                <a:cs typeface="Times New Roman" panose="02020603050405020304" pitchFamily="18" charset="0"/>
              </a:rPr>
              <a:t> automatically supports JSON and XML content without requiring the developer to serialize and deserialize messages manually.</a:t>
            </a:r>
          </a:p>
        </p:txBody>
      </p:sp>
      <p:sp>
        <p:nvSpPr>
          <p:cNvPr id="4" name="Slide Number Placeholder 3"/>
          <p:cNvSpPr>
            <a:spLocks noGrp="1"/>
          </p:cNvSpPr>
          <p:nvPr>
            <p:ph type="sldNum" sz="quarter" idx="5"/>
          </p:nvPr>
        </p:nvSpPr>
        <p:spPr/>
        <p:txBody>
          <a:bodyPr/>
          <a:lstStyle/>
          <a:p>
            <a:fld id="{6E857FAC-F8A4-4C1D-B835-908594F76276}" type="slidenum">
              <a:rPr lang="en-US" smtClean="0"/>
              <a:t>28</a:t>
            </a:fld>
            <a:endParaRPr lang="en-US"/>
          </a:p>
        </p:txBody>
      </p:sp>
      <p:sp>
        <p:nvSpPr>
          <p:cNvPr id="5" name="Rectangle 4">
            <a:extLst>
              <a:ext uri="{FF2B5EF4-FFF2-40B4-BE49-F238E27FC236}">
                <a16:creationId xmlns:a16="http://schemas.microsoft.com/office/drawing/2014/main" id="{E61809F0-C193-4136-9FDC-52E774A0E9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13C6BD70-6497-4538-82AD-D85CA24FBB6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57868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the declaration of the complex object should be in both the client and the server as opposed to WCF in which the declaration of the complex object was just on the server side.</a:t>
            </a:r>
          </a:p>
        </p:txBody>
      </p:sp>
      <p:sp>
        <p:nvSpPr>
          <p:cNvPr id="4" name="Slide Number Placeholder 3"/>
          <p:cNvSpPr>
            <a:spLocks noGrp="1"/>
          </p:cNvSpPr>
          <p:nvPr>
            <p:ph type="sldNum" sz="quarter" idx="5"/>
          </p:nvPr>
        </p:nvSpPr>
        <p:spPr/>
        <p:txBody>
          <a:bodyPr/>
          <a:lstStyle/>
          <a:p>
            <a:fld id="{6E857FAC-F8A4-4C1D-B835-908594F76276}" type="slidenum">
              <a:rPr lang="en-US" smtClean="0"/>
              <a:t>29</a:t>
            </a:fld>
            <a:endParaRPr lang="en-US"/>
          </a:p>
        </p:txBody>
      </p:sp>
      <p:sp>
        <p:nvSpPr>
          <p:cNvPr id="5" name="Rectangle 4">
            <a:extLst>
              <a:ext uri="{FF2B5EF4-FFF2-40B4-BE49-F238E27FC236}">
                <a16:creationId xmlns:a16="http://schemas.microsoft.com/office/drawing/2014/main" id="{F4E750AB-1720-4BFF-AB5F-19BC0AC14D3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66E14FCD-BF94-4C2D-9A1C-AABC1418829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69819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 have students who are familiar with Windows Communication Foundation (WCF), you might want to compare Web API with WCF.</a:t>
            </a:r>
          </a:p>
        </p:txBody>
      </p:sp>
      <p:sp>
        <p:nvSpPr>
          <p:cNvPr id="4" name="Slide Number Placeholder 3"/>
          <p:cNvSpPr>
            <a:spLocks noGrp="1"/>
          </p:cNvSpPr>
          <p:nvPr>
            <p:ph type="sldNum" sz="quarter" idx="5"/>
          </p:nvPr>
        </p:nvSpPr>
        <p:spPr/>
        <p:txBody>
          <a:bodyPr/>
          <a:lstStyle/>
          <a:p>
            <a:fld id="{6E857FAC-F8A4-4C1D-B835-908594F76276}" type="slidenum">
              <a:rPr lang="en-US" smtClean="0"/>
              <a:t>3</a:t>
            </a:fld>
            <a:endParaRPr lang="en-US"/>
          </a:p>
        </p:txBody>
      </p:sp>
      <p:sp>
        <p:nvSpPr>
          <p:cNvPr id="5" name="Rectangle 4">
            <a:extLst>
              <a:ext uri="{FF2B5EF4-FFF2-40B4-BE49-F238E27FC236}">
                <a16:creationId xmlns:a16="http://schemas.microsoft.com/office/drawing/2014/main" id="{7F4464C1-28BB-4C8B-956E-3428A03A65C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A9DBF49-80A6-49DF-AEED-0768410AF15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710478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in the code on the slide, the </a:t>
            </a:r>
            <a:r>
              <a:rPr lang="en-US" sz="1000" b="1">
                <a:latin typeface="Arial" panose="020B0604020202020204" pitchFamily="34" charset="0"/>
                <a:ea typeface="Calibri" panose="020F0502020204030204" pitchFamily="34" charset="0"/>
                <a:cs typeface="Times New Roman" panose="02020603050405020304" pitchFamily="18" charset="0"/>
              </a:rPr>
              <a:t>ReadAsAsync</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method is used to deserialize the response to an instance of type </a:t>
            </a:r>
            <a:r>
              <a:rPr lang="en-US" sz="1000" b="1">
                <a:latin typeface="Arial" panose="020B0604020202020204" pitchFamily="34" charset="0"/>
                <a:ea typeface="Calibri" panose="020F0502020204030204" pitchFamily="34" charset="0"/>
                <a:cs typeface="Times New Roman" panose="02020603050405020304" pitchFamily="18" charset="0"/>
              </a:rPr>
              <a:t>Person</a:t>
            </a:r>
            <a:r>
              <a:rPr lang="en-US" sz="100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6E857FAC-F8A4-4C1D-B835-908594F76276}" type="slidenum">
              <a:rPr lang="en-US" smtClean="0"/>
              <a:t>30</a:t>
            </a:fld>
            <a:endParaRPr lang="en-US"/>
          </a:p>
        </p:txBody>
      </p:sp>
      <p:sp>
        <p:nvSpPr>
          <p:cNvPr id="5" name="Rectangle 4">
            <a:extLst>
              <a:ext uri="{FF2B5EF4-FFF2-40B4-BE49-F238E27FC236}">
                <a16:creationId xmlns:a16="http://schemas.microsoft.com/office/drawing/2014/main" id="{D141CB7B-1FFE-448E-ABD1-E52EE6A73B8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45144FCC-C69E-4C92-84CA-BDE77264756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016595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in the code on the slide, the </a:t>
            </a:r>
            <a:r>
              <a:rPr lang="en-US" sz="1000" b="1">
                <a:latin typeface="Arial" panose="020B0604020202020204" pitchFamily="34" charset="0"/>
                <a:ea typeface="Calibri" panose="020F0502020204030204" pitchFamily="34" charset="0"/>
                <a:cs typeface="Times New Roman" panose="02020603050405020304" pitchFamily="18" charset="0"/>
              </a:rPr>
              <a:t>PostAsJsonAsync</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method is used to serialize the parameter of type </a:t>
            </a:r>
            <a:r>
              <a:rPr lang="en-US" sz="1000" b="1">
                <a:latin typeface="Arial" panose="020B0604020202020204" pitchFamily="34" charset="0"/>
                <a:ea typeface="Calibri" panose="020F0502020204030204" pitchFamily="34" charset="0"/>
                <a:cs typeface="Times New Roman" panose="02020603050405020304" pitchFamily="18" charset="0"/>
              </a:rPr>
              <a:t>Entry</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to a JSON format.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31</a:t>
            </a:fld>
            <a:endParaRPr lang="en-US"/>
          </a:p>
        </p:txBody>
      </p:sp>
      <p:sp>
        <p:nvSpPr>
          <p:cNvPr id="5" name="Rectangle 4">
            <a:extLst>
              <a:ext uri="{FF2B5EF4-FFF2-40B4-BE49-F238E27FC236}">
                <a16:creationId xmlns:a16="http://schemas.microsoft.com/office/drawing/2014/main" id="{2E06548F-AA50-4755-B652-04151013B56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E2479F05-508C-4205-876E-92B47122CFC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727112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contains two projects: </a:t>
            </a:r>
            <a:r>
              <a:rPr lang="en-US" sz="1000" b="1" dirty="0" err="1">
                <a:latin typeface="Arial" panose="020B0604020202020204" pitchFamily="34" charset="0"/>
                <a:ea typeface="Calibri" panose="020F0502020204030204" pitchFamily="34" charset="0"/>
                <a:cs typeface="Times New Roman" panose="02020603050405020304" pitchFamily="18" charset="0"/>
              </a:rPr>
              <a:t>ServerSide</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err="1">
                <a:latin typeface="Arial" panose="020B0604020202020204" pitchFamily="34" charset="0"/>
                <a:ea typeface="Calibri" panose="020F0502020204030204" pitchFamily="34" charset="0"/>
                <a:cs typeface="Times New Roman" panose="02020603050405020304" pitchFamily="18" charset="0"/>
              </a:rPr>
              <a:t>ClientSide</a:t>
            </a:r>
            <a:r>
              <a:rPr lang="en-US" sz="1000" dirty="0">
                <a:latin typeface="Arial" panose="020B0604020202020204" pitchFamily="34" charset="0"/>
                <a:ea typeface="Calibri" panose="020F0502020204030204" pitchFamily="34" charset="0"/>
                <a:cs typeface="Times New Roman" panose="02020603050405020304" pitchFamily="18" charset="0"/>
              </a:rPr>
              <a:t>. The </a:t>
            </a:r>
            <a:r>
              <a:rPr lang="en-US" sz="1000" b="1" dirty="0" err="1">
                <a:latin typeface="Arial" panose="020B0604020202020204" pitchFamily="34" charset="0"/>
                <a:ea typeface="Calibri" panose="020F0502020204030204" pitchFamily="34" charset="0"/>
                <a:cs typeface="Times New Roman" panose="02020603050405020304" pitchFamily="18" charset="0"/>
              </a:rPr>
              <a:t>ServerSide</a:t>
            </a:r>
            <a:r>
              <a:rPr lang="en-US" sz="1000" dirty="0">
                <a:latin typeface="Arial" panose="020B0604020202020204" pitchFamily="34" charset="0"/>
                <a:ea typeface="Calibri" panose="020F0502020204030204" pitchFamily="34" charset="0"/>
                <a:cs typeface="Times New Roman" panose="02020603050405020304" pitchFamily="18" charset="0"/>
              </a:rPr>
              <a:t> project represents the Web API and you won’t change it during the demonstration. During the demonstration, you will change the </a:t>
            </a:r>
            <a:r>
              <a:rPr lang="en-US" sz="1000" b="1" dirty="0" err="1">
                <a:latin typeface="Arial" panose="020B0604020202020204" pitchFamily="34" charset="0"/>
                <a:ea typeface="Calibri" panose="020F0502020204030204" pitchFamily="34" charset="0"/>
                <a:cs typeface="Times New Roman" panose="02020603050405020304" pitchFamily="18" charset="0"/>
              </a:rPr>
              <a:t>ClientSide</a:t>
            </a:r>
            <a:r>
              <a:rPr lang="en-US" sz="1000" dirty="0">
                <a:latin typeface="Arial" panose="020B0604020202020204" pitchFamily="34" charset="0"/>
                <a:ea typeface="Calibri" panose="020F0502020204030204" pitchFamily="34" charset="0"/>
                <a:cs typeface="Times New Roman" panose="02020603050405020304" pitchFamily="18" charset="0"/>
              </a:rPr>
              <a:t> project, which will call the Web API.</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section “Demonstration: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How to Call Web APIs by Using Server-Side Code” on the following page</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https://github.com/MicrosoftLearning/20486D-DevelopingASPNETMVCWebApplications/blob/master/Instructions/20486D_MOD13_DEMO.md#demonstration-how-to-call-web-apis-using-server-side-code</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32</a:t>
            </a:fld>
            <a:endParaRPr lang="en-US"/>
          </a:p>
        </p:txBody>
      </p:sp>
      <p:sp>
        <p:nvSpPr>
          <p:cNvPr id="5" name="Rectangle 4">
            <a:extLst>
              <a:ext uri="{FF2B5EF4-FFF2-40B4-BE49-F238E27FC236}">
                <a16:creationId xmlns:a16="http://schemas.microsoft.com/office/drawing/2014/main" id="{94BA0A7C-322E-468F-9B77-1E589B1E743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F17E9CC-508E-43AA-B9AC-C5911E58BE0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229889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for this lab is not based on a vanilla template because it was prepared specifically for this lab. Briefly go over the code in the starter solution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to give the students a better idea of the context in which they are working.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3E3E3E"/>
                </a:solidFill>
                <a:latin typeface="Arial" panose="020B0604020202020204" pitchFamily="34" charset="0"/>
                <a:ea typeface="Calibri" panose="020F0502020204030204" pitchFamily="34" charset="0"/>
                <a:cs typeface="Times New Roman" panose="02020603050405020304" pitchFamily="18" charset="0"/>
              </a:rPr>
              <a:t>T</a:t>
            </a:r>
            <a:r>
              <a:rPr lang="en-US" sz="1000" dirty="0">
                <a:latin typeface="Arial" panose="020B0604020202020204" pitchFamily="34" charset="0"/>
                <a:ea typeface="Calibri" panose="020F0502020204030204" pitchFamily="34" charset="0"/>
                <a:cs typeface="Times New Roman" panose="02020603050405020304" pitchFamily="18" charset="0"/>
              </a:rPr>
              <a:t>o run the end solution of the lab you should install the packages using </a:t>
            </a:r>
            <a:r>
              <a:rPr lang="en-US" sz="1000" dirty="0" err="1">
                <a:latin typeface="Arial" panose="020B0604020202020204" pitchFamily="34" charset="0"/>
                <a:ea typeface="Calibri" panose="020F0502020204030204" pitchFamily="34" charset="0"/>
                <a:cs typeface="Times New Roman" panose="02020603050405020304" pitchFamily="18" charset="0"/>
              </a:rPr>
              <a:t>npm</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https://github.com/MicrosoftLearning/20486D-DevelopingASPNETMVCWebApplications/blob/master/Instructions/20486D_MOD13_LAB_MANUAL.md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https://github.com/MicrosoftLearning/20486D-DevelopingASPNETMVCWebApplications/blob/master/Instructions/20486D_MOD13_LAK.md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Adding Actions and Calling them by using Microsoft Edge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first add a controller and an action to a Web API application. You will then run the application and view the outcome by using Microsoft Edge. After that, you will add a controller and an action that gets a parameter. You will then run the application and view the outcome by using Microsoft Edge. Finally, you will add a Post action to the Web API application.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controller and an action to a Web API application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the application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controller and an action that gets a parameter</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the application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Post action to a Web API application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Calling a Web API by Using Server-Side Code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call the Web API you developed in the previous exercise by using the </a:t>
            </a:r>
            <a:r>
              <a:rPr lang="en-US" sz="1000" b="1" dirty="0" err="1">
                <a:latin typeface="Arial" panose="020B0604020202020204" pitchFamily="34" charset="0"/>
                <a:ea typeface="Calibri" panose="020F0502020204030204" pitchFamily="34" charset="0"/>
                <a:cs typeface="Times New Roman" panose="02020603050405020304" pitchFamily="18" charset="0"/>
              </a:rPr>
              <a:t>HttpClient</a:t>
            </a:r>
            <a:r>
              <a:rPr lang="en-US" sz="1000" dirty="0">
                <a:latin typeface="Arial" panose="020B0604020202020204" pitchFamily="34" charset="0"/>
                <a:ea typeface="Calibri" panose="020F0502020204030204" pitchFamily="34" charset="0"/>
                <a:cs typeface="Times New Roman" panose="02020603050405020304" pitchFamily="18" charset="0"/>
              </a:rPr>
              <a:t> class. To do this, you will first register the </a:t>
            </a:r>
            <a:r>
              <a:rPr lang="en-US" sz="1000" b="1" dirty="0" err="1">
                <a:latin typeface="Arial" panose="020B0604020202020204" pitchFamily="34" charset="0"/>
                <a:ea typeface="Calibri" panose="020F0502020204030204" pitchFamily="34" charset="0"/>
                <a:cs typeface="Times New Roman" panose="02020603050405020304" pitchFamily="18" charset="0"/>
              </a:rPr>
              <a:t>IHttpClientFactory</a:t>
            </a:r>
            <a:r>
              <a:rPr lang="en-US" sz="1000" dirty="0">
                <a:latin typeface="Arial" panose="020B0604020202020204" pitchFamily="34" charset="0"/>
                <a:ea typeface="Calibri" panose="020F0502020204030204" pitchFamily="34" charset="0"/>
                <a:cs typeface="Times New Roman" panose="02020603050405020304" pitchFamily="18" charset="0"/>
              </a:rPr>
              <a:t> service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Startup.cs</a:t>
            </a:r>
            <a:r>
              <a:rPr lang="en-US" sz="1000" dirty="0">
                <a:latin typeface="Arial" panose="020B0604020202020204" pitchFamily="34" charset="0"/>
                <a:ea typeface="Calibri" panose="020F0502020204030204" pitchFamily="34" charset="0"/>
                <a:cs typeface="Times New Roman" panose="02020603050405020304" pitchFamily="18" charset="0"/>
              </a:rPr>
              <a:t> file. You will then create an MVC controller and use the </a:t>
            </a:r>
            <a:r>
              <a:rPr lang="en-US" sz="1000" b="1" dirty="0" err="1">
                <a:latin typeface="Arial" panose="020B0604020202020204" pitchFamily="34" charset="0"/>
                <a:ea typeface="Calibri" panose="020F0502020204030204" pitchFamily="34" charset="0"/>
                <a:cs typeface="Times New Roman" panose="02020603050405020304" pitchFamily="18" charset="0"/>
              </a:rPr>
              <a:t>HttpClient</a:t>
            </a:r>
            <a:r>
              <a:rPr lang="en-US" sz="1000" dirty="0">
                <a:latin typeface="Arial" panose="020B0604020202020204" pitchFamily="34" charset="0"/>
                <a:ea typeface="Calibri" panose="020F0502020204030204" pitchFamily="34" charset="0"/>
                <a:cs typeface="Times New Roman" panose="02020603050405020304" pitchFamily="18" charset="0"/>
              </a:rPr>
              <a:t> class to call a </a:t>
            </a:r>
            <a:r>
              <a:rPr lang="en-US" sz="1000" b="1" dirty="0">
                <a:latin typeface="Arial" panose="020B0604020202020204" pitchFamily="34" charset="0"/>
                <a:ea typeface="Calibri" panose="020F0502020204030204" pitchFamily="34" charset="0"/>
                <a:cs typeface="Times New Roman" panose="02020603050405020304" pitchFamily="18" charset="0"/>
              </a:rPr>
              <a:t>Get</a:t>
            </a:r>
            <a:r>
              <a:rPr lang="en-US" sz="1000" dirty="0">
                <a:latin typeface="Arial" panose="020B0604020202020204" pitchFamily="34" charset="0"/>
                <a:ea typeface="Calibri" panose="020F0502020204030204" pitchFamily="34" charset="0"/>
                <a:cs typeface="Times New Roman" panose="02020603050405020304" pitchFamily="18" charset="0"/>
              </a:rPr>
              <a:t> action in the Web API. After that, you will create another MVC controller and use the </a:t>
            </a:r>
            <a:r>
              <a:rPr lang="en-US" sz="1000" b="1" dirty="0" err="1">
                <a:latin typeface="Arial" panose="020B0604020202020204" pitchFamily="34" charset="0"/>
                <a:ea typeface="Calibri" panose="020F0502020204030204" pitchFamily="34" charset="0"/>
                <a:cs typeface="Times New Roman" panose="02020603050405020304" pitchFamily="18" charset="0"/>
              </a:rPr>
              <a:t>HttpClient</a:t>
            </a:r>
            <a:r>
              <a:rPr lang="en-US" sz="1000" dirty="0">
                <a:latin typeface="Arial" panose="020B0604020202020204" pitchFamily="34" charset="0"/>
                <a:ea typeface="Calibri" panose="020F0502020204030204" pitchFamily="34" charset="0"/>
                <a:cs typeface="Times New Roman" panose="02020603050405020304" pitchFamily="18" charset="0"/>
              </a:rPr>
              <a:t> class to call a </a:t>
            </a:r>
            <a:r>
              <a:rPr lang="en-US" sz="1000" b="1" dirty="0">
                <a:latin typeface="Arial" panose="020B0604020202020204" pitchFamily="34" charset="0"/>
                <a:ea typeface="Calibri" panose="020F0502020204030204" pitchFamily="34" charset="0"/>
                <a:cs typeface="Times New Roman" panose="02020603050405020304" pitchFamily="18" charset="0"/>
              </a:rPr>
              <a:t>Post</a:t>
            </a:r>
            <a:r>
              <a:rPr lang="en-US" sz="1000" dirty="0">
                <a:latin typeface="Arial" panose="020B0604020202020204" pitchFamily="34" charset="0"/>
                <a:ea typeface="Calibri" panose="020F0502020204030204" pitchFamily="34" charset="0"/>
                <a:cs typeface="Times New Roman" panose="02020603050405020304" pitchFamily="18" charset="0"/>
              </a:rPr>
              <a:t> action in the Web API. Finally, you will add an action to the MVC controller in which you will use the </a:t>
            </a:r>
            <a:r>
              <a:rPr lang="en-US" sz="1000" b="1" dirty="0" err="1">
                <a:latin typeface="Arial" panose="020B0604020202020204" pitchFamily="34" charset="0"/>
                <a:ea typeface="Calibri" panose="020F0502020204030204" pitchFamily="34" charset="0"/>
                <a:cs typeface="Times New Roman" panose="02020603050405020304" pitchFamily="18" charset="0"/>
              </a:rPr>
              <a:t>HttpClient</a:t>
            </a:r>
            <a:r>
              <a:rPr lang="en-US" sz="1000" dirty="0">
                <a:latin typeface="Arial" panose="020B0604020202020204" pitchFamily="34" charset="0"/>
                <a:ea typeface="Calibri" panose="020F0502020204030204" pitchFamily="34" charset="0"/>
                <a:cs typeface="Times New Roman" panose="02020603050405020304" pitchFamily="18" charset="0"/>
              </a:rPr>
              <a:t> class to call a </a:t>
            </a:r>
            <a:r>
              <a:rPr lang="en-US" sz="1000" b="1" dirty="0">
                <a:latin typeface="Arial" panose="020B0604020202020204" pitchFamily="34" charset="0"/>
                <a:ea typeface="Calibri" panose="020F0502020204030204" pitchFamily="34" charset="0"/>
                <a:cs typeface="Times New Roman" panose="02020603050405020304" pitchFamily="18" charset="0"/>
              </a:rPr>
              <a:t>Get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33</a:t>
            </a:fld>
            <a:endParaRPr lang="en-US"/>
          </a:p>
        </p:txBody>
      </p:sp>
      <p:sp>
        <p:nvSpPr>
          <p:cNvPr id="5" name="Rectangle 4">
            <a:extLst>
              <a:ext uri="{FF2B5EF4-FFF2-40B4-BE49-F238E27FC236}">
                <a16:creationId xmlns:a16="http://schemas.microsoft.com/office/drawing/2014/main" id="{C90D5533-76CC-484F-BCD7-65CEAF191D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58448FB8-AF9C-4CC3-A124-4F0B21C2201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
        <p:nvSpPr>
          <p:cNvPr id="7" name="TextBox 6">
            <a:extLst>
              <a:ext uri="{FF2B5EF4-FFF2-40B4-BE49-F238E27FC236}">
                <a16:creationId xmlns:a16="http://schemas.microsoft.com/office/drawing/2014/main" id="{79D2AC12-0E27-4B39-96C4-5F7C44A846AB}"/>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34133102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action in the Web API that gets a parameter.</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Calling a Web API Get method</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application</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Calling a Web API Post method</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Calling a Web API Get method that gets a parameter</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application</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Exercise 3: Calling a Web API by Using jQuery</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this exercise, you will call a Web API by using jQuery. You will first create an MVC controller and use jQuery to call a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Get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action in the Web API. After that, you will create another MVC controller and use jQuery to call a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Post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action in the Web API. </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Calling a Web API Get method by using jQuery</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application</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Calling a Web API Get method by using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HttpClient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Calling a Web API Post method by using jQuery</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application</a:t>
            </a:r>
            <a:endParaRPr lang="en-US" dirty="0"/>
          </a:p>
        </p:txBody>
      </p:sp>
      <p:sp>
        <p:nvSpPr>
          <p:cNvPr id="4" name="Slide Number Placeholder 3"/>
          <p:cNvSpPr>
            <a:spLocks noGrp="1"/>
          </p:cNvSpPr>
          <p:nvPr>
            <p:ph type="sldNum" sz="quarter" idx="5"/>
          </p:nvPr>
        </p:nvSpPr>
        <p:spPr/>
        <p:txBody>
          <a:bodyPr/>
          <a:lstStyle/>
          <a:p>
            <a:fld id="{6E857FAC-F8A4-4C1D-B835-908594F76276}" type="slidenum">
              <a:rPr lang="en-US" smtClean="0"/>
              <a:t>34</a:t>
            </a:fld>
            <a:endParaRPr lang="en-US"/>
          </a:p>
        </p:txBody>
      </p:sp>
      <p:sp>
        <p:nvSpPr>
          <p:cNvPr id="6" name="Rectangle 5">
            <a:extLst>
              <a:ext uri="{FF2B5EF4-FFF2-40B4-BE49-F238E27FC236}">
                <a16:creationId xmlns:a16="http://schemas.microsoft.com/office/drawing/2014/main" id="{2B3499E6-2FB7-44A3-8BB5-48BA6650695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7" name="Rectangle 6">
            <a:extLst>
              <a:ext uri="{FF2B5EF4-FFF2-40B4-BE49-F238E27FC236}">
                <a16:creationId xmlns:a16="http://schemas.microsoft.com/office/drawing/2014/main" id="{CD7D017F-45F9-46B8-A790-84E4944CF01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230552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6E857FAC-F8A4-4C1D-B835-908594F76276}" type="slidenum">
              <a:rPr lang="en-US" smtClean="0"/>
              <a:t>35</a:t>
            </a:fld>
            <a:endParaRPr lang="en-US"/>
          </a:p>
        </p:txBody>
      </p:sp>
      <p:sp>
        <p:nvSpPr>
          <p:cNvPr id="5" name="Rectangle 4">
            <a:extLst>
              <a:ext uri="{FF2B5EF4-FFF2-40B4-BE49-F238E27FC236}">
                <a16:creationId xmlns:a16="http://schemas.microsoft.com/office/drawing/2014/main" id="{7FB49E1A-91D5-454F-A62D-D18269EB391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E7544C6F-ECCC-481B-982A-5796F892958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543043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 member in your team noticed that when he runs the </a:t>
            </a:r>
            <a:r>
              <a:rPr lang="en-US" sz="1000" b="1">
                <a:latin typeface="Arial" panose="020B0604020202020204" pitchFamily="34" charset="0"/>
                <a:ea typeface="Calibri" panose="020F0502020204030204" pitchFamily="34" charset="0"/>
                <a:cs typeface="Times New Roman" panose="02020603050405020304" pitchFamily="18" charset="0"/>
              </a:rPr>
              <a:t>Server</a:t>
            </a:r>
            <a:r>
              <a:rPr lang="en-US" sz="1000">
                <a:latin typeface="Arial" panose="020B0604020202020204" pitchFamily="34" charset="0"/>
                <a:ea typeface="Calibri" panose="020F0502020204030204" pitchFamily="34" charset="0"/>
                <a:cs typeface="Times New Roman" panose="02020603050405020304" pitchFamily="18" charset="0"/>
              </a:rPr>
              <a:t> project of the application no browser is opened. Can you explain to him the reason for this?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the </a:t>
            </a:r>
            <a:r>
              <a:rPr lang="en-US" sz="1000" b="1">
                <a:latin typeface="Arial" panose="020B0604020202020204" pitchFamily="34" charset="0"/>
                <a:ea typeface="Calibri" panose="020F0502020204030204" pitchFamily="34" charset="0"/>
                <a:cs typeface="Times New Roman" panose="02020603050405020304" pitchFamily="18" charset="0"/>
              </a:rPr>
              <a:t>launchSettings.json</a:t>
            </a:r>
            <a:r>
              <a:rPr lang="en-US" sz="1000">
                <a:latin typeface="Arial" panose="020B0604020202020204" pitchFamily="34" charset="0"/>
                <a:ea typeface="Calibri" panose="020F0502020204030204" pitchFamily="34" charset="0"/>
                <a:cs typeface="Times New Roman" panose="02020603050405020304" pitchFamily="18" charset="0"/>
              </a:rPr>
              <a:t> file of the </a:t>
            </a:r>
            <a:r>
              <a:rPr lang="en-US" sz="1000" b="1">
                <a:latin typeface="Arial" panose="020B0604020202020204" pitchFamily="34" charset="0"/>
                <a:ea typeface="Calibri" panose="020F0502020204030204" pitchFamily="34" charset="0"/>
                <a:cs typeface="Times New Roman" panose="02020603050405020304" pitchFamily="18" charset="0"/>
              </a:rPr>
              <a:t>Server</a:t>
            </a:r>
            <a:r>
              <a:rPr lang="en-US" sz="1000">
                <a:latin typeface="Arial" panose="020B0604020202020204" pitchFamily="34" charset="0"/>
                <a:ea typeface="Calibri" panose="020F0502020204030204" pitchFamily="34" charset="0"/>
                <a:cs typeface="Times New Roman" panose="02020603050405020304" pitchFamily="18" charset="0"/>
              </a:rPr>
              <a:t> project, the value of the </a:t>
            </a:r>
            <a:r>
              <a:rPr lang="en-US" sz="1000" b="1">
                <a:latin typeface="Arial" panose="020B0604020202020204" pitchFamily="34" charset="0"/>
                <a:ea typeface="Calibri" panose="020F0502020204030204" pitchFamily="34" charset="0"/>
                <a:cs typeface="Times New Roman" panose="02020603050405020304" pitchFamily="18" charset="0"/>
              </a:rPr>
              <a:t>launchBrowser</a:t>
            </a:r>
            <a:r>
              <a:rPr lang="en-US" sz="1000">
                <a:latin typeface="Arial" panose="020B0604020202020204" pitchFamily="34" charset="0"/>
                <a:ea typeface="Calibri" panose="020F0502020204030204" pitchFamily="34" charset="0"/>
                <a:cs typeface="Times New Roman" panose="02020603050405020304" pitchFamily="18" charset="0"/>
              </a:rPr>
              <a:t> property is </a:t>
            </a:r>
            <a:r>
              <a:rPr lang="en-US" sz="1000" b="1">
                <a:latin typeface="Arial" panose="020B0604020202020204" pitchFamily="34" charset="0"/>
                <a:ea typeface="Calibri" panose="020F0502020204030204" pitchFamily="34" charset="0"/>
                <a:cs typeface="Times New Roman" panose="02020603050405020304" pitchFamily="18" charset="0"/>
              </a:rPr>
              <a:t>false</a:t>
            </a:r>
            <a:r>
              <a:rPr lang="en-US" sz="1000">
                <a:latin typeface="Arial" panose="020B0604020202020204" pitchFamily="34" charset="0"/>
                <a:ea typeface="Calibri" panose="020F0502020204030204" pitchFamily="34" charset="0"/>
                <a:cs typeface="Times New Roman" panose="02020603050405020304" pitchFamily="18" charset="0"/>
              </a:rPr>
              <a:t> when running the application by using the </a:t>
            </a:r>
            <a:r>
              <a:rPr lang="en-US" sz="1000" b="1">
                <a:latin typeface="Arial" panose="020B0604020202020204" pitchFamily="34" charset="0"/>
                <a:ea typeface="Calibri" panose="020F0502020204030204" pitchFamily="34" charset="0"/>
                <a:cs typeface="Times New Roman" panose="02020603050405020304" pitchFamily="18" charset="0"/>
              </a:rPr>
              <a:t>IIS Express</a:t>
            </a:r>
            <a:r>
              <a:rPr lang="en-US" sz="1000">
                <a:latin typeface="Arial" panose="020B0604020202020204" pitchFamily="34" charset="0"/>
                <a:ea typeface="Calibri" panose="020F0502020204030204" pitchFamily="34" charset="0"/>
                <a:cs typeface="Times New Roman" panose="02020603050405020304" pitchFamily="18" charset="0"/>
              </a:rPr>
              <a:t> profile. Therefore, no browser is opened.</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Your manager asked you to show the number of guests in the Reservation Information which is displayed when a user makes a new order. How can you achieve this? </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ThankYouAsync</a:t>
            </a:r>
            <a:r>
              <a:rPr lang="en-US" sz="1000">
                <a:latin typeface="Arial" panose="020B0604020202020204" pitchFamily="34" charset="0"/>
                <a:ea typeface="Calibri" panose="020F0502020204030204" pitchFamily="34" charset="0"/>
                <a:cs typeface="Times New Roman" panose="02020603050405020304" pitchFamily="18" charset="0"/>
              </a:rPr>
              <a:t> view receives a model of type </a:t>
            </a:r>
            <a:r>
              <a:rPr lang="en-US" sz="1000" b="1">
                <a:latin typeface="Arial" panose="020B0604020202020204" pitchFamily="34" charset="0"/>
                <a:ea typeface="Calibri" panose="020F0502020204030204" pitchFamily="34" charset="0"/>
                <a:cs typeface="Times New Roman" panose="02020603050405020304" pitchFamily="18" charset="0"/>
              </a:rPr>
              <a:t>OrderTable</a:t>
            </a:r>
            <a:r>
              <a:rPr lang="en-US" sz="1000">
                <a:latin typeface="Arial" panose="020B0604020202020204" pitchFamily="34" charset="0"/>
                <a:ea typeface="Calibri" panose="020F0502020204030204" pitchFamily="34" charset="0"/>
                <a:cs typeface="Times New Roman" panose="02020603050405020304" pitchFamily="18" charset="0"/>
              </a:rPr>
              <a:t>. The </a:t>
            </a:r>
            <a:r>
              <a:rPr lang="en-US" sz="1000" b="1">
                <a:latin typeface="Arial" panose="020B0604020202020204" pitchFamily="34" charset="0"/>
                <a:ea typeface="Calibri" panose="020F0502020204030204" pitchFamily="34" charset="0"/>
                <a:cs typeface="Times New Roman" panose="02020603050405020304" pitchFamily="18" charset="0"/>
              </a:rPr>
              <a:t>OrderTable</a:t>
            </a:r>
            <a:r>
              <a:rPr lang="en-US" sz="1000">
                <a:latin typeface="Arial" panose="020B0604020202020204" pitchFamily="34" charset="0"/>
                <a:ea typeface="Calibri" panose="020F0502020204030204" pitchFamily="34" charset="0"/>
                <a:cs typeface="Times New Roman" panose="02020603050405020304" pitchFamily="18" charset="0"/>
              </a:rPr>
              <a:t> class contains a property named </a:t>
            </a:r>
            <a:r>
              <a:rPr lang="en-US" sz="1000" b="1">
                <a:latin typeface="Arial" panose="020B0604020202020204" pitchFamily="34" charset="0"/>
                <a:ea typeface="Calibri" panose="020F0502020204030204" pitchFamily="34" charset="0"/>
                <a:cs typeface="Times New Roman" panose="02020603050405020304" pitchFamily="18" charset="0"/>
              </a:rPr>
              <a:t>DinnerGuests</a:t>
            </a:r>
            <a:r>
              <a:rPr lang="en-US" sz="1000">
                <a:latin typeface="Arial" panose="020B0604020202020204" pitchFamily="34" charset="0"/>
                <a:ea typeface="Calibri" panose="020F0502020204030204" pitchFamily="34" charset="0"/>
                <a:cs typeface="Times New Roman" panose="02020603050405020304" pitchFamily="18" charset="0"/>
              </a:rPr>
              <a:t> which contains the number of guests filled by the user. You can show the value of the </a:t>
            </a:r>
            <a:r>
              <a:rPr lang="en-US" sz="1000" b="1">
                <a:latin typeface="Arial" panose="020B0604020202020204" pitchFamily="34" charset="0"/>
                <a:ea typeface="Calibri" panose="020F0502020204030204" pitchFamily="34" charset="0"/>
                <a:cs typeface="Times New Roman" panose="02020603050405020304" pitchFamily="18" charset="0"/>
              </a:rPr>
              <a:t>DinnerGuests</a:t>
            </a:r>
            <a:r>
              <a:rPr lang="en-US" sz="1000">
                <a:latin typeface="Arial" panose="020B0604020202020204" pitchFamily="34" charset="0"/>
                <a:ea typeface="Calibri" panose="020F0502020204030204" pitchFamily="34" charset="0"/>
                <a:cs typeface="Times New Roman" panose="02020603050405020304" pitchFamily="18" charset="0"/>
              </a:rPr>
              <a:t> property in the </a:t>
            </a:r>
            <a:r>
              <a:rPr lang="en-US" sz="1000" b="1">
                <a:latin typeface="Arial" panose="020B0604020202020204" pitchFamily="34" charset="0"/>
                <a:ea typeface="Calibri" panose="020F0502020204030204" pitchFamily="34" charset="0"/>
                <a:cs typeface="Times New Roman" panose="02020603050405020304" pitchFamily="18" charset="0"/>
              </a:rPr>
              <a:t>ThankYouAsync</a:t>
            </a:r>
            <a:r>
              <a:rPr lang="en-US" sz="1000">
                <a:latin typeface="Arial" panose="020B0604020202020204" pitchFamily="34" charset="0"/>
                <a:ea typeface="Calibri" panose="020F0502020204030204" pitchFamily="34" charset="0"/>
                <a:cs typeface="Times New Roman" panose="02020603050405020304" pitchFamily="18" charset="0"/>
              </a:rPr>
              <a:t> view. </a:t>
            </a:r>
          </a:p>
        </p:txBody>
      </p:sp>
      <p:sp>
        <p:nvSpPr>
          <p:cNvPr id="4" name="Slide Number Placeholder 3"/>
          <p:cNvSpPr>
            <a:spLocks noGrp="1"/>
          </p:cNvSpPr>
          <p:nvPr>
            <p:ph type="sldNum" sz="quarter" idx="5"/>
          </p:nvPr>
        </p:nvSpPr>
        <p:spPr/>
        <p:txBody>
          <a:bodyPr/>
          <a:lstStyle/>
          <a:p>
            <a:fld id="{6E857FAC-F8A4-4C1D-B835-908594F76276}" type="slidenum">
              <a:rPr lang="en-US" smtClean="0"/>
              <a:t>36</a:t>
            </a:fld>
            <a:endParaRPr lang="en-US"/>
          </a:p>
        </p:txBody>
      </p:sp>
      <p:sp>
        <p:nvSpPr>
          <p:cNvPr id="5" name="Rectangle 4">
            <a:extLst>
              <a:ext uri="{FF2B5EF4-FFF2-40B4-BE49-F238E27FC236}">
                <a16:creationId xmlns:a16="http://schemas.microsoft.com/office/drawing/2014/main" id="{45948A93-29F1-4CC2-809D-A331DFF1DC0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601EAC15-7615-4EC7-AFEE-0183BAEFD19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343484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ASP.NET Core Web API controllers used for?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ASP.NET Core Web API controllers are classes which expose action methods that are mapped to handle different types of HTTP requests, based on the request's URI and HTTP methods.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Best Practice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a:t>
            </a:r>
            <a:r>
              <a:rPr lang="en-US" sz="1000" b="1" dirty="0" err="1">
                <a:latin typeface="Arial" panose="020B0604020202020204" pitchFamily="34" charset="0"/>
                <a:ea typeface="Calibri" panose="020F0502020204030204" pitchFamily="34" charset="0"/>
                <a:cs typeface="Times New Roman" panose="02020603050405020304" pitchFamily="18" charset="0"/>
              </a:rPr>
              <a:t>ActionResult</a:t>
            </a:r>
            <a:r>
              <a:rPr lang="en-US" sz="1000" b="1" dirty="0">
                <a:latin typeface="Arial" panose="020B0604020202020204" pitchFamily="34" charset="0"/>
                <a:ea typeface="Calibri" panose="020F0502020204030204" pitchFamily="34" charset="0"/>
                <a:cs typeface="Times New Roman" panose="02020603050405020304" pitchFamily="18" charset="0"/>
              </a:rPr>
              <a:t>&lt;T&gt;</a:t>
            </a:r>
            <a:r>
              <a:rPr lang="en-US" sz="1000" dirty="0">
                <a:latin typeface="Arial" panose="020B0604020202020204" pitchFamily="34" charset="0"/>
                <a:ea typeface="Calibri" panose="020F0502020204030204" pitchFamily="34" charset="0"/>
                <a:cs typeface="Times New Roman" panose="02020603050405020304" pitchFamily="18" charset="0"/>
              </a:rPr>
              <a:t> or </a:t>
            </a:r>
            <a:r>
              <a:rPr lang="en-US" sz="1000" b="1" dirty="0" err="1">
                <a:latin typeface="Arial" panose="020B0604020202020204" pitchFamily="34" charset="0"/>
                <a:ea typeface="Calibri" panose="020F0502020204030204" pitchFamily="34" charset="0"/>
                <a:cs typeface="Times New Roman" panose="02020603050405020304" pitchFamily="18" charset="0"/>
              </a:rPr>
              <a:t>IActionResult</a:t>
            </a:r>
            <a:r>
              <a:rPr lang="en-US" sz="1000" dirty="0">
                <a:latin typeface="Arial" panose="020B0604020202020204" pitchFamily="34" charset="0"/>
                <a:ea typeface="Calibri" panose="020F0502020204030204" pitchFamily="34" charset="0"/>
                <a:cs typeface="Times New Roman" panose="02020603050405020304" pitchFamily="18" charset="0"/>
              </a:rPr>
              <a:t> to return a valid HTTP response message.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 </a:t>
            </a:r>
            <a:r>
              <a:rPr lang="en-US" sz="1000" dirty="0">
                <a:latin typeface="Arial" panose="020B0604020202020204" pitchFamily="34" charset="0"/>
                <a:ea typeface="Calibri" panose="020F0502020204030204" pitchFamily="34" charset="0"/>
                <a:cs typeface="Times New Roman" panose="02020603050405020304" pitchFamily="18" charset="0"/>
              </a:rPr>
              <a:t>A client that tries to call a Web API receives an exception with the message “Unable to connect to the remote server”.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latin typeface="Arial" panose="020B0604020202020204" pitchFamily="34" charset="0"/>
                <a:ea typeface="Calibri" panose="020F0502020204030204" pitchFamily="34" charset="0"/>
                <a:cs typeface="Times New Roman" panose="02020603050405020304" pitchFamily="18" charset="0"/>
              </a:rPr>
              <a:t>Verify that the routes are configured correctly in the Server. Verify that the right URL is specified in the Client.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Ensure that you cover the common issues and the corresponding troubleshooting tips listed in this section. Encourage students to share tips from their own work environments.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37</a:t>
            </a:fld>
            <a:endParaRPr lang="en-US"/>
          </a:p>
        </p:txBody>
      </p:sp>
      <p:sp>
        <p:nvSpPr>
          <p:cNvPr id="5" name="Rectangle 4">
            <a:extLst>
              <a:ext uri="{FF2B5EF4-FFF2-40B4-BE49-F238E27FC236}">
                <a16:creationId xmlns:a16="http://schemas.microsoft.com/office/drawing/2014/main" id="{A63554C5-DA0F-4566-BF65-CCA29A3E99C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D9CC14CA-FF9C-43D4-BCF3-AEECBF00B65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4142998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different parts of an HTTP URI. Explain the concept of an address describing a resource. For example, the following resources</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will return different data</a:t>
            </a:r>
            <a:r>
              <a:rPr lang="en-US" sz="1000">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http://localhost/destinations/seattle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http://localhost/destinations/london</a:t>
            </a:r>
            <a:r>
              <a:rPr lang="en-US" sz="1000">
                <a:latin typeface="Arial" panose="020B0604020202020204" pitchFamily="34" charset="0"/>
                <a:ea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E857FAC-F8A4-4C1D-B835-908594F76276}" type="slidenum">
              <a:rPr lang="en-US" smtClean="0"/>
              <a:t>4</a:t>
            </a:fld>
            <a:endParaRPr lang="en-US"/>
          </a:p>
        </p:txBody>
      </p:sp>
      <p:sp>
        <p:nvSpPr>
          <p:cNvPr id="5" name="Rectangle 4">
            <a:extLst>
              <a:ext uri="{FF2B5EF4-FFF2-40B4-BE49-F238E27FC236}">
                <a16:creationId xmlns:a16="http://schemas.microsoft.com/office/drawing/2014/main" id="{7FFE1B4B-9FB9-4A7F-9510-06141D1C701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F07BD6CD-E6C3-47CD-947E-25221FEC205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213011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this additional slide to explain REST and media types. Mention that services that use REST are called RESTful services. Explain the need for content negotiation and how clients have to communicate to servers about what content they can process.</a:t>
            </a:r>
          </a:p>
        </p:txBody>
      </p:sp>
      <p:sp>
        <p:nvSpPr>
          <p:cNvPr id="4" name="Slide Number Placeholder 3"/>
          <p:cNvSpPr>
            <a:spLocks noGrp="1"/>
          </p:cNvSpPr>
          <p:nvPr>
            <p:ph type="sldNum" sz="quarter" idx="5"/>
          </p:nvPr>
        </p:nvSpPr>
        <p:spPr/>
        <p:txBody>
          <a:bodyPr/>
          <a:lstStyle/>
          <a:p>
            <a:fld id="{6E857FAC-F8A4-4C1D-B835-908594F76276}" type="slidenum">
              <a:rPr lang="en-US" smtClean="0"/>
              <a:t>5</a:t>
            </a:fld>
            <a:endParaRPr lang="en-US"/>
          </a:p>
        </p:txBody>
      </p:sp>
      <p:sp>
        <p:nvSpPr>
          <p:cNvPr id="5" name="Rectangle 4">
            <a:extLst>
              <a:ext uri="{FF2B5EF4-FFF2-40B4-BE49-F238E27FC236}">
                <a16:creationId xmlns:a16="http://schemas.microsoft.com/office/drawing/2014/main" id="{846E90F7-1C58-44AB-895B-B4B73C65406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95E9D291-FD0D-40DE-A0A6-8B4EA21EB07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754078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structure of the HTTP request message on the slide:</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Discuss the request structure.</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Explain the need for headers. Although headers can be used both in requests and responses, some are specific to requests and are not used in response messages:</a:t>
            </a: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Accept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header is used in request messages to communicate the formats in which the client would prefer to receive the response.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User-Agent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describes the client application software that sent the request message.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Remind the students that there is an empty line following the headers and potentially a body (for example, in POST and PUT requests).</a:t>
            </a:r>
          </a:p>
        </p:txBody>
      </p:sp>
      <p:sp>
        <p:nvSpPr>
          <p:cNvPr id="4" name="Slide Number Placeholder 3"/>
          <p:cNvSpPr>
            <a:spLocks noGrp="1"/>
          </p:cNvSpPr>
          <p:nvPr>
            <p:ph type="sldNum" sz="quarter" idx="5"/>
          </p:nvPr>
        </p:nvSpPr>
        <p:spPr/>
        <p:txBody>
          <a:bodyPr/>
          <a:lstStyle/>
          <a:p>
            <a:fld id="{6E857FAC-F8A4-4C1D-B835-908594F76276}" type="slidenum">
              <a:rPr lang="en-US" smtClean="0"/>
              <a:t>6</a:t>
            </a:fld>
            <a:endParaRPr lang="en-US"/>
          </a:p>
        </p:txBody>
      </p:sp>
      <p:sp>
        <p:nvSpPr>
          <p:cNvPr id="5" name="Rectangle 4">
            <a:extLst>
              <a:ext uri="{FF2B5EF4-FFF2-40B4-BE49-F238E27FC236}">
                <a16:creationId xmlns:a16="http://schemas.microsoft.com/office/drawing/2014/main" id="{35F0415D-10D9-469A-B342-16D5D99E22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00D26ACD-9311-4212-B7EC-0D2252BD527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62051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structure of the HTTP response message on the slide:</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Explain the following headers:</a:t>
            </a: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Cache-Control</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header is used to specify whether the response should be cached.</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Server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header</a:t>
            </a:r>
            <a:r>
              <a:rPr lang="en-US" sz="1000" b="1">
                <a:latin typeface="Arial" panose="020B0604020202020204" pitchFamily="34" charset="0"/>
                <a:ea typeface="Times New Roman" panose="02020603050405020304" pitchFamily="18" charset="0"/>
                <a:cs typeface="Times New Roman" panose="02020603050405020304" pitchFamily="18" charset="0"/>
              </a:rPr>
              <a:t>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describes the server software being used.</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Content-Length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a:t>
            </a:r>
            <a:r>
              <a:rPr lang="en-US" sz="1000" b="1">
                <a:latin typeface="Arial" panose="020B0604020202020204" pitchFamily="34" charset="0"/>
                <a:ea typeface="Times New Roman" panose="02020603050405020304" pitchFamily="18" charset="0"/>
                <a:cs typeface="Times New Roman" panose="02020603050405020304" pitchFamily="18" charset="0"/>
              </a:rPr>
              <a:t>Content-Type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provide information about the message body.</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Explain that the body of the response is using the JavaScript Object Notation (JSON) format.</a:t>
            </a:r>
          </a:p>
        </p:txBody>
      </p:sp>
      <p:sp>
        <p:nvSpPr>
          <p:cNvPr id="4" name="Slide Number Placeholder 3"/>
          <p:cNvSpPr>
            <a:spLocks noGrp="1"/>
          </p:cNvSpPr>
          <p:nvPr>
            <p:ph type="sldNum" sz="quarter" idx="5"/>
          </p:nvPr>
        </p:nvSpPr>
        <p:spPr/>
        <p:txBody>
          <a:bodyPr/>
          <a:lstStyle/>
          <a:p>
            <a:fld id="{6E857FAC-F8A4-4C1D-B835-908594F76276}" type="slidenum">
              <a:rPr lang="en-US" smtClean="0"/>
              <a:t>7</a:t>
            </a:fld>
            <a:endParaRPr lang="en-US"/>
          </a:p>
        </p:txBody>
      </p:sp>
      <p:sp>
        <p:nvSpPr>
          <p:cNvPr id="5" name="Rectangle 4">
            <a:extLst>
              <a:ext uri="{FF2B5EF4-FFF2-40B4-BE49-F238E27FC236}">
                <a16:creationId xmlns:a16="http://schemas.microsoft.com/office/drawing/2014/main" id="{1AA3460A-23BB-4F3C-BC4D-661B3917B2F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17A67AC-473B-475A-A432-DB0CB6ABECF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561096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different classes of status codes and how to use them in applications to control the flow of messages. For example, show the difference between the ambiguous 200 (OK) status and 201 (Created) status that represents a specific outcome, which is the creation of a new resource.</a:t>
            </a:r>
          </a:p>
        </p:txBody>
      </p:sp>
      <p:sp>
        <p:nvSpPr>
          <p:cNvPr id="4" name="Slide Number Placeholder 3"/>
          <p:cNvSpPr>
            <a:spLocks noGrp="1"/>
          </p:cNvSpPr>
          <p:nvPr>
            <p:ph type="sldNum" sz="quarter" idx="5"/>
          </p:nvPr>
        </p:nvSpPr>
        <p:spPr/>
        <p:txBody>
          <a:bodyPr/>
          <a:lstStyle/>
          <a:p>
            <a:fld id="{6E857FAC-F8A4-4C1D-B835-908594F76276}" type="slidenum">
              <a:rPr lang="en-US" smtClean="0"/>
              <a:t>8</a:t>
            </a:fld>
            <a:endParaRPr lang="en-US"/>
          </a:p>
        </p:txBody>
      </p:sp>
      <p:sp>
        <p:nvSpPr>
          <p:cNvPr id="5" name="Rectangle 4">
            <a:extLst>
              <a:ext uri="{FF2B5EF4-FFF2-40B4-BE49-F238E27FC236}">
                <a16:creationId xmlns:a16="http://schemas.microsoft.com/office/drawing/2014/main" id="{FC8FE1A1-1650-45CD-8F3A-1ACCE891D13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F75E702-10AD-4BE3-8D65-40BFB2938C1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330750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history of HTTP development in the .NET Framework. Explain that for a long time, SOAP was considered the protocol of choice for developing services. Explain that ASP.NET Web API was created to answer the need to gain better control over HTTP requests and responses and to answer the need for non-SOAP services, such as for browsers and other clients that cannot handle SOAP. </a:t>
            </a:r>
          </a:p>
        </p:txBody>
      </p:sp>
      <p:sp>
        <p:nvSpPr>
          <p:cNvPr id="4" name="Slide Number Placeholder 3"/>
          <p:cNvSpPr>
            <a:spLocks noGrp="1"/>
          </p:cNvSpPr>
          <p:nvPr>
            <p:ph type="sldNum" sz="quarter" idx="5"/>
          </p:nvPr>
        </p:nvSpPr>
        <p:spPr/>
        <p:txBody>
          <a:bodyPr/>
          <a:lstStyle/>
          <a:p>
            <a:fld id="{6E857FAC-F8A4-4C1D-B835-908594F76276}" type="slidenum">
              <a:rPr lang="en-US" smtClean="0"/>
              <a:t>9</a:t>
            </a:fld>
            <a:endParaRPr lang="en-US"/>
          </a:p>
        </p:txBody>
      </p:sp>
      <p:sp>
        <p:nvSpPr>
          <p:cNvPr id="5" name="Rectangle 4">
            <a:extLst>
              <a:ext uri="{FF2B5EF4-FFF2-40B4-BE49-F238E27FC236}">
                <a16:creationId xmlns:a16="http://schemas.microsoft.com/office/drawing/2014/main" id="{D71415E3-21E8-489F-99F6-3D4B42F8ACE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9482F707-86E3-4BD5-A43B-443900DE0C4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60599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1009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319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3449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B0EE-D831-438D-9C09-7029128AA3A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5278E026-C44C-4BD8-87CB-A16872AFB942}"/>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612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0780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87498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287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68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237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566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09302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57555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2117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299F93A-7B9C-40C3-A509-E8AD36E185A7}"/>
              </a:ext>
            </a:extLst>
          </p:cNvPr>
          <p:cNvSpPr>
            <a:spLocks noGrp="1"/>
          </p:cNvSpPr>
          <p:nvPr>
            <p:ph type="subTitle" sz="quarter" idx="1"/>
          </p:nvPr>
        </p:nvSpPr>
        <p:spPr/>
        <p:txBody>
          <a:bodyPr/>
          <a:lstStyle/>
          <a:p>
            <a:r>
              <a:rPr lang="en-US" dirty="0"/>
              <a:t>Implementing Web APIs
</a:t>
            </a:r>
          </a:p>
        </p:txBody>
      </p:sp>
    </p:spTree>
    <p:extLst>
      <p:ext uri="{BB962C8B-B14F-4D97-AF65-F5344CB8AC3E}">
        <p14:creationId xmlns:p14="http://schemas.microsoft.com/office/powerpoint/2010/main" val="2531656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9E7F-62E3-4383-B844-54A27FDF465E}"/>
              </a:ext>
            </a:extLst>
          </p:cNvPr>
          <p:cNvSpPr>
            <a:spLocks noGrp="1"/>
          </p:cNvSpPr>
          <p:nvPr>
            <p:ph type="title"/>
          </p:nvPr>
        </p:nvSpPr>
        <p:spPr/>
        <p:txBody>
          <a:bodyPr/>
          <a:lstStyle/>
          <a:p>
            <a:r>
              <a:rPr lang="en-US"/>
              <a:t>What is a Web API?</a:t>
            </a:r>
          </a:p>
        </p:txBody>
      </p:sp>
      <p:sp>
        <p:nvSpPr>
          <p:cNvPr id="4" name="Content Placeholder 2">
            <a:extLst>
              <a:ext uri="{FF2B5EF4-FFF2-40B4-BE49-F238E27FC236}">
                <a16:creationId xmlns:a16="http://schemas.microsoft.com/office/drawing/2014/main" id="{F9957BBF-AF9D-4245-89A6-6FF14026497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b="0" kern="0" dirty="0">
                <a:solidFill>
                  <a:srgbClr val="000000"/>
                </a:solidFill>
              </a:rPr>
              <a:t>Web API:</a:t>
            </a:r>
          </a:p>
          <a:p>
            <a:r>
              <a:rPr lang="en-US" b="0" kern="0" dirty="0">
                <a:solidFill>
                  <a:srgbClr val="000000"/>
                </a:solidFill>
              </a:rPr>
              <a:t>Helps create REST-style APIs</a:t>
            </a:r>
          </a:p>
          <a:p>
            <a:r>
              <a:rPr lang="en-US" b="0" kern="0" dirty="0">
                <a:solidFill>
                  <a:srgbClr val="000000"/>
                </a:solidFill>
              </a:rPr>
              <a:t>Enables external systems to use the business logic implemented in your application</a:t>
            </a:r>
          </a:p>
          <a:p>
            <a:r>
              <a:rPr lang="en-US" b="0" kern="0" dirty="0">
                <a:solidFill>
                  <a:srgbClr val="000000"/>
                </a:solidFill>
              </a:rPr>
              <a:t>Uses URLs in requests and helps obtain results</a:t>
            </a:r>
          </a:p>
          <a:p>
            <a:r>
              <a:rPr lang="en-US" b="0" kern="0" dirty="0">
                <a:solidFill>
                  <a:srgbClr val="000000"/>
                </a:solidFill>
              </a:rPr>
              <a:t>Is ideal for mobile application integration</a:t>
            </a:r>
          </a:p>
          <a:p>
            <a:pPr marL="0" lvl="0" indent="0">
              <a:buNone/>
            </a:pPr>
            <a:endParaRPr lang="en-US" b="0" kern="0" dirty="0">
              <a:solidFill>
                <a:srgbClr val="000000"/>
              </a:solidFill>
            </a:endParaRPr>
          </a:p>
        </p:txBody>
      </p:sp>
      <p:grpSp>
        <p:nvGrpSpPr>
          <p:cNvPr id="3" name="Group 2" descr="A client requests information. The server sends the result to the client. ">
            <a:extLst>
              <a:ext uri="{FF2B5EF4-FFF2-40B4-BE49-F238E27FC236}">
                <a16:creationId xmlns:a16="http://schemas.microsoft.com/office/drawing/2014/main" id="{9F784665-0D52-44E5-A92C-1D79D2904948}"/>
              </a:ext>
            </a:extLst>
          </p:cNvPr>
          <p:cNvGrpSpPr/>
          <p:nvPr/>
        </p:nvGrpSpPr>
        <p:grpSpPr>
          <a:xfrm>
            <a:off x="1322101" y="4124038"/>
            <a:ext cx="5670349" cy="1754073"/>
            <a:chOff x="1322101" y="4124038"/>
            <a:chExt cx="5670349" cy="1754073"/>
          </a:xfrm>
        </p:grpSpPr>
        <p:pic>
          <p:nvPicPr>
            <p:cNvPr id="5" name="Picture 4">
              <a:extLst>
                <a:ext uri="{FF2B5EF4-FFF2-40B4-BE49-F238E27FC236}">
                  <a16:creationId xmlns:a16="http://schemas.microsoft.com/office/drawing/2014/main" id="{17E8EDE5-C1A0-44BC-BC4E-59B828B61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101" y="4316324"/>
              <a:ext cx="5670349" cy="1557684"/>
            </a:xfrm>
            <a:prstGeom prst="rect">
              <a:avLst/>
            </a:prstGeom>
          </p:spPr>
        </p:pic>
        <p:sp>
          <p:nvSpPr>
            <p:cNvPr id="6" name="Rectangle 5">
              <a:extLst>
                <a:ext uri="{FF2B5EF4-FFF2-40B4-BE49-F238E27FC236}">
                  <a16:creationId xmlns:a16="http://schemas.microsoft.com/office/drawing/2014/main" id="{31415A44-F7BD-4040-BA38-AC1B815FA68B}"/>
                </a:ext>
              </a:extLst>
            </p:cNvPr>
            <p:cNvSpPr/>
            <p:nvPr/>
          </p:nvSpPr>
          <p:spPr>
            <a:xfrm>
              <a:off x="3179299" y="4124038"/>
              <a:ext cx="2569122" cy="369332"/>
            </a:xfrm>
            <a:prstGeom prst="rect">
              <a:avLst/>
            </a:prstGeom>
            <a:noFill/>
          </p:spPr>
          <p:txBody>
            <a:bodyPr wrap="square" lIns="91440" tIns="45720" rIns="91440" bIns="45720">
              <a:spAutoFit/>
            </a:bodyPr>
            <a:lstStyle/>
            <a:p>
              <a:pPr lvl="0" algn="ctr" eaLnBrk="0" hangingPunct="0"/>
              <a:r>
                <a:rPr lang="en-US" dirty="0">
                  <a:solidFill>
                    <a:srgbClr val="FF0000"/>
                  </a:solidFill>
                  <a:latin typeface="Segoe UI" panose="020B0502040204020203" pitchFamily="34" charset="0"/>
                  <a:ea typeface="Segoe UI Symbol" panose="020B0502040204020203" pitchFamily="34" charset="0"/>
                  <a:cs typeface="Segoe UI" panose="020B0502040204020203" pitchFamily="34" charset="0"/>
                </a:rPr>
                <a:t>Request</a:t>
              </a:r>
            </a:p>
          </p:txBody>
        </p:sp>
        <p:sp>
          <p:nvSpPr>
            <p:cNvPr id="7" name="Rectangle 6">
              <a:extLst>
                <a:ext uri="{FF2B5EF4-FFF2-40B4-BE49-F238E27FC236}">
                  <a16:creationId xmlns:a16="http://schemas.microsoft.com/office/drawing/2014/main" id="{3E7E41BD-C234-4254-A460-F07D5995E560}"/>
                </a:ext>
              </a:extLst>
            </p:cNvPr>
            <p:cNvSpPr/>
            <p:nvPr/>
          </p:nvSpPr>
          <p:spPr>
            <a:xfrm>
              <a:off x="3167576" y="5508779"/>
              <a:ext cx="2741731" cy="369332"/>
            </a:xfrm>
            <a:prstGeom prst="rect">
              <a:avLst/>
            </a:prstGeom>
            <a:noFill/>
          </p:spPr>
          <p:txBody>
            <a:bodyPr wrap="square" lIns="91440" tIns="45720" rIns="91440" bIns="45720">
              <a:spAutoFit/>
            </a:bodyPr>
            <a:lstStyle/>
            <a:p>
              <a:pPr lvl="0" algn="ctr" eaLnBrk="0" hangingPunct="0"/>
              <a:r>
                <a:rPr lang="en-US">
                  <a:solidFill>
                    <a:srgbClr val="FF0000"/>
                  </a:solidFill>
                  <a:latin typeface="Segoe UI" panose="020B0502040204020203" pitchFamily="34" charset="0"/>
                  <a:ea typeface="Segoe UI Symbol" panose="020B0502040204020203" pitchFamily="34" charset="0"/>
                  <a:cs typeface="Segoe UI" panose="020B0502040204020203" pitchFamily="34" charset="0"/>
                </a:rPr>
                <a:t>Response</a:t>
              </a:r>
              <a:endParaRPr lang="en-US" dirty="0">
                <a:solidFill>
                  <a:srgbClr val="FF0000"/>
                </a:solidFill>
                <a:latin typeface="Segoe UI" panose="020B0502040204020203" pitchFamily="34" charset="0"/>
                <a:ea typeface="Segoe UI Symbol"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3185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7c48455-efa2-438c-8e1b-a0d6a40c2aa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7B5B-C39B-4DE6-9703-DEE82525C96D}"/>
              </a:ext>
            </a:extLst>
          </p:cNvPr>
          <p:cNvSpPr>
            <a:spLocks noGrp="1"/>
          </p:cNvSpPr>
          <p:nvPr>
            <p:ph type="title"/>
          </p:nvPr>
        </p:nvSpPr>
        <p:spPr/>
        <p:txBody>
          <a:bodyPr/>
          <a:lstStyle/>
          <a:p>
            <a:r>
              <a:rPr lang="en-US"/>
              <a:t>Lesson 2: Developing a Web API</a:t>
            </a:r>
          </a:p>
        </p:txBody>
      </p:sp>
      <p:sp>
        <p:nvSpPr>
          <p:cNvPr id="3" name="Text Placeholder 2">
            <a:extLst>
              <a:ext uri="{FF2B5EF4-FFF2-40B4-BE49-F238E27FC236}">
                <a16:creationId xmlns:a16="http://schemas.microsoft.com/office/drawing/2014/main" id="{AE514AE8-9DF0-423F-8F74-1213CABCD7B1}"/>
              </a:ext>
            </a:extLst>
          </p:cNvPr>
          <p:cNvSpPr>
            <a:spLocks noGrp="1"/>
          </p:cNvSpPr>
          <p:nvPr>
            <p:ph type="body" idx="1"/>
          </p:nvPr>
        </p:nvSpPr>
        <p:spPr/>
        <p:txBody>
          <a:bodyPr/>
          <a:lstStyle/>
          <a:p>
            <a:r>
              <a:rPr lang="en-US"/>
              <a:t>Using Routes and Controllers
RESTful Services
Action Methods and HTTP Verbs
Binding Parameters to Request Message
Control the HTTP Response
Data Return Formats
Demonstration: How to Develop a Web API</a:t>
            </a:r>
          </a:p>
        </p:txBody>
      </p:sp>
    </p:spTree>
    <p:extLst>
      <p:ext uri="{BB962C8B-B14F-4D97-AF65-F5344CB8AC3E}">
        <p14:creationId xmlns:p14="http://schemas.microsoft.com/office/powerpoint/2010/main" val="245466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76e2a77b-cb6d-4c58-b76c-e81ba777a45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FBBB-DA22-475C-B090-B1FCE34C648E}"/>
              </a:ext>
            </a:extLst>
          </p:cNvPr>
          <p:cNvSpPr>
            <a:spLocks noGrp="1"/>
          </p:cNvSpPr>
          <p:nvPr>
            <p:ph type="title"/>
          </p:nvPr>
        </p:nvSpPr>
        <p:spPr/>
        <p:txBody>
          <a:bodyPr/>
          <a:lstStyle/>
          <a:p>
            <a:r>
              <a:rPr lang="en-US"/>
              <a:t>Using Routes and Controllers</a:t>
            </a:r>
          </a:p>
        </p:txBody>
      </p:sp>
      <p:sp>
        <p:nvSpPr>
          <p:cNvPr id="4" name="Content Placeholder 2">
            <a:extLst>
              <a:ext uri="{FF2B5EF4-FFF2-40B4-BE49-F238E27FC236}">
                <a16:creationId xmlns:a16="http://schemas.microsoft.com/office/drawing/2014/main" id="{A9436837-69F0-459D-8998-BEAF76D473E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Obtaining information by using Web API:</a:t>
            </a:r>
          </a:p>
          <a:p>
            <a:pPr marL="0" lvl="0" indent="0">
              <a:buNone/>
            </a:pPr>
            <a:endParaRPr lang="en-US" b="0" kern="0">
              <a:solidFill>
                <a:srgbClr val="000000"/>
              </a:solidFill>
            </a:endParaRPr>
          </a:p>
          <a:p>
            <a:pPr marL="0" lvl="0" indent="0">
              <a:buNone/>
            </a:pPr>
            <a:r>
              <a:rPr lang="en-US" sz="2400" b="0" kern="0">
                <a:solidFill>
                  <a:srgbClr val="000000"/>
                </a:solidFill>
                <a:latin typeface="Consolas" panose="020B0609020204030204" pitchFamily="49" charset="0"/>
                <a:cs typeface="Consolas" panose="020B0609020204030204" pitchFamily="49" charset="0"/>
              </a:rPr>
              <a:t>[Route("api/[controller]")]</a:t>
            </a:r>
          </a:p>
          <a:p>
            <a:pPr marL="0" lvl="0" indent="0">
              <a:buNone/>
            </a:pPr>
            <a:r>
              <a:rPr lang="en-US" sz="2400" b="0" kern="0">
                <a:solidFill>
                  <a:srgbClr val="000000"/>
                </a:solidFill>
                <a:latin typeface="Consolas" panose="020B0609020204030204" pitchFamily="49" charset="0"/>
                <a:cs typeface="Consolas" panose="020B0609020204030204" pitchFamily="49" charset="0"/>
              </a:rPr>
              <a:t>public class HomeController : ControllerBase</a:t>
            </a:r>
          </a:p>
          <a:p>
            <a:pPr marL="0" lvl="0" indent="0">
              <a:buNone/>
            </a:pPr>
            <a:r>
              <a:rPr lang="en-US" sz="2400" b="0" kern="0">
                <a:solidFill>
                  <a:srgbClr val="000000"/>
                </a:solidFill>
                <a:latin typeface="Consolas" panose="020B0609020204030204" pitchFamily="49" charset="0"/>
                <a:cs typeface="Consolas" panose="020B0609020204030204" pitchFamily="49" charset="0"/>
              </a:rPr>
              <a:t>{</a:t>
            </a:r>
          </a:p>
          <a:p>
            <a:pPr marL="0" lvl="0" indent="0">
              <a:buNone/>
            </a:pPr>
            <a:r>
              <a:rPr lang="en-US" sz="2400" b="0" kern="0">
                <a:solidFill>
                  <a:srgbClr val="000000"/>
                </a:solidFill>
                <a:latin typeface="Consolas" panose="020B0609020204030204" pitchFamily="49" charset="0"/>
                <a:cs typeface="Consolas" panose="020B0609020204030204" pitchFamily="49" charset="0"/>
              </a:rPr>
              <a:t>    public string Get()</a:t>
            </a:r>
          </a:p>
          <a:p>
            <a:pPr marL="0" lvl="0" indent="0">
              <a:buNone/>
            </a:pPr>
            <a:r>
              <a:rPr lang="en-US" sz="2400" b="0" kern="0">
                <a:solidFill>
                  <a:srgbClr val="000000"/>
                </a:solidFill>
                <a:latin typeface="Consolas" panose="020B0609020204030204" pitchFamily="49" charset="0"/>
                <a:cs typeface="Consolas" panose="020B0609020204030204" pitchFamily="49" charset="0"/>
              </a:rPr>
              <a:t>    {</a:t>
            </a:r>
          </a:p>
          <a:p>
            <a:pPr marL="0" lvl="0" indent="0">
              <a:buNone/>
            </a:pPr>
            <a:r>
              <a:rPr lang="en-US" sz="2400" b="0" kern="0">
                <a:solidFill>
                  <a:srgbClr val="000000"/>
                </a:solidFill>
                <a:latin typeface="Consolas" panose="020B0609020204030204" pitchFamily="49" charset="0"/>
                <a:cs typeface="Consolas" panose="020B0609020204030204" pitchFamily="49" charset="0"/>
              </a:rPr>
              <a:t>        return "Response from Web API";</a:t>
            </a:r>
          </a:p>
          <a:p>
            <a:pPr marL="0" lvl="0" indent="0">
              <a:buNone/>
            </a:pPr>
            <a:r>
              <a:rPr lang="en-US" sz="2400" b="0" kern="0">
                <a:solidFill>
                  <a:srgbClr val="000000"/>
                </a:solidFill>
                <a:latin typeface="Consolas" panose="020B0609020204030204" pitchFamily="49" charset="0"/>
                <a:cs typeface="Consolas" panose="020B0609020204030204" pitchFamily="49" charset="0"/>
              </a:rPr>
              <a:t>    }</a:t>
            </a:r>
          </a:p>
          <a:p>
            <a:pPr marL="0" lvl="0" indent="0">
              <a:buNone/>
            </a:pPr>
            <a:r>
              <a:rPr lang="en-US" sz="2400" b="0" kern="0">
                <a:solidFill>
                  <a:srgbClr val="000000"/>
                </a:solidFill>
                <a:latin typeface="Consolas" panose="020B0609020204030204" pitchFamily="49" charset="0"/>
                <a:cs typeface="Consolas" panose="020B0609020204030204" pitchFamily="49" charset="0"/>
              </a:rPr>
              <a:t>}</a:t>
            </a:r>
          </a:p>
          <a:p>
            <a:pPr marL="0" lvl="0" indent="0">
              <a:buNone/>
            </a:pPr>
            <a:endParaRPr lang="en-US" b="0" kern="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122359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9ff8b3b-2106-4a04-b4f5-768c55196af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0F1C-F5AD-44C6-A3B9-B8804CB4777F}"/>
              </a:ext>
            </a:extLst>
          </p:cNvPr>
          <p:cNvSpPr>
            <a:spLocks noGrp="1"/>
          </p:cNvSpPr>
          <p:nvPr>
            <p:ph type="title"/>
          </p:nvPr>
        </p:nvSpPr>
        <p:spPr/>
        <p:txBody>
          <a:bodyPr/>
          <a:lstStyle/>
          <a:p>
            <a:r>
              <a:rPr lang="en-US"/>
              <a:t>RESTful Services</a:t>
            </a:r>
          </a:p>
        </p:txBody>
      </p:sp>
      <p:sp>
        <p:nvSpPr>
          <p:cNvPr id="4" name="Content Placeholder 2">
            <a:extLst>
              <a:ext uri="{FF2B5EF4-FFF2-40B4-BE49-F238E27FC236}">
                <a16:creationId xmlns:a16="http://schemas.microsoft.com/office/drawing/2014/main" id="{56532890-28E5-46E9-B58A-1E145498E73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b="0" kern="0" dirty="0">
                <a:solidFill>
                  <a:srgbClr val="000000"/>
                </a:solidFill>
              </a:rPr>
              <a:t>Characteristics of a REST Service:</a:t>
            </a:r>
          </a:p>
          <a:p>
            <a:r>
              <a:rPr lang="en-US" sz="2400" b="0" kern="0" dirty="0">
                <a:solidFill>
                  <a:srgbClr val="000000"/>
                </a:solidFill>
              </a:rPr>
              <a:t>Can be called to retrieve business information from the server</a:t>
            </a:r>
          </a:p>
          <a:p>
            <a:r>
              <a:rPr lang="en-US" sz="2400" b="0" kern="0" dirty="0">
                <a:solidFill>
                  <a:srgbClr val="000000"/>
                </a:solidFill>
              </a:rPr>
              <a:t>Can create, update, and delete information in a database through HTTP operations</a:t>
            </a:r>
          </a:p>
          <a:p>
            <a:r>
              <a:rPr lang="en-US" sz="2400" b="0" kern="0" dirty="0">
                <a:solidFill>
                  <a:srgbClr val="000000"/>
                </a:solidFill>
              </a:rPr>
              <a:t>Uses URLs to uniquely identify the entity that it operates on</a:t>
            </a:r>
          </a:p>
          <a:p>
            <a:r>
              <a:rPr lang="en-US" sz="2400" b="0" kern="0" dirty="0">
                <a:solidFill>
                  <a:srgbClr val="000000"/>
                </a:solidFill>
              </a:rPr>
              <a:t>Uses HTTP verbs to identify the operation that the application needs to perform. The HTTP verbs include:</a:t>
            </a:r>
          </a:p>
          <a:p>
            <a:pPr lvl="1"/>
            <a:r>
              <a:rPr lang="en-US" kern="0" dirty="0">
                <a:solidFill>
                  <a:srgbClr val="000000"/>
                </a:solidFill>
              </a:rPr>
              <a:t>GET</a:t>
            </a:r>
          </a:p>
          <a:p>
            <a:pPr lvl="1"/>
            <a:r>
              <a:rPr lang="en-US" kern="0" dirty="0">
                <a:solidFill>
                  <a:srgbClr val="000000"/>
                </a:solidFill>
              </a:rPr>
              <a:t>POST</a:t>
            </a:r>
          </a:p>
          <a:p>
            <a:pPr lvl="1"/>
            <a:r>
              <a:rPr lang="en-US" kern="0" dirty="0">
                <a:solidFill>
                  <a:srgbClr val="000000"/>
                </a:solidFill>
              </a:rPr>
              <a:t>PUT</a:t>
            </a:r>
          </a:p>
          <a:p>
            <a:pPr lvl="1"/>
            <a:r>
              <a:rPr lang="en-US" kern="0" dirty="0">
                <a:solidFill>
                  <a:srgbClr val="000000"/>
                </a:solidFill>
              </a:rPr>
              <a:t>DELETE</a:t>
            </a:r>
          </a:p>
          <a:p>
            <a:pPr lvl="0"/>
            <a:endParaRPr lang="en-US" b="0" kern="0" dirty="0">
              <a:solidFill>
                <a:srgbClr val="000000"/>
              </a:solidFill>
            </a:endParaRPr>
          </a:p>
        </p:txBody>
      </p:sp>
    </p:spTree>
    <p:extLst>
      <p:ext uri="{BB962C8B-B14F-4D97-AF65-F5344CB8AC3E}">
        <p14:creationId xmlns:p14="http://schemas.microsoft.com/office/powerpoint/2010/main" val="50971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84e7f265-84c0-414a-88b7-f52097492f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571CD-5926-4A02-94C4-A165728955ED}"/>
              </a:ext>
            </a:extLst>
          </p:cNvPr>
          <p:cNvSpPr>
            <a:spLocks noGrp="1"/>
          </p:cNvSpPr>
          <p:nvPr>
            <p:ph type="title"/>
          </p:nvPr>
        </p:nvSpPr>
        <p:spPr/>
        <p:txBody>
          <a:bodyPr/>
          <a:lstStyle/>
          <a:p>
            <a:r>
              <a:rPr lang="en-US"/>
              <a:t>A Rest Service Example</a:t>
            </a:r>
          </a:p>
        </p:txBody>
      </p:sp>
      <p:sp>
        <p:nvSpPr>
          <p:cNvPr id="4" name="Content Placeholder 2">
            <a:extLst>
              <a:ext uri="{FF2B5EF4-FFF2-40B4-BE49-F238E27FC236}">
                <a16:creationId xmlns:a16="http://schemas.microsoft.com/office/drawing/2014/main" id="{D9420A70-0D97-4007-9F66-13F55C021316}"/>
              </a:ext>
            </a:extLst>
          </p:cNvPr>
          <p:cNvSpPr txBox="1">
            <a:spLocks/>
          </p:cNvSpPr>
          <p:nvPr/>
        </p:nvSpPr>
        <p:spPr>
          <a:xfrm>
            <a:off x="435343"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200" b="0" kern="0">
                <a:solidFill>
                  <a:srgbClr val="000000"/>
                </a:solidFill>
                <a:latin typeface="Consolas" panose="020B0609020204030204" pitchFamily="49" charset="0"/>
              </a:rPr>
              <a:t>[Route("api/[controller]")]</a:t>
            </a:r>
          </a:p>
          <a:p>
            <a:pPr marL="0" lvl="0" indent="0">
              <a:buNone/>
            </a:pPr>
            <a:r>
              <a:rPr lang="en-US" sz="2200" b="0" kern="0">
                <a:solidFill>
                  <a:srgbClr val="000000"/>
                </a:solidFill>
                <a:latin typeface="Consolas" panose="020B0609020204030204" pitchFamily="49" charset="0"/>
              </a:rPr>
              <a:t>public class CustomerController : ControllerBase</a:t>
            </a:r>
          </a:p>
          <a:p>
            <a:pPr marL="0" lvl="0" indent="0">
              <a:buNone/>
            </a:pPr>
            <a:r>
              <a:rPr lang="en-US" sz="2200" b="0" kern="0">
                <a:solidFill>
                  <a:srgbClr val="000000"/>
                </a:solidFill>
                <a:latin typeface="Consolas" panose="020B0609020204030204" pitchFamily="49" charset="0"/>
              </a:rPr>
              <a:t>{</a:t>
            </a:r>
          </a:p>
          <a:p>
            <a:pPr marL="0" lvl="0" indent="0">
              <a:buNone/>
            </a:pPr>
            <a:r>
              <a:rPr lang="en-US" sz="2200" b="0" kern="0">
                <a:solidFill>
                  <a:srgbClr val="000000"/>
                </a:solidFill>
                <a:latin typeface="Consolas" panose="020B0609020204030204" pitchFamily="49" charset="0"/>
              </a:rPr>
              <a:t>    public IEnumerable&lt;Customer&gt; Get()</a:t>
            </a:r>
          </a:p>
          <a:p>
            <a:pPr marL="0" lvl="0" indent="0">
              <a:buNone/>
            </a:pPr>
            <a:r>
              <a:rPr lang="en-US" sz="2200" b="0" kern="0">
                <a:solidFill>
                  <a:srgbClr val="000000"/>
                </a:solidFill>
                <a:latin typeface="Consolas" panose="020B0609020204030204" pitchFamily="49" charset="0"/>
              </a:rPr>
              <a:t>    { }</a:t>
            </a:r>
          </a:p>
          <a:p>
            <a:pPr marL="0" lvl="0" indent="0">
              <a:buNone/>
            </a:pPr>
            <a:r>
              <a:rPr lang="en-US" sz="2200" b="0" kern="0">
                <a:solidFill>
                  <a:srgbClr val="000000"/>
                </a:solidFill>
                <a:latin typeface="Consolas" panose="020B0609020204030204" pitchFamily="49" charset="0"/>
              </a:rPr>
              <a:t>    public void Post(Customer item)</a:t>
            </a:r>
          </a:p>
          <a:p>
            <a:pPr marL="0" lvl="0" indent="0">
              <a:buNone/>
            </a:pPr>
            <a:r>
              <a:rPr lang="en-US" sz="2200" b="0" kern="0">
                <a:solidFill>
                  <a:srgbClr val="000000"/>
                </a:solidFill>
                <a:latin typeface="Consolas" panose="020B0609020204030204" pitchFamily="49" charset="0"/>
              </a:rPr>
              <a:t>    { }</a:t>
            </a:r>
          </a:p>
          <a:p>
            <a:pPr marL="0" lvl="0" indent="0">
              <a:buNone/>
            </a:pPr>
            <a:r>
              <a:rPr lang="en-US" sz="2200" b="0" kern="0">
                <a:solidFill>
                  <a:srgbClr val="000000"/>
                </a:solidFill>
                <a:latin typeface="Consolas" panose="020B0609020204030204" pitchFamily="49" charset="0"/>
              </a:rPr>
              <a:t>    public void Put(int id, Customer item)</a:t>
            </a:r>
          </a:p>
          <a:p>
            <a:pPr marL="0" lvl="0" indent="0">
              <a:buNone/>
            </a:pPr>
            <a:r>
              <a:rPr lang="en-US" sz="2200" b="0" kern="0">
                <a:solidFill>
                  <a:srgbClr val="000000"/>
                </a:solidFill>
                <a:latin typeface="Consolas" panose="020B0609020204030204" pitchFamily="49" charset="0"/>
              </a:rPr>
              <a:t>    { }</a:t>
            </a:r>
          </a:p>
          <a:p>
            <a:pPr marL="0" lvl="0" indent="0">
              <a:buNone/>
            </a:pPr>
            <a:r>
              <a:rPr lang="en-US" sz="2200" b="0" kern="0">
                <a:solidFill>
                  <a:srgbClr val="000000"/>
                </a:solidFill>
                <a:latin typeface="Consolas" panose="020B0609020204030204" pitchFamily="49" charset="0"/>
              </a:rPr>
              <a:t>    public void Delete(int id)</a:t>
            </a:r>
          </a:p>
          <a:p>
            <a:pPr marL="0" lvl="0" indent="0">
              <a:buNone/>
            </a:pPr>
            <a:r>
              <a:rPr lang="en-US" sz="2200" b="0" kern="0">
                <a:solidFill>
                  <a:srgbClr val="000000"/>
                </a:solidFill>
                <a:latin typeface="Consolas" panose="020B0609020204030204" pitchFamily="49" charset="0"/>
              </a:rPr>
              <a:t>    { }   </a:t>
            </a:r>
          </a:p>
          <a:p>
            <a:pPr marL="0" lvl="0" indent="0">
              <a:buNone/>
            </a:pPr>
            <a:r>
              <a:rPr lang="en-US" sz="2200" b="0" kern="0">
                <a:solidFill>
                  <a:srgbClr val="000000"/>
                </a:solidFill>
                <a:latin typeface="Consolas" panose="020B0609020204030204" pitchFamily="49" charset="0"/>
              </a:rPr>
              <a:t>}</a:t>
            </a:r>
          </a:p>
          <a:p>
            <a:pPr marL="0" lvl="0" indent="0">
              <a:buNone/>
            </a:pPr>
            <a:endParaRPr lang="en-US" sz="2200" b="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4158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d48e282-2380-46b0-82ed-e1f42152b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964C-80DF-48BE-B724-F54CE7E1E8F7}"/>
              </a:ext>
            </a:extLst>
          </p:cNvPr>
          <p:cNvSpPr>
            <a:spLocks noGrp="1"/>
          </p:cNvSpPr>
          <p:nvPr>
            <p:ph type="title"/>
          </p:nvPr>
        </p:nvSpPr>
        <p:spPr/>
        <p:txBody>
          <a:bodyPr/>
          <a:lstStyle/>
          <a:p>
            <a:r>
              <a:rPr lang="en-US"/>
              <a:t>Action Methods and HTTP Verbs</a:t>
            </a:r>
          </a:p>
        </p:txBody>
      </p:sp>
      <p:sp>
        <p:nvSpPr>
          <p:cNvPr id="4" name="Content Placeholder 2">
            <a:extLst>
              <a:ext uri="{FF2B5EF4-FFF2-40B4-BE49-F238E27FC236}">
                <a16:creationId xmlns:a16="http://schemas.microsoft.com/office/drawing/2014/main" id="{3F97F119-2ED5-4714-9028-751C23C1DDD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You can use the following attributes to control the mapping of HTTP requests (HTTP </a:t>
            </a:r>
            <a:r>
              <a:rPr lang="en-US" b="0" kern="0" dirty="0" err="1">
                <a:solidFill>
                  <a:srgbClr val="000000"/>
                </a:solidFill>
              </a:rPr>
              <a:t>verb+URL</a:t>
            </a:r>
            <a:r>
              <a:rPr lang="en-US" b="0" kern="0" dirty="0">
                <a:solidFill>
                  <a:srgbClr val="000000"/>
                </a:solidFill>
              </a:rPr>
              <a:t>) to actions in the controller:</a:t>
            </a:r>
          </a:p>
          <a:p>
            <a:r>
              <a:rPr lang="en-US" b="0" kern="0" dirty="0">
                <a:solidFill>
                  <a:srgbClr val="000000"/>
                </a:solidFill>
              </a:rPr>
              <a:t>The </a:t>
            </a:r>
            <a:r>
              <a:rPr lang="en-US" kern="0" dirty="0" err="1">
                <a:solidFill>
                  <a:srgbClr val="000000"/>
                </a:solidFill>
              </a:rPr>
              <a:t>HttpGet</a:t>
            </a:r>
            <a:r>
              <a:rPr lang="en-US" b="0" kern="0" dirty="0">
                <a:solidFill>
                  <a:srgbClr val="000000"/>
                </a:solidFill>
              </a:rPr>
              <a:t>, </a:t>
            </a:r>
            <a:r>
              <a:rPr lang="en-US" kern="0" dirty="0" err="1">
                <a:solidFill>
                  <a:srgbClr val="000000"/>
                </a:solidFill>
              </a:rPr>
              <a:t>HttpPut</a:t>
            </a:r>
            <a:r>
              <a:rPr lang="en-US" b="0" kern="0" dirty="0">
                <a:solidFill>
                  <a:srgbClr val="000000"/>
                </a:solidFill>
              </a:rPr>
              <a:t>, </a:t>
            </a:r>
            <a:r>
              <a:rPr lang="en-US" kern="0" dirty="0" err="1">
                <a:solidFill>
                  <a:srgbClr val="000000"/>
                </a:solidFill>
              </a:rPr>
              <a:t>HttpPost</a:t>
            </a:r>
            <a:r>
              <a:rPr lang="en-US" b="0" kern="0" dirty="0">
                <a:solidFill>
                  <a:srgbClr val="000000"/>
                </a:solidFill>
              </a:rPr>
              <a:t>, or </a:t>
            </a:r>
            <a:r>
              <a:rPr lang="en-US" kern="0" dirty="0" err="1">
                <a:solidFill>
                  <a:srgbClr val="000000"/>
                </a:solidFill>
              </a:rPr>
              <a:t>HttpDelete</a:t>
            </a:r>
            <a:r>
              <a:rPr lang="en-US" b="0" kern="0" dirty="0">
                <a:solidFill>
                  <a:srgbClr val="000000"/>
                </a:solidFill>
              </a:rPr>
              <a:t> attributes</a:t>
            </a:r>
          </a:p>
          <a:p>
            <a:r>
              <a:rPr lang="en-US" b="0" kern="0" dirty="0">
                <a:solidFill>
                  <a:srgbClr val="000000"/>
                </a:solidFill>
              </a:rPr>
              <a:t>The </a:t>
            </a:r>
            <a:r>
              <a:rPr lang="en-US" kern="0" dirty="0" err="1">
                <a:solidFill>
                  <a:srgbClr val="000000"/>
                </a:solidFill>
              </a:rPr>
              <a:t>AcceptVerbs</a:t>
            </a:r>
            <a:r>
              <a:rPr lang="en-US" b="0" kern="0" dirty="0">
                <a:solidFill>
                  <a:srgbClr val="000000"/>
                </a:solidFill>
              </a:rPr>
              <a:t> attribute</a:t>
            </a:r>
          </a:p>
          <a:p>
            <a:r>
              <a:rPr lang="en-US" b="0" kern="0" dirty="0">
                <a:solidFill>
                  <a:srgbClr val="000000"/>
                </a:solidFill>
              </a:rPr>
              <a:t>The </a:t>
            </a:r>
            <a:r>
              <a:rPr lang="en-US" kern="0" dirty="0" err="1">
                <a:solidFill>
                  <a:srgbClr val="000000"/>
                </a:solidFill>
              </a:rPr>
              <a:t>ActionName</a:t>
            </a:r>
            <a:r>
              <a:rPr lang="en-US" b="0" kern="0" dirty="0">
                <a:solidFill>
                  <a:srgbClr val="000000"/>
                </a:solidFill>
              </a:rPr>
              <a:t> attribute</a:t>
            </a:r>
          </a:p>
          <a:p>
            <a:pPr lvl="0"/>
            <a:endParaRPr lang="en-US" b="0" kern="0" dirty="0">
              <a:solidFill>
                <a:srgbClr val="000000"/>
              </a:solidFill>
            </a:endParaRPr>
          </a:p>
        </p:txBody>
      </p:sp>
    </p:spTree>
    <p:extLst>
      <p:ext uri="{BB962C8B-B14F-4D97-AF65-F5344CB8AC3E}">
        <p14:creationId xmlns:p14="http://schemas.microsoft.com/office/powerpoint/2010/main" val="1519148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3685971-bde6-4084-a40b-8f5fd7ee091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60F0-0E0E-4EE2-9B67-66E1E2A8F7A1}"/>
              </a:ext>
            </a:extLst>
          </p:cNvPr>
          <p:cNvSpPr>
            <a:spLocks noGrp="1"/>
          </p:cNvSpPr>
          <p:nvPr>
            <p:ph type="title"/>
          </p:nvPr>
        </p:nvSpPr>
        <p:spPr/>
        <p:txBody>
          <a:bodyPr/>
          <a:lstStyle/>
          <a:p>
            <a:r>
              <a:rPr lang="en-US"/>
              <a:t>Action Methods and HTTP Verbs Example</a:t>
            </a:r>
          </a:p>
        </p:txBody>
      </p:sp>
      <p:sp>
        <p:nvSpPr>
          <p:cNvPr id="4" name="Content Placeholder 2">
            <a:extLst>
              <a:ext uri="{FF2B5EF4-FFF2-40B4-BE49-F238E27FC236}">
                <a16:creationId xmlns:a16="http://schemas.microsoft.com/office/drawing/2014/main" id="{E9950CAC-E5AB-4F10-92CA-0717BF37817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800" b="0" kern="0">
                <a:solidFill>
                  <a:srgbClr val="000000"/>
                </a:solidFill>
                <a:latin typeface="Consolas" panose="020B0609020204030204" pitchFamily="49" charset="0"/>
              </a:rPr>
              <a:t>[Route("api/[controller]")]</a:t>
            </a:r>
          </a:p>
          <a:p>
            <a:pPr marL="0" lvl="0" indent="0">
              <a:buNone/>
            </a:pPr>
            <a:r>
              <a:rPr lang="en-US" sz="1800" b="0" kern="0">
                <a:solidFill>
                  <a:srgbClr val="000000"/>
                </a:solidFill>
                <a:latin typeface="Consolas" panose="020B0609020204030204" pitchFamily="49" charset="0"/>
              </a:rPr>
              <a:t>public class HomeController : ControllerBase</a:t>
            </a:r>
          </a:p>
          <a:p>
            <a:pPr marL="0" lvl="0" indent="0">
              <a:buNone/>
            </a:pPr>
            <a:r>
              <a:rPr lang="en-US" sz="1800" b="0" kern="0">
                <a:solidFill>
                  <a:srgbClr val="000000"/>
                </a:solidFill>
                <a:latin typeface="Consolas" panose="020B0609020204030204" pitchFamily="49" charset="0"/>
              </a:rPr>
              <a:t>{</a:t>
            </a:r>
          </a:p>
          <a:p>
            <a:pPr marL="0" lvl="0" indent="0">
              <a:buNone/>
            </a:pPr>
            <a:r>
              <a:rPr lang="en-US" sz="1800" b="0" kern="0">
                <a:solidFill>
                  <a:srgbClr val="000000"/>
                </a:solidFill>
                <a:latin typeface="Consolas" panose="020B0609020204030204" pitchFamily="49" charset="0"/>
              </a:rPr>
              <a:t>    [HttpGet("Some")]</a:t>
            </a:r>
          </a:p>
          <a:p>
            <a:pPr marL="0" lvl="0" indent="0">
              <a:buNone/>
            </a:pPr>
            <a:r>
              <a:rPr lang="en-US" sz="1800" b="0" kern="0">
                <a:solidFill>
                  <a:srgbClr val="000000"/>
                </a:solidFill>
                <a:latin typeface="Consolas" panose="020B0609020204030204" pitchFamily="49" charset="0"/>
              </a:rPr>
              <a:t>    public string SomeMethod()</a:t>
            </a:r>
          </a:p>
          <a:p>
            <a:pPr marL="0" lvl="0" indent="0">
              <a:buNone/>
            </a:pPr>
            <a:r>
              <a:rPr lang="en-US" sz="1800" b="0" kern="0">
                <a:solidFill>
                  <a:srgbClr val="000000"/>
                </a:solidFill>
                <a:latin typeface="Consolas" panose="020B0609020204030204" pitchFamily="49" charset="0"/>
              </a:rPr>
              <a:t>    {</a:t>
            </a:r>
          </a:p>
          <a:p>
            <a:pPr marL="0" lvl="0" indent="0">
              <a:buNone/>
            </a:pPr>
            <a:r>
              <a:rPr lang="en-US" sz="1800" b="0" kern="0">
                <a:solidFill>
                  <a:srgbClr val="000000"/>
                </a:solidFill>
                <a:latin typeface="Consolas" panose="020B0609020204030204" pitchFamily="49" charset="0"/>
              </a:rPr>
              <a:t>        return "SomeMethod was invoked";</a:t>
            </a:r>
          </a:p>
          <a:p>
            <a:pPr marL="0" lvl="0" indent="0">
              <a:buNone/>
            </a:pPr>
            <a:r>
              <a:rPr lang="en-US" sz="1800" b="0" kern="0">
                <a:solidFill>
                  <a:srgbClr val="000000"/>
                </a:solidFill>
                <a:latin typeface="Consolas" panose="020B0609020204030204" pitchFamily="49" charset="0"/>
              </a:rPr>
              <a:t>    }</a:t>
            </a:r>
          </a:p>
          <a:p>
            <a:pPr marL="0" lvl="0" indent="0">
              <a:buNone/>
            </a:pPr>
            <a:r>
              <a:rPr lang="en-US" sz="1800" b="0" kern="0">
                <a:solidFill>
                  <a:srgbClr val="000000"/>
                </a:solidFill>
                <a:latin typeface="Consolas" panose="020B0609020204030204" pitchFamily="49" charset="0"/>
              </a:rPr>
              <a:t>    </a:t>
            </a:r>
          </a:p>
          <a:p>
            <a:pPr marL="0" lvl="0" indent="0">
              <a:buNone/>
            </a:pPr>
            <a:r>
              <a:rPr lang="en-US" sz="1800" b="0" kern="0">
                <a:solidFill>
                  <a:srgbClr val="000000"/>
                </a:solidFill>
                <a:latin typeface="Consolas" panose="020B0609020204030204" pitchFamily="49" charset="0"/>
              </a:rPr>
              <a:t>    [HttpGet("Other")]</a:t>
            </a:r>
          </a:p>
          <a:p>
            <a:pPr marL="0" lvl="0" indent="0">
              <a:buNone/>
            </a:pPr>
            <a:r>
              <a:rPr lang="en-US" sz="1800" b="0" kern="0">
                <a:solidFill>
                  <a:srgbClr val="000000"/>
                </a:solidFill>
                <a:latin typeface="Consolas" panose="020B0609020204030204" pitchFamily="49" charset="0"/>
              </a:rPr>
              <a:t>    public string OtherMethod()</a:t>
            </a:r>
          </a:p>
          <a:p>
            <a:pPr marL="0" lvl="0" indent="0">
              <a:buNone/>
            </a:pPr>
            <a:r>
              <a:rPr lang="en-US" sz="1800" b="0" kern="0">
                <a:solidFill>
                  <a:srgbClr val="000000"/>
                </a:solidFill>
                <a:latin typeface="Consolas" panose="020B0609020204030204" pitchFamily="49" charset="0"/>
              </a:rPr>
              <a:t>    {</a:t>
            </a:r>
          </a:p>
          <a:p>
            <a:pPr marL="0" lvl="0" indent="0">
              <a:buNone/>
            </a:pPr>
            <a:r>
              <a:rPr lang="en-US" sz="1800" b="0" kern="0">
                <a:solidFill>
                  <a:srgbClr val="000000"/>
                </a:solidFill>
                <a:latin typeface="Consolas" panose="020B0609020204030204" pitchFamily="49" charset="0"/>
              </a:rPr>
              <a:t>        return "OtherMethod was invoked";</a:t>
            </a:r>
          </a:p>
          <a:p>
            <a:pPr marL="0" lvl="0" indent="0">
              <a:buNone/>
            </a:pPr>
            <a:r>
              <a:rPr lang="en-US" sz="1800" b="0" kern="0">
                <a:solidFill>
                  <a:srgbClr val="000000"/>
                </a:solidFill>
                <a:latin typeface="Consolas" panose="020B0609020204030204" pitchFamily="49" charset="0"/>
              </a:rPr>
              <a:t>    }</a:t>
            </a:r>
          </a:p>
          <a:p>
            <a:pPr marL="0" lvl="0" indent="0">
              <a:buNone/>
            </a:pPr>
            <a:r>
              <a:rPr lang="en-US" sz="1800" b="0" kern="0">
                <a:solidFill>
                  <a:srgbClr val="000000"/>
                </a:solidFill>
                <a:latin typeface="Consolas" panose="020B0609020204030204" pitchFamily="49" charset="0"/>
              </a:rPr>
              <a:t>}</a:t>
            </a:r>
            <a:endParaRPr lang="en-US" sz="1800" b="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3444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7682e5fc-6458-4564-9108-fca36701286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BC14-5F31-44A6-A4E4-14816F519EFB}"/>
              </a:ext>
            </a:extLst>
          </p:cNvPr>
          <p:cNvSpPr>
            <a:spLocks noGrp="1"/>
          </p:cNvSpPr>
          <p:nvPr>
            <p:ph type="title"/>
          </p:nvPr>
        </p:nvSpPr>
        <p:spPr/>
        <p:txBody>
          <a:bodyPr/>
          <a:lstStyle/>
          <a:p>
            <a:r>
              <a:rPr lang="en-US"/>
              <a:t>Binding Parameters to Request Message</a:t>
            </a:r>
          </a:p>
        </p:txBody>
      </p:sp>
      <p:sp>
        <p:nvSpPr>
          <p:cNvPr id="4" name="Content Placeholder 2">
            <a:extLst>
              <a:ext uri="{FF2B5EF4-FFF2-40B4-BE49-F238E27FC236}">
                <a16:creationId xmlns:a16="http://schemas.microsoft.com/office/drawing/2014/main" id="{390AF150-67BF-4491-8F80-A6238DCD968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An action that gets two parameters:</a:t>
            </a:r>
          </a:p>
          <a:p>
            <a:pPr marL="0" lvl="0" indent="0">
              <a:buNone/>
            </a:pPr>
            <a:r>
              <a:rPr lang="en-US" sz="2000" b="0" kern="0">
                <a:solidFill>
                  <a:srgbClr val="000000"/>
                </a:solidFill>
                <a:latin typeface="Consolas" panose="020B0609020204030204" pitchFamily="49" charset="0"/>
                <a:cs typeface="Consolas" panose="020B0609020204030204" pitchFamily="49" charset="0"/>
              </a:rPr>
              <a:t>    [Route("api/[controller]")]</a:t>
            </a:r>
          </a:p>
          <a:p>
            <a:pPr marL="0" lvl="0" indent="0">
              <a:buNone/>
            </a:pPr>
            <a:r>
              <a:rPr lang="en-US" sz="2000" b="0" kern="0">
                <a:solidFill>
                  <a:srgbClr val="000000"/>
                </a:solidFill>
                <a:latin typeface="Consolas" panose="020B0609020204030204" pitchFamily="49" charset="0"/>
                <a:cs typeface="Consolas" panose="020B0609020204030204" pitchFamily="49" charset="0"/>
              </a:rPr>
              <a:t>    public class HomeController : ControllerBase</a:t>
            </a:r>
          </a:p>
          <a:p>
            <a:pPr marL="0" lvl="0" indent="0">
              <a:buNone/>
            </a:pPr>
            <a:r>
              <a:rPr 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sz="2000" b="0" kern="0">
                <a:solidFill>
                  <a:srgbClr val="000000"/>
                </a:solidFill>
                <a:latin typeface="Consolas" panose="020B0609020204030204" pitchFamily="49" charset="0"/>
                <a:cs typeface="Consolas" panose="020B0609020204030204" pitchFamily="49" charset="0"/>
              </a:rPr>
              <a:t>        [HttpGet("{id}/{name}")]</a:t>
            </a:r>
          </a:p>
          <a:p>
            <a:pPr marL="0" lvl="0" indent="0">
              <a:buNone/>
            </a:pPr>
            <a:r>
              <a:rPr lang="en-US" sz="2000" b="0" kern="0">
                <a:solidFill>
                  <a:srgbClr val="000000"/>
                </a:solidFill>
                <a:latin typeface="Consolas" panose="020B0609020204030204" pitchFamily="49" charset="0"/>
                <a:cs typeface="Consolas" panose="020B0609020204030204" pitchFamily="49" charset="0"/>
              </a:rPr>
              <a:t>        public string Get(int id, string name)</a:t>
            </a:r>
          </a:p>
          <a:p>
            <a:pPr marL="0" lvl="0" indent="0">
              <a:buNone/>
            </a:pPr>
            <a:r>
              <a:rPr 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sz="2000" b="0" kern="0">
                <a:solidFill>
                  <a:srgbClr val="000000"/>
                </a:solidFill>
                <a:latin typeface="Consolas" panose="020B0609020204030204" pitchFamily="49" charset="0"/>
                <a:cs typeface="Consolas" panose="020B0609020204030204" pitchFamily="49" charset="0"/>
              </a:rPr>
              <a:t>            return "id: " + id + ", name: " + name;</a:t>
            </a:r>
          </a:p>
          <a:p>
            <a:pPr marL="0" lvl="0" indent="0">
              <a:buNone/>
            </a:pPr>
            <a:r>
              <a:rPr lang="en-US" sz="2000" b="0" kern="0">
                <a:solidFill>
                  <a:srgbClr val="000000"/>
                </a:solidFill>
                <a:latin typeface="Consolas" panose="020B0609020204030204" pitchFamily="49" charset="0"/>
                <a:cs typeface="Consolas" panose="020B0609020204030204" pitchFamily="49" charset="0"/>
              </a:rPr>
              <a:t>        } </a:t>
            </a:r>
          </a:p>
          <a:p>
            <a:pPr marL="0" lvl="0" indent="0">
              <a:buNone/>
            </a:pPr>
            <a:r>
              <a:rPr lang="en-US" sz="2000" b="0" kern="0">
                <a:solidFill>
                  <a:srgbClr val="000000"/>
                </a:solidFill>
                <a:latin typeface="Consolas" panose="020B0609020204030204" pitchFamily="49" charset="0"/>
                <a:cs typeface="Consolas" panose="020B0609020204030204" pitchFamily="49" charset="0"/>
              </a:rPr>
              <a:t>    }</a:t>
            </a:r>
            <a:endParaRPr lang="en-US" b="0" kern="0">
              <a:solidFill>
                <a:srgbClr val="000000"/>
              </a:solidFill>
            </a:endParaRPr>
          </a:p>
          <a:p>
            <a:pPr lvl="0"/>
            <a:r>
              <a:rPr lang="en-US" b="0" kern="0">
                <a:solidFill>
                  <a:srgbClr val="000000"/>
                </a:solidFill>
              </a:rPr>
              <a:t>This action method is chosen when sending a GET request by using the </a:t>
            </a:r>
            <a:r>
              <a:rPr lang="en-US" kern="0">
                <a:solidFill>
                  <a:srgbClr val="000000"/>
                </a:solidFill>
              </a:rPr>
              <a:t>api/Home/1/Mike</a:t>
            </a:r>
            <a:r>
              <a:rPr lang="en-US" b="0" kern="0">
                <a:solidFill>
                  <a:srgbClr val="000000"/>
                </a:solidFill>
              </a:rPr>
              <a:t> path</a:t>
            </a:r>
          </a:p>
          <a:p>
            <a:pPr lvl="0"/>
            <a:endParaRPr lang="en-US" b="0" kern="0">
              <a:solidFill>
                <a:srgbClr val="000000"/>
              </a:solidFill>
            </a:endParaRPr>
          </a:p>
          <a:p>
            <a:pPr lvl="0"/>
            <a:endParaRPr lang="en-US" b="0" kern="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2115760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173b8f22-b048-4496-abf4-2ae5328ebe7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E4C-61C4-4B63-95D7-355957406C96}"/>
              </a:ext>
            </a:extLst>
          </p:cNvPr>
          <p:cNvSpPr>
            <a:spLocks noGrp="1"/>
          </p:cNvSpPr>
          <p:nvPr>
            <p:ph type="title"/>
          </p:nvPr>
        </p:nvSpPr>
        <p:spPr/>
        <p:txBody>
          <a:bodyPr/>
          <a:lstStyle/>
          <a:p>
            <a:r>
              <a:rPr lang="en-US"/>
              <a:t>Using the ApiController Attribute</a:t>
            </a:r>
          </a:p>
        </p:txBody>
      </p:sp>
      <p:sp>
        <p:nvSpPr>
          <p:cNvPr id="4" name="Content Placeholder 2">
            <a:extLst>
              <a:ext uri="{FF2B5EF4-FFF2-40B4-BE49-F238E27FC236}">
                <a16:creationId xmlns:a16="http://schemas.microsoft.com/office/drawing/2014/main" id="{E3565C06-DCF2-433E-BF0C-A08F500DB7E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 the </a:t>
            </a:r>
            <a:r>
              <a:rPr lang="en-US" kern="0">
                <a:solidFill>
                  <a:srgbClr val="000000"/>
                </a:solidFill>
              </a:rPr>
              <a:t>ApiController </a:t>
            </a:r>
            <a:r>
              <a:rPr lang="en-US" b="0" kern="0">
                <a:solidFill>
                  <a:srgbClr val="000000"/>
                </a:solidFill>
              </a:rPr>
              <a:t>attribute to target conventions on the controller:</a:t>
            </a:r>
          </a:p>
          <a:p>
            <a:pPr marL="0" lvl="0" indent="0">
              <a:buNone/>
            </a:pPr>
            <a:endParaRPr lang="en-US" sz="2400" b="0" kern="0">
              <a:solidFill>
                <a:srgbClr val="000000"/>
              </a:solidFill>
              <a:latin typeface="Consolas" panose="020B0609020204030204" pitchFamily="49" charset="0"/>
            </a:endParaRPr>
          </a:p>
          <a:p>
            <a:pPr marL="0" lvl="0" indent="0">
              <a:buNone/>
            </a:pPr>
            <a:r>
              <a:rPr lang="en-US" sz="2200" b="0" kern="0">
                <a:solidFill>
                  <a:srgbClr val="000000"/>
                </a:solidFill>
                <a:latin typeface="Consolas" panose="020B0609020204030204" pitchFamily="49" charset="0"/>
              </a:rPr>
              <a:t>  [Route("api/[controller]")]</a:t>
            </a:r>
          </a:p>
          <a:p>
            <a:pPr marL="0" lvl="0" indent="0">
              <a:buNone/>
            </a:pPr>
            <a:r>
              <a:rPr lang="en-US" sz="2200" b="0" kern="0">
                <a:solidFill>
                  <a:srgbClr val="000000"/>
                </a:solidFill>
                <a:latin typeface="Consolas" panose="020B0609020204030204" pitchFamily="49" charset="0"/>
              </a:rPr>
              <a:t>  [ApiController]</a:t>
            </a:r>
          </a:p>
          <a:p>
            <a:pPr marL="0" lvl="0" indent="0">
              <a:buNone/>
            </a:pPr>
            <a:r>
              <a:rPr lang="en-US" sz="2200" b="0" kern="0">
                <a:solidFill>
                  <a:srgbClr val="000000"/>
                </a:solidFill>
                <a:latin typeface="Consolas" panose="020B0609020204030204" pitchFamily="49" charset="0"/>
              </a:rPr>
              <a:t>  public class CustomerController : ControllerBase</a:t>
            </a:r>
          </a:p>
          <a:p>
            <a:pPr marL="0" lvl="0" indent="0">
              <a:buNone/>
            </a:pPr>
            <a:r>
              <a:rPr lang="en-US" sz="2200" b="0" kern="0">
                <a:solidFill>
                  <a:srgbClr val="000000"/>
                </a:solidFill>
                <a:latin typeface="Consolas" panose="020B0609020204030204" pitchFamily="49" charset="0"/>
              </a:rPr>
              <a:t>  {</a:t>
            </a:r>
          </a:p>
          <a:p>
            <a:pPr marL="0" lvl="0" indent="0">
              <a:buNone/>
            </a:pPr>
            <a:r>
              <a:rPr lang="en-US" sz="2200" b="0" kern="0">
                <a:solidFill>
                  <a:srgbClr val="000000"/>
                </a:solidFill>
                <a:latin typeface="Consolas" panose="020B0609020204030204" pitchFamily="49" charset="0"/>
              </a:rPr>
              <a:t>      [HttpPost]</a:t>
            </a:r>
          </a:p>
          <a:p>
            <a:pPr marL="0" lvl="0" indent="0">
              <a:buNone/>
            </a:pPr>
            <a:r>
              <a:rPr lang="en-US" sz="2200" b="0" kern="0">
                <a:solidFill>
                  <a:srgbClr val="000000"/>
                </a:solidFill>
                <a:latin typeface="Consolas" panose="020B0609020204030204" pitchFamily="49" charset="0"/>
              </a:rPr>
              <a:t>      public void Post(Customer item)</a:t>
            </a:r>
          </a:p>
          <a:p>
            <a:pPr marL="0" lvl="0" indent="0">
              <a:buNone/>
            </a:pPr>
            <a:r>
              <a:rPr lang="en-US" sz="2200" b="0" kern="0">
                <a:solidFill>
                  <a:srgbClr val="000000"/>
                </a:solidFill>
                <a:latin typeface="Consolas" panose="020B0609020204030204" pitchFamily="49" charset="0"/>
              </a:rPr>
              <a:t>      { }</a:t>
            </a:r>
          </a:p>
          <a:p>
            <a:pPr marL="0" lvl="0" indent="0">
              <a:buNone/>
            </a:pPr>
            <a:r>
              <a:rPr lang="en-US" sz="2200" b="0" kern="0">
                <a:solidFill>
                  <a:srgbClr val="000000"/>
                </a:solidFill>
                <a:latin typeface="Consolas" panose="020B0609020204030204" pitchFamily="49" charset="0"/>
              </a:rPr>
              <a:t>  }</a:t>
            </a:r>
          </a:p>
          <a:p>
            <a:pPr marL="0" lvl="0" indent="0">
              <a:buNone/>
            </a:pPr>
            <a:endParaRPr lang="en-US" b="0" kern="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3220213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63401e3-1151-4c39-835b-80c87c8a4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EA28-57E6-4986-BB54-1470564424E3}"/>
              </a:ext>
            </a:extLst>
          </p:cNvPr>
          <p:cNvSpPr>
            <a:spLocks noGrp="1"/>
          </p:cNvSpPr>
          <p:nvPr>
            <p:ph type="title"/>
          </p:nvPr>
        </p:nvSpPr>
        <p:spPr/>
        <p:txBody>
          <a:bodyPr/>
          <a:lstStyle/>
          <a:p>
            <a:r>
              <a:rPr lang="en-US"/>
              <a:t>Control the HTTP Response</a:t>
            </a:r>
          </a:p>
        </p:txBody>
      </p:sp>
      <p:sp>
        <p:nvSpPr>
          <p:cNvPr id="4" name="Content Placeholder 2">
            <a:extLst>
              <a:ext uri="{FF2B5EF4-FFF2-40B4-BE49-F238E27FC236}">
                <a16:creationId xmlns:a16="http://schemas.microsoft.com/office/drawing/2014/main" id="{757A72B8-D77E-4E39-AD90-8F62A5D8EFE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HTTP responses use status codes to express the outcome of the request processing</a:t>
            </a:r>
          </a:p>
          <a:p>
            <a:pPr marL="0" lvl="0" indent="0">
              <a:buNone/>
            </a:pPr>
            <a:r>
              <a:rPr lang="en-US" b="0" kern="0">
                <a:solidFill>
                  <a:srgbClr val="000000"/>
                </a:solidFill>
              </a:rPr>
              <a:t>    </a:t>
            </a:r>
          </a:p>
          <a:p>
            <a:pPr marL="0" lvl="0" indent="0">
              <a:buNone/>
            </a:pPr>
            <a:r>
              <a:rPr lang="en-US" sz="2400" b="0" kern="0">
                <a:solidFill>
                  <a:srgbClr val="000000"/>
                </a:solidFill>
                <a:latin typeface="Consolas" panose="020B0609020204030204" pitchFamily="49" charset="0"/>
                <a:cs typeface="Consolas" panose="020B0609020204030204" pitchFamily="49" charset="0"/>
              </a:rPr>
              <a:t>    public IActionResult Get(string id)</a:t>
            </a:r>
          </a:p>
          <a:p>
            <a:pPr marL="0" lvl="0" indent="0">
              <a:buNone/>
            </a:pPr>
            <a:r>
              <a:rPr lang="en-US" sz="2400" b="0" kern="0">
                <a:solidFill>
                  <a:srgbClr val="000000"/>
                </a:solidFill>
                <a:latin typeface="Consolas" panose="020B0609020204030204" pitchFamily="49" charset="0"/>
                <a:cs typeface="Consolas" panose="020B0609020204030204" pitchFamily="49" charset="0"/>
              </a:rPr>
              <a:t>    {</a:t>
            </a:r>
          </a:p>
          <a:p>
            <a:pPr marL="0" lvl="0" indent="0">
              <a:buNone/>
            </a:pPr>
            <a:r>
              <a:rPr lang="en-US" sz="2400" b="0" kern="0">
                <a:solidFill>
                  <a:srgbClr val="000000"/>
                </a:solidFill>
                <a:latin typeface="Consolas" panose="020B0609020204030204" pitchFamily="49" charset="0"/>
                <a:cs typeface="Consolas" panose="020B0609020204030204" pitchFamily="49" charset="0"/>
              </a:rPr>
              <a:t>        if (_items.ContainsKey(id) == false)</a:t>
            </a:r>
          </a:p>
          <a:p>
            <a:pPr marL="0" lvl="0" indent="0">
              <a:buNone/>
            </a:pPr>
            <a:r>
              <a:rPr lang="en-US" sz="2400" b="0" kern="0">
                <a:solidFill>
                  <a:srgbClr val="000000"/>
                </a:solidFill>
                <a:latin typeface="Consolas" panose="020B0609020204030204" pitchFamily="49" charset="0"/>
                <a:cs typeface="Consolas" panose="020B0609020204030204" pitchFamily="49" charset="0"/>
              </a:rPr>
              <a:t>            return NotFound();</a:t>
            </a:r>
          </a:p>
          <a:p>
            <a:pPr marL="0" lvl="0" indent="0">
              <a:buNone/>
            </a:pPr>
            <a:endParaRPr lang="en-US" sz="2400" b="0" kern="0">
              <a:solidFill>
                <a:srgbClr val="000000"/>
              </a:solidFill>
              <a:latin typeface="Consolas" panose="020B0609020204030204" pitchFamily="49" charset="0"/>
              <a:cs typeface="Consolas" panose="020B0609020204030204" pitchFamily="49" charset="0"/>
            </a:endParaRPr>
          </a:p>
          <a:p>
            <a:pPr marL="0" lvl="0" indent="0">
              <a:buNone/>
            </a:pPr>
            <a:r>
              <a:rPr lang="en-US" sz="2400" b="0" kern="0">
                <a:solidFill>
                  <a:srgbClr val="000000"/>
                </a:solidFill>
                <a:latin typeface="Consolas" panose="020B0609020204030204" pitchFamily="49" charset="0"/>
                <a:cs typeface="Consolas" panose="020B0609020204030204" pitchFamily="49" charset="0"/>
              </a:rPr>
              <a:t>        return Ok(_items[id]);</a:t>
            </a:r>
          </a:p>
          <a:p>
            <a:pPr marL="0" lvl="0" indent="0">
              <a:buNone/>
            </a:pPr>
            <a:r>
              <a:rPr lang="en-US" sz="2400" b="0" kern="0">
                <a:solidFill>
                  <a:srgbClr val="000000"/>
                </a:solidFill>
                <a:latin typeface="Consolas" panose="020B0609020204030204" pitchFamily="49" charset="0"/>
                <a:cs typeface="Consolas" panose="020B0609020204030204" pitchFamily="49" charset="0"/>
              </a:rPr>
              <a:t>    }</a:t>
            </a:r>
            <a:endParaRPr lang="en-US" sz="2400"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2228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A927-149E-4CBB-9EF3-C60FC49D7612}"/>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82B632FA-A9E9-4D06-A941-C1934F58BFE1}"/>
              </a:ext>
            </a:extLst>
          </p:cNvPr>
          <p:cNvSpPr>
            <a:spLocks noGrp="1"/>
          </p:cNvSpPr>
          <p:nvPr>
            <p:ph type="body" idx="1"/>
          </p:nvPr>
        </p:nvSpPr>
        <p:spPr/>
        <p:txBody>
          <a:bodyPr/>
          <a:lstStyle/>
          <a:p>
            <a:r>
              <a:rPr lang="en-US"/>
              <a:t>Introducing Web APIs
Developing a Web API
Calling a Web API</a:t>
            </a:r>
          </a:p>
        </p:txBody>
      </p:sp>
    </p:spTree>
    <p:extLst>
      <p:ext uri="{BB962C8B-B14F-4D97-AF65-F5344CB8AC3E}">
        <p14:creationId xmlns:p14="http://schemas.microsoft.com/office/powerpoint/2010/main" val="2506469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80abc1c-822f-4fb1-9192-b7923bb347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58FF-3B17-4E0B-9013-F6E31DAC3BA1}"/>
              </a:ext>
            </a:extLst>
          </p:cNvPr>
          <p:cNvSpPr>
            <a:spLocks noGrp="1"/>
          </p:cNvSpPr>
          <p:nvPr>
            <p:ph type="title"/>
          </p:nvPr>
        </p:nvSpPr>
        <p:spPr/>
        <p:txBody>
          <a:bodyPr/>
          <a:lstStyle/>
          <a:p>
            <a:r>
              <a:rPr lang="en-US"/>
              <a:t>Return ActionResult&lt;T&gt;</a:t>
            </a:r>
          </a:p>
        </p:txBody>
      </p:sp>
      <p:sp>
        <p:nvSpPr>
          <p:cNvPr id="4" name="Content Placeholder 2">
            <a:extLst>
              <a:ext uri="{FF2B5EF4-FFF2-40B4-BE49-F238E27FC236}">
                <a16:creationId xmlns:a16="http://schemas.microsoft.com/office/drawing/2014/main" id="{3E9A2147-FB2D-473C-B074-0509DD9D8F4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Returning </a:t>
            </a:r>
            <a:r>
              <a:rPr lang="en-US" kern="0">
                <a:solidFill>
                  <a:srgbClr val="000000"/>
                </a:solidFill>
              </a:rPr>
              <a:t>ActionResult&lt;T&gt;</a:t>
            </a:r>
            <a:r>
              <a:rPr lang="en-US" b="0" kern="0">
                <a:solidFill>
                  <a:srgbClr val="000000"/>
                </a:solidFill>
              </a:rPr>
              <a:t> enables you to return a specific type or an object which inherits from </a:t>
            </a:r>
            <a:r>
              <a:rPr lang="en-US" kern="0">
                <a:solidFill>
                  <a:srgbClr val="000000"/>
                </a:solidFill>
              </a:rPr>
              <a:t>ActionResult</a:t>
            </a:r>
            <a:endParaRPr lang="en-US" b="0" kern="0">
              <a:solidFill>
                <a:srgbClr val="000000"/>
              </a:solidFill>
              <a:latin typeface="Consolas" panose="020B0609020204030204" pitchFamily="49" charset="0"/>
              <a:cs typeface="Consolas" panose="020B0609020204030204" pitchFamily="49" charset="0"/>
            </a:endParaRPr>
          </a:p>
          <a:p>
            <a:pPr marL="0" lvl="0" indent="0">
              <a:buNone/>
            </a:pPr>
            <a:endParaRPr lang="en-US" sz="2400" b="0" kern="0">
              <a:solidFill>
                <a:srgbClr val="000000"/>
              </a:solidFill>
              <a:latin typeface="Consolas" panose="020B0609020204030204" pitchFamily="49" charset="0"/>
              <a:cs typeface="Consolas" panose="020B0609020204030204" pitchFamily="49" charset="0"/>
            </a:endParaRPr>
          </a:p>
          <a:p>
            <a:pPr marL="0" lvl="0" indent="0">
              <a:buNone/>
            </a:pPr>
            <a:r>
              <a:rPr lang="en-US" sz="2400" b="0" kern="0">
                <a:solidFill>
                  <a:srgbClr val="000000"/>
                </a:solidFill>
                <a:latin typeface="Consolas" panose="020B0609020204030204" pitchFamily="49" charset="0"/>
                <a:cs typeface="Consolas" panose="020B0609020204030204" pitchFamily="49" charset="0"/>
              </a:rPr>
              <a:t>   public ActionResult&lt;T&gt; Get(string id)</a:t>
            </a:r>
          </a:p>
          <a:p>
            <a:pPr marL="0" lvl="0" indent="0">
              <a:buNone/>
            </a:pPr>
            <a:r>
              <a:rPr lang="en-US" sz="2400" b="0" kern="0">
                <a:solidFill>
                  <a:srgbClr val="000000"/>
                </a:solidFill>
                <a:latin typeface="Consolas" panose="020B0609020204030204" pitchFamily="49" charset="0"/>
                <a:cs typeface="Consolas" panose="020B0609020204030204" pitchFamily="49" charset="0"/>
              </a:rPr>
              <a:t>   {</a:t>
            </a:r>
          </a:p>
          <a:p>
            <a:pPr marL="0" lvl="0" indent="0">
              <a:buNone/>
            </a:pPr>
            <a:r>
              <a:rPr lang="en-US" sz="2400" b="0" kern="0">
                <a:solidFill>
                  <a:srgbClr val="000000"/>
                </a:solidFill>
                <a:latin typeface="Consolas" panose="020B0609020204030204" pitchFamily="49" charset="0"/>
                <a:cs typeface="Consolas" panose="020B0609020204030204" pitchFamily="49" charset="0"/>
              </a:rPr>
              <a:t>       if (_items.ContainsKey(id) == false)</a:t>
            </a:r>
          </a:p>
          <a:p>
            <a:pPr marL="0" lvl="0" indent="0">
              <a:buNone/>
            </a:pPr>
            <a:r>
              <a:rPr lang="en-US" sz="2400" b="0" kern="0">
                <a:solidFill>
                  <a:srgbClr val="000000"/>
                </a:solidFill>
                <a:latin typeface="Consolas" panose="020B0609020204030204" pitchFamily="49" charset="0"/>
                <a:cs typeface="Consolas" panose="020B0609020204030204" pitchFamily="49" charset="0"/>
              </a:rPr>
              <a:t>           return NotFound();</a:t>
            </a:r>
          </a:p>
          <a:p>
            <a:pPr marL="0" lvl="0" indent="0">
              <a:buNone/>
            </a:pPr>
            <a:endParaRPr lang="en-US" sz="2400" b="0" kern="0">
              <a:solidFill>
                <a:srgbClr val="000000"/>
              </a:solidFill>
              <a:latin typeface="Consolas" panose="020B0609020204030204" pitchFamily="49" charset="0"/>
              <a:cs typeface="Consolas" panose="020B0609020204030204" pitchFamily="49" charset="0"/>
            </a:endParaRPr>
          </a:p>
          <a:p>
            <a:pPr marL="0" lvl="0" indent="0">
              <a:buNone/>
            </a:pPr>
            <a:r>
              <a:rPr lang="en-US" sz="2400" b="0" kern="0">
                <a:solidFill>
                  <a:srgbClr val="000000"/>
                </a:solidFill>
                <a:latin typeface="Consolas" panose="020B0609020204030204" pitchFamily="49" charset="0"/>
                <a:cs typeface="Consolas" panose="020B0609020204030204" pitchFamily="49" charset="0"/>
              </a:rPr>
              <a:t>       return _items[id];</a:t>
            </a:r>
          </a:p>
          <a:p>
            <a:pPr marL="0" lvl="0" indent="0">
              <a:buNone/>
            </a:pPr>
            <a:r>
              <a:rPr lang="en-US" sz="2400" b="0" kern="0">
                <a:solidFill>
                  <a:srgbClr val="000000"/>
                </a:solidFill>
                <a:latin typeface="Consolas" panose="020B0609020204030204" pitchFamily="49" charset="0"/>
                <a:cs typeface="Consolas" panose="020B0609020204030204" pitchFamily="49" charset="0"/>
              </a:rPr>
              <a:t>   }</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730531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ef6fe3d2-64ab-432b-81c7-e3f76cc13e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CDC0-4188-4BF1-AD2A-58BA5FE6B2D5}"/>
              </a:ext>
            </a:extLst>
          </p:cNvPr>
          <p:cNvSpPr>
            <a:spLocks noGrp="1"/>
          </p:cNvSpPr>
          <p:nvPr>
            <p:ph type="title"/>
          </p:nvPr>
        </p:nvSpPr>
        <p:spPr/>
        <p:txBody>
          <a:bodyPr/>
          <a:lstStyle/>
          <a:p>
            <a:r>
              <a:rPr lang="en-US"/>
              <a:t>Data Return Formats</a:t>
            </a:r>
          </a:p>
        </p:txBody>
      </p:sp>
      <p:sp>
        <p:nvSpPr>
          <p:cNvPr id="4" name="Rectangle 3">
            <a:extLst>
              <a:ext uri="{FF2B5EF4-FFF2-40B4-BE49-F238E27FC236}">
                <a16:creationId xmlns:a16="http://schemas.microsoft.com/office/drawing/2014/main" id="{A65A39AD-DAF1-44C5-BE8B-65E350558760}"/>
              </a:ext>
            </a:extLst>
          </p:cNvPr>
          <p:cNvSpPr/>
          <p:nvPr/>
        </p:nvSpPr>
        <p:spPr bwMode="auto">
          <a:xfrm>
            <a:off x="194045" y="1103587"/>
            <a:ext cx="8675106" cy="1608082"/>
          </a:xfrm>
          <a:prstGeom prst="rect">
            <a:avLst/>
          </a:prstGeom>
          <a:solidFill>
            <a:srgbClr val="92D050"/>
          </a:solidFill>
          <a:ln w="9525" cap="flat" cmpd="sng" algn="ctr">
            <a:solidFill>
              <a:srgbClr val="00B050"/>
            </a:solidFill>
            <a:prstDash val="solid"/>
            <a:round/>
            <a:headEnd type="none" w="med" len="med"/>
            <a:tailEnd type="none" w="med" len="med"/>
          </a:ln>
          <a:effectLst>
            <a:glow rad="63500">
              <a:schemeClr val="accent2">
                <a:satMod val="175000"/>
                <a:alpha val="40000"/>
              </a:schemeClr>
            </a:glow>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eaLnBrk="0" hangingPunct="0"/>
            <a:r>
              <a:rPr lang="en-US" sz="2200" dirty="0">
                <a:solidFill>
                  <a:srgbClr val="000000"/>
                </a:solidFill>
                <a:latin typeface="Consolas" panose="020B0609020204030204" pitchFamily="49" charset="0"/>
                <a:cs typeface="Consolas" panose="020B0609020204030204" pitchFamily="49" charset="0"/>
              </a:rPr>
              <a:t>public </a:t>
            </a:r>
            <a:r>
              <a:rPr lang="en-US" sz="2200" dirty="0" err="1">
                <a:solidFill>
                  <a:srgbClr val="000000"/>
                </a:solidFill>
                <a:latin typeface="Consolas" panose="020B0609020204030204" pitchFamily="49" charset="0"/>
                <a:cs typeface="Consolas" panose="020B0609020204030204" pitchFamily="49" charset="0"/>
              </a:rPr>
              <a:t>IEnumerable</a:t>
            </a:r>
            <a:r>
              <a:rPr lang="en-US" sz="2200" dirty="0">
                <a:solidFill>
                  <a:srgbClr val="000000"/>
                </a:solidFill>
                <a:latin typeface="Consolas" panose="020B0609020204030204" pitchFamily="49" charset="0"/>
                <a:cs typeface="Consolas" panose="020B0609020204030204" pitchFamily="49" charset="0"/>
              </a:rPr>
              <a:t>&lt;string&gt; Get()</a:t>
            </a:r>
          </a:p>
          <a:p>
            <a:pPr lvl="0" eaLnBrk="0" hangingPunct="0"/>
            <a:r>
              <a:rPr lang="en-US" sz="2200" dirty="0">
                <a:solidFill>
                  <a:srgbClr val="000000"/>
                </a:solidFill>
                <a:latin typeface="Consolas" panose="020B0609020204030204" pitchFamily="49" charset="0"/>
                <a:cs typeface="Consolas" panose="020B0609020204030204" pitchFamily="49" charset="0"/>
              </a:rPr>
              <a:t>{</a:t>
            </a:r>
          </a:p>
          <a:p>
            <a:pPr lvl="0" eaLnBrk="0" hangingPunct="0"/>
            <a:r>
              <a:rPr lang="en-US" sz="2200" dirty="0">
                <a:solidFill>
                  <a:srgbClr val="000000"/>
                </a:solidFill>
                <a:latin typeface="Consolas" panose="020B0609020204030204" pitchFamily="49" charset="0"/>
                <a:cs typeface="Consolas" panose="020B0609020204030204" pitchFamily="49" charset="0"/>
              </a:rPr>
              <a:t>    return new string[] { "value1", "value2" };</a:t>
            </a:r>
          </a:p>
          <a:p>
            <a:pPr lvl="0" eaLnBrk="0" hangingPunct="0"/>
            <a:r>
              <a:rPr lang="en-US" sz="2200" dirty="0">
                <a:solidFill>
                  <a:srgbClr val="000000"/>
                </a:solidFill>
                <a:latin typeface="Consolas" panose="020B0609020204030204" pitchFamily="49" charset="0"/>
                <a:cs typeface="Consolas" panose="020B0609020204030204" pitchFamily="49" charset="0"/>
              </a:rPr>
              <a:t>}</a:t>
            </a:r>
          </a:p>
          <a:p>
            <a:pPr lvl="0" algn="ctr" eaLnBrk="0" hangingPunct="0"/>
            <a:endParaRPr lang="en-US" dirty="0">
              <a:solidFill>
                <a:srgbClr val="000000"/>
              </a:solidFill>
            </a:endParaRPr>
          </a:p>
        </p:txBody>
      </p:sp>
      <p:sp>
        <p:nvSpPr>
          <p:cNvPr id="5" name="Content Placeholder 4">
            <a:extLst>
              <a:ext uri="{FF2B5EF4-FFF2-40B4-BE49-F238E27FC236}">
                <a16:creationId xmlns:a16="http://schemas.microsoft.com/office/drawing/2014/main" id="{1A65EDA7-C42C-493D-8AEB-49D1A511146B}"/>
              </a:ext>
            </a:extLst>
          </p:cNvPr>
          <p:cNvSpPr txBox="1">
            <a:spLocks/>
          </p:cNvSpPr>
          <p:nvPr/>
        </p:nvSpPr>
        <p:spPr bwMode="auto">
          <a:xfrm>
            <a:off x="194044" y="4537787"/>
            <a:ext cx="3306081" cy="661796"/>
          </a:xfrm>
          <a:prstGeom prst="rect">
            <a:avLst/>
          </a:prstGeom>
          <a:solidFill>
            <a:srgbClr val="92D050"/>
          </a:solidFill>
          <a:ln w="9525" cap="flat" cmpd="sng" algn="ctr">
            <a:solidFill>
              <a:srgbClr val="00B05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buNone/>
            </a:pPr>
            <a:r>
              <a:rPr lang="en-US" sz="2200" kern="0">
                <a:solidFill>
                  <a:srgbClr val="000000"/>
                </a:solidFill>
                <a:latin typeface="Consolas" panose="020B0609020204030204" pitchFamily="49" charset="0"/>
                <a:cs typeface="Consolas" panose="020B0609020204030204" pitchFamily="49" charset="0"/>
              </a:rPr>
              <a:t>["value1","value2"]</a:t>
            </a:r>
          </a:p>
          <a:p>
            <a:pPr marL="0" lvl="0" indent="0" algn="ctr" eaLnBrk="0" hangingPunct="0">
              <a:spcBef>
                <a:spcPct val="0"/>
              </a:spcBef>
              <a:buClrTx/>
              <a:buSzTx/>
              <a:buNone/>
            </a:pPr>
            <a:endParaRPr lang="en-US" sz="1800" kern="0" dirty="0">
              <a:solidFill>
                <a:srgbClr val="000000"/>
              </a:solidFill>
              <a:latin typeface="Verdana" pitchFamily="34" charset="0"/>
            </a:endParaRPr>
          </a:p>
        </p:txBody>
      </p:sp>
      <p:sp>
        <p:nvSpPr>
          <p:cNvPr id="6" name="Content Placeholder 4">
            <a:extLst>
              <a:ext uri="{FF2B5EF4-FFF2-40B4-BE49-F238E27FC236}">
                <a16:creationId xmlns:a16="http://schemas.microsoft.com/office/drawing/2014/main" id="{3070BBA6-C3A2-47E4-8606-3A073B5B004D}"/>
              </a:ext>
            </a:extLst>
          </p:cNvPr>
          <p:cNvSpPr txBox="1">
            <a:spLocks/>
          </p:cNvSpPr>
          <p:nvPr/>
        </p:nvSpPr>
        <p:spPr bwMode="auto">
          <a:xfrm>
            <a:off x="568235" y="3534429"/>
            <a:ext cx="1592652" cy="50020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spcBef>
                <a:spcPct val="0"/>
              </a:spcBef>
              <a:buClrTx/>
              <a:buSzTx/>
              <a:buNone/>
            </a:pPr>
            <a:r>
              <a:rPr lang="en-US" sz="2200" kern="0">
                <a:solidFill>
                  <a:srgbClr val="FFFFFF"/>
                </a:solidFill>
                <a:latin typeface="Segoe UI Semibold" panose="020B0702040204020203" pitchFamily="34" charset="0"/>
                <a:ea typeface="+mn-ea"/>
                <a:cs typeface="Segoe UI Semibold" panose="020B0702040204020203" pitchFamily="34" charset="0"/>
              </a:rPr>
              <a:t>JSON</a:t>
            </a:r>
          </a:p>
          <a:p>
            <a:pPr marL="0" lvl="0" indent="0" algn="ctr" eaLnBrk="0" hangingPunct="0">
              <a:spcBef>
                <a:spcPct val="0"/>
              </a:spcBef>
              <a:buClrTx/>
              <a:buSzTx/>
              <a:buNone/>
            </a:pPr>
            <a:endParaRPr lang="en-US" sz="1800" kern="0" dirty="0">
              <a:solidFill>
                <a:srgbClr val="FFFFFF"/>
              </a:solidFill>
              <a:latin typeface="Verdana" pitchFamily="34" charset="0"/>
              <a:ea typeface="+mn-ea"/>
              <a:cs typeface="+mn-cs"/>
            </a:endParaRPr>
          </a:p>
        </p:txBody>
      </p:sp>
      <p:sp>
        <p:nvSpPr>
          <p:cNvPr id="7" name="Down Arrow 6">
            <a:extLst>
              <a:ext uri="{FF2B5EF4-FFF2-40B4-BE49-F238E27FC236}">
                <a16:creationId xmlns:a16="http://schemas.microsoft.com/office/drawing/2014/main" id="{E5374A08-6A81-4F6F-9B57-821406510739}"/>
              </a:ext>
            </a:extLst>
          </p:cNvPr>
          <p:cNvSpPr/>
          <p:nvPr/>
        </p:nvSpPr>
        <p:spPr bwMode="auto">
          <a:xfrm>
            <a:off x="6738287" y="2811553"/>
            <a:ext cx="275356" cy="1626350"/>
          </a:xfrm>
          <a:prstGeom prst="downArrow">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endParaRPr>
          </a:p>
        </p:txBody>
      </p:sp>
      <p:sp>
        <p:nvSpPr>
          <p:cNvPr id="8" name="Content Placeholder 4">
            <a:extLst>
              <a:ext uri="{FF2B5EF4-FFF2-40B4-BE49-F238E27FC236}">
                <a16:creationId xmlns:a16="http://schemas.microsoft.com/office/drawing/2014/main" id="{6A7FF552-AEE8-4972-BE3C-B35BBAB3A690}"/>
              </a:ext>
            </a:extLst>
          </p:cNvPr>
          <p:cNvSpPr txBox="1">
            <a:spLocks/>
          </p:cNvSpPr>
          <p:nvPr/>
        </p:nvSpPr>
        <p:spPr bwMode="auto">
          <a:xfrm>
            <a:off x="4218323" y="4537787"/>
            <a:ext cx="4650828" cy="1923038"/>
          </a:xfrm>
          <a:prstGeom prst="rect">
            <a:avLst/>
          </a:prstGeom>
          <a:solidFill>
            <a:srgbClr val="92D050"/>
          </a:solidFill>
          <a:ln w="9525" cap="flat" cmpd="sng" algn="ctr">
            <a:solidFill>
              <a:srgbClr val="00B050"/>
            </a:solidFill>
            <a:prstDash val="solid"/>
            <a:round/>
            <a:headEnd type="none" w="med" len="med"/>
            <a:tailEnd type="none" w="med" len="med"/>
          </a:ln>
          <a:effectLst>
            <a:outerShdw dist="35921" dir="2700000" algn="ctr" rotWithShape="0">
              <a:srgbClr val="AFAFAF"/>
            </a:outerShdw>
          </a:effectLst>
        </p:spPr>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spcBef>
                <a:spcPct val="0"/>
              </a:spcBef>
              <a:buClrTx/>
              <a:buSzTx/>
              <a:buNone/>
            </a:pPr>
            <a:r>
              <a:rPr lang="en-US" sz="2200" kern="0">
                <a:solidFill>
                  <a:srgbClr val="000000"/>
                </a:solidFill>
                <a:latin typeface="Consolas" panose="020B0609020204030204" pitchFamily="49" charset="0"/>
                <a:ea typeface="+mn-ea"/>
                <a:cs typeface="Consolas" panose="020B0609020204030204" pitchFamily="49" charset="0"/>
              </a:rPr>
              <a:t>&lt;ArrayOfstring&gt;</a:t>
            </a:r>
          </a:p>
          <a:p>
            <a:pPr marL="0" lvl="0" indent="0" eaLnBrk="0" hangingPunct="0">
              <a:spcBef>
                <a:spcPct val="0"/>
              </a:spcBef>
              <a:buClrTx/>
              <a:buSzTx/>
              <a:buNone/>
            </a:pPr>
            <a:r>
              <a:rPr lang="en-US" sz="2200" kern="0">
                <a:solidFill>
                  <a:srgbClr val="000000"/>
                </a:solidFill>
                <a:latin typeface="Consolas" panose="020B0609020204030204" pitchFamily="49" charset="0"/>
                <a:ea typeface="+mn-ea"/>
                <a:cs typeface="Consolas" panose="020B0609020204030204" pitchFamily="49" charset="0"/>
              </a:rPr>
              <a:t>    &lt;string&gt;value1&lt;/string&gt;</a:t>
            </a:r>
          </a:p>
          <a:p>
            <a:pPr marL="0" lvl="0" indent="0" eaLnBrk="0" hangingPunct="0">
              <a:spcBef>
                <a:spcPct val="0"/>
              </a:spcBef>
              <a:buClrTx/>
              <a:buSzTx/>
              <a:buNone/>
            </a:pPr>
            <a:r>
              <a:rPr lang="en-US" sz="2200" kern="0">
                <a:solidFill>
                  <a:srgbClr val="000000"/>
                </a:solidFill>
                <a:latin typeface="Consolas" panose="020B0609020204030204" pitchFamily="49" charset="0"/>
                <a:ea typeface="+mn-ea"/>
                <a:cs typeface="Consolas" panose="020B0609020204030204" pitchFamily="49" charset="0"/>
              </a:rPr>
              <a:t>    &lt;string&gt;value2&lt;/string&gt;</a:t>
            </a:r>
          </a:p>
          <a:p>
            <a:pPr marL="0" lvl="0" indent="0" eaLnBrk="0" hangingPunct="0">
              <a:spcBef>
                <a:spcPct val="0"/>
              </a:spcBef>
              <a:buClrTx/>
              <a:buSzTx/>
              <a:buNone/>
            </a:pPr>
            <a:r>
              <a:rPr lang="en-US" sz="2200" kern="0">
                <a:solidFill>
                  <a:srgbClr val="000000"/>
                </a:solidFill>
                <a:latin typeface="Consolas" panose="020B0609020204030204" pitchFamily="49" charset="0"/>
                <a:ea typeface="+mn-ea"/>
                <a:cs typeface="Consolas" panose="020B0609020204030204" pitchFamily="49" charset="0"/>
              </a:rPr>
              <a:t>&lt;/ArrayOfstring&gt;</a:t>
            </a:r>
            <a:endParaRPr lang="en-US" sz="1800" kern="0" dirty="0">
              <a:solidFill>
                <a:srgbClr val="000000"/>
              </a:solidFill>
              <a:latin typeface="Verdana" pitchFamily="34" charset="0"/>
              <a:ea typeface="+mn-ea"/>
              <a:cs typeface="Arial" charset="0"/>
            </a:endParaRPr>
          </a:p>
        </p:txBody>
      </p:sp>
      <p:cxnSp>
        <p:nvCxnSpPr>
          <p:cNvPr id="9" name="Straight Arrow Connector 8">
            <a:extLst>
              <a:ext uri="{FF2B5EF4-FFF2-40B4-BE49-F238E27FC236}">
                <a16:creationId xmlns:a16="http://schemas.microsoft.com/office/drawing/2014/main" id="{EA49EFBD-3692-4478-B26D-2B80E1C4B01F}"/>
              </a:ext>
            </a:extLst>
          </p:cNvPr>
          <p:cNvCxnSpPr/>
          <p:nvPr/>
        </p:nvCxnSpPr>
        <p:spPr bwMode="auto">
          <a:xfrm>
            <a:off x="1887166" y="3096405"/>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cxnSp>
        <p:nvCxnSpPr>
          <p:cNvPr id="10" name="Straight Arrow Connector 9">
            <a:extLst>
              <a:ext uri="{FF2B5EF4-FFF2-40B4-BE49-F238E27FC236}">
                <a16:creationId xmlns:a16="http://schemas.microsoft.com/office/drawing/2014/main" id="{643C0CAC-48D2-41E5-90D3-46AD80FF63E7}"/>
              </a:ext>
            </a:extLst>
          </p:cNvPr>
          <p:cNvCxnSpPr/>
          <p:nvPr/>
        </p:nvCxnSpPr>
        <p:spPr bwMode="auto">
          <a:xfrm flipH="1">
            <a:off x="2548647" y="3031274"/>
            <a:ext cx="58366" cy="1506513"/>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11" name="Content Placeholder 4">
            <a:extLst>
              <a:ext uri="{FF2B5EF4-FFF2-40B4-BE49-F238E27FC236}">
                <a16:creationId xmlns:a16="http://schemas.microsoft.com/office/drawing/2014/main" id="{10F3B089-145A-4969-9E47-258A4D6E5F3C}"/>
              </a:ext>
            </a:extLst>
          </p:cNvPr>
          <p:cNvSpPr txBox="1">
            <a:spLocks/>
          </p:cNvSpPr>
          <p:nvPr/>
        </p:nvSpPr>
        <p:spPr bwMode="auto">
          <a:xfrm>
            <a:off x="7159769" y="3624728"/>
            <a:ext cx="1592652" cy="50020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spcBef>
                <a:spcPct val="0"/>
              </a:spcBef>
              <a:buClrTx/>
              <a:buSzTx/>
              <a:buNone/>
            </a:pPr>
            <a:r>
              <a:rPr lang="en-US" sz="2200" kern="0">
                <a:solidFill>
                  <a:srgbClr val="FFFFFF"/>
                </a:solidFill>
                <a:latin typeface="Segoe UI Semibold" panose="020B0702040204020203" pitchFamily="34" charset="0"/>
                <a:ea typeface="+mn-ea"/>
                <a:cs typeface="Segoe UI Semibold" panose="020B0702040204020203" pitchFamily="34" charset="0"/>
              </a:rPr>
              <a:t>XML</a:t>
            </a:r>
          </a:p>
          <a:p>
            <a:pPr marL="0" lvl="0" indent="0" algn="ctr" eaLnBrk="0" hangingPunct="0">
              <a:spcBef>
                <a:spcPct val="0"/>
              </a:spcBef>
              <a:buClrTx/>
              <a:buSzTx/>
              <a:buNone/>
            </a:pPr>
            <a:endParaRPr lang="en-US" sz="1800" kern="0" dirty="0">
              <a:solidFill>
                <a:srgbClr val="FFFFFF"/>
              </a:solidFill>
              <a:latin typeface="Verdana" pitchFamily="34" charset="0"/>
              <a:ea typeface="+mn-ea"/>
              <a:cs typeface="+mn-cs"/>
            </a:endParaRPr>
          </a:p>
        </p:txBody>
      </p:sp>
      <p:sp>
        <p:nvSpPr>
          <p:cNvPr id="12" name="Down Arrow 14">
            <a:extLst>
              <a:ext uri="{FF2B5EF4-FFF2-40B4-BE49-F238E27FC236}">
                <a16:creationId xmlns:a16="http://schemas.microsoft.com/office/drawing/2014/main" id="{ED5120E6-B3E8-4B31-A2B1-CA979BC3BF21}"/>
              </a:ext>
            </a:extLst>
          </p:cNvPr>
          <p:cNvSpPr/>
          <p:nvPr/>
        </p:nvSpPr>
        <p:spPr bwMode="auto">
          <a:xfrm>
            <a:off x="1610323" y="2814372"/>
            <a:ext cx="275356" cy="1626350"/>
          </a:xfrm>
          <a:prstGeom prst="downArrow">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endParaRPr>
          </a:p>
        </p:txBody>
      </p:sp>
    </p:spTree>
    <p:extLst>
      <p:ext uri="{BB962C8B-B14F-4D97-AF65-F5344CB8AC3E}">
        <p14:creationId xmlns:p14="http://schemas.microsoft.com/office/powerpoint/2010/main" val="108504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48d5528-a4d9-4757-bd00-feab4622fb7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D5F9-2A9D-46DF-9299-D5CC89D028E1}"/>
              </a:ext>
            </a:extLst>
          </p:cNvPr>
          <p:cNvSpPr>
            <a:spLocks noGrp="1"/>
          </p:cNvSpPr>
          <p:nvPr>
            <p:ph type="title"/>
          </p:nvPr>
        </p:nvSpPr>
        <p:spPr/>
        <p:txBody>
          <a:bodyPr/>
          <a:lstStyle/>
          <a:p>
            <a:r>
              <a:rPr lang="en-US"/>
              <a:t>Demonstration: How to Develop a Web API</a:t>
            </a:r>
          </a:p>
        </p:txBody>
      </p:sp>
      <p:sp>
        <p:nvSpPr>
          <p:cNvPr id="4" name="Content Placeholder 2">
            <a:extLst>
              <a:ext uri="{FF2B5EF4-FFF2-40B4-BE49-F238E27FC236}">
                <a16:creationId xmlns:a16="http://schemas.microsoft.com/office/drawing/2014/main" id="{D6248369-AB3C-46DD-A075-E231AFFA287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learn how to:</a:t>
            </a:r>
          </a:p>
          <a:p>
            <a:r>
              <a:rPr lang="en-US" b="0" kern="0" dirty="0">
                <a:solidFill>
                  <a:srgbClr val="000000"/>
                </a:solidFill>
              </a:rPr>
              <a:t>Add a Web API controller</a:t>
            </a:r>
          </a:p>
          <a:p>
            <a:r>
              <a:rPr lang="en-US" b="0" kern="0" dirty="0">
                <a:solidFill>
                  <a:srgbClr val="000000"/>
                </a:solidFill>
              </a:rPr>
              <a:t>Add actions to a Web API controller</a:t>
            </a:r>
          </a:p>
          <a:p>
            <a:r>
              <a:rPr lang="en-US" b="0" kern="0" dirty="0">
                <a:solidFill>
                  <a:srgbClr val="000000"/>
                </a:solidFill>
              </a:rPr>
              <a:t>Call Web API from Microsoft Edge</a:t>
            </a:r>
          </a:p>
          <a:p>
            <a:r>
              <a:rPr lang="en-US" b="0" kern="0" dirty="0">
                <a:solidFill>
                  <a:srgbClr val="000000"/>
                </a:solidFill>
              </a:rPr>
              <a:t>Control the data return format</a:t>
            </a:r>
          </a:p>
        </p:txBody>
      </p:sp>
    </p:spTree>
    <p:extLst>
      <p:ext uri="{BB962C8B-B14F-4D97-AF65-F5344CB8AC3E}">
        <p14:creationId xmlns:p14="http://schemas.microsoft.com/office/powerpoint/2010/main" val="1333499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0B33-905D-48CF-A665-D49B254804F6}"/>
              </a:ext>
            </a:extLst>
          </p:cNvPr>
          <p:cNvSpPr>
            <a:spLocks noGrp="1"/>
          </p:cNvSpPr>
          <p:nvPr>
            <p:ph type="title"/>
          </p:nvPr>
        </p:nvSpPr>
        <p:spPr/>
        <p:txBody>
          <a:bodyPr/>
          <a:lstStyle/>
          <a:p>
            <a:r>
              <a:rPr lang="en-US"/>
              <a:t>Lesson 3: Calling a Web API</a:t>
            </a:r>
          </a:p>
        </p:txBody>
      </p:sp>
      <p:sp>
        <p:nvSpPr>
          <p:cNvPr id="3" name="Text Placeholder 2">
            <a:extLst>
              <a:ext uri="{FF2B5EF4-FFF2-40B4-BE49-F238E27FC236}">
                <a16:creationId xmlns:a16="http://schemas.microsoft.com/office/drawing/2014/main" id="{0660182E-FA7A-4274-850C-8C8427273B1A}"/>
              </a:ext>
            </a:extLst>
          </p:cNvPr>
          <p:cNvSpPr>
            <a:spLocks noGrp="1"/>
          </p:cNvSpPr>
          <p:nvPr>
            <p:ph type="body" idx="1"/>
          </p:nvPr>
        </p:nvSpPr>
        <p:spPr/>
        <p:txBody>
          <a:bodyPr/>
          <a:lstStyle/>
          <a:p>
            <a:r>
              <a:rPr lang="en-US"/>
              <a:t>Calling Web APIs by Using jQuery Code
Demonstration: How to call Web APIs by Using jQuery code
Calling Web APIs by using Server-Side Code
Working with Complex Objects
Demonstration: How to Call Web APIs by Using Server-Side Code</a:t>
            </a:r>
          </a:p>
        </p:txBody>
      </p:sp>
    </p:spTree>
    <p:extLst>
      <p:ext uri="{BB962C8B-B14F-4D97-AF65-F5344CB8AC3E}">
        <p14:creationId xmlns:p14="http://schemas.microsoft.com/office/powerpoint/2010/main" val="91983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E5DA-B483-4C63-A2CC-762CE7922E69}"/>
              </a:ext>
            </a:extLst>
          </p:cNvPr>
          <p:cNvSpPr>
            <a:spLocks noGrp="1"/>
          </p:cNvSpPr>
          <p:nvPr>
            <p:ph type="title"/>
          </p:nvPr>
        </p:nvSpPr>
        <p:spPr/>
        <p:txBody>
          <a:bodyPr/>
          <a:lstStyle/>
          <a:p>
            <a:r>
              <a:rPr lang="en-US"/>
              <a:t>Calling Web APIs by Using jQuery Code</a:t>
            </a:r>
          </a:p>
        </p:txBody>
      </p:sp>
      <p:sp>
        <p:nvSpPr>
          <p:cNvPr id="4" name="Content Placeholder 2">
            <a:extLst>
              <a:ext uri="{FF2B5EF4-FFF2-40B4-BE49-F238E27FC236}">
                <a16:creationId xmlns:a16="http://schemas.microsoft.com/office/drawing/2014/main" id="{F7FAFFB2-4782-4AA8-8EE4-B07FE6A037F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use jQuery to generate an HTTP request from a browser to a Web API by using the jQuery </a:t>
            </a:r>
            <a:r>
              <a:rPr lang="en-US" kern="0">
                <a:solidFill>
                  <a:srgbClr val="000000"/>
                </a:solidFill>
              </a:rPr>
              <a:t>ajax</a:t>
            </a:r>
            <a:r>
              <a:rPr lang="en-US" b="0" kern="0">
                <a:solidFill>
                  <a:srgbClr val="000000"/>
                </a:solidFill>
              </a:rPr>
              <a:t> function</a:t>
            </a:r>
          </a:p>
          <a:p>
            <a:pPr lvl="0"/>
            <a:endParaRPr lang="en-US" b="0" kern="0">
              <a:solidFill>
                <a:srgbClr val="000000"/>
              </a:solidFill>
            </a:endParaRPr>
          </a:p>
          <a:p>
            <a:pPr lvl="0"/>
            <a:r>
              <a:rPr lang="en-US" b="0" kern="0">
                <a:solidFill>
                  <a:srgbClr val="000000"/>
                </a:solidFill>
              </a:rPr>
              <a:t>You can use </a:t>
            </a:r>
            <a:r>
              <a:rPr lang="en-US" kern="0">
                <a:solidFill>
                  <a:srgbClr val="000000"/>
                </a:solidFill>
              </a:rPr>
              <a:t>JSON.stringify</a:t>
            </a:r>
            <a:r>
              <a:rPr lang="en-US" b="0" kern="0">
                <a:solidFill>
                  <a:srgbClr val="000000"/>
                </a:solidFill>
              </a:rPr>
              <a:t> in the </a:t>
            </a:r>
            <a:r>
              <a:rPr lang="en-US" kern="0">
                <a:solidFill>
                  <a:srgbClr val="000000"/>
                </a:solidFill>
              </a:rPr>
              <a:t>data</a:t>
            </a:r>
            <a:r>
              <a:rPr lang="en-US" b="0" kern="0">
                <a:solidFill>
                  <a:srgbClr val="000000"/>
                </a:solidFill>
              </a:rPr>
              <a:t> parameter of the </a:t>
            </a:r>
            <a:r>
              <a:rPr lang="en-US" kern="0">
                <a:solidFill>
                  <a:srgbClr val="000000"/>
                </a:solidFill>
              </a:rPr>
              <a:t>ajax</a:t>
            </a:r>
            <a:r>
              <a:rPr lang="en-US" b="0" kern="0">
                <a:solidFill>
                  <a:srgbClr val="000000"/>
                </a:solidFill>
              </a:rPr>
              <a:t> function to serialize the JavaScript objects into JSON objects</a:t>
            </a:r>
          </a:p>
          <a:p>
            <a:pPr lvl="0"/>
            <a:endParaRPr lang="en-US" b="0" kern="0" dirty="0">
              <a:solidFill>
                <a:srgbClr val="000000"/>
              </a:solidFill>
            </a:endParaRPr>
          </a:p>
        </p:txBody>
      </p:sp>
    </p:spTree>
    <p:extLst>
      <p:ext uri="{BB962C8B-B14F-4D97-AF65-F5344CB8AC3E}">
        <p14:creationId xmlns:p14="http://schemas.microsoft.com/office/powerpoint/2010/main" val="1178525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1443ae1-17ff-4054-8d7d-322ca0dcc2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D24A-D666-4B69-A842-FE8AA90D2533}"/>
              </a:ext>
            </a:extLst>
          </p:cNvPr>
          <p:cNvSpPr>
            <a:spLocks noGrp="1"/>
          </p:cNvSpPr>
          <p:nvPr>
            <p:ph type="title"/>
          </p:nvPr>
        </p:nvSpPr>
        <p:spPr/>
        <p:txBody>
          <a:bodyPr/>
          <a:lstStyle/>
          <a:p>
            <a:r>
              <a:rPr lang="en-US"/>
              <a:t>Calling the Web API Get method by using jQuery</a:t>
            </a:r>
          </a:p>
        </p:txBody>
      </p:sp>
      <p:sp>
        <p:nvSpPr>
          <p:cNvPr id="4" name="Content Placeholder 2">
            <a:extLst>
              <a:ext uri="{FF2B5EF4-FFF2-40B4-BE49-F238E27FC236}">
                <a16:creationId xmlns:a16="http://schemas.microsoft.com/office/drawing/2014/main" id="{4CAC9F5D-9B9A-43A5-B864-EFA86422CF6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Calling the Web API Get method by using jQuery:</a:t>
            </a:r>
          </a:p>
          <a:p>
            <a:pPr marL="0" lvl="0" indent="0">
              <a:buNone/>
            </a:pPr>
            <a:endParaRPr lang="en-US" sz="1800" b="0" kern="0" dirty="0">
              <a:solidFill>
                <a:srgbClr val="000000"/>
              </a:solidFill>
              <a:latin typeface="Consolas" panose="020B0609020204030204" pitchFamily="49" charset="0"/>
              <a:cs typeface="Consolas" panose="020B0609020204030204" pitchFamily="49" charset="0"/>
            </a:endParaRPr>
          </a:p>
          <a:p>
            <a:pPr marL="0" lvl="0" indent="0">
              <a:buNone/>
            </a:pPr>
            <a:r>
              <a:rPr lang="en-US" sz="1800" b="0" kern="0" dirty="0">
                <a:solidFill>
                  <a:srgbClr val="000000"/>
                </a:solidFill>
                <a:latin typeface="Consolas" panose="020B0609020204030204" pitchFamily="49" charset="0"/>
                <a:cs typeface="Consolas" panose="020B0609020204030204" pitchFamily="49" charset="0"/>
              </a:rPr>
              <a:t>$(function() {</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     $.ajax({</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         url: "http://localhost:[port]/</a:t>
            </a:r>
            <a:r>
              <a:rPr lang="en-US" sz="1800" b="0" kern="0" dirty="0" err="1">
                <a:solidFill>
                  <a:srgbClr val="000000"/>
                </a:solidFill>
                <a:latin typeface="Consolas" panose="020B0609020204030204" pitchFamily="49" charset="0"/>
                <a:cs typeface="Consolas" panose="020B0609020204030204" pitchFamily="49" charset="0"/>
              </a:rPr>
              <a:t>api</a:t>
            </a:r>
            <a:r>
              <a:rPr lang="en-US" sz="1800" b="0" kern="0" dirty="0">
                <a:solidFill>
                  <a:srgbClr val="000000"/>
                </a:solidFill>
                <a:latin typeface="Consolas" panose="020B0609020204030204" pitchFamily="49" charset="0"/>
                <a:cs typeface="Consolas" panose="020B0609020204030204" pitchFamily="49" charset="0"/>
              </a:rPr>
              <a:t>/values/key1",</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         type: "GET"</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     }).done(function (</a:t>
            </a:r>
            <a:r>
              <a:rPr lang="en-US" sz="1800" b="0" kern="0" dirty="0" err="1">
                <a:solidFill>
                  <a:srgbClr val="000000"/>
                </a:solidFill>
                <a:latin typeface="Consolas" panose="020B0609020204030204" pitchFamily="49" charset="0"/>
                <a:cs typeface="Consolas" panose="020B0609020204030204" pitchFamily="49" charset="0"/>
              </a:rPr>
              <a:t>responseText</a:t>
            </a:r>
            <a:r>
              <a:rPr lang="en-US" sz="1800" b="0" kern="0" dirty="0">
                <a:solidFill>
                  <a:srgbClr val="000000"/>
                </a:solidFill>
                <a:latin typeface="Consolas" panose="020B0609020204030204" pitchFamily="49" charset="0"/>
                <a:cs typeface="Consolas" panose="020B0609020204030204" pitchFamily="49" charset="0"/>
              </a:rPr>
              <a:t>) {</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         $("#</a:t>
            </a:r>
            <a:r>
              <a:rPr lang="en-US" sz="1800" b="0" kern="0" dirty="0" err="1">
                <a:solidFill>
                  <a:srgbClr val="000000"/>
                </a:solidFill>
                <a:latin typeface="Consolas" panose="020B0609020204030204" pitchFamily="49" charset="0"/>
                <a:cs typeface="Consolas" panose="020B0609020204030204" pitchFamily="49" charset="0"/>
              </a:rPr>
              <a:t>myDiv</a:t>
            </a:r>
            <a:r>
              <a:rPr lang="en-US" sz="1800" b="0" kern="0" dirty="0">
                <a:solidFill>
                  <a:srgbClr val="000000"/>
                </a:solidFill>
                <a:latin typeface="Consolas" panose="020B0609020204030204" pitchFamily="49" charset="0"/>
                <a:cs typeface="Consolas" panose="020B0609020204030204" pitchFamily="49" charset="0"/>
              </a:rPr>
              <a:t>").text(</a:t>
            </a:r>
            <a:r>
              <a:rPr lang="en-US" sz="1800" b="0" kern="0" dirty="0" err="1">
                <a:solidFill>
                  <a:srgbClr val="000000"/>
                </a:solidFill>
                <a:latin typeface="Consolas" panose="020B0609020204030204" pitchFamily="49" charset="0"/>
                <a:cs typeface="Consolas" panose="020B0609020204030204" pitchFamily="49" charset="0"/>
              </a:rPr>
              <a:t>responseText</a:t>
            </a:r>
            <a:r>
              <a:rPr lang="en-US" sz="1800" b="0" kern="0" dirty="0">
                <a:solidFill>
                  <a:srgbClr val="000000"/>
                </a:solidFill>
                <a:latin typeface="Consolas" panose="020B0609020204030204" pitchFamily="49" charset="0"/>
                <a:cs typeface="Consolas" panose="020B0609020204030204" pitchFamily="49" charset="0"/>
              </a:rPr>
              <a:t>);</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     }).fail(function () {</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         alert("An error has occurred");</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     });</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88473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1afc7d15-ce62-47d4-897f-5e4582a910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D2B2-0F22-4555-9E64-4B8F7917180E}"/>
              </a:ext>
            </a:extLst>
          </p:cNvPr>
          <p:cNvSpPr>
            <a:spLocks noGrp="1"/>
          </p:cNvSpPr>
          <p:nvPr>
            <p:ph type="title"/>
          </p:nvPr>
        </p:nvSpPr>
        <p:spPr>
          <a:xfrm>
            <a:off x="460375" y="-2"/>
            <a:ext cx="8919152" cy="740664"/>
          </a:xfrm>
        </p:spPr>
        <p:txBody>
          <a:bodyPr/>
          <a:lstStyle/>
          <a:p>
            <a:r>
              <a:rPr lang="en-US" dirty="0"/>
              <a:t>Calling the Web API Post method by using jQuery</a:t>
            </a:r>
          </a:p>
        </p:txBody>
      </p:sp>
      <p:sp>
        <p:nvSpPr>
          <p:cNvPr id="4" name="Content Placeholder 2">
            <a:extLst>
              <a:ext uri="{FF2B5EF4-FFF2-40B4-BE49-F238E27FC236}">
                <a16:creationId xmlns:a16="http://schemas.microsoft.com/office/drawing/2014/main" id="{3924C4AF-BEB3-431D-8D44-EAF2B52F712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Calling the Web API Post method by using jQuery:</a:t>
            </a:r>
            <a:endParaRPr lang="en-US" sz="1800" b="0" kern="0" dirty="0">
              <a:solidFill>
                <a:srgbClr val="000000"/>
              </a:solidFill>
              <a:latin typeface="Consolas" panose="020B0609020204030204" pitchFamily="49" charset="0"/>
              <a:cs typeface="Consolas" panose="020B0609020204030204" pitchFamily="49" charset="0"/>
            </a:endParaRPr>
          </a:p>
          <a:p>
            <a:pPr marL="0" lvl="0" indent="0">
              <a:buNone/>
            </a:pPr>
            <a:r>
              <a:rPr lang="en-US" b="0" kern="0" dirty="0">
                <a:solidFill>
                  <a:srgbClr val="000000"/>
                </a:solidFill>
              </a:rPr>
              <a:t> </a:t>
            </a:r>
            <a:r>
              <a:rPr lang="en-US" sz="1600" b="0" kern="0" dirty="0">
                <a:solidFill>
                  <a:srgbClr val="000000"/>
                </a:solidFill>
                <a:latin typeface="Consolas" panose="020B0609020204030204" pitchFamily="49" charset="0"/>
                <a:cs typeface="Consolas" panose="020B0609020204030204" pitchFamily="49" charset="0"/>
              </a:rPr>
              <a:t>$(function() {</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var params = { key: 'key3', value: 'value3' };</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$.ajax({</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url: "http://localhost:[port]/</a:t>
            </a:r>
            <a:r>
              <a:rPr lang="en-US" sz="1600" b="0" kern="0" dirty="0" err="1">
                <a:solidFill>
                  <a:srgbClr val="000000"/>
                </a:solidFill>
                <a:latin typeface="Consolas" panose="020B0609020204030204" pitchFamily="49" charset="0"/>
                <a:cs typeface="Consolas" panose="020B0609020204030204" pitchFamily="49" charset="0"/>
              </a:rPr>
              <a:t>api</a:t>
            </a:r>
            <a:r>
              <a:rPr lang="en-US" sz="1600" b="0" kern="0" dirty="0">
                <a:solidFill>
                  <a:srgbClr val="000000"/>
                </a:solidFill>
                <a:latin typeface="Consolas" panose="020B0609020204030204" pitchFamily="49" charset="0"/>
                <a:cs typeface="Consolas" panose="020B0609020204030204" pitchFamily="49" charset="0"/>
              </a:rPr>
              <a:t>/values",</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type: "POST",</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data: </a:t>
            </a:r>
            <a:r>
              <a:rPr lang="en-US" sz="1600" b="0" kern="0" dirty="0" err="1">
                <a:solidFill>
                  <a:srgbClr val="000000"/>
                </a:solidFill>
                <a:latin typeface="Consolas" panose="020B0609020204030204" pitchFamily="49" charset="0"/>
                <a:cs typeface="Consolas" panose="020B0609020204030204" pitchFamily="49" charset="0"/>
              </a:rPr>
              <a:t>JSON.stringify</a:t>
            </a:r>
            <a:r>
              <a:rPr lang="en-US" sz="1600" b="0" kern="0" dirty="0">
                <a:solidFill>
                  <a:srgbClr val="000000"/>
                </a:solidFill>
                <a:latin typeface="Consolas" panose="020B0609020204030204" pitchFamily="49" charset="0"/>
                <a:cs typeface="Consolas" panose="020B0609020204030204" pitchFamily="49" charset="0"/>
              </a:rPr>
              <a:t>({ key: 'key3', value: 'value3' }),</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a:t>
            </a:r>
            <a:r>
              <a:rPr lang="en-US" sz="1600" b="0" kern="0" dirty="0" err="1">
                <a:solidFill>
                  <a:srgbClr val="000000"/>
                </a:solidFill>
                <a:latin typeface="Consolas" panose="020B0609020204030204" pitchFamily="49" charset="0"/>
                <a:cs typeface="Consolas" panose="020B0609020204030204" pitchFamily="49" charset="0"/>
              </a:rPr>
              <a:t>contentType</a:t>
            </a:r>
            <a:r>
              <a:rPr lang="en-US" sz="1600" b="0" kern="0" dirty="0">
                <a:solidFill>
                  <a:srgbClr val="000000"/>
                </a:solidFill>
                <a:latin typeface="Consolas" panose="020B0609020204030204" pitchFamily="49" charset="0"/>
                <a:cs typeface="Consolas" panose="020B0609020204030204" pitchFamily="49" charset="0"/>
              </a:rPr>
              <a:t>: "application/</a:t>
            </a:r>
            <a:r>
              <a:rPr lang="en-US" sz="1600" b="0" kern="0" dirty="0" err="1">
                <a:solidFill>
                  <a:srgbClr val="000000"/>
                </a:solidFill>
                <a:latin typeface="Consolas" panose="020B0609020204030204" pitchFamily="49" charset="0"/>
                <a:cs typeface="Consolas" panose="020B0609020204030204" pitchFamily="49" charset="0"/>
              </a:rPr>
              <a:t>json;charset</a:t>
            </a:r>
            <a:r>
              <a:rPr lang="en-US" sz="1600" b="0" kern="0" dirty="0">
                <a:solidFill>
                  <a:srgbClr val="000000"/>
                </a:solidFill>
                <a:latin typeface="Consolas" panose="020B0609020204030204" pitchFamily="49" charset="0"/>
                <a:cs typeface="Consolas" panose="020B0609020204030204" pitchFamily="49" charset="0"/>
              </a:rPr>
              <a:t>=utf-8"</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}).done(function (</a:t>
            </a:r>
            <a:r>
              <a:rPr lang="en-US" sz="1600" b="0" kern="0" dirty="0" err="1">
                <a:solidFill>
                  <a:srgbClr val="000000"/>
                </a:solidFill>
                <a:latin typeface="Consolas" panose="020B0609020204030204" pitchFamily="49" charset="0"/>
                <a:cs typeface="Consolas" panose="020B0609020204030204" pitchFamily="49" charset="0"/>
              </a:rPr>
              <a:t>responseText</a:t>
            </a:r>
            <a:r>
              <a:rPr lang="en-US" sz="1600" b="0" kern="0" dirty="0">
                <a:solidFill>
                  <a:srgbClr val="000000"/>
                </a:solidFill>
                <a:latin typeface="Consolas" panose="020B0609020204030204" pitchFamily="49" charset="0"/>
                <a:cs typeface="Consolas" panose="020B0609020204030204" pitchFamily="49" charset="0"/>
              </a:rPr>
              <a:t>) {</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a:t>
            </a:r>
            <a:r>
              <a:rPr lang="en-US" sz="1600" b="0" kern="0" dirty="0" err="1">
                <a:solidFill>
                  <a:srgbClr val="000000"/>
                </a:solidFill>
                <a:latin typeface="Consolas" panose="020B0609020204030204" pitchFamily="49" charset="0"/>
                <a:cs typeface="Consolas" panose="020B0609020204030204" pitchFamily="49" charset="0"/>
              </a:rPr>
              <a:t>myDiv</a:t>
            </a:r>
            <a:r>
              <a:rPr lang="en-US" sz="1600" b="0" kern="0" dirty="0">
                <a:solidFill>
                  <a:srgbClr val="000000"/>
                </a:solidFill>
                <a:latin typeface="Consolas" panose="020B0609020204030204" pitchFamily="49" charset="0"/>
                <a:cs typeface="Consolas" panose="020B0609020204030204" pitchFamily="49" charset="0"/>
              </a:rPr>
              <a:t>").text("Value added successfully");</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}).fail(function () {</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alert("An error has occurred");</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a:t>
            </a:r>
          </a:p>
          <a:p>
            <a:pPr marL="0" lvl="0" indent="0">
              <a:buNone/>
            </a:pPr>
            <a:r>
              <a:rPr lang="en-US" sz="1600" b="0" kern="0">
                <a:solidFill>
                  <a:srgbClr val="000000"/>
                </a:solidFill>
                <a:latin typeface="Consolas" panose="020B0609020204030204" pitchFamily="49" charset="0"/>
                <a:cs typeface="Consolas" panose="020B0609020204030204" pitchFamily="49" charset="0"/>
              </a:rPr>
              <a:t>});</a:t>
            </a:r>
            <a:endParaRPr lang="en-US" sz="1600"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8178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6dd1dfb-6889-4be2-b092-e560704885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9E1D-5623-40D6-9D51-4E56CDC1E7F1}"/>
              </a:ext>
            </a:extLst>
          </p:cNvPr>
          <p:cNvSpPr>
            <a:spLocks noGrp="1"/>
          </p:cNvSpPr>
          <p:nvPr>
            <p:ph type="title"/>
          </p:nvPr>
        </p:nvSpPr>
        <p:spPr/>
        <p:txBody>
          <a:bodyPr/>
          <a:lstStyle/>
          <a:p>
            <a:r>
              <a:rPr lang="en-US"/>
              <a:t>Demonstration: How to call Web APIs by Using jQuery code</a:t>
            </a:r>
          </a:p>
        </p:txBody>
      </p:sp>
      <p:sp>
        <p:nvSpPr>
          <p:cNvPr id="4" name="Content Placeholder 2">
            <a:extLst>
              <a:ext uri="{FF2B5EF4-FFF2-40B4-BE49-F238E27FC236}">
                <a16:creationId xmlns:a16="http://schemas.microsoft.com/office/drawing/2014/main" id="{9E09B0DB-D5AB-4EA6-8B02-EB569D55AE6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learn how to:</a:t>
            </a:r>
          </a:p>
          <a:p>
            <a:r>
              <a:rPr lang="en-US" b="0" kern="0" dirty="0">
                <a:solidFill>
                  <a:srgbClr val="000000"/>
                </a:solidFill>
              </a:rPr>
              <a:t>Add a Web API controller with Get and Post methods</a:t>
            </a:r>
          </a:p>
          <a:p>
            <a:r>
              <a:rPr lang="en-US" b="0" kern="0" dirty="0">
                <a:solidFill>
                  <a:srgbClr val="000000"/>
                </a:solidFill>
              </a:rPr>
              <a:t>Call the Web API Get method by using jQuery</a:t>
            </a:r>
          </a:p>
          <a:p>
            <a:r>
              <a:rPr lang="en-US" b="0" kern="0" dirty="0">
                <a:solidFill>
                  <a:srgbClr val="000000"/>
                </a:solidFill>
              </a:rPr>
              <a:t>Call the Web API Post method by using jQuery</a:t>
            </a:r>
          </a:p>
        </p:txBody>
      </p:sp>
    </p:spTree>
    <p:extLst>
      <p:ext uri="{BB962C8B-B14F-4D97-AF65-F5344CB8AC3E}">
        <p14:creationId xmlns:p14="http://schemas.microsoft.com/office/powerpoint/2010/main" val="3290922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F996-0C97-4FBD-8B16-A73A8796B57E}"/>
              </a:ext>
            </a:extLst>
          </p:cNvPr>
          <p:cNvSpPr>
            <a:spLocks noGrp="1"/>
          </p:cNvSpPr>
          <p:nvPr>
            <p:ph type="title"/>
          </p:nvPr>
        </p:nvSpPr>
        <p:spPr/>
        <p:txBody>
          <a:bodyPr/>
          <a:lstStyle/>
          <a:p>
            <a:r>
              <a:rPr lang="en-US"/>
              <a:t>Calling Web APIs by using Server-Side Code</a:t>
            </a:r>
          </a:p>
        </p:txBody>
      </p:sp>
      <p:sp>
        <p:nvSpPr>
          <p:cNvPr id="4" name="Content Placeholder 2">
            <a:extLst>
              <a:ext uri="{FF2B5EF4-FFF2-40B4-BE49-F238E27FC236}">
                <a16:creationId xmlns:a16="http://schemas.microsoft.com/office/drawing/2014/main" id="{FE7027FA-D868-4A81-95CD-92784B4ECD7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b="0" kern="0">
                <a:solidFill>
                  <a:srgbClr val="000000"/>
                </a:solidFill>
              </a:rPr>
              <a:t>To call Web APIs by using server-side code:</a:t>
            </a:r>
          </a:p>
          <a:p>
            <a:pPr lvl="0"/>
            <a:r>
              <a:rPr lang="en-US" b="0" kern="0">
                <a:solidFill>
                  <a:srgbClr val="000000"/>
                </a:solidFill>
              </a:rPr>
              <a:t>Add code to initialize the </a:t>
            </a:r>
            <a:r>
              <a:rPr lang="en-US" kern="0">
                <a:solidFill>
                  <a:srgbClr val="000000"/>
                </a:solidFill>
              </a:rPr>
              <a:t>HttpClient</a:t>
            </a:r>
            <a:r>
              <a:rPr lang="en-US" b="0" kern="0">
                <a:solidFill>
                  <a:srgbClr val="000000"/>
                </a:solidFill>
              </a:rPr>
              <a:t> class</a:t>
            </a:r>
          </a:p>
          <a:p>
            <a:pPr lvl="0"/>
            <a:r>
              <a:rPr lang="en-US" b="0" kern="0">
                <a:solidFill>
                  <a:srgbClr val="000000"/>
                </a:solidFill>
              </a:rPr>
              <a:t>Add code to create requests by using </a:t>
            </a:r>
            <a:r>
              <a:rPr lang="en-US" kern="0">
                <a:solidFill>
                  <a:srgbClr val="000000"/>
                </a:solidFill>
              </a:rPr>
              <a:t>GetAsync</a:t>
            </a:r>
            <a:r>
              <a:rPr lang="en-US" b="0" kern="0">
                <a:solidFill>
                  <a:srgbClr val="000000"/>
                </a:solidFill>
              </a:rPr>
              <a:t>, </a:t>
            </a:r>
            <a:r>
              <a:rPr lang="en-US" kern="0">
                <a:solidFill>
                  <a:srgbClr val="000000"/>
                </a:solidFill>
              </a:rPr>
              <a:t>PostAsync</a:t>
            </a:r>
            <a:r>
              <a:rPr lang="en-US" b="0" kern="0">
                <a:solidFill>
                  <a:srgbClr val="000000"/>
                </a:solidFill>
              </a:rPr>
              <a:t>, </a:t>
            </a:r>
            <a:r>
              <a:rPr lang="en-US" kern="0">
                <a:solidFill>
                  <a:srgbClr val="000000"/>
                </a:solidFill>
              </a:rPr>
              <a:t>PutAsync</a:t>
            </a:r>
            <a:r>
              <a:rPr lang="en-US" b="0" kern="0">
                <a:solidFill>
                  <a:srgbClr val="000000"/>
                </a:solidFill>
              </a:rPr>
              <a:t> and </a:t>
            </a:r>
            <a:r>
              <a:rPr lang="en-US" kern="0">
                <a:solidFill>
                  <a:srgbClr val="000000"/>
                </a:solidFill>
              </a:rPr>
              <a:t>DeleteAsync</a:t>
            </a:r>
            <a:endParaRPr lang="en-US" b="0" kern="0">
              <a:solidFill>
                <a:srgbClr val="000000"/>
              </a:solidFill>
            </a:endParaRPr>
          </a:p>
          <a:p>
            <a:pPr marL="0" lvl="0" indent="0">
              <a:buNone/>
            </a:pPr>
            <a:endParaRPr lang="en-US" b="0" kern="0">
              <a:solidFill>
                <a:srgbClr val="000000"/>
              </a:solidFill>
            </a:endParaRPr>
          </a:p>
          <a:p>
            <a:pPr marL="0" lvl="0" indent="0">
              <a:buNone/>
            </a:pPr>
            <a:r>
              <a:rPr lang="en-US" sz="1800" b="0" kern="0">
                <a:solidFill>
                  <a:srgbClr val="000000"/>
                </a:solidFill>
                <a:latin typeface="Consolas" panose="020B0609020204030204" pitchFamily="49" charset="0"/>
                <a:cs typeface="Consolas" panose="020B0609020204030204" pitchFamily="49" charset="0"/>
              </a:rPr>
              <a:t>HttpClient client = _httpClientFactory.CreateClient();</a:t>
            </a:r>
          </a:p>
          <a:p>
            <a:pPr marL="0" lvl="0" indent="0">
              <a:buNone/>
            </a:pPr>
            <a:r>
              <a:rPr lang="en-US" sz="1800" b="0" kern="0">
                <a:solidFill>
                  <a:srgbClr val="000000"/>
                </a:solidFill>
                <a:latin typeface="Consolas" panose="020B0609020204030204" pitchFamily="49" charset="0"/>
                <a:cs typeface="Consolas" panose="020B0609020204030204" pitchFamily="49" charset="0"/>
              </a:rPr>
              <a:t>client.BaseAddress = new Uri("http://localhost:[port]");</a:t>
            </a:r>
          </a:p>
          <a:p>
            <a:pPr marL="0" lvl="0" indent="0">
              <a:buNone/>
            </a:pPr>
            <a:r>
              <a:rPr lang="en-US" sz="1800" b="0" kern="0">
                <a:solidFill>
                  <a:srgbClr val="000000"/>
                </a:solidFill>
                <a:latin typeface="Consolas" panose="020B0609020204030204" pitchFamily="49" charset="0"/>
                <a:cs typeface="Consolas" panose="020B0609020204030204" pitchFamily="49" charset="0"/>
              </a:rPr>
              <a:t>HttpResponseMessage response =    </a:t>
            </a:r>
          </a:p>
          <a:p>
            <a:pPr marL="0" lvl="0" indent="0">
              <a:buNone/>
            </a:pPr>
            <a:r>
              <a:rPr lang="en-US" sz="1800" b="0" kern="0">
                <a:solidFill>
                  <a:srgbClr val="000000"/>
                </a:solidFill>
                <a:latin typeface="Consolas" panose="020B0609020204030204" pitchFamily="49" charset="0"/>
                <a:cs typeface="Consolas" panose="020B0609020204030204" pitchFamily="49" charset="0"/>
              </a:rPr>
              <a:t>        client.GetAsync("api/Values/key1").Result;</a:t>
            </a:r>
            <a:endParaRPr lang="en-US" sz="1800"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6914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530B-1A58-4972-85BC-713A88F03EE2}"/>
              </a:ext>
            </a:extLst>
          </p:cNvPr>
          <p:cNvSpPr>
            <a:spLocks noGrp="1"/>
          </p:cNvSpPr>
          <p:nvPr>
            <p:ph type="title"/>
          </p:nvPr>
        </p:nvSpPr>
        <p:spPr/>
        <p:txBody>
          <a:bodyPr/>
          <a:lstStyle/>
          <a:p>
            <a:r>
              <a:rPr lang="en-US"/>
              <a:t>Working with Complex Objects</a:t>
            </a:r>
          </a:p>
        </p:txBody>
      </p:sp>
      <p:sp>
        <p:nvSpPr>
          <p:cNvPr id="4" name="Content Placeholder 2">
            <a:extLst>
              <a:ext uri="{FF2B5EF4-FFF2-40B4-BE49-F238E27FC236}">
                <a16:creationId xmlns:a16="http://schemas.microsoft.com/office/drawing/2014/main" id="{3C515B34-E589-449E-BB61-EB3C6F45EF7C}"/>
              </a:ext>
            </a:extLst>
          </p:cNvPr>
          <p:cNvSpPr txBox="1">
            <a:spLocks/>
          </p:cNvSpPr>
          <p:nvPr/>
        </p:nvSpPr>
        <p:spPr>
          <a:xfrm>
            <a:off x="509770" y="1141174"/>
            <a:ext cx="8177212" cy="520764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Returning complex objects from a Web API </a:t>
            </a:r>
          </a:p>
          <a:p>
            <a:pPr marL="0" lvl="0" indent="0">
              <a:buNone/>
            </a:pPr>
            <a:endParaRPr lang="en-US" b="0" kern="0">
              <a:solidFill>
                <a:srgbClr val="000000"/>
              </a:solidFill>
            </a:endParaRPr>
          </a:p>
          <a:p>
            <a:pPr marL="0" lvl="0" indent="0">
              <a:buNone/>
            </a:pPr>
            <a:endParaRPr lang="en-US" b="0" kern="0">
              <a:solidFill>
                <a:srgbClr val="000000"/>
              </a:solidFill>
            </a:endParaRPr>
          </a:p>
          <a:p>
            <a:pPr lvl="0"/>
            <a:endParaRPr lang="en-US" b="0" kern="0">
              <a:solidFill>
                <a:srgbClr val="000000"/>
              </a:solidFill>
            </a:endParaRPr>
          </a:p>
          <a:p>
            <a:pPr marL="0" lvl="0" indent="0">
              <a:buNone/>
            </a:pPr>
            <a:endParaRPr lang="en-US" b="0" kern="0">
              <a:solidFill>
                <a:srgbClr val="000000"/>
              </a:solidFill>
            </a:endParaRPr>
          </a:p>
          <a:p>
            <a:pPr lvl="0"/>
            <a:r>
              <a:rPr lang="en-US" b="0" kern="0">
                <a:solidFill>
                  <a:srgbClr val="000000"/>
                </a:solidFill>
              </a:rPr>
              <a:t>Passing complex objects to a Web API </a:t>
            </a:r>
          </a:p>
          <a:p>
            <a:pPr lvl="0"/>
            <a:endParaRPr lang="en-US" b="0" kern="0">
              <a:solidFill>
                <a:srgbClr val="000000"/>
              </a:solidFill>
            </a:endParaRPr>
          </a:p>
          <a:p>
            <a:pPr lvl="0"/>
            <a:endParaRPr lang="en-US" b="0" kern="0" dirty="0">
              <a:solidFill>
                <a:srgbClr val="000000"/>
              </a:solidFill>
            </a:endParaRPr>
          </a:p>
        </p:txBody>
      </p:sp>
      <p:sp>
        <p:nvSpPr>
          <p:cNvPr id="6" name="Rectangle 5">
            <a:extLst>
              <a:ext uri="{FF2B5EF4-FFF2-40B4-BE49-F238E27FC236}">
                <a16:creationId xmlns:a16="http://schemas.microsoft.com/office/drawing/2014/main" id="{4218BA7E-8305-4439-AEC2-D379997EB9E1}"/>
              </a:ext>
            </a:extLst>
          </p:cNvPr>
          <p:cNvSpPr/>
          <p:nvPr/>
        </p:nvSpPr>
        <p:spPr>
          <a:xfrm>
            <a:off x="3450441" y="2565085"/>
            <a:ext cx="1067921" cy="400110"/>
          </a:xfrm>
          <a:prstGeom prst="rect">
            <a:avLst/>
          </a:prstGeom>
          <a:noFill/>
        </p:spPr>
        <p:txBody>
          <a:bodyPr wrap="none" lIns="91440" tIns="45720" rIns="91440" bIns="45720">
            <a:spAutoFit/>
          </a:bodyPr>
          <a:lstStyle/>
          <a:p>
            <a:pPr lvl="0" algn="ctr"/>
            <a:r>
              <a:rPr lang="en-US" sz="2000" b="0" dirty="0">
                <a:ln w="0"/>
                <a:solidFill>
                  <a:srgbClr val="002060"/>
                </a:solidFill>
                <a:effectLst>
                  <a:outerShdw blurRad="38100" dist="19050" dir="2700000" algn="tl" rotWithShape="0">
                    <a:srgbClr val="000000">
                      <a:alpha val="40000"/>
                    </a:srgbClr>
                  </a:outerShdw>
                </a:effectLst>
                <a:latin typeface="Segoe UI Semibold" panose="020B0702040204020203" pitchFamily="34" charset="0"/>
                <a:cs typeface="Segoe UI Semibold" panose="020B0702040204020203" pitchFamily="34" charset="0"/>
              </a:rPr>
              <a:t>OBJECT</a:t>
            </a:r>
          </a:p>
        </p:txBody>
      </p:sp>
      <p:grpSp>
        <p:nvGrpSpPr>
          <p:cNvPr id="3" name="Group 2" descr="At the top, a server returns a complex object to a client. At the bottom, a client sends a complex object to a server.">
            <a:extLst>
              <a:ext uri="{FF2B5EF4-FFF2-40B4-BE49-F238E27FC236}">
                <a16:creationId xmlns:a16="http://schemas.microsoft.com/office/drawing/2014/main" id="{4B7F36BB-2D1B-4050-9E9C-F9996683A55A}"/>
              </a:ext>
            </a:extLst>
          </p:cNvPr>
          <p:cNvGrpSpPr/>
          <p:nvPr/>
        </p:nvGrpSpPr>
        <p:grpSpPr>
          <a:xfrm>
            <a:off x="1248277" y="1766238"/>
            <a:ext cx="6389405" cy="4214757"/>
            <a:chOff x="1248277" y="1766238"/>
            <a:chExt cx="6389405" cy="4214757"/>
          </a:xfrm>
        </p:grpSpPr>
        <p:pic>
          <p:nvPicPr>
            <p:cNvPr id="5" name="Picture 4">
              <a:extLst>
                <a:ext uri="{FF2B5EF4-FFF2-40B4-BE49-F238E27FC236}">
                  <a16:creationId xmlns:a16="http://schemas.microsoft.com/office/drawing/2014/main" id="{06D16F2B-0674-412C-83E2-701911EEC805}"/>
                </a:ext>
              </a:extLst>
            </p:cNvPr>
            <p:cNvPicPr>
              <a:picLocks noChangeAspect="1"/>
            </p:cNvPicPr>
            <p:nvPr/>
          </p:nvPicPr>
          <p:blipFill>
            <a:blip r:embed="rId3"/>
            <a:stretch>
              <a:fillRect/>
            </a:stretch>
          </p:blipFill>
          <p:spPr>
            <a:xfrm>
              <a:off x="1399045" y="1766238"/>
              <a:ext cx="6238637" cy="1707955"/>
            </a:xfrm>
            <a:prstGeom prst="rect">
              <a:avLst/>
            </a:prstGeom>
          </p:spPr>
        </p:pic>
        <p:pic>
          <p:nvPicPr>
            <p:cNvPr id="7" name="Picture 6">
              <a:extLst>
                <a:ext uri="{FF2B5EF4-FFF2-40B4-BE49-F238E27FC236}">
                  <a16:creationId xmlns:a16="http://schemas.microsoft.com/office/drawing/2014/main" id="{F0D3DB3B-5845-4C84-9D15-84E5C4736FB4}"/>
                </a:ext>
              </a:extLst>
            </p:cNvPr>
            <p:cNvPicPr>
              <a:picLocks noChangeAspect="1"/>
            </p:cNvPicPr>
            <p:nvPr/>
          </p:nvPicPr>
          <p:blipFill>
            <a:blip r:embed="rId4"/>
            <a:stretch>
              <a:fillRect/>
            </a:stretch>
          </p:blipFill>
          <p:spPr>
            <a:xfrm>
              <a:off x="1248277" y="4273040"/>
              <a:ext cx="6197728" cy="1707955"/>
            </a:xfrm>
            <a:prstGeom prst="rect">
              <a:avLst/>
            </a:prstGeom>
          </p:spPr>
        </p:pic>
      </p:grpSp>
      <p:sp>
        <p:nvSpPr>
          <p:cNvPr id="8" name="Rectangle 7">
            <a:extLst>
              <a:ext uri="{FF2B5EF4-FFF2-40B4-BE49-F238E27FC236}">
                <a16:creationId xmlns:a16="http://schemas.microsoft.com/office/drawing/2014/main" id="{D423447B-4BDD-4D49-AA4A-61BEB98E6922}"/>
              </a:ext>
            </a:extLst>
          </p:cNvPr>
          <p:cNvSpPr/>
          <p:nvPr/>
        </p:nvSpPr>
        <p:spPr>
          <a:xfrm>
            <a:off x="4474402" y="5135809"/>
            <a:ext cx="1067920" cy="400110"/>
          </a:xfrm>
          <a:prstGeom prst="rect">
            <a:avLst/>
          </a:prstGeom>
          <a:noFill/>
        </p:spPr>
        <p:txBody>
          <a:bodyPr wrap="none" lIns="91440" tIns="45720" rIns="91440" bIns="45720">
            <a:spAutoFit/>
          </a:bodyPr>
          <a:lstStyle/>
          <a:p>
            <a:pPr lvl="0" algn="ctr"/>
            <a:r>
              <a:rPr lang="en-US" sz="2000" b="0">
                <a:ln w="0"/>
                <a:solidFill>
                  <a:srgbClr val="002060"/>
                </a:solidFill>
                <a:effectLst>
                  <a:outerShdw blurRad="38100" dist="19050" dir="2700000" algn="tl" rotWithShape="0">
                    <a:srgbClr val="000000">
                      <a:alpha val="40000"/>
                    </a:srgbClr>
                  </a:outerShdw>
                </a:effectLst>
                <a:latin typeface="Segoe UI Semibold" panose="020B0702040204020203" pitchFamily="34" charset="0"/>
                <a:cs typeface="Segoe UI Semibold" panose="020B0702040204020203" pitchFamily="34" charset="0"/>
              </a:rPr>
              <a:t>OBJECT</a:t>
            </a:r>
            <a:endParaRPr lang="en-US" sz="2000" b="0" dirty="0">
              <a:ln w="0"/>
              <a:solidFill>
                <a:srgbClr val="002060"/>
              </a:solidFill>
              <a:effectLst>
                <a:outerShdw blurRad="38100" dist="19050" dir="2700000" algn="tl" rotWithShape="0">
                  <a:srgbClr val="000000">
                    <a:alpha val="40000"/>
                  </a:srgbClr>
                </a:outerShdw>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12197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2CA3-3ADA-4E1E-8F05-BFA8433D69BE}"/>
              </a:ext>
            </a:extLst>
          </p:cNvPr>
          <p:cNvSpPr>
            <a:spLocks noGrp="1"/>
          </p:cNvSpPr>
          <p:nvPr>
            <p:ph type="title"/>
          </p:nvPr>
        </p:nvSpPr>
        <p:spPr/>
        <p:txBody>
          <a:bodyPr/>
          <a:lstStyle/>
          <a:p>
            <a:r>
              <a:rPr lang="en-US"/>
              <a:t>Lesson 1: Introducing Web APIs</a:t>
            </a:r>
          </a:p>
        </p:txBody>
      </p:sp>
      <p:sp>
        <p:nvSpPr>
          <p:cNvPr id="3" name="Text Placeholder 2">
            <a:extLst>
              <a:ext uri="{FF2B5EF4-FFF2-40B4-BE49-F238E27FC236}">
                <a16:creationId xmlns:a16="http://schemas.microsoft.com/office/drawing/2014/main" id="{0DC5642F-DF39-4D64-B9C3-4425831C303E}"/>
              </a:ext>
            </a:extLst>
          </p:cNvPr>
          <p:cNvSpPr>
            <a:spLocks noGrp="1"/>
          </p:cNvSpPr>
          <p:nvPr>
            <p:ph type="body" idx="1"/>
          </p:nvPr>
        </p:nvSpPr>
        <p:spPr/>
        <p:txBody>
          <a:bodyPr/>
          <a:lstStyle/>
          <a:p>
            <a:r>
              <a:rPr lang="en-US"/>
              <a:t>HTTP Services
HTTP Messages
Status Codes
Introduction to Web API
What is a Web API?</a:t>
            </a:r>
          </a:p>
        </p:txBody>
      </p:sp>
    </p:spTree>
    <p:extLst>
      <p:ext uri="{BB962C8B-B14F-4D97-AF65-F5344CB8AC3E}">
        <p14:creationId xmlns:p14="http://schemas.microsoft.com/office/powerpoint/2010/main" val="4238169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dd811167-1ebe-4d9d-a50a-f65c95a64f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F9CA-4476-4956-98F5-E896E0B9FED3}"/>
              </a:ext>
            </a:extLst>
          </p:cNvPr>
          <p:cNvSpPr>
            <a:spLocks noGrp="1"/>
          </p:cNvSpPr>
          <p:nvPr>
            <p:ph type="title"/>
          </p:nvPr>
        </p:nvSpPr>
        <p:spPr/>
        <p:txBody>
          <a:bodyPr/>
          <a:lstStyle/>
          <a:p>
            <a:r>
              <a:rPr lang="en-US"/>
              <a:t>Get a Complex Object from a Web API</a:t>
            </a:r>
          </a:p>
        </p:txBody>
      </p:sp>
      <p:sp>
        <p:nvSpPr>
          <p:cNvPr id="4" name="Content Placeholder 2">
            <a:extLst>
              <a:ext uri="{FF2B5EF4-FFF2-40B4-BE49-F238E27FC236}">
                <a16:creationId xmlns:a16="http://schemas.microsoft.com/office/drawing/2014/main" id="{74C71383-0920-4B07-BAF0-637073656BA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b="0" kern="0">
                <a:solidFill>
                  <a:srgbClr val="000000"/>
                </a:solidFill>
                <a:latin typeface="Consolas" panose="020B0609020204030204" pitchFamily="49" charset="0"/>
              </a:rPr>
              <a:t>HttpResponseMessage response = </a:t>
            </a:r>
          </a:p>
          <a:p>
            <a:pPr marL="0" lvl="0" indent="0">
              <a:buNone/>
            </a:pPr>
            <a:r>
              <a:rPr lang="en-US" sz="2000" b="0" kern="0">
                <a:solidFill>
                  <a:srgbClr val="000000"/>
                </a:solidFill>
                <a:latin typeface="Consolas" panose="020B0609020204030204" pitchFamily="49" charset="0"/>
              </a:rPr>
              <a:t>       await httpClient.GetAsync("api/Person");</a:t>
            </a:r>
          </a:p>
          <a:p>
            <a:pPr marL="0" lvl="0" indent="0">
              <a:buNone/>
            </a:pPr>
            <a:r>
              <a:rPr lang="en-US" sz="2000" b="0" kern="0">
                <a:solidFill>
                  <a:srgbClr val="000000"/>
                </a:solidFill>
                <a:latin typeface="Consolas" panose="020B0609020204030204" pitchFamily="49" charset="0"/>
              </a:rPr>
              <a:t>if (response.IsSuccessStatusCode)</a:t>
            </a:r>
          </a:p>
          <a:p>
            <a:pPr marL="0" lvl="0" indent="0">
              <a:buNone/>
            </a:pPr>
            <a:r>
              <a:rPr lang="en-US" sz="2000" b="0" kern="0">
                <a:solidFill>
                  <a:srgbClr val="000000"/>
                </a:solidFill>
                <a:latin typeface="Consolas" panose="020B0609020204030204" pitchFamily="49" charset="0"/>
              </a:rPr>
              <a:t>{</a:t>
            </a:r>
          </a:p>
          <a:p>
            <a:pPr marL="0" lvl="0" indent="0">
              <a:buNone/>
            </a:pPr>
            <a:r>
              <a:rPr lang="en-US" sz="2000" b="0" kern="0">
                <a:solidFill>
                  <a:srgbClr val="000000"/>
                </a:solidFill>
                <a:latin typeface="Consolas" panose="020B0609020204030204" pitchFamily="49" charset="0"/>
              </a:rPr>
              <a:t>    Person person = </a:t>
            </a:r>
          </a:p>
          <a:p>
            <a:pPr marL="0" lvl="0" indent="0">
              <a:buNone/>
            </a:pPr>
            <a:r>
              <a:rPr lang="en-US" sz="2000" b="0" kern="0">
                <a:solidFill>
                  <a:srgbClr val="000000"/>
                </a:solidFill>
                <a:latin typeface="Consolas" panose="020B0609020204030204" pitchFamily="49" charset="0"/>
              </a:rPr>
              <a:t>       await response.Content.ReadAsAsync&lt;Person&gt;();</a:t>
            </a:r>
          </a:p>
          <a:p>
            <a:pPr marL="0" lvl="0" indent="0">
              <a:buNone/>
            </a:pPr>
            <a:r>
              <a:rPr lang="en-US" sz="2000" b="0" kern="0">
                <a:solidFill>
                  <a:srgbClr val="000000"/>
                </a:solidFill>
                <a:latin typeface="Consolas" panose="020B0609020204030204" pitchFamily="49" charset="0"/>
              </a:rPr>
              <a:t>    return Content(person.Name);</a:t>
            </a:r>
          </a:p>
          <a:p>
            <a:pPr marL="0" lvl="0" indent="0">
              <a:buNone/>
            </a:pPr>
            <a:r>
              <a:rPr lang="en-US" sz="2000" b="0" kern="0">
                <a:solidFill>
                  <a:srgbClr val="000000"/>
                </a:solidFill>
                <a:latin typeface="Consolas" panose="020B0609020204030204" pitchFamily="49" charset="0"/>
              </a:rPr>
              <a:t>}</a:t>
            </a:r>
          </a:p>
          <a:p>
            <a:pPr marL="0" lvl="0" indent="0">
              <a:buNone/>
            </a:pPr>
            <a:r>
              <a:rPr lang="en-US" sz="2000" b="0" kern="0">
                <a:solidFill>
                  <a:srgbClr val="000000"/>
                </a:solidFill>
                <a:latin typeface="Consolas" panose="020B0609020204030204" pitchFamily="49" charset="0"/>
              </a:rPr>
              <a:t>else</a:t>
            </a:r>
          </a:p>
          <a:p>
            <a:pPr marL="0" lvl="0" indent="0">
              <a:buNone/>
            </a:pPr>
            <a:r>
              <a:rPr lang="en-US" sz="2000" b="0" kern="0">
                <a:solidFill>
                  <a:srgbClr val="000000"/>
                </a:solidFill>
                <a:latin typeface="Consolas" panose="020B0609020204030204" pitchFamily="49" charset="0"/>
              </a:rPr>
              <a:t>{</a:t>
            </a:r>
          </a:p>
          <a:p>
            <a:pPr marL="0" lvl="0" indent="0">
              <a:buNone/>
            </a:pPr>
            <a:r>
              <a:rPr lang="en-US" sz="2000" b="0" kern="0">
                <a:solidFill>
                  <a:srgbClr val="000000"/>
                </a:solidFill>
                <a:latin typeface="Consolas" panose="020B0609020204030204" pitchFamily="49" charset="0"/>
              </a:rPr>
              <a:t>    return Content("An error has occurred");</a:t>
            </a:r>
          </a:p>
          <a:p>
            <a:pPr marL="0" lvl="0" indent="0">
              <a:buNone/>
            </a:pPr>
            <a:r>
              <a:rPr lang="en-US" sz="2000" b="0" kern="0">
                <a:solidFill>
                  <a:srgbClr val="000000"/>
                </a:solidFill>
                <a:latin typeface="Consolas" panose="020B0609020204030204" pitchFamily="49" charset="0"/>
              </a:rPr>
              <a:t>}</a:t>
            </a:r>
            <a:endParaRPr lang="en-US" sz="2000" b="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14575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c55eb95a-b113-4b7d-92ab-869a68697cd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442B-8FC0-4AB3-B16E-1E4A75742C45}"/>
              </a:ext>
            </a:extLst>
          </p:cNvPr>
          <p:cNvSpPr>
            <a:spLocks noGrp="1"/>
          </p:cNvSpPr>
          <p:nvPr>
            <p:ph type="title"/>
          </p:nvPr>
        </p:nvSpPr>
        <p:spPr/>
        <p:txBody>
          <a:bodyPr/>
          <a:lstStyle/>
          <a:p>
            <a:r>
              <a:rPr lang="en-US"/>
              <a:t>Pass a Complex Object to a Web API</a:t>
            </a:r>
          </a:p>
        </p:txBody>
      </p:sp>
      <p:sp>
        <p:nvSpPr>
          <p:cNvPr id="4" name="Content Placeholder 2">
            <a:extLst>
              <a:ext uri="{FF2B5EF4-FFF2-40B4-BE49-F238E27FC236}">
                <a16:creationId xmlns:a16="http://schemas.microsoft.com/office/drawing/2014/main" id="{03BE1F5A-3B46-4B8B-90D6-671F52FDD8E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800" b="0" kern="0">
                <a:solidFill>
                  <a:srgbClr val="000000"/>
                </a:solidFill>
                <a:latin typeface="Consolas" panose="020B0609020204030204" pitchFamily="49" charset="0"/>
              </a:rPr>
              <a:t>Entry entry = </a:t>
            </a:r>
          </a:p>
          <a:p>
            <a:pPr marL="0" lvl="0" indent="0">
              <a:buNone/>
            </a:pPr>
            <a:r>
              <a:rPr lang="en-US" sz="1800" b="0" kern="0">
                <a:solidFill>
                  <a:srgbClr val="000000"/>
                </a:solidFill>
                <a:latin typeface="Consolas" panose="020B0609020204030204" pitchFamily="49" charset="0"/>
              </a:rPr>
              <a:t>       new Entry() { Key = "key3", Value = "value3" };</a:t>
            </a:r>
          </a:p>
          <a:p>
            <a:pPr marL="0" lvl="0" indent="0">
              <a:buNone/>
            </a:pPr>
            <a:r>
              <a:rPr lang="en-US" sz="1800" b="0" kern="0">
                <a:solidFill>
                  <a:srgbClr val="000000"/>
                </a:solidFill>
                <a:latin typeface="Consolas" panose="020B0609020204030204" pitchFamily="49" charset="0"/>
              </a:rPr>
              <a:t>HttpResponseMessage response = </a:t>
            </a:r>
          </a:p>
          <a:p>
            <a:pPr marL="0" lvl="0" indent="0">
              <a:buNone/>
            </a:pPr>
            <a:r>
              <a:rPr lang="en-US" sz="1800" b="0" kern="0">
                <a:solidFill>
                  <a:srgbClr val="000000"/>
                </a:solidFill>
                <a:latin typeface="Consolas" panose="020B0609020204030204" pitchFamily="49" charset="0"/>
              </a:rPr>
              <a:t>       await httpClient.PostAsJsonAsync("api/Values", entry);</a:t>
            </a:r>
          </a:p>
          <a:p>
            <a:pPr marL="0" lvl="0" indent="0">
              <a:buNone/>
            </a:pPr>
            <a:r>
              <a:rPr lang="en-US" sz="1800" b="0" kern="0">
                <a:solidFill>
                  <a:srgbClr val="000000"/>
                </a:solidFill>
                <a:latin typeface="Consolas" panose="020B0609020204030204" pitchFamily="49" charset="0"/>
              </a:rPr>
              <a:t>if (response.IsSuccessStatusCode)</a:t>
            </a:r>
          </a:p>
          <a:p>
            <a:pPr marL="0" lvl="0" indent="0">
              <a:buNone/>
            </a:pPr>
            <a:r>
              <a:rPr lang="en-US" sz="1800" b="0" kern="0">
                <a:solidFill>
                  <a:srgbClr val="000000"/>
                </a:solidFill>
                <a:latin typeface="Consolas" panose="020B0609020204030204" pitchFamily="49" charset="0"/>
              </a:rPr>
              <a:t>{</a:t>
            </a:r>
          </a:p>
          <a:p>
            <a:pPr marL="0" lvl="0" indent="0">
              <a:buNone/>
            </a:pPr>
            <a:r>
              <a:rPr lang="en-US" sz="1800" b="0" kern="0">
                <a:solidFill>
                  <a:srgbClr val="000000"/>
                </a:solidFill>
                <a:latin typeface="Consolas" panose="020B0609020204030204" pitchFamily="49" charset="0"/>
              </a:rPr>
              <a:t>    return Content("succedded");</a:t>
            </a:r>
          </a:p>
          <a:p>
            <a:pPr marL="0" lvl="0" indent="0">
              <a:buNone/>
            </a:pPr>
            <a:r>
              <a:rPr lang="en-US" sz="1800" b="0" kern="0">
                <a:solidFill>
                  <a:srgbClr val="000000"/>
                </a:solidFill>
                <a:latin typeface="Consolas" panose="020B0609020204030204" pitchFamily="49" charset="0"/>
              </a:rPr>
              <a:t>}</a:t>
            </a:r>
          </a:p>
          <a:p>
            <a:pPr marL="0" lvl="0" indent="0">
              <a:buNone/>
            </a:pPr>
            <a:r>
              <a:rPr lang="en-US" sz="1800" b="0" kern="0">
                <a:solidFill>
                  <a:srgbClr val="000000"/>
                </a:solidFill>
                <a:latin typeface="Consolas" panose="020B0609020204030204" pitchFamily="49" charset="0"/>
              </a:rPr>
              <a:t>else</a:t>
            </a:r>
          </a:p>
          <a:p>
            <a:pPr marL="0" lvl="0" indent="0">
              <a:buNone/>
            </a:pPr>
            <a:r>
              <a:rPr lang="en-US" sz="1800" b="0" kern="0">
                <a:solidFill>
                  <a:srgbClr val="000000"/>
                </a:solidFill>
                <a:latin typeface="Consolas" panose="020B0609020204030204" pitchFamily="49" charset="0"/>
              </a:rPr>
              <a:t>{</a:t>
            </a:r>
          </a:p>
          <a:p>
            <a:pPr marL="0" lvl="0" indent="0">
              <a:buNone/>
            </a:pPr>
            <a:r>
              <a:rPr lang="en-US" sz="1800" b="0" kern="0">
                <a:solidFill>
                  <a:srgbClr val="000000"/>
                </a:solidFill>
                <a:latin typeface="Consolas" panose="020B0609020204030204" pitchFamily="49" charset="0"/>
              </a:rPr>
              <a:t>    return Content("An error has occurred");</a:t>
            </a:r>
          </a:p>
          <a:p>
            <a:pPr marL="0" lvl="0" indent="0">
              <a:buNone/>
            </a:pPr>
            <a:r>
              <a:rPr lang="en-US" sz="1800" b="0" kern="0">
                <a:solidFill>
                  <a:srgbClr val="000000"/>
                </a:solidFill>
                <a:latin typeface="Consolas" panose="020B0609020204030204" pitchFamily="49" charset="0"/>
              </a:rPr>
              <a:t>}</a:t>
            </a:r>
            <a:endParaRPr lang="en-US" sz="1800" b="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75828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7b940598-f4ed-405a-9a54-7fd923099aa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DD99-F5CC-4310-A35A-1AE2E2BCB0F4}"/>
              </a:ext>
            </a:extLst>
          </p:cNvPr>
          <p:cNvSpPr>
            <a:spLocks noGrp="1"/>
          </p:cNvSpPr>
          <p:nvPr>
            <p:ph type="title"/>
          </p:nvPr>
        </p:nvSpPr>
        <p:spPr/>
        <p:txBody>
          <a:bodyPr/>
          <a:lstStyle/>
          <a:p>
            <a:r>
              <a:rPr lang="en-US"/>
              <a:t>Demonstration: How to Call Web APIs by Using Server-Side Code</a:t>
            </a:r>
          </a:p>
        </p:txBody>
      </p:sp>
      <p:sp>
        <p:nvSpPr>
          <p:cNvPr id="4" name="Content Placeholder 2">
            <a:extLst>
              <a:ext uri="{FF2B5EF4-FFF2-40B4-BE49-F238E27FC236}">
                <a16:creationId xmlns:a16="http://schemas.microsoft.com/office/drawing/2014/main" id="{EA4D7184-A3B1-4AB9-A9CF-ED84B60F2E6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learn how to:</a:t>
            </a:r>
          </a:p>
          <a:p>
            <a:r>
              <a:rPr lang="en-US" b="0" kern="0" dirty="0">
                <a:solidFill>
                  <a:srgbClr val="000000"/>
                </a:solidFill>
              </a:rPr>
              <a:t>Register and use the </a:t>
            </a:r>
            <a:r>
              <a:rPr lang="en-US" kern="0" dirty="0" err="1">
                <a:solidFill>
                  <a:srgbClr val="000000"/>
                </a:solidFill>
              </a:rPr>
              <a:t>IHttpClientFactory</a:t>
            </a:r>
            <a:r>
              <a:rPr lang="en-US" b="0" kern="0" dirty="0">
                <a:solidFill>
                  <a:srgbClr val="000000"/>
                </a:solidFill>
              </a:rPr>
              <a:t> service </a:t>
            </a:r>
          </a:p>
          <a:p>
            <a:r>
              <a:rPr lang="en-US" b="0" kern="0" dirty="0">
                <a:solidFill>
                  <a:srgbClr val="000000"/>
                </a:solidFill>
              </a:rPr>
              <a:t>Call a Web API Get method by using the </a:t>
            </a:r>
            <a:r>
              <a:rPr lang="en-US" kern="0" dirty="0" err="1">
                <a:solidFill>
                  <a:srgbClr val="000000"/>
                </a:solidFill>
              </a:rPr>
              <a:t>HttpClient</a:t>
            </a:r>
            <a:r>
              <a:rPr lang="en-US" b="0" kern="0" dirty="0">
                <a:solidFill>
                  <a:srgbClr val="000000"/>
                </a:solidFill>
              </a:rPr>
              <a:t> class</a:t>
            </a:r>
          </a:p>
          <a:p>
            <a:r>
              <a:rPr lang="en-US" b="0" kern="0" dirty="0">
                <a:solidFill>
                  <a:srgbClr val="000000"/>
                </a:solidFill>
              </a:rPr>
              <a:t>Call a Web API Post method by using the </a:t>
            </a:r>
            <a:r>
              <a:rPr lang="en-US" kern="0" dirty="0" err="1">
                <a:solidFill>
                  <a:srgbClr val="000000"/>
                </a:solidFill>
              </a:rPr>
              <a:t>HttpClient</a:t>
            </a:r>
            <a:r>
              <a:rPr lang="en-US" b="0" kern="0" dirty="0">
                <a:solidFill>
                  <a:srgbClr val="000000"/>
                </a:solidFill>
              </a:rPr>
              <a:t> class</a:t>
            </a:r>
          </a:p>
        </p:txBody>
      </p:sp>
    </p:spTree>
    <p:extLst>
      <p:ext uri="{BB962C8B-B14F-4D97-AF65-F5344CB8AC3E}">
        <p14:creationId xmlns:p14="http://schemas.microsoft.com/office/powerpoint/2010/main" val="34674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47fcb504-b2d1-4978-9557-a9c1544e210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80B3-B647-4717-85A4-2727C12AAC5C}"/>
              </a:ext>
            </a:extLst>
          </p:cNvPr>
          <p:cNvSpPr>
            <a:spLocks noGrp="1"/>
          </p:cNvSpPr>
          <p:nvPr>
            <p:ph type="title"/>
          </p:nvPr>
        </p:nvSpPr>
        <p:spPr/>
        <p:txBody>
          <a:bodyPr/>
          <a:lstStyle/>
          <a:p>
            <a:r>
              <a:rPr lang="en-US"/>
              <a:t>Lab: Implementing Web APIs</a:t>
            </a:r>
          </a:p>
        </p:txBody>
      </p:sp>
      <p:sp>
        <p:nvSpPr>
          <p:cNvPr id="3" name="Text Placeholder 2">
            <a:extLst>
              <a:ext uri="{FF2B5EF4-FFF2-40B4-BE49-F238E27FC236}">
                <a16:creationId xmlns:a16="http://schemas.microsoft.com/office/drawing/2014/main" id="{4620B7B3-51F6-483B-9A7F-1B403DAAEFCD}"/>
              </a:ext>
            </a:extLst>
          </p:cNvPr>
          <p:cNvSpPr>
            <a:spLocks noGrp="1"/>
          </p:cNvSpPr>
          <p:nvPr>
            <p:ph type="body" idx="1"/>
          </p:nvPr>
        </p:nvSpPr>
        <p:spPr/>
        <p:txBody>
          <a:bodyPr/>
          <a:lstStyle/>
          <a:p>
            <a:r>
              <a:rPr lang="en-US"/>
              <a:t>Exercise 1: Adding Actions and Calling them by using Microsoft Edge
Exercise 2: Calling a Web API by Using Server-Side Code
Exercise 3: Calling a Web API by Using jQuery</a:t>
            </a:r>
          </a:p>
        </p:txBody>
      </p:sp>
      <p:sp>
        <p:nvSpPr>
          <p:cNvPr id="4" name="TextBox 3">
            <a:extLst>
              <a:ext uri="{FF2B5EF4-FFF2-40B4-BE49-F238E27FC236}">
                <a16:creationId xmlns:a16="http://schemas.microsoft.com/office/drawing/2014/main" id="{D8670C4B-626E-4175-9015-96914E2B8AD7}"/>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3180081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17CB-2551-4515-9864-CDC799725FF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2A11ED5-B6DB-4008-9378-C8B44A90DF6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3946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Lab Scenario401586387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CC50-49D4-4CB6-AC41-5B343150120C}"/>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E399362D-1B4F-4526-9436-808B8B87835A}"/>
              </a:ext>
            </a:extLst>
          </p:cNvPr>
          <p:cNvSpPr txBox="1"/>
          <p:nvPr/>
        </p:nvSpPr>
        <p:spPr>
          <a:xfrm>
            <a:off x="458788" y="1021215"/>
            <a:ext cx="8119156" cy="5622052"/>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You have been asked to create a web-based restaurant application for your organization's customers. To do this you need to create a page showing all the restaurant branches, enable users to order a reservation for a selected restaurant branch, add a wanted ad page, and allow submitting an application to a selected job. </a:t>
            </a:r>
          </a:p>
          <a:p>
            <a:pPr>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You will create a server-side Web API application and a client-side ASP.NET Core MVC application. In the client-side application, </a:t>
            </a:r>
            <a:r>
              <a:rPr lang="en-US" sz="2800" b="0" dirty="0">
                <a:latin typeface="Segoe UI" panose="020B0502040204020203" pitchFamily="34" charset="0"/>
                <a:cs typeface="Times New Roman" panose="02020603050405020304" pitchFamily="18" charset="0"/>
              </a:rPr>
              <a:t>you will call the Web API actions by using </a:t>
            </a:r>
            <a:r>
              <a:rPr lang="en-US" sz="2800" b="0" dirty="0" err="1">
                <a:latin typeface="Segoe UI" panose="020B0502040204020203" pitchFamily="34" charset="0"/>
                <a:cs typeface="Times New Roman" panose="02020603050405020304" pitchFamily="18" charset="0"/>
              </a:rPr>
              <a:t>HttpClient</a:t>
            </a:r>
            <a:r>
              <a:rPr lang="en-US" sz="2800" b="0" dirty="0">
                <a:latin typeface="Segoe UI" panose="020B0502040204020203" pitchFamily="34" charset="0"/>
                <a:cs typeface="Times New Roman" panose="02020603050405020304" pitchFamily="18" charset="0"/>
              </a:rPr>
              <a:t> and jQuery.</a:t>
            </a:r>
          </a:p>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958909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2c180df8-6e99-485f-af4a-a8623a745cf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15D4D-4AE7-4BC0-A881-8ED5ED98B609}"/>
              </a:ext>
            </a:extLst>
          </p:cNvPr>
          <p:cNvSpPr>
            <a:spLocks noGrp="1"/>
          </p:cNvSpPr>
          <p:nvPr>
            <p:ph type="title"/>
          </p:nvPr>
        </p:nvSpPr>
        <p:spPr/>
        <p:txBody>
          <a:bodyPr/>
          <a:lstStyle/>
          <a:p>
            <a:r>
              <a:rPr lang="en-US"/>
              <a:t>Lab Review</a:t>
            </a:r>
          </a:p>
        </p:txBody>
      </p:sp>
      <p:sp>
        <p:nvSpPr>
          <p:cNvPr id="3" name="Text Placeholder 2">
            <a:extLst>
              <a:ext uri="{FF2B5EF4-FFF2-40B4-BE49-F238E27FC236}">
                <a16:creationId xmlns:a16="http://schemas.microsoft.com/office/drawing/2014/main" id="{D47167C1-7187-4B78-BF6F-FCE5C45568CF}"/>
              </a:ext>
            </a:extLst>
          </p:cNvPr>
          <p:cNvSpPr>
            <a:spLocks noGrp="1"/>
          </p:cNvSpPr>
          <p:nvPr>
            <p:ph type="body" idx="1"/>
          </p:nvPr>
        </p:nvSpPr>
        <p:spPr/>
        <p:txBody>
          <a:bodyPr/>
          <a:lstStyle/>
          <a:p>
            <a:r>
              <a:rPr lang="en-US"/>
              <a:t>A member in your team noticed that when he runs the Server project of the application no browser is opened. Can you explain to him the reason for this?
Your manager asked you to show the number of guests in the Reservation Information which is displayed when a user makes a new order. How can you achieve this?</a:t>
            </a:r>
          </a:p>
        </p:txBody>
      </p:sp>
    </p:spTree>
    <p:extLst>
      <p:ext uri="{BB962C8B-B14F-4D97-AF65-F5344CB8AC3E}">
        <p14:creationId xmlns:p14="http://schemas.microsoft.com/office/powerpoint/2010/main" val="3385077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E37D-B84F-4DEA-98B0-53E43E0C2D17}"/>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7CCF1846-6A81-4457-87B9-D7863BF1A5B3}"/>
              </a:ext>
            </a:extLst>
          </p:cNvPr>
          <p:cNvSpPr>
            <a:spLocks noGrp="1"/>
          </p:cNvSpPr>
          <p:nvPr>
            <p:ph type="body" idx="1"/>
          </p:nvPr>
        </p:nvSpPr>
        <p:spPr/>
        <p:txBody>
          <a:bodyPr/>
          <a:lstStyle/>
          <a:p>
            <a:r>
              <a:rPr lang="en-US" dirty="0"/>
              <a:t>Review Question
Best Practice
Common Issues and Troubleshooting Tips</a:t>
            </a:r>
          </a:p>
        </p:txBody>
      </p:sp>
    </p:spTree>
    <p:extLst>
      <p:ext uri="{BB962C8B-B14F-4D97-AF65-F5344CB8AC3E}">
        <p14:creationId xmlns:p14="http://schemas.microsoft.com/office/powerpoint/2010/main" val="281249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3188020-dbe8-496b-8be3-797ed2e2cfa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AACD-95C8-48EC-BC82-A24A0CD6167D}"/>
              </a:ext>
            </a:extLst>
          </p:cNvPr>
          <p:cNvSpPr>
            <a:spLocks noGrp="1"/>
          </p:cNvSpPr>
          <p:nvPr>
            <p:ph type="title"/>
          </p:nvPr>
        </p:nvSpPr>
        <p:spPr/>
        <p:txBody>
          <a:bodyPr/>
          <a:lstStyle/>
          <a:p>
            <a:r>
              <a:rPr lang="en-US"/>
              <a:t>HTTP Services</a:t>
            </a:r>
          </a:p>
        </p:txBody>
      </p:sp>
      <p:sp>
        <p:nvSpPr>
          <p:cNvPr id="4" name="Content Placeholder 2">
            <a:extLst>
              <a:ext uri="{FF2B5EF4-FFF2-40B4-BE49-F238E27FC236}">
                <a16:creationId xmlns:a16="http://schemas.microsoft.com/office/drawing/2014/main" id="{864EF9E9-DC54-4FFA-8E4A-F8EFF3C7FCF0}"/>
              </a:ext>
            </a:extLst>
          </p:cNvPr>
          <p:cNvSpPr txBox="1">
            <a:spLocks/>
          </p:cNvSpPr>
          <p:nvPr/>
        </p:nvSpPr>
        <p:spPr>
          <a:xfrm>
            <a:off x="551266" y="152801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HTTP is a first class application protocol</a:t>
            </a:r>
          </a:p>
          <a:p>
            <a:pPr lvl="0"/>
            <a:endParaRPr lang="en-US" b="0" kern="0">
              <a:solidFill>
                <a:srgbClr val="000000"/>
              </a:solidFill>
            </a:endParaRPr>
          </a:p>
          <a:p>
            <a:pPr lvl="0"/>
            <a:r>
              <a:rPr lang="en-US" b="0" kern="0">
                <a:solidFill>
                  <a:srgbClr val="000000"/>
                </a:solidFill>
              </a:rPr>
              <a:t>An HTTP URI has the following basic structure:</a:t>
            </a:r>
          </a:p>
          <a:p>
            <a:pPr marL="0" lvl="0" indent="0" algn="ctr">
              <a:buNone/>
            </a:pPr>
            <a:r>
              <a:rPr lang="en-US" b="0" kern="0">
                <a:solidFill>
                  <a:srgbClr val="000000"/>
                </a:solidFill>
              </a:rPr>
              <a:t>http://blueyonder.com:8080/travelers?id=1</a:t>
            </a:r>
          </a:p>
          <a:p>
            <a:pPr lvl="1"/>
            <a:endParaRPr lang="en-US" b="0" kern="0">
              <a:solidFill>
                <a:srgbClr val="000000"/>
              </a:solidFill>
            </a:endParaRPr>
          </a:p>
          <a:p>
            <a:pPr lvl="1"/>
            <a:endParaRPr lang="en-US" b="0" kern="0">
              <a:solidFill>
                <a:srgbClr val="000000"/>
              </a:solidFill>
            </a:endParaRPr>
          </a:p>
          <a:p>
            <a:pPr lvl="0"/>
            <a:endParaRPr lang="en-US" b="0" kern="0">
              <a:solidFill>
                <a:srgbClr val="000000"/>
              </a:solidFill>
            </a:endParaRPr>
          </a:p>
          <a:p>
            <a:pPr lvl="0"/>
            <a:r>
              <a:rPr lang="en-US" b="0" kern="0">
                <a:solidFill>
                  <a:srgbClr val="000000"/>
                </a:solidFill>
              </a:rPr>
              <a:t>HTTP defines a set of methods or verbs that add action-like semantics to requests</a:t>
            </a:r>
          </a:p>
          <a:p>
            <a:pPr lvl="1"/>
            <a:endParaRPr lang="en-US" b="0" kern="0">
              <a:solidFill>
                <a:srgbClr val="000000"/>
              </a:solidFill>
            </a:endParaRPr>
          </a:p>
          <a:p>
            <a:pPr lvl="1"/>
            <a:endParaRPr lang="en-US" b="0" kern="0">
              <a:solidFill>
                <a:srgbClr val="000000"/>
              </a:solidFill>
            </a:endParaRPr>
          </a:p>
          <a:p>
            <a:pPr lvl="1"/>
            <a:endParaRPr lang="en-US" b="0" kern="0" dirty="0">
              <a:solidFill>
                <a:srgbClr val="000000"/>
              </a:solidFill>
            </a:endParaRPr>
          </a:p>
        </p:txBody>
      </p:sp>
      <p:sp>
        <p:nvSpPr>
          <p:cNvPr id="5" name="AutoShape 21">
            <a:extLst>
              <a:ext uri="{FF2B5EF4-FFF2-40B4-BE49-F238E27FC236}">
                <a16:creationId xmlns:a16="http://schemas.microsoft.com/office/drawing/2014/main" id="{C72FEFF2-18D6-410E-8560-7DFBDE22F649}"/>
              </a:ext>
            </a:extLst>
          </p:cNvPr>
          <p:cNvSpPr>
            <a:spLocks/>
          </p:cNvSpPr>
          <p:nvPr/>
        </p:nvSpPr>
        <p:spPr bwMode="auto">
          <a:xfrm rot="16200000">
            <a:off x="1482492" y="3395582"/>
            <a:ext cx="127001" cy="600075"/>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r" rtl="1" fontAlgn="base">
              <a:spcBef>
                <a:spcPct val="0"/>
              </a:spcBef>
              <a:spcAft>
                <a:spcPct val="0"/>
              </a:spcAft>
              <a:defRPr b="1" kern="1200">
                <a:solidFill>
                  <a:schemeClr val="tx1"/>
                </a:solidFill>
                <a:latin typeface="Verdana" pitchFamily="34" charset="0"/>
                <a:ea typeface="+mn-ea"/>
                <a:cs typeface="Arial" pitchFamily="34" charset="0"/>
              </a:defRPr>
            </a:lvl1pPr>
            <a:lvl2pPr marL="457200" algn="r" rtl="1" fontAlgn="base">
              <a:spcBef>
                <a:spcPct val="0"/>
              </a:spcBef>
              <a:spcAft>
                <a:spcPct val="0"/>
              </a:spcAft>
              <a:defRPr b="1" kern="1200">
                <a:solidFill>
                  <a:schemeClr val="tx1"/>
                </a:solidFill>
                <a:latin typeface="Verdana" pitchFamily="34" charset="0"/>
                <a:ea typeface="+mn-ea"/>
                <a:cs typeface="Arial" pitchFamily="34" charset="0"/>
              </a:defRPr>
            </a:lvl2pPr>
            <a:lvl3pPr marL="914400" algn="r" rtl="1" fontAlgn="base">
              <a:spcBef>
                <a:spcPct val="0"/>
              </a:spcBef>
              <a:spcAft>
                <a:spcPct val="0"/>
              </a:spcAft>
              <a:defRPr b="1" kern="1200">
                <a:solidFill>
                  <a:schemeClr val="tx1"/>
                </a:solidFill>
                <a:latin typeface="Verdana" pitchFamily="34" charset="0"/>
                <a:ea typeface="+mn-ea"/>
                <a:cs typeface="Arial" pitchFamily="34" charset="0"/>
              </a:defRPr>
            </a:lvl3pPr>
            <a:lvl4pPr marL="1371600" algn="r" rtl="1" fontAlgn="base">
              <a:spcBef>
                <a:spcPct val="0"/>
              </a:spcBef>
              <a:spcAft>
                <a:spcPct val="0"/>
              </a:spcAft>
              <a:defRPr b="1" kern="1200">
                <a:solidFill>
                  <a:schemeClr val="tx1"/>
                </a:solidFill>
                <a:latin typeface="Verdana" pitchFamily="34" charset="0"/>
                <a:ea typeface="+mn-ea"/>
                <a:cs typeface="Arial" pitchFamily="34" charset="0"/>
              </a:defRPr>
            </a:lvl4pPr>
            <a:lvl5pPr marL="1828800" algn="r" rtl="1" fontAlgn="base">
              <a:spcBef>
                <a:spcPct val="0"/>
              </a:spcBef>
              <a:spcAft>
                <a:spcPct val="0"/>
              </a:spcAft>
              <a:defRPr b="1" kern="1200">
                <a:solidFill>
                  <a:schemeClr val="tx1"/>
                </a:solidFill>
                <a:latin typeface="Verdana" pitchFamily="34" charset="0"/>
                <a:ea typeface="+mn-ea"/>
                <a:cs typeface="Arial" pitchFamily="34" charset="0"/>
              </a:defRPr>
            </a:lvl5pPr>
            <a:lvl6pPr marL="2286000" algn="l" defTabSz="914400" rtl="0" eaLnBrk="1" latinLnBrk="0" hangingPunct="1">
              <a:defRPr b="1" kern="1200">
                <a:solidFill>
                  <a:schemeClr val="tx1"/>
                </a:solidFill>
                <a:latin typeface="Verdana" pitchFamily="34" charset="0"/>
                <a:ea typeface="+mn-ea"/>
                <a:cs typeface="Arial" pitchFamily="34" charset="0"/>
              </a:defRPr>
            </a:lvl6pPr>
            <a:lvl7pPr marL="2743200" algn="l" defTabSz="914400" rtl="0" eaLnBrk="1" latinLnBrk="0" hangingPunct="1">
              <a:defRPr b="1" kern="1200">
                <a:solidFill>
                  <a:schemeClr val="tx1"/>
                </a:solidFill>
                <a:latin typeface="Verdana" pitchFamily="34" charset="0"/>
                <a:ea typeface="+mn-ea"/>
                <a:cs typeface="Arial" pitchFamily="34" charset="0"/>
              </a:defRPr>
            </a:lvl7pPr>
            <a:lvl8pPr marL="3200400" algn="l" defTabSz="914400" rtl="0" eaLnBrk="1" latinLnBrk="0" hangingPunct="1">
              <a:defRPr b="1" kern="1200">
                <a:solidFill>
                  <a:schemeClr val="tx1"/>
                </a:solidFill>
                <a:latin typeface="Verdana" pitchFamily="34" charset="0"/>
                <a:ea typeface="+mn-ea"/>
                <a:cs typeface="Arial" pitchFamily="34" charset="0"/>
              </a:defRPr>
            </a:lvl8pPr>
            <a:lvl9pPr marL="3657600" algn="l" defTabSz="914400" rtl="0" eaLnBrk="1" latinLnBrk="0" hangingPunct="1">
              <a:defRPr b="1" kern="1200">
                <a:solidFill>
                  <a:schemeClr val="tx1"/>
                </a:solidFill>
                <a:latin typeface="Verdana" pitchFamily="34" charset="0"/>
                <a:ea typeface="+mn-ea"/>
                <a:cs typeface="Arial" pitchFamily="34" charset="0"/>
              </a:defRPr>
            </a:lvl9pPr>
          </a:lstStyle>
          <a:p>
            <a:pPr lvl="0" algn="l" rtl="0"/>
            <a:endParaRPr lang="he-IL">
              <a:solidFill>
                <a:srgbClr val="00B050"/>
              </a:solidFill>
              <a:cs typeface="Arial" charset="0"/>
            </a:endParaRPr>
          </a:p>
        </p:txBody>
      </p:sp>
      <p:sp>
        <p:nvSpPr>
          <p:cNvPr id="6" name="AutoShape 21">
            <a:extLst>
              <a:ext uri="{FF2B5EF4-FFF2-40B4-BE49-F238E27FC236}">
                <a16:creationId xmlns:a16="http://schemas.microsoft.com/office/drawing/2014/main" id="{6B7A332B-F7A2-417D-9A7E-C1D616960DDE}"/>
              </a:ext>
            </a:extLst>
          </p:cNvPr>
          <p:cNvSpPr>
            <a:spLocks/>
          </p:cNvSpPr>
          <p:nvPr/>
        </p:nvSpPr>
        <p:spPr bwMode="auto">
          <a:xfrm rot="16200000">
            <a:off x="3403585" y="2474039"/>
            <a:ext cx="127001" cy="2443161"/>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0" algn="r" rtl="1"/>
            <a:endParaRPr lang="he-IL" dirty="0">
              <a:solidFill>
                <a:srgbClr val="00B050"/>
              </a:solidFill>
              <a:cs typeface="Arial" pitchFamily="34" charset="0"/>
            </a:endParaRPr>
          </a:p>
        </p:txBody>
      </p:sp>
      <p:sp>
        <p:nvSpPr>
          <p:cNvPr id="7" name="TextBox 6">
            <a:extLst>
              <a:ext uri="{FF2B5EF4-FFF2-40B4-BE49-F238E27FC236}">
                <a16:creationId xmlns:a16="http://schemas.microsoft.com/office/drawing/2014/main" id="{83EFBC09-392A-4F56-9739-A6DE47D1CD59}"/>
              </a:ext>
            </a:extLst>
          </p:cNvPr>
          <p:cNvSpPr txBox="1"/>
          <p:nvPr/>
        </p:nvSpPr>
        <p:spPr>
          <a:xfrm>
            <a:off x="1010156" y="3915904"/>
            <a:ext cx="1210588" cy="430887"/>
          </a:xfrm>
          <a:prstGeom prst="rect">
            <a:avLst/>
          </a:prstGeom>
          <a:noFill/>
        </p:spPr>
        <p:txBody>
          <a:bodyPr wrap="none" rtlCol="0">
            <a:spAutoFit/>
          </a:bodyPr>
          <a:lstStyle/>
          <a:p>
            <a:pPr lvl="0"/>
            <a:r>
              <a:rPr lang="en-US" sz="2200" dirty="0">
                <a:solidFill>
                  <a:srgbClr val="DC3C00"/>
                </a:solidFill>
                <a:latin typeface="Segoe UI" panose="020B0502040204020203" pitchFamily="34" charset="0"/>
                <a:cs typeface="Segoe UI" panose="020B0502040204020203" pitchFamily="34" charset="0"/>
              </a:rPr>
              <a:t>Schema</a:t>
            </a:r>
          </a:p>
        </p:txBody>
      </p:sp>
      <p:sp>
        <p:nvSpPr>
          <p:cNvPr id="8" name="TextBox 7">
            <a:extLst>
              <a:ext uri="{FF2B5EF4-FFF2-40B4-BE49-F238E27FC236}">
                <a16:creationId xmlns:a16="http://schemas.microsoft.com/office/drawing/2014/main" id="{270221D6-66CC-4E44-AAD7-5CDF22721C7D}"/>
              </a:ext>
            </a:extLst>
          </p:cNvPr>
          <p:cNvSpPr txBox="1"/>
          <p:nvPr/>
        </p:nvSpPr>
        <p:spPr>
          <a:xfrm>
            <a:off x="3141515" y="3915904"/>
            <a:ext cx="806631" cy="430887"/>
          </a:xfrm>
          <a:prstGeom prst="rect">
            <a:avLst/>
          </a:prstGeom>
          <a:noFill/>
        </p:spPr>
        <p:txBody>
          <a:bodyPr wrap="none" rtlCol="0">
            <a:spAutoFit/>
          </a:bodyPr>
          <a:lstStyle/>
          <a:p>
            <a:pPr lvl="0"/>
            <a:r>
              <a:rPr lang="en-US" sz="2200">
                <a:solidFill>
                  <a:srgbClr val="DC3C00"/>
                </a:solidFill>
                <a:latin typeface="Segoe UI" panose="020B0502040204020203" pitchFamily="34" charset="0"/>
                <a:cs typeface="Segoe UI" panose="020B0502040204020203" pitchFamily="34" charset="0"/>
              </a:rPr>
              <a:t>Host</a:t>
            </a:r>
            <a:endParaRPr lang="en-US" sz="2200" dirty="0">
              <a:solidFill>
                <a:srgbClr val="DC3C00"/>
              </a:solidFill>
              <a:latin typeface="Segoe UI" panose="020B0502040204020203" pitchFamily="34" charset="0"/>
              <a:cs typeface="Segoe UI" panose="020B0502040204020203" pitchFamily="34" charset="0"/>
            </a:endParaRPr>
          </a:p>
        </p:txBody>
      </p:sp>
      <p:sp>
        <p:nvSpPr>
          <p:cNvPr id="9" name="AutoShape 21">
            <a:extLst>
              <a:ext uri="{FF2B5EF4-FFF2-40B4-BE49-F238E27FC236}">
                <a16:creationId xmlns:a16="http://schemas.microsoft.com/office/drawing/2014/main" id="{96FEA530-1AF5-4409-B123-7A7DF3983007}"/>
              </a:ext>
            </a:extLst>
          </p:cNvPr>
          <p:cNvSpPr>
            <a:spLocks/>
          </p:cNvSpPr>
          <p:nvPr/>
        </p:nvSpPr>
        <p:spPr bwMode="auto">
          <a:xfrm rot="16200000">
            <a:off x="5125345" y="3370585"/>
            <a:ext cx="127001" cy="650079"/>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0" algn="r" rtl="1"/>
            <a:endParaRPr lang="he-IL">
              <a:solidFill>
                <a:srgbClr val="00B050"/>
              </a:solidFill>
              <a:cs typeface="Arial" pitchFamily="34" charset="0"/>
            </a:endParaRPr>
          </a:p>
        </p:txBody>
      </p:sp>
      <p:sp>
        <p:nvSpPr>
          <p:cNvPr id="10" name="AutoShape 21">
            <a:extLst>
              <a:ext uri="{FF2B5EF4-FFF2-40B4-BE49-F238E27FC236}">
                <a16:creationId xmlns:a16="http://schemas.microsoft.com/office/drawing/2014/main" id="{78D75286-76E7-4AA7-82DF-BBC5B64BE635}"/>
              </a:ext>
            </a:extLst>
          </p:cNvPr>
          <p:cNvSpPr>
            <a:spLocks/>
          </p:cNvSpPr>
          <p:nvPr/>
        </p:nvSpPr>
        <p:spPr bwMode="auto">
          <a:xfrm rot="16200000">
            <a:off x="6358445" y="3056256"/>
            <a:ext cx="127001" cy="1278729"/>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0" algn="r" rtl="1"/>
            <a:endParaRPr lang="he-IL">
              <a:solidFill>
                <a:srgbClr val="00B050"/>
              </a:solidFill>
              <a:cs typeface="Arial" pitchFamily="34" charset="0"/>
            </a:endParaRPr>
          </a:p>
        </p:txBody>
      </p:sp>
      <p:sp>
        <p:nvSpPr>
          <p:cNvPr id="11" name="AutoShape 21">
            <a:extLst>
              <a:ext uri="{FF2B5EF4-FFF2-40B4-BE49-F238E27FC236}">
                <a16:creationId xmlns:a16="http://schemas.microsoft.com/office/drawing/2014/main" id="{8B858E4F-AD94-4467-B219-30CB5D943AF2}"/>
              </a:ext>
            </a:extLst>
          </p:cNvPr>
          <p:cNvSpPr>
            <a:spLocks/>
          </p:cNvSpPr>
          <p:nvPr/>
        </p:nvSpPr>
        <p:spPr bwMode="auto">
          <a:xfrm rot="16200000">
            <a:off x="7503374" y="3392020"/>
            <a:ext cx="127001" cy="607216"/>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0" algn="r" rtl="1"/>
            <a:endParaRPr lang="he-IL">
              <a:solidFill>
                <a:srgbClr val="00B050"/>
              </a:solidFill>
              <a:cs typeface="Arial" pitchFamily="34" charset="0"/>
            </a:endParaRPr>
          </a:p>
        </p:txBody>
      </p:sp>
      <p:sp>
        <p:nvSpPr>
          <p:cNvPr id="12" name="TextBox 11">
            <a:extLst>
              <a:ext uri="{FF2B5EF4-FFF2-40B4-BE49-F238E27FC236}">
                <a16:creationId xmlns:a16="http://schemas.microsoft.com/office/drawing/2014/main" id="{09A16975-C7AB-44C5-B645-A9467F19E049}"/>
              </a:ext>
            </a:extLst>
          </p:cNvPr>
          <p:cNvSpPr txBox="1"/>
          <p:nvPr/>
        </p:nvSpPr>
        <p:spPr>
          <a:xfrm>
            <a:off x="4890622" y="3915910"/>
            <a:ext cx="751872" cy="430887"/>
          </a:xfrm>
          <a:prstGeom prst="rect">
            <a:avLst/>
          </a:prstGeom>
          <a:noFill/>
        </p:spPr>
        <p:txBody>
          <a:bodyPr wrap="none" rtlCol="0">
            <a:spAutoFit/>
          </a:bodyPr>
          <a:lstStyle/>
          <a:p>
            <a:pPr lvl="0"/>
            <a:r>
              <a:rPr lang="en-US" sz="2200">
                <a:solidFill>
                  <a:srgbClr val="DC3C00"/>
                </a:solidFill>
                <a:latin typeface="Segoe UI" panose="020B0502040204020203" pitchFamily="34" charset="0"/>
                <a:cs typeface="Segoe UI" panose="020B0502040204020203" pitchFamily="34" charset="0"/>
              </a:rPr>
              <a:t>Port</a:t>
            </a:r>
            <a:endParaRPr lang="en-US" sz="2200" dirty="0">
              <a:solidFill>
                <a:srgbClr val="DC3C00"/>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74771370-E4DA-4602-AE8C-92965B946CEC}"/>
              </a:ext>
            </a:extLst>
          </p:cNvPr>
          <p:cNvSpPr txBox="1"/>
          <p:nvPr/>
        </p:nvSpPr>
        <p:spPr>
          <a:xfrm>
            <a:off x="5720623" y="3915909"/>
            <a:ext cx="1435521" cy="769441"/>
          </a:xfrm>
          <a:prstGeom prst="rect">
            <a:avLst/>
          </a:prstGeom>
          <a:noFill/>
        </p:spPr>
        <p:txBody>
          <a:bodyPr wrap="none" rtlCol="0">
            <a:spAutoFit/>
          </a:bodyPr>
          <a:lstStyle/>
          <a:p>
            <a:pPr lvl="0" algn="ctr"/>
            <a:r>
              <a:rPr lang="en-US" sz="2200">
                <a:solidFill>
                  <a:srgbClr val="DC3C00"/>
                </a:solidFill>
                <a:latin typeface="Segoe UI" panose="020B0502040204020203" pitchFamily="34" charset="0"/>
                <a:cs typeface="Segoe UI" panose="020B0502040204020203" pitchFamily="34" charset="0"/>
              </a:rPr>
              <a:t>Absolute</a:t>
            </a:r>
            <a:r>
              <a:rPr lang="en-US" sz="1600">
                <a:solidFill>
                  <a:srgbClr val="FF0000"/>
                </a:solidFill>
                <a:latin typeface="Segoe UI" panose="020B0502040204020203" pitchFamily="34" charset="0"/>
                <a:cs typeface="Segoe UI" panose="020B0502040204020203" pitchFamily="34" charset="0"/>
              </a:rPr>
              <a:t> </a:t>
            </a:r>
            <a:br>
              <a:rPr lang="en-US" sz="1600">
                <a:solidFill>
                  <a:srgbClr val="FF0000"/>
                </a:solidFill>
                <a:latin typeface="Segoe UI" panose="020B0502040204020203" pitchFamily="34" charset="0"/>
                <a:cs typeface="Segoe UI" panose="020B0502040204020203" pitchFamily="34" charset="0"/>
              </a:rPr>
            </a:br>
            <a:r>
              <a:rPr lang="en-US" sz="2200">
                <a:solidFill>
                  <a:srgbClr val="DC3C00"/>
                </a:solidFill>
                <a:latin typeface="Segoe UI" panose="020B0502040204020203" pitchFamily="34" charset="0"/>
                <a:cs typeface="Segoe UI" panose="020B0502040204020203" pitchFamily="34" charset="0"/>
              </a:rPr>
              <a:t>Path</a:t>
            </a:r>
            <a:endParaRPr lang="en-US" sz="2200" dirty="0">
              <a:solidFill>
                <a:srgbClr val="DC3C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54192C41-F248-4C4B-B8BD-7DBC454AB3AC}"/>
              </a:ext>
            </a:extLst>
          </p:cNvPr>
          <p:cNvSpPr txBox="1"/>
          <p:nvPr/>
        </p:nvSpPr>
        <p:spPr>
          <a:xfrm>
            <a:off x="7143947" y="3915909"/>
            <a:ext cx="995850" cy="430887"/>
          </a:xfrm>
          <a:prstGeom prst="rect">
            <a:avLst/>
          </a:prstGeom>
          <a:noFill/>
        </p:spPr>
        <p:txBody>
          <a:bodyPr wrap="none" rtlCol="0">
            <a:spAutoFit/>
          </a:bodyPr>
          <a:lstStyle/>
          <a:p>
            <a:pPr lvl="0"/>
            <a:r>
              <a:rPr lang="en-US" sz="2200" dirty="0">
                <a:solidFill>
                  <a:srgbClr val="DC3C00"/>
                </a:solidFill>
                <a:latin typeface="Segoe UI" panose="020B0502040204020203" pitchFamily="34" charset="0"/>
                <a:cs typeface="Segoe UI" panose="020B0502040204020203" pitchFamily="34" charset="0"/>
              </a:rPr>
              <a:t>Query</a:t>
            </a:r>
          </a:p>
        </p:txBody>
      </p:sp>
    </p:spTree>
    <p:extLst>
      <p:ext uri="{BB962C8B-B14F-4D97-AF65-F5344CB8AC3E}">
        <p14:creationId xmlns:p14="http://schemas.microsoft.com/office/powerpoint/2010/main" val="2171838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85445ae5-303a-4055-947e-0093a2a798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5B76-53E3-433E-AE04-E3DECFAF5D6C}"/>
              </a:ext>
            </a:extLst>
          </p:cNvPr>
          <p:cNvSpPr>
            <a:spLocks noGrp="1"/>
          </p:cNvSpPr>
          <p:nvPr>
            <p:ph type="title"/>
          </p:nvPr>
        </p:nvSpPr>
        <p:spPr/>
        <p:txBody>
          <a:bodyPr/>
          <a:lstStyle/>
          <a:p>
            <a:r>
              <a:rPr lang="en-US"/>
              <a:t>HTTP Services (Continued)</a:t>
            </a:r>
          </a:p>
        </p:txBody>
      </p:sp>
      <p:sp>
        <p:nvSpPr>
          <p:cNvPr id="4" name="Content Placeholder 2">
            <a:extLst>
              <a:ext uri="{FF2B5EF4-FFF2-40B4-BE49-F238E27FC236}">
                <a16:creationId xmlns:a16="http://schemas.microsoft.com/office/drawing/2014/main" id="{97119BC1-1005-48CD-BBBE-0B102385154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REST is an architectural style that was developed in parallel to HTTP</a:t>
            </a:r>
          </a:p>
          <a:p>
            <a:pPr lvl="1"/>
            <a:r>
              <a:rPr lang="en-US" b="0" kern="0">
                <a:solidFill>
                  <a:srgbClr val="000000"/>
                </a:solidFill>
              </a:rPr>
              <a:t>REST is used to add important capabilities to a service</a:t>
            </a:r>
          </a:p>
          <a:p>
            <a:pPr lvl="1"/>
            <a:endParaRPr lang="en-US" b="0" kern="0">
              <a:solidFill>
                <a:srgbClr val="000000"/>
              </a:solidFill>
            </a:endParaRPr>
          </a:p>
          <a:p>
            <a:pPr lvl="0"/>
            <a:r>
              <a:rPr lang="en-US" b="0" kern="0">
                <a:solidFill>
                  <a:srgbClr val="000000"/>
                </a:solidFill>
              </a:rPr>
              <a:t>Media types are used in HTTP to express message format</a:t>
            </a:r>
          </a:p>
          <a:p>
            <a:pPr lvl="1"/>
            <a:r>
              <a:rPr lang="en-US" b="0" kern="0">
                <a:solidFill>
                  <a:srgbClr val="000000"/>
                </a:solidFill>
              </a:rPr>
              <a:t>Client and server need to agree on the message format they exchange</a:t>
            </a:r>
            <a:endParaRPr lang="en-US" b="0" kern="0" dirty="0">
              <a:solidFill>
                <a:srgbClr val="000000"/>
              </a:solidFill>
            </a:endParaRPr>
          </a:p>
        </p:txBody>
      </p:sp>
    </p:spTree>
    <p:extLst>
      <p:ext uri="{BB962C8B-B14F-4D97-AF65-F5344CB8AC3E}">
        <p14:creationId xmlns:p14="http://schemas.microsoft.com/office/powerpoint/2010/main" val="1206493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e45a2fb5-7e71-4adf-9ace-33cba773864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B292-A5F4-4C71-B003-1F0621160E18}"/>
              </a:ext>
            </a:extLst>
          </p:cNvPr>
          <p:cNvSpPr>
            <a:spLocks noGrp="1"/>
          </p:cNvSpPr>
          <p:nvPr>
            <p:ph type="title"/>
          </p:nvPr>
        </p:nvSpPr>
        <p:spPr/>
        <p:txBody>
          <a:bodyPr/>
          <a:lstStyle/>
          <a:p>
            <a:r>
              <a:rPr lang="en-US"/>
              <a:t>HTTP Messages</a:t>
            </a:r>
          </a:p>
        </p:txBody>
      </p:sp>
      <p:sp>
        <p:nvSpPr>
          <p:cNvPr id="4" name="Content Placeholder 2">
            <a:extLst>
              <a:ext uri="{FF2B5EF4-FFF2-40B4-BE49-F238E27FC236}">
                <a16:creationId xmlns:a16="http://schemas.microsoft.com/office/drawing/2014/main" id="{E29B123B-AE7B-406B-82CE-CEB234A490E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An HTTP request message:</a:t>
            </a:r>
          </a:p>
          <a:p>
            <a:pPr marL="0" lvl="0" indent="0">
              <a:buNone/>
            </a:pPr>
            <a:endParaRPr lang="en-US" b="0" kern="0">
              <a:solidFill>
                <a:srgbClr val="000000"/>
              </a:solidFill>
            </a:endParaRPr>
          </a:p>
          <a:p>
            <a:pPr marL="284163" lvl="1" indent="0">
              <a:buNone/>
            </a:pPr>
            <a:r>
              <a:rPr lang="en-US" sz="1600" b="0" kern="0">
                <a:solidFill>
                  <a:srgbClr val="000000"/>
                </a:solidFill>
                <a:latin typeface="Lucida Sans Unicode" pitchFamily="34" charset="0"/>
                <a:cs typeface="Lucida Sans Unicode" pitchFamily="34" charset="0"/>
              </a:rPr>
              <a:t>GET http://localhost:4392/travelers/1 HTTP/1.1</a:t>
            </a:r>
          </a:p>
          <a:p>
            <a:pPr marL="284163" lvl="1" indent="0">
              <a:buNone/>
            </a:pPr>
            <a:r>
              <a:rPr lang="en-US" sz="1600" b="0" kern="0">
                <a:solidFill>
                  <a:srgbClr val="000000"/>
                </a:solidFill>
                <a:latin typeface="Lucida Sans Unicode" pitchFamily="34" charset="0"/>
                <a:cs typeface="Lucida Sans Unicode" pitchFamily="34" charset="0"/>
              </a:rPr>
              <a:t>Accept: text/html, application/xhtml+xml, */*</a:t>
            </a:r>
          </a:p>
          <a:p>
            <a:pPr marL="284163" lvl="1" indent="0">
              <a:buNone/>
            </a:pPr>
            <a:r>
              <a:rPr lang="en-US" sz="1600" b="0" kern="0">
                <a:solidFill>
                  <a:srgbClr val="000000"/>
                </a:solidFill>
                <a:latin typeface="Lucida Sans Unicode" pitchFamily="34" charset="0"/>
                <a:cs typeface="Lucida Sans Unicode" pitchFamily="34" charset="0"/>
              </a:rPr>
              <a:t>Accept-Language: en-US,en;q=0.7,he;q=0.3</a:t>
            </a:r>
          </a:p>
          <a:p>
            <a:pPr marL="284163" lvl="1" indent="0">
              <a:buNone/>
            </a:pPr>
            <a:r>
              <a:rPr lang="en-US" sz="1600" b="0" kern="0">
                <a:solidFill>
                  <a:srgbClr val="000000"/>
                </a:solidFill>
                <a:latin typeface="Lucida Sans Unicode" pitchFamily="34" charset="0"/>
                <a:cs typeface="Lucida Sans Unicode" pitchFamily="34" charset="0"/>
              </a:rPr>
              <a:t>User-Agent: Mozilla/5.0 (compatible; MSIE 10.0; Windows NT 6.2; WOW64; Trident/6.0)</a:t>
            </a:r>
          </a:p>
          <a:p>
            <a:pPr marL="284163" lvl="1" indent="0">
              <a:buNone/>
            </a:pPr>
            <a:r>
              <a:rPr lang="en-US" sz="1600" b="0" kern="0">
                <a:solidFill>
                  <a:srgbClr val="000000"/>
                </a:solidFill>
                <a:latin typeface="Lucida Sans Unicode" pitchFamily="34" charset="0"/>
                <a:cs typeface="Lucida Sans Unicode" pitchFamily="34" charset="0"/>
              </a:rPr>
              <a:t>Accept-Encoding: gzip, deflate</a:t>
            </a:r>
          </a:p>
          <a:p>
            <a:pPr marL="284163" lvl="1" indent="0">
              <a:buNone/>
            </a:pPr>
            <a:r>
              <a:rPr lang="en-US" sz="1600" b="0" kern="0">
                <a:solidFill>
                  <a:srgbClr val="000000"/>
                </a:solidFill>
                <a:latin typeface="Lucida Sans Unicode" pitchFamily="34" charset="0"/>
                <a:cs typeface="Lucida Sans Unicode" pitchFamily="34" charset="0"/>
              </a:rPr>
              <a:t>Host: localhost:4392</a:t>
            </a:r>
          </a:p>
          <a:p>
            <a:pPr marL="284163" lvl="1" indent="0">
              <a:buNone/>
            </a:pPr>
            <a:r>
              <a:rPr lang="en-US" sz="1600" b="0" kern="0">
                <a:solidFill>
                  <a:srgbClr val="000000"/>
                </a:solidFill>
                <a:latin typeface="Lucida Sans Unicode" pitchFamily="34" charset="0"/>
                <a:cs typeface="Lucida Sans Unicode" pitchFamily="34" charset="0"/>
              </a:rPr>
              <a:t>DNT: 1</a:t>
            </a:r>
          </a:p>
          <a:p>
            <a:pPr marL="284163" lvl="1" indent="0">
              <a:buNone/>
            </a:pPr>
            <a:r>
              <a:rPr lang="en-US" sz="1600" b="0" kern="0">
                <a:solidFill>
                  <a:srgbClr val="000000"/>
                </a:solidFill>
                <a:latin typeface="Lucida Sans Unicode" pitchFamily="34" charset="0"/>
                <a:cs typeface="Lucida Sans Unicode" pitchFamily="34" charset="0"/>
              </a:rPr>
              <a:t>Connection: Keep-Alive</a:t>
            </a:r>
          </a:p>
          <a:p>
            <a:pPr lvl="0"/>
            <a:endParaRPr lang="en-US" b="0" kern="0">
              <a:solidFill>
                <a:srgbClr val="000000"/>
              </a:solidFill>
            </a:endParaRPr>
          </a:p>
          <a:p>
            <a:pPr marL="0" lvl="0" indent="0">
              <a:buNone/>
            </a:pPr>
            <a:r>
              <a:rPr lang="en-US" b="0" kern="0">
                <a:solidFill>
                  <a:srgbClr val="000000"/>
                </a:solidFill>
              </a:rPr>
              <a:t>  </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94730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0e65951-5e41-4b4c-899b-e5672a36707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CB1C-D61D-441C-B6D8-D844317276FA}"/>
              </a:ext>
            </a:extLst>
          </p:cNvPr>
          <p:cNvSpPr>
            <a:spLocks noGrp="1"/>
          </p:cNvSpPr>
          <p:nvPr>
            <p:ph type="title"/>
          </p:nvPr>
        </p:nvSpPr>
        <p:spPr/>
        <p:txBody>
          <a:bodyPr/>
          <a:lstStyle/>
          <a:p>
            <a:r>
              <a:rPr lang="en-US"/>
              <a:t>An HTTP Response Message</a:t>
            </a:r>
          </a:p>
        </p:txBody>
      </p:sp>
      <p:sp>
        <p:nvSpPr>
          <p:cNvPr id="4" name="Content Placeholder 2">
            <a:extLst>
              <a:ext uri="{FF2B5EF4-FFF2-40B4-BE49-F238E27FC236}">
                <a16:creationId xmlns:a16="http://schemas.microsoft.com/office/drawing/2014/main" id="{1EC6BDE2-94C2-4213-B9C9-92B3CA2DB61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An HTTP response message:</a:t>
            </a:r>
          </a:p>
          <a:p>
            <a:pPr marL="0" lvl="0" indent="0">
              <a:buNone/>
            </a:pPr>
            <a:endParaRPr lang="en-US" sz="2000" b="0" kern="0">
              <a:solidFill>
                <a:srgbClr val="000000"/>
              </a:solidFill>
            </a:endParaRPr>
          </a:p>
          <a:p>
            <a:pPr marL="284163" lvl="1" indent="0">
              <a:buNone/>
            </a:pPr>
            <a:r>
              <a:rPr lang="en-US" sz="1600" b="0" kern="0">
                <a:solidFill>
                  <a:srgbClr val="000000"/>
                </a:solidFill>
                <a:latin typeface="Lucida Sans Unicode" pitchFamily="34" charset="0"/>
                <a:cs typeface="Lucida Sans Unicode" pitchFamily="34" charset="0"/>
              </a:rPr>
              <a:t>HTTP/1.1 200 OK</a:t>
            </a:r>
          </a:p>
          <a:p>
            <a:pPr marL="284163" lvl="1" indent="0">
              <a:buNone/>
            </a:pPr>
            <a:r>
              <a:rPr lang="en-US" sz="1600" b="0" kern="0">
                <a:solidFill>
                  <a:srgbClr val="000000"/>
                </a:solidFill>
                <a:latin typeface="Lucida Sans Unicode" pitchFamily="34" charset="0"/>
                <a:cs typeface="Lucida Sans Unicode" pitchFamily="34" charset="0"/>
              </a:rPr>
              <a:t>Server: ASP.NET Development Server/11.0.0.0</a:t>
            </a:r>
          </a:p>
          <a:p>
            <a:pPr marL="284163" lvl="1" indent="0">
              <a:buNone/>
            </a:pPr>
            <a:r>
              <a:rPr lang="en-US" sz="1600" b="0" kern="0">
                <a:solidFill>
                  <a:srgbClr val="000000"/>
                </a:solidFill>
                <a:latin typeface="Lucida Sans Unicode" pitchFamily="34" charset="0"/>
                <a:cs typeface="Lucida Sans Unicode" pitchFamily="34" charset="0"/>
              </a:rPr>
              <a:t>Date: Tue, 13 Nov 2012 18:05:11 GMT</a:t>
            </a:r>
          </a:p>
          <a:p>
            <a:pPr marL="284163" lvl="1" indent="0">
              <a:buNone/>
            </a:pPr>
            <a:r>
              <a:rPr lang="en-US" sz="1600" b="0" kern="0">
                <a:solidFill>
                  <a:srgbClr val="000000"/>
                </a:solidFill>
                <a:latin typeface="Lucida Sans Unicode" pitchFamily="34" charset="0"/>
                <a:cs typeface="Lucida Sans Unicode" pitchFamily="34" charset="0"/>
              </a:rPr>
              <a:t>X-AspNet-Version: 4.0.30319</a:t>
            </a:r>
          </a:p>
          <a:p>
            <a:pPr marL="284163" lvl="1" indent="0">
              <a:buNone/>
            </a:pPr>
            <a:r>
              <a:rPr lang="en-US" sz="1600" b="0" kern="0">
                <a:solidFill>
                  <a:srgbClr val="000000"/>
                </a:solidFill>
                <a:latin typeface="Lucida Sans Unicode" pitchFamily="34" charset="0"/>
                <a:cs typeface="Lucida Sans Unicode" pitchFamily="34" charset="0"/>
              </a:rPr>
              <a:t>Cache-Control: no-cache</a:t>
            </a:r>
          </a:p>
          <a:p>
            <a:pPr marL="284163" lvl="1" indent="0">
              <a:buNone/>
            </a:pPr>
            <a:r>
              <a:rPr lang="en-US" sz="1600" b="0" kern="0">
                <a:solidFill>
                  <a:srgbClr val="000000"/>
                </a:solidFill>
                <a:latin typeface="Lucida Sans Unicode" pitchFamily="34" charset="0"/>
                <a:cs typeface="Lucida Sans Unicode" pitchFamily="34" charset="0"/>
              </a:rPr>
              <a:t>Pragma: no-cache</a:t>
            </a:r>
          </a:p>
          <a:p>
            <a:pPr marL="284163" lvl="1" indent="0">
              <a:buNone/>
            </a:pPr>
            <a:r>
              <a:rPr lang="en-US" sz="1600" b="0" kern="0">
                <a:solidFill>
                  <a:srgbClr val="000000"/>
                </a:solidFill>
                <a:latin typeface="Lucida Sans Unicode" pitchFamily="34" charset="0"/>
                <a:cs typeface="Lucida Sans Unicode" pitchFamily="34" charset="0"/>
              </a:rPr>
              <a:t>Expires: -1</a:t>
            </a:r>
          </a:p>
          <a:p>
            <a:pPr marL="284163" lvl="1" indent="0">
              <a:buNone/>
            </a:pPr>
            <a:r>
              <a:rPr lang="en-US" sz="1600" b="0" kern="0">
                <a:solidFill>
                  <a:srgbClr val="000000"/>
                </a:solidFill>
                <a:latin typeface="Lucida Sans Unicode" pitchFamily="34" charset="0"/>
                <a:cs typeface="Lucida Sans Unicode" pitchFamily="34" charset="0"/>
              </a:rPr>
              <a:t>Content-Type: application/json; charset=utf-8</a:t>
            </a:r>
          </a:p>
          <a:p>
            <a:pPr marL="284163" lvl="1" indent="0">
              <a:buNone/>
            </a:pPr>
            <a:r>
              <a:rPr lang="en-US" sz="1600" b="0" kern="0">
                <a:solidFill>
                  <a:srgbClr val="000000"/>
                </a:solidFill>
                <a:latin typeface="Lucida Sans Unicode" pitchFamily="34" charset="0"/>
                <a:cs typeface="Lucida Sans Unicode" pitchFamily="34" charset="0"/>
              </a:rPr>
              <a:t>Content-Length: 188</a:t>
            </a:r>
          </a:p>
          <a:p>
            <a:pPr marL="284163" lvl="1" indent="0">
              <a:buNone/>
            </a:pPr>
            <a:r>
              <a:rPr lang="en-US" sz="1600" b="0" kern="0">
                <a:solidFill>
                  <a:srgbClr val="000000"/>
                </a:solidFill>
                <a:latin typeface="Lucida Sans Unicode" pitchFamily="34" charset="0"/>
                <a:cs typeface="Lucida Sans Unicode" pitchFamily="34" charset="0"/>
              </a:rPr>
              <a:t>Connection: Close</a:t>
            </a:r>
          </a:p>
          <a:p>
            <a:pPr marL="284163" lvl="1" indent="0">
              <a:buNone/>
            </a:pPr>
            <a:endParaRPr lang="en-US" sz="1600" b="0" kern="0">
              <a:solidFill>
                <a:srgbClr val="000000"/>
              </a:solidFill>
              <a:latin typeface="Lucida Sans Unicode" pitchFamily="34" charset="0"/>
              <a:cs typeface="Lucida Sans Unicode" pitchFamily="34" charset="0"/>
            </a:endParaRPr>
          </a:p>
          <a:p>
            <a:pPr marL="284163" lvl="1" indent="0">
              <a:buNone/>
            </a:pPr>
            <a:r>
              <a:rPr lang="en-US" sz="1600" b="0" kern="0">
                <a:solidFill>
                  <a:srgbClr val="000000"/>
                </a:solidFill>
                <a:latin typeface="Lucida Sans Unicode" pitchFamily="34" charset="0"/>
                <a:cs typeface="Lucida Sans Unicode" pitchFamily="34" charset="0"/>
              </a:rPr>
              <a:t>{"TravelerId":1,"TravelerUserIdentity":"aaabbbccc","FirstName":“John","LastName":“Doe","MobilePhone":"555-555-5555","HomeAddress":“123 Main Street","Passport":"AB123456789"}</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405948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e0d7927-eaec-489e-a635-5add92542d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1A4F-507C-4FF6-B517-799B96B10111}"/>
              </a:ext>
            </a:extLst>
          </p:cNvPr>
          <p:cNvSpPr>
            <a:spLocks noGrp="1"/>
          </p:cNvSpPr>
          <p:nvPr>
            <p:ph type="title"/>
          </p:nvPr>
        </p:nvSpPr>
        <p:spPr/>
        <p:txBody>
          <a:bodyPr/>
          <a:lstStyle/>
          <a:p>
            <a:r>
              <a:rPr lang="en-US"/>
              <a:t>Status Codes</a:t>
            </a:r>
          </a:p>
        </p:txBody>
      </p:sp>
      <p:sp>
        <p:nvSpPr>
          <p:cNvPr id="4" name="Content Placeholder 2">
            <a:extLst>
              <a:ext uri="{FF2B5EF4-FFF2-40B4-BE49-F238E27FC236}">
                <a16:creationId xmlns:a16="http://schemas.microsoft.com/office/drawing/2014/main" id="{768C129B-DEDC-4FD7-B31B-0D547D99A6C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Status codes describe the result of the server’s attempt to process the request</a:t>
            </a:r>
          </a:p>
          <a:p>
            <a:pPr lvl="0"/>
            <a:r>
              <a:rPr lang="en-US" b="0" kern="0">
                <a:solidFill>
                  <a:srgbClr val="000000"/>
                </a:solidFill>
              </a:rPr>
              <a:t>Status codes are constructed from a three-digit integer and a description called reason phrases</a:t>
            </a:r>
          </a:p>
          <a:p>
            <a:pPr lvl="0"/>
            <a:r>
              <a:rPr lang="en-US" b="0" kern="0">
                <a:solidFill>
                  <a:srgbClr val="000000"/>
                </a:solidFill>
              </a:rPr>
              <a:t>HTTP has five different categories of status codes:</a:t>
            </a:r>
          </a:p>
          <a:p>
            <a:pPr lvl="1"/>
            <a:r>
              <a:rPr lang="en-US" b="0" kern="0">
                <a:solidFill>
                  <a:srgbClr val="000000"/>
                </a:solidFill>
              </a:rPr>
              <a:t>1xx – Informational  </a:t>
            </a:r>
          </a:p>
          <a:p>
            <a:pPr lvl="1"/>
            <a:r>
              <a:rPr lang="en-US" b="0" kern="0">
                <a:solidFill>
                  <a:srgbClr val="000000"/>
                </a:solidFill>
              </a:rPr>
              <a:t>2xx – Success</a:t>
            </a:r>
          </a:p>
          <a:p>
            <a:pPr lvl="1"/>
            <a:r>
              <a:rPr lang="en-US" b="0" kern="0">
                <a:solidFill>
                  <a:srgbClr val="000000"/>
                </a:solidFill>
              </a:rPr>
              <a:t>3xx – Redirection </a:t>
            </a:r>
          </a:p>
          <a:p>
            <a:pPr lvl="1"/>
            <a:r>
              <a:rPr lang="en-US" b="0" kern="0">
                <a:solidFill>
                  <a:srgbClr val="000000"/>
                </a:solidFill>
              </a:rPr>
              <a:t>4xx – Client Error</a:t>
            </a:r>
          </a:p>
          <a:p>
            <a:pPr lvl="1"/>
            <a:r>
              <a:rPr lang="en-US" b="0" kern="0">
                <a:solidFill>
                  <a:srgbClr val="000000"/>
                </a:solidFill>
              </a:rPr>
              <a:t>5xx – Server Error</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240090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759840f-a46e-4e92-a8b1-9392a7d8436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1964-7F7E-471D-B616-9D394E89CCAE}"/>
              </a:ext>
            </a:extLst>
          </p:cNvPr>
          <p:cNvSpPr>
            <a:spLocks noGrp="1"/>
          </p:cNvSpPr>
          <p:nvPr>
            <p:ph type="title"/>
          </p:nvPr>
        </p:nvSpPr>
        <p:spPr/>
        <p:txBody>
          <a:bodyPr/>
          <a:lstStyle/>
          <a:p>
            <a:r>
              <a:rPr lang="en-US"/>
              <a:t>Introduction to Web API</a:t>
            </a:r>
          </a:p>
        </p:txBody>
      </p:sp>
      <p:sp>
        <p:nvSpPr>
          <p:cNvPr id="4" name="Content Placeholder 2">
            <a:extLst>
              <a:ext uri="{FF2B5EF4-FFF2-40B4-BE49-F238E27FC236}">
                <a16:creationId xmlns:a16="http://schemas.microsoft.com/office/drawing/2014/main" id="{F3A332BA-9AE0-496F-A666-F75698DF576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For a long time the .NET Framework did not have a first-class framework for building HTTP services</a:t>
            </a:r>
          </a:p>
          <a:p>
            <a:pPr lvl="0"/>
            <a:r>
              <a:rPr lang="en-US" b="0" kern="0">
                <a:solidFill>
                  <a:srgbClr val="000000"/>
                </a:solidFill>
              </a:rPr>
              <a:t>The need for developing HTTP services justified creating a new framework</a:t>
            </a:r>
          </a:p>
          <a:p>
            <a:pPr lvl="0"/>
            <a:r>
              <a:rPr lang="en-US" b="0" kern="0">
                <a:solidFill>
                  <a:srgbClr val="000000"/>
                </a:solidFill>
              </a:rPr>
              <a:t>In February 2012, ASP.NET Web API was released</a:t>
            </a:r>
          </a:p>
          <a:p>
            <a:pPr lvl="0"/>
            <a:r>
              <a:rPr lang="en-US" b="0" kern="0">
                <a:solidFill>
                  <a:srgbClr val="000000"/>
                </a:solidFill>
              </a:rPr>
              <a:t>In June 2016, ASP.NET Core Web API was released</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163770072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4342</Words>
  <Application>Microsoft Office PowerPoint</Application>
  <PresentationFormat>Apresentação na tela (4:3)</PresentationFormat>
  <Paragraphs>509</Paragraphs>
  <Slides>37</Slides>
  <Notes>37</Notes>
  <HiddenSlides>1</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37</vt:i4>
      </vt:variant>
    </vt:vector>
  </HeadingPairs>
  <TitlesOfParts>
    <vt:vector size="48" baseType="lpstr">
      <vt:lpstr>Segoe UI Semibold</vt:lpstr>
      <vt:lpstr>Arial</vt:lpstr>
      <vt:lpstr>Lucida Sans Unicode</vt:lpstr>
      <vt:lpstr>Calibri</vt:lpstr>
      <vt:lpstr>Verdana</vt:lpstr>
      <vt:lpstr>Symbol</vt:lpstr>
      <vt:lpstr>Wingdings</vt:lpstr>
      <vt:lpstr>Consolas</vt:lpstr>
      <vt:lpstr>Segoe UI</vt:lpstr>
      <vt:lpstr>Courier New</vt:lpstr>
      <vt:lpstr>NG_MOC_Core_ModuleNew2</vt:lpstr>
      <vt:lpstr>Apresentação do PowerPoint</vt:lpstr>
      <vt:lpstr>Module Overview</vt:lpstr>
      <vt:lpstr>Lesson 1: Introducing Web APIs</vt:lpstr>
      <vt:lpstr>HTTP Services</vt:lpstr>
      <vt:lpstr>HTTP Services (Continued)</vt:lpstr>
      <vt:lpstr>HTTP Messages</vt:lpstr>
      <vt:lpstr>An HTTP Response Message</vt:lpstr>
      <vt:lpstr>Status Codes</vt:lpstr>
      <vt:lpstr>Introduction to Web API</vt:lpstr>
      <vt:lpstr>What is a Web API?</vt:lpstr>
      <vt:lpstr>Lesson 2: Developing a Web API</vt:lpstr>
      <vt:lpstr>Using Routes and Controllers</vt:lpstr>
      <vt:lpstr>RESTful Services</vt:lpstr>
      <vt:lpstr>A Rest Service Example</vt:lpstr>
      <vt:lpstr>Action Methods and HTTP Verbs</vt:lpstr>
      <vt:lpstr>Action Methods and HTTP Verbs Example</vt:lpstr>
      <vt:lpstr>Binding Parameters to Request Message</vt:lpstr>
      <vt:lpstr>Using the ApiController Attribute</vt:lpstr>
      <vt:lpstr>Control the HTTP Response</vt:lpstr>
      <vt:lpstr>Return ActionResult&lt;T&gt;</vt:lpstr>
      <vt:lpstr>Data Return Formats</vt:lpstr>
      <vt:lpstr>Demonstration: How to Develop a Web API</vt:lpstr>
      <vt:lpstr>Lesson 3: Calling a Web API</vt:lpstr>
      <vt:lpstr>Calling Web APIs by Using jQuery Code</vt:lpstr>
      <vt:lpstr>Calling the Web API Get method by using jQuery</vt:lpstr>
      <vt:lpstr>Calling the Web API Post method by using jQuery</vt:lpstr>
      <vt:lpstr>Demonstration: How to call Web APIs by Using jQuery code</vt:lpstr>
      <vt:lpstr>Calling Web APIs by using Server-Side Code</vt:lpstr>
      <vt:lpstr>Working with Complex Objects</vt:lpstr>
      <vt:lpstr>Get a Complex Object from a Web API</vt:lpstr>
      <vt:lpstr>Pass a Complex Object to a Web API</vt:lpstr>
      <vt:lpstr>Demonstration: How to Call Web APIs by Using Server-Side Code</vt:lpstr>
      <vt:lpstr>Lab: Implementing Web APIs</vt:lpstr>
      <vt:lpstr>Apresentação do PowerPoint</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2019-02-05T16:38:07Z</dcterms:created>
  <dcterms:modified xsi:type="dcterms:W3CDTF">2019-10-24T22:52:40Z</dcterms:modified>
</cp:coreProperties>
</file>