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8" r:id="rId3"/>
    <p:sldId id="257" r:id="rId4"/>
    <p:sldId id="283" r:id="rId5"/>
    <p:sldId id="348" r:id="rId6"/>
    <p:sldId id="334" r:id="rId7"/>
    <p:sldId id="335" r:id="rId8"/>
    <p:sldId id="336" r:id="rId9"/>
    <p:sldId id="337" r:id="rId10"/>
    <p:sldId id="338" r:id="rId11"/>
    <p:sldId id="328" r:id="rId12"/>
    <p:sldId id="329" r:id="rId13"/>
    <p:sldId id="330" r:id="rId14"/>
    <p:sldId id="349" r:id="rId15"/>
    <p:sldId id="262" r:id="rId16"/>
    <p:sldId id="260" r:id="rId17"/>
    <p:sldId id="264" r:id="rId18"/>
    <p:sldId id="265" r:id="rId19"/>
    <p:sldId id="284" r:id="rId20"/>
    <p:sldId id="266" r:id="rId21"/>
    <p:sldId id="267" r:id="rId22"/>
    <p:sldId id="268" r:id="rId23"/>
    <p:sldId id="276" r:id="rId24"/>
    <p:sldId id="350" r:id="rId25"/>
    <p:sldId id="351" r:id="rId26"/>
    <p:sldId id="272" r:id="rId27"/>
    <p:sldId id="277" r:id="rId28"/>
    <p:sldId id="273" r:id="rId29"/>
    <p:sldId id="278" r:id="rId30"/>
    <p:sldId id="274" r:id="rId31"/>
    <p:sldId id="281" r:id="rId32"/>
    <p:sldId id="275" r:id="rId33"/>
    <p:sldId id="282" r:id="rId34"/>
    <p:sldId id="269" r:id="rId35"/>
    <p:sldId id="270" r:id="rId36"/>
    <p:sldId id="26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3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5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5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8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0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7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logo250">
            <a:extLst>
              <a:ext uri="{FF2B5EF4-FFF2-40B4-BE49-F238E27FC236}">
                <a16:creationId xmlns:a16="http://schemas.microsoft.com/office/drawing/2014/main" id="{3051D00E-72DD-44DF-ADF8-189CBF6DA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086" y="28136"/>
            <a:ext cx="2808782" cy="9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2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B8CC0-834B-4881-B0E7-BC20F8FB2FBF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8641" y="1389572"/>
            <a:ext cx="11050073" cy="2616199"/>
          </a:xfrm>
        </p:spPr>
        <p:txBody>
          <a:bodyPr/>
          <a:lstStyle/>
          <a:p>
            <a:r>
              <a:rPr lang="pt-BR" dirty="0"/>
              <a:t>Interação Humano-Computador (IHC)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Professor: </a:t>
            </a:r>
            <a:r>
              <a:rPr lang="pt-BR" sz="2800" dirty="0" err="1"/>
              <a:t>Msc</a:t>
            </a:r>
            <a:r>
              <a:rPr lang="pt-BR" sz="2800" dirty="0"/>
              <a:t>. Jeferson Bussula Pinheiro</a:t>
            </a:r>
          </a:p>
        </p:txBody>
      </p:sp>
      <p:pic>
        <p:nvPicPr>
          <p:cNvPr id="1026" name="Picture 2" descr="logo250">
            <a:extLst>
              <a:ext uri="{FF2B5EF4-FFF2-40B4-BE49-F238E27FC236}">
                <a16:creationId xmlns:a16="http://schemas.microsoft.com/office/drawing/2014/main" id="{D99AE2D3-7BCD-4686-AB03-63E33B49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17" y="140680"/>
            <a:ext cx="5189897" cy="173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7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1B8D82-8EEE-4629-83E4-28C953B43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/>
              <a:t>Liderança...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AA7446C-D800-484B-B05E-E6FAAD41399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14340" name="Picture 4" descr="015113026-EX00">
            <a:extLst>
              <a:ext uri="{FF2B5EF4-FFF2-40B4-BE49-F238E27FC236}">
                <a16:creationId xmlns:a16="http://schemas.microsoft.com/office/drawing/2014/main" id="{1D6B0DA3-BE5B-46D9-9D67-291A7CD5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08100"/>
            <a:ext cx="73914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duvidas">
            <a:extLst>
              <a:ext uri="{FF2B5EF4-FFF2-40B4-BE49-F238E27FC236}">
                <a16:creationId xmlns:a16="http://schemas.microsoft.com/office/drawing/2014/main" id="{1B893AD4-487E-49A9-8C7D-E4BECA8D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3180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E3B3AF14-F320-4122-B8F0-C9CCEC6581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228599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                 Poder da dúvida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577522-E649-46D0-9D8D-6AB694A0FF2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15365" name="Picture 4" descr="duvida">
            <a:extLst>
              <a:ext uri="{FF2B5EF4-FFF2-40B4-BE49-F238E27FC236}">
                <a16:creationId xmlns:a16="http://schemas.microsoft.com/office/drawing/2014/main" id="{DB3F11E5-20EC-4FDA-8899-A609D317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28601"/>
            <a:ext cx="33051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Brief33CriadorPSV_DuvidaCruel_LeticiaGuarieiro">
            <a:extLst>
              <a:ext uri="{FF2B5EF4-FFF2-40B4-BE49-F238E27FC236}">
                <a16:creationId xmlns:a16="http://schemas.microsoft.com/office/drawing/2014/main" id="{B6E6C795-330C-40B1-AEFE-532759DB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029286"/>
            <a:ext cx="426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duvida">
            <a:extLst>
              <a:ext uri="{FF2B5EF4-FFF2-40B4-BE49-F238E27FC236}">
                <a16:creationId xmlns:a16="http://schemas.microsoft.com/office/drawing/2014/main" id="{3B05B008-7D1D-43DE-8BE9-F535971B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4055775"/>
            <a:ext cx="3733800" cy="248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 descr="LFV_DUVIDA">
            <a:extLst>
              <a:ext uri="{FF2B5EF4-FFF2-40B4-BE49-F238E27FC236}">
                <a16:creationId xmlns:a16="http://schemas.microsoft.com/office/drawing/2014/main" id="{BBB1774A-CCB4-470F-B4C3-F518CE8E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3810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2D6D0244-C531-4736-9A23-B86A5F9731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4311" y="685800"/>
            <a:ext cx="10018713" cy="1354015"/>
          </a:xfrm>
        </p:spPr>
        <p:txBody>
          <a:bodyPr/>
          <a:lstStyle/>
          <a:p>
            <a:pPr eaLnBrk="1" hangingPunct="1"/>
            <a:r>
              <a:rPr lang="pt-BR" altLang="pt-BR" dirty="0"/>
              <a:t>Área de atuação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A99B85B3-A2F0-48E8-BCB1-CDB0125B352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altLang="pt-BR"/>
              <a:t>Especificar-me-ei em que?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09149265-B6DE-49D7-9F3A-87BA11599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1" y="304800"/>
            <a:ext cx="3228975" cy="1143000"/>
          </a:xfrm>
        </p:spPr>
        <p:txBody>
          <a:bodyPr/>
          <a:lstStyle/>
          <a:p>
            <a:pPr eaLnBrk="1" hangingPunct="1"/>
            <a:r>
              <a:rPr lang="pt-BR" altLang="pt-BR" sz="4400" dirty="0"/>
              <a:t>Premiações</a:t>
            </a:r>
            <a:endParaRPr lang="pt-BR" alt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34F419F-2065-43DB-B702-D78CFE293022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9628" y="2514600"/>
            <a:ext cx="2286000" cy="2286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0B3A32-8EFE-4884-9540-FE885EEE6D61}"/>
              </a:ext>
            </a:extLst>
          </p:cNvPr>
          <p:cNvSpPr txBox="1"/>
          <p:nvPr/>
        </p:nvSpPr>
        <p:spPr>
          <a:xfrm>
            <a:off x="4419600" y="1371600"/>
            <a:ext cx="62484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Bons</a:t>
            </a:r>
            <a:r>
              <a:rPr lang="pt-BR" dirty="0">
                <a:latin typeface="Arial" charset="0"/>
              </a:rPr>
              <a:t> </a:t>
            </a: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Salários</a:t>
            </a:r>
          </a:p>
          <a:p>
            <a:pPr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Trabalho Fixo</a:t>
            </a:r>
          </a:p>
          <a:p>
            <a:pPr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Estabilidade</a:t>
            </a:r>
          </a:p>
          <a:p>
            <a:pPr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Sucesso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EB5C4D24-4231-4852-A68B-181DA587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971779"/>
            <a:ext cx="2209800" cy="21288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94D31-E68D-4F9A-A30C-DBE9826A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0055"/>
            <a:ext cx="10018713" cy="1117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dirty="0"/>
              <a:t>O que você busca?</a:t>
            </a:r>
          </a:p>
        </p:txBody>
      </p:sp>
    </p:spTree>
    <p:extLst>
      <p:ext uri="{BB962C8B-B14F-4D97-AF65-F5344CB8AC3E}">
        <p14:creationId xmlns:p14="http://schemas.microsoft.com/office/powerpoint/2010/main" val="333377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448972"/>
          </a:xfrm>
        </p:spPr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08296"/>
            <a:ext cx="10018713" cy="5234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/>
              <a:t>Objetivos:</a:t>
            </a:r>
          </a:p>
          <a:p>
            <a:pPr algn="just"/>
            <a:r>
              <a:rPr lang="pt-BR" sz="3200" dirty="0"/>
              <a:t>Compreender os conceitos de: </a:t>
            </a:r>
          </a:p>
          <a:p>
            <a:pPr lvl="1" algn="just"/>
            <a:r>
              <a:rPr lang="pt-BR" sz="2800" dirty="0"/>
              <a:t>Interação humano-computador.</a:t>
            </a:r>
          </a:p>
          <a:p>
            <a:pPr lvl="1" algn="just"/>
            <a:r>
              <a:rPr lang="pt-BR" sz="2800" dirty="0"/>
              <a:t>Interface humano computador e usabilidade. </a:t>
            </a:r>
          </a:p>
          <a:p>
            <a:pPr lvl="1" algn="just"/>
            <a:r>
              <a:rPr lang="pt-BR" sz="2800" dirty="0"/>
              <a:t>Criar de design de interfaces. </a:t>
            </a:r>
          </a:p>
          <a:p>
            <a:pPr lvl="1" algn="just"/>
            <a:r>
              <a:rPr lang="pt-BR" sz="2800" dirty="0"/>
              <a:t>Criar interfaces com usabilidade. </a:t>
            </a:r>
          </a:p>
          <a:p>
            <a:pPr lvl="1" algn="just"/>
            <a:r>
              <a:rPr lang="pt-BR" sz="2800" dirty="0"/>
              <a:t>Criar conceitos de interface inteligente. </a:t>
            </a:r>
          </a:p>
          <a:p>
            <a:pPr lvl="1" algn="just"/>
            <a:r>
              <a:rPr lang="pt-BR" sz="2800" dirty="0"/>
              <a:t>Criar as formas de avaliação de interfaces. </a:t>
            </a:r>
          </a:p>
          <a:p>
            <a:pPr lvl="1" algn="just"/>
            <a:r>
              <a:rPr lang="pt-BR" sz="2800" dirty="0"/>
              <a:t>Projetar e implementar interfaces baseadas em heurísticas de usabilidade. </a:t>
            </a:r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261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Professor</a:t>
            </a:r>
          </a:p>
          <a:p>
            <a:pPr lvl="1"/>
            <a:r>
              <a:rPr lang="pt-BR" dirty="0"/>
              <a:t>Disciplina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Introdução</a:t>
            </a:r>
          </a:p>
          <a:p>
            <a:endParaRPr lang="pt-BR" dirty="0"/>
          </a:p>
          <a:p>
            <a:r>
              <a:rPr lang="pt-BR" dirty="0"/>
              <a:t>Exercícios iniciais</a:t>
            </a:r>
          </a:p>
        </p:txBody>
      </p:sp>
    </p:spTree>
    <p:extLst>
      <p:ext uri="{BB962C8B-B14F-4D97-AF65-F5344CB8AC3E}">
        <p14:creationId xmlns:p14="http://schemas.microsoft.com/office/powerpoint/2010/main" val="254343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2643" y="0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2643" y="1181368"/>
            <a:ext cx="9617278" cy="524519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que é IHC?</a:t>
            </a:r>
          </a:p>
          <a:p>
            <a:pPr lvl="1" algn="just"/>
            <a:r>
              <a:rPr lang="pt-BR" altLang="pt-BR" sz="2400" dirty="0">
                <a:latin typeface="Arial" panose="020B0604020202020204" pitchFamily="34" charset="0"/>
              </a:rPr>
              <a:t>Subárea da Ciência da Computação preocupada com o projeto, avaliação e implementação de sistemas computacionais interativos para uso humano, bem como com o estudo dos principais fenômenos que envolvem estas etapas. </a:t>
            </a:r>
          </a:p>
          <a:p>
            <a:pPr algn="just"/>
            <a:r>
              <a:rPr lang="pt-BR" sz="2800" dirty="0"/>
              <a:t>Significado:</a:t>
            </a:r>
          </a:p>
          <a:p>
            <a:pPr lvl="1" algn="just"/>
            <a:r>
              <a:rPr lang="pt-BR" sz="2400" dirty="0"/>
              <a:t>Processo pelo qual os seres humanos se interagem com computadores</a:t>
            </a:r>
          </a:p>
          <a:p>
            <a:pPr lvl="1" algn="just"/>
            <a:r>
              <a:rPr lang="pt-BR" sz="2400" dirty="0"/>
              <a:t>Modos, meios ou processos envolvidos no uso de tecnologias de informação e comunicação (</a:t>
            </a:r>
            <a:r>
              <a:rPr lang="pt-BR" sz="2400" dirty="0" err="1"/>
              <a:t>TICs</a:t>
            </a:r>
            <a:r>
              <a:rPr lang="pt-BR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35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5068" y="0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5068" y="1047861"/>
            <a:ext cx="9130158" cy="4525963"/>
          </a:xfrm>
        </p:spPr>
        <p:txBody>
          <a:bodyPr>
            <a:normAutofit/>
          </a:bodyPr>
          <a:lstStyle/>
          <a:p>
            <a:r>
              <a:rPr lang="pt-BR" sz="3600" dirty="0" err="1"/>
              <a:t>TICs</a:t>
            </a:r>
            <a:r>
              <a:rPr lang="pt-BR" sz="3600" dirty="0"/>
              <a:t> </a:t>
            </a:r>
            <a:r>
              <a:rPr lang="pt-BR" dirty="0"/>
              <a:t>(Tecnologias de Informação e Comunicação)</a:t>
            </a:r>
            <a:r>
              <a:rPr lang="pt-BR" sz="3600" dirty="0"/>
              <a:t>:</a:t>
            </a:r>
          </a:p>
          <a:p>
            <a:pPr lvl="1"/>
            <a:r>
              <a:rPr lang="pt-BR" sz="3200" dirty="0"/>
              <a:t>Sistemas interativos compostos por:</a:t>
            </a:r>
          </a:p>
          <a:p>
            <a:pPr lvl="2"/>
            <a:r>
              <a:rPr lang="pt-BR" sz="2800" dirty="0"/>
              <a:t>Hardware</a:t>
            </a:r>
          </a:p>
          <a:p>
            <a:pPr lvl="2"/>
            <a:r>
              <a:rPr lang="pt-BR" sz="2800" dirty="0"/>
              <a:t>Software</a:t>
            </a:r>
          </a:p>
          <a:p>
            <a:pPr lvl="2"/>
            <a:r>
              <a:rPr lang="pt-BR" sz="2800" dirty="0"/>
              <a:t>Meios de comunicação</a:t>
            </a:r>
          </a:p>
          <a:p>
            <a:pPr lvl="1"/>
            <a:r>
              <a:rPr lang="pt-BR" sz="3200" dirty="0"/>
              <a:t>Exemplos:</a:t>
            </a:r>
          </a:p>
          <a:p>
            <a:pPr lvl="2"/>
            <a:endParaRPr lang="pt-BR" sz="2800" dirty="0"/>
          </a:p>
        </p:txBody>
      </p:sp>
      <p:pic>
        <p:nvPicPr>
          <p:cNvPr id="1026" name="Picture 2" descr="https://encrypted-tbn0.gstatic.com/images?q=tbn:ANd9GcTE_CKY9d7yW9kSySjDPllOEdENPk1Q9nM59tlUz6gSsPJpsvIjikxyi8q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31" y="5105402"/>
            <a:ext cx="1691358" cy="12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jpeg;base64,/9j/4AAQSkZJRgABAQAAAQABAAD/2wCEAAkGBxITEhUUEhQVFhUXGBgYGBcXGBgYGBYYGxgWFxgYGhcYHSggGBolHRQYITEhJykrLi4uFx8zODMsNygtLisBCgoKDg0OGxAQGzQkHyQsLC0sLDQvLiwsLCwsLCwsLCwsLCwvLSwsLCwsLCwsLCwsLCwsLCwtLCwsLCwsLCwsLP/AABEIAM0A9gMBIgACEQEDEQH/xAAcAAABBQEBAQAAAAAAAAAAAAAAAwQFBgcCAQj/xABPEAABAwICBQgDDQQHCAMBAAABAAIDBBESIQUGMUFRBxMiYXGBkaEyUrEUIzNCVGJygpKTwdHwc7LC0hUWY6LT4fEkNDVDU4Pi40Rkwxf/xAAaAQEAAwEBAQAAAAAAAAAAAAAAAQIDBAUG/8QALREAAgIBAwIEBQQDAAAAAAAAAAECEQMSITEEQRNRgaEiYcHR8AUycbEUkfH/2gAMAwEAAhEDEQA/ANxQhCAEIQgBCEIAQhCAEIQgBCrOtet7KNwjDOckIxYcWENaSQCXWOZscrblXTynP+St+9P+GgNIQs0PKi/5Kz70/wCGuDyqSfJWfen/AA0BpyFlruVeT5Kz70/4ajdIct7onBpo2k2vlKcuG1iA2RCxA8vbvkQ++/8ABKQcvYxDHRWbfMtluQN5AwZ9iA2tCb6PrGTRMljN2PaHNPURcJwgBCEIAQhCAEIQgBCEIAQhCAEIQgBCEhMbkN3WufyQCpkHEeK851vEeIWUa5a8zx1D4KYtY2M4S7CHOc6wJ9IWABNtm5V7+vWkPlB+xF/IgN451vEeIRzreI8QsH/rzpD5QfsRfyLx2vekACfdBy+ZF/IgN551vEeIRzreI8Qvlgcq2l/lI+6h/kXo5VtL/KR91F/IgPqdrwdhB710sf5I+UKavmfS1YaZAwyRyNGG4aQC0gb+lcEda1mlecwdo39W5AZPylu/2937OP8AiVTc9WblRfavd+yj/jVXifF8cuHYAcvFAJPkSL5F3K+O5te26+1IOLFNEWJ1NVYEuOQHkFTKmcvcXHaTfs4DwVk0w5hAZxzO3Z/r7FGMoYju9qgWRS8urTomija8HptB24CQSNv6uovWSnayRoaMiy+/i7imxGrej6Z5LXX0TRfsR7SFalVOSv8A4TRfsh7SrWhYEIQgBCEIAQhCAEIQgBCEIAQhCAE2f6Z+iPxTlNn+mfoj8UBm39RW1T5pzNhL5pssBNsMr2bQ8X9G+zeh/Jaw7Ki3/aP4yK0aA+Df+3qd/wD9iVPqsPwO5uxfbo4ibX67IGyj/wD8tb8pP3X/ALE1n5NGFpHul4uLX9znK+V/hOtW0Gutm2K/fb95Kwc/gPPYAb5YSbW7ztVnGu5SM7dUzMzyJx/LD9x/7V2eRqED/ec+PMu4cOe7+5aJi4ln2v8ANe87F6zPtD81UuVDU/UaOg0jBLHLixiVhbgLbe94r3MjvVOXzuparTHpv+r+Kp/uiJtTTuxMAa6TEcQsLxuAub8VYKTTNPieTNEBlte3r60BlnKw+2kHfso/4081B0FFVUzzJc4ZSBYgbWMvnhJPYo7lQaZq4vhLXs5uMYmuba4xXF79afai1Taendzk4icJS8MDmEvGCPb0hkSy3eeKCiT0/qtTR0T5oy5pAYWkkGwdIxpJBA9c71np0fHtFQwDg50V9jPjB4yu+2zKx22KvusWk4JKOZnupsjsIYGFzRzlpGuJHTtsvtF7ABZZrNSOkaBEIsznaSJthwzcOrLYM1Vy3JouGp2rdHWQc86KonOOQF0TsADWue2O7DsJDW7z6XUp1upFFnhpKs2/tRnvts28eCjuTHS0FJQthqpYQTIS+MuY+7LuO1pIvexGe9daV5QKmWKQRzNhL8mtxwExtAOeJp35WFzbO91ZbkMfjVija4N9yVVzmLyt2YcWy36usk17a0VADfRwm2d8sb7Z78t6u+jtPyOkjNVUx2ja5rXMeMwdxAzv0neAVQ1koOeka5ksNg22bze+Jx3N6wq99g400fQvJX/wmi/ZD2lWpZpyf66UFPQ01NJOBJHHhdZri0G5+NbMZrSIpA4BzSC0gEEZgg7CDwVgdoQhACEIQAhCEAIQhACEIQAhCEAJnMffD9EfxJ4mNR8J9Ue0oDPa3WaKkZaRkj+cnrLYHsZhDalwNy9zc+mNnAqQ1S1lirXytjbMwxYCccjXA48YFix7h/yzkepZ9ykVYjFOS0O9/wBIZFwaMqnK9xnnY26utSPIpVMfLVlsbWdGC+F+IE++9wzBNh63Cyi96omtrNMqq/A8NwE3AN7tAGZHxiOCoGnqp0tTKXG4Y7C0XuGgcO053SvKBWMjqm424hzbNoB+NIMj2keSiYGjCHAYQ7PD6u63ks1O5uPkWcfhTO8I4IwhTcEbLC7Qcl7gaD6I/XculYmzF5EiCTSqlsrM9zR8Rvl+SaSStP8Ay2+X5KywSKPPFFIrZ1ESvutJ5hh2xs8B+SQrGxRxvfzTDhbe1hn5KXga5IXURbpGdGyGMLjZoJPAC58lcv6Ujy97pfvWcd/RyKi9PVmJ2FoDBZt2tyv0Wk3ttzPsWTil3NYyb7EC6F3qu8CuTE71T4FOwEWVS4zMbuB8CuC08Cn9l6gGNN6be1b9yNVLn6NbiN8Ej2N6mgggeZWIJ3Q180YwxzSsG2zJHtF+NmkID6dQvnSPWKtGyqqPvXn2lOma36Qbsqpe8h37wKEH0ChYIzXvSQ/+U7vjhPtYnUfKNpEbZGO7Y2/w2QG4oWMw8qVcPSZTu+o8ex6mdFcrALwKmDC07XxuLsPWWEXI7CT1FAaahJwTNe1r2ODmuALXA3BBzBB3hKIAQhCAEIQgBMan4T6o9pT5MKr4T6o9pQFQ0dRCWN9w0gVFX6QadtRLsu08ApTRtC2IZNaCdpaAL8NjR7FFaOqWsjkxS83eertkDsqZM8wdn4p/TuLiQJyS3aMDQRfZe4QnS6sUrYA59zGHi1swDx34SfPeqNpVtpHAAN6T8hsHSOWxXqasZCLyyGwtmWns+KN6o2mZA6Z5GzG/95Re5CHdGSTa+4buy366095o8P1YJrABa97EAde5WXVyQYbn1jbwC6lKjmmrI1uhX4m840hpub3G4XIy2HJeV1FC9hEbcLmgkWJzttvdXTnG8VGuFLG5ziAb5biM9thu2rhzrqJZIyxypLlG+OGJQkpK2+GUKnpuKZa2w4aOoP8AZEq/1jqa3QsDlYWt/qqdr5hdSVOG3wJzXoynqicMMWmSMuOruGZkbn+k9sbiGkYHOaX53yNmhSOm6N8T4w/bzYac73LOje++4DT3p5rNrZBM+J8TZCWm7wQGtJ5gw9HpHPZnl6PjG1td7ojLwXEx4Lh23pYgSLZWuAuNvdUelFLS75PKOFr5GNdsLgO85DbuuVN1Go9zfHKNnousMhbYBbcq41+8ZbwVt+iKhs9PHLYdNjSep2xw7iCFxdblnjqUTXDBS2Zl9PqFd4aZ52g78QPtCcS8nhGyskPgVo1bLC02LmNO8Fwv5qHq6qns73yP7Te1YRz5qtp+/wBjpjhxN1f9FIfqNINlW7va1JnUybdVf3Gqx1dRDkQ5niFFy1tPY++R/aC3hnm+UdkOhwyX7l+eoQapykfDtv8AQC7OqE+6Zv2E0/pOnafhIwR85qmdHSCoYXRAPANiW5gHI2uO0eK6k5VbVFMnQ4o8SX56ka7VSo/6sZ+qVwdWKn14vBylZqN+zAR4BKnVyrtf3PJa1722jitIUzz8mKMeGVuu0NURBpcYyHXta52cc8kgYXbdysOkNGTQgOmjcxrjZpcMibXt4JlG9hJF7neOrYutYYNbPc52Xfkd04SJKN59H3yK/qk2kaOxxDvrngtOXzhoyvdSVMczczE+9h8Zhyc3vaSO0r6Lpp2yMa9hu1zQ5pGwgi4PgVyNU6IFEIQoAIQhACYVXwn1R7XJ+o+q+E+qPaUBn9XC50Dw2TATUVlz0b4RUSuNsXYBa4ycU51KqHPiL3HNz35XuGi4NurMnusnOjoXOjkADSPdFXcEX21EvWPxUho+hEbbANHU1uEDuuc+tVaeqzdZI+E4Vvd2V3XarfG5rmAOIw3Y42Y4EuBxbsgb3scwqtRVplYHGxJF7jIG/AbgtE0to8S3uyN2QzewO49fX+rqgVUIikkYGtaGkABos0ZbhuCrGFSbb5M01orvdlgjcA1o+bfyB3dqZVOskkL3Ma2I2sem8MOY3XIB9HzTmnluwbcg3vyBy6lnuu4x1mG9rsYBs33G9dUvhjZzJapUWqXlDnjNjDGbi/RmxC3a1psctiZy6/Ocbug8JCf4FU63VrAwFr5XvPxWxdHt5xzwDsNgLkr3Tmq76eGGUS85z17Na0gss1rrG5NzZ2weayhn1ftf56lpYUuUWxmvDN8Lvtj8k/p9YYKiGcyQvMTWjG3PpNN8sTbW8QsoDJeD/Byt+qhf/R2lLl12xsPZk/8AVlp4jfJXw4rdE0KLRZNjo2paf+71bPfesKPni0a5kjKaN7JHAht3yEcQCC8hV46v1jcPTaLta5vvoGTm4htIztuXdPq7pDnGNY0F7nAN98jILr5Z3yzWTlFPS3udHhT5r2GkLslp3JhpDFBJCTnG7E36L/8Aya4/WWc6TgMc8jCLZk22gcQD1G47lNah1/NVjAT0ZAYz2usW/wB4Ad65+rx68LXlv/ovhlU0XfW6UxObIBcOGE5kZtzByI3E+CpFXLzhN9/Hy3nqWha103OQPA2tGIdrcz5XHes2Ga9T9GzLN0eiXMdvTt9vQ5Oux+Hm1LvuE1ay2GwDjkDl+ScarUMLzNHI1rthF73DSDs4EE7QqfpGhe2R4DHkE3bZpIzzt3ZjuUnqpUz07jaJxv0TjY/0Sb5bhmBnnbxXHmd2u6OjDjknsrE9LUZgnMeVrizs8h6TDbedngrJyXaRayokp8QIlbibYWAewDIcbtdt+aovWYyTuBa1xs0AHDm3aSARbEM9/wCJUXoulngmjlYx5LHhwJwt2bcr7xcd66FOOTp9Epb1/wANX0+RTtRbX8M2WSCOYOMbmvwmzsJDrHgbbCrHoXTDmwtYY5HubZhLbmwuQCcshmAsdnbJzjpI6nmy4gkN5xmK2QxBkdjkrpqdrLzT3Onk5xrm2Ia3MOGYNiG3XBjsSwTXMWWnWN8lRTOaKd5I6bb4r4m5jdvzbxzOQWQP0u2R7JGxYCTZxFzcHjlsHR7A1a+/XinvfDKWkbMLRx29O2/gqFzYbUzSMxMhlLiGg2e0npDYbWDri1/RJXTG7tGLg7uiD01TnJ/cfwWmcj+m+cpnUzj04D0euJxJb9k4m9QwqpVtI2QPDGkNdsvmR39qhtTtLmjrY5HGzcRjl+g42JP0XBrvqrTMt78yD6FQhCxAIQhACj6v4T6o9pUgo6sPvn1R7XICjf0tDTsfzpcMVRWWwmxsKl9ztGeYGWeae6D0nBOXCJ8ji2xOJ5O24Gw9WxMWaMhmJMj7GOpqyBdozNS9wJB+iCE90ZouGCR8jJQS+17lm4uN8t5xKbXFdve/sO3zv2r+79iSnqbudGxrnvDQ4hoGTSSATc78J8FmuscpFRLcEG+YO0Zb1fqylaTI5lUI3SsZGXNMd2tY9zgW33nEQbg5Hcsu1hp2wSGJjsTWgAOyzyB3Zb1RXe5tLw9Hw87f1v7lppJPe2fRb7AqbpnSjaXSQkLQ8CHCWkB1w4PGwkZ57bq06NfeKP6DfYFJwUzHtfjhp5AxuI86wOOHfmWnIWXTlajC2cEJVIzCl1kYHAyRPcOp9iRck7LZm5SusGsEc7IWtaLMOYwAO9FrbuJBDzkc1e59HUYsZKShivkLtADjuF2xixXD9WqU2Jo47He0vHhaUexczxxh8T2OlTctkZW6q9VoGW8C/i0D9XVq1YOLR2lCQL82zYOp6tbNSKF22kmB+bK63gZCpHR+qtLHT1EcbZ2MmaA+5xOtnmzom+08Votykihz6ww05iwNjnBjs8PNw05W2AkOF92W1PND6wQSOksGxllpWOBIJLXgHJ+3K+V9ninx5PqHdPVD6TGn/wDMJlPyf0+6qeBewLomWPfzo9ipkgp5PEfP4jp/yZ6dKKzpGbnQJs85JL3vsc90jd2fpOGXBIRyFpDmmxBBB4EG4PiFYq3VAQwyubUNlGEHBzZabgjMEPcNhOSq7DkrGKNwpK0SQslHx2hw7SNncfYmVVYNy35KC1Ari+nMROcTjb6LukPPEpeqku7qH6K+eni0ZHHy/EfQdK9UVIj612wd6jZnZlPZ5LuJ3buwKMkfkT+s11YonrY+BuvHL1C3LtHGDcnFOwh1xu8+pEYz7k5iZl2n/JaqRx58dokqQBwxeXAp17n3nfu4JrTNs4AbBn2qbhaHAu8O3etYzPDz46G8UB+MbdSp+t1BglxAdGQX+sMnfge9aFTQjaczwTHWzRRmpn2HSZ02jfltHeL99lu52jznsy28nGmvdVDGXG8kfvUnHE21ifpNLXd5VnWJ8kWmeZrDC49CobYcBIwFzfFuIduFbYqgEIQgBRmlLtc124i3Yf0fJSa4kAIsRcHcUB8z8pWpdYK2aeOF80Uzy8OjaXlpOZa5rRcWN87W2Ko/1brPklT9xJ/KvrWakhG0W6gXey6T5mDr8XID5NOrdZ8kqfuJP5VY3xPjhhY9rmODLFrgWuB6wcwvo/mIOv8AvLFeVOHDWusDhIBaTvGFo39YI7kAho7WylYxjXucCAGHoOIxAAEDCDdSI1goZL3nwkCzgecZlvDgQMu1UB1Ow7Wjbfv49q5NKzpbelk7pOz81dztU0ZeEjUn6UoZgAainNs7F8e3IjJ3cplwjlY1rJRlaxY8Xyy2hYdNo1jgAS6w2Wt1Dh1BIO0Izc53kUlJSVNFoxcWmnwfRccDuawNJvhIxXubnfc787pfRsDmRYHEki4ueu53dq+cYqKVnwdQ9vCxc32OTuHSGkGehWzdXv0vszBUWhUqq/mfQei4Hhzi4W6LRtJuRfPMDiuTNMZsJAwguuSMi2wwgfO4nO6wuPW7TLPRqnHt5t377U7h5RdMt9Isf9KOP+CymElFUissblya7pZ2bo8LCx7C1ws64JyuMLSNnYsOraYxSyRu2tcR4Gym28qukh6dPC4fs5B5h9lDaU0wauQ1DoxE4kNc0XtcAWdnx/hSUky0E0S+plcY6jDfKRpYe30mntyI+srrWS4Rh3nyWXQylrmuG1pDh2g3HsVtfpcEYyduf5BcWbBqlqPW6HNpi4se1klhh3n2JhK69gO9JSSu5vn3lti/C1ozOQzv5ZZ8V3omrZI+0j8AOwjIbeOxRo0o9SPWQirYqyEldiDiU0h0hE2YCV/vYfYu29G9sVt4tnbekNOaco2yf7PNjZa9yLEOubgC2zYq6W90aPr8a2JeOMet+u5Oo2gYcxx/FVDSGuDX9MhxyDbhpztltNs01l1vLmAhhIbxIafxWksTTpO0cMv1JSjbVPy5NBhrGDFnfce7/VTLKkRsY+4LTa4BO8E55bbgjuWMN1llcHFrQ09eJ1/CyTk1hrnC2PCOAtbjsN1eONnBm6mMuDcIdLMtiBv+j19SdV2kWMYx4ka7FtFxduQOYvfeRnwWBU1dVB3SldhO0BxHkMrqS5vFmXF3661dROKW5L1r+aqC6BwGB4fGQbhpBDmjLgcu5fRmg9JNqaeKdnoyMDrcCdrT1g3HcvmGNgGxbRyKVxdSSxHZFKS3seMVvtYj3q5BoiEIQAuSF0hAMZKS5J61x7h7FIWRZAMPcJ6lBax6EgqBzc0bXYdh2OG/JwzCtllE1jemf1uCAz+bk3ozs51vY/8AMJjNyXw/FnkHa1p/JaSI77Eo2hcd1u1AZHPyXyfEqGn6TSPZdR8/JvWt9ExO7HW/eAW4/wBHAC73AAbd3mVHT6boI9jxKeEYMmfAlvRHeQpSbIbrkxCTUrSDDfmSbZ9FzXewpzMdKD4SmLtvpQA7bcAOAWq1OubtkFOGjjI4XH1I7g/aCjJtZ6hrxzj43EgdERExi/z2ggHqL8upX8OXcp4sexj+lHSOfifCIzb0WMLG788O7amRvwK3eLWWNw98h72O/heD7V3zmjpfSEYPCWIfvAEKHjkuxKyRfcwTEu2dIObxFx2jP2XHet5OqdFKLthheOMZ/lKj5uT+ivfmnMIN8nEfvXVC5hrDkmtfXStIa0Ai2WRJU/rJod1LUSQuGw3YfWYfRcO7I9YKi1JKbXBFGoqXcQOwD2oNPO7a897j+ClF4ooan5kWNFne7ySrdGM3klPhnkE5i0bM70YpHdjHH2BSQRjaRgyt4knyXYjA2ADuVkpdS66TZCWji8tb5E38lL0nJnUH4SWNnZiefYPagKKV5ZapTcmcA+Elkd1ANaPME+amaTUuhZ/yQ76Zc7yJt5KAYtFA5xs1pJ4AEnwCseiNVa1+yPC073uDbd23yWvU9DFGLMjY0fNaB7EthQFE0fyek2M9Q1o9WJjnn7T8AB7itW1M0VTU0HN02IjFd7n+m51hm62WwDZkoMsVo1fpcEVztfn3bvz70BJoQhACEIQAvLpGqmwgZb1w2ra64DsJ7gR1gHIoB0onSGlqOJx52Vgd6t8T+5jbk+CgtN6tVclz7pfKPUc4xjswx2a7vVYm0dJT5OiwD6Nm+LbA+K1jjT7mM8rj2LdUa6MGUEL3cC+0Tfxf/dUXNrDVyG3ORxD5jRcdr5L37mhQVXW4w0Bkcdt7MV3duJxTqlpHvbcOYR9Jtx25gBaRhFL4lX8mXizkzmpDXgPkkMh4SF5cOsMkGXcAu4pg0GwbnvIuR2XyB7QmNbII3YcTH/OYcTfHium6dka3C3CN3o29lr94K003Hbf2KuS1b7e4rNNfPLsAAv2/oJg2ucXG8eFvEuHsAKbS1ZLrki5y3ADrNh5gXTuphhZHiNVG6Tbgja5w7DIbZ9o7lWTUKjbXpf0ZMZWm6T9a+qO4qo3GEXJ+La9+qwzTaurHE2flY+jYNttyt37Eyo9ITNdeF0jXfMvc24gekO5NdIaSfI68r3PcMumSS3iACbM7LjsWun4roz1txq39B/7oZxc1wzuNvZty7U6odZa1pwxTSP8AmutIOA9O/EbDvUEKyCwBD72zzHpX+KdgFt5Cjamqbc4C618r28yNp7llHl3frVGjulVKvLkuGmdNioaG11HHMGC4fG50b2A78TCcu4BQUWi9DvdnNWQDeHNjlaOxzBit2gqBmrnHa5x7SUykqFVwj3Lqcuxp2jNSdESZQ1AqDwdO1jvuw1jvNTjNR6WMf7rH2uaZPOQuWFyzX2qQ0LpzSDXtZRzVGI5Njjc5wP1Ddtu6wWTil3NYzb7G4w6Libk2NgHAAADsG5OGw22ZLPoNcNORENmggqdxBDDICNoJhdkR9Eqd0HygMqHiN1FUCQ7oCJgOshwaQFkpRlw7NXGUeVRZebRzSmBoskAg2vucLEdtrpN2jnDapIIwQrrmlI+4yvPcZQEfzaMCkPcRXhoigGlHSc48N3b+wbfy71aQEy0XSYASdp9ifIAQhCAEIQgOXsBFjsTGbR19ngVIIQEPgkj2EgdfSH670o3SGVnsuOrMeBUokJKVh3W7MkIog6rV+iqL2AY7jGcB727PJVvSuoEwzheyQeq7ou7jm0+Sus2jeFj25HxSOKVm89jsx4rSOWUeGZyxRlyjJK2lnpne/QltvXaSw/WGR8U3rNLB4ILGDhbLD1NwgEccyVtA0gCLSMy326QPd/kofSOpmj6m5a0RuPxoiGH7Po+StKUMjTmuPmyihOCag+fkjK9HUhlNucjYPnuF+5gzJ7uKT0vSPhObmuG7CRiI44TmBntAVk01yWVDbmmlZKPVf0H+ObSfBULTOjKmmJFRDJHntc04CfpjonxW/ip8MoscVHeO/nY9pdPTRfByEDePinfnfMpppHTD5bYyDbg0Dju7zmc81DPqE3fUfr81DmVUB/JU/rd/mm0lQmUlR19/5JSoop2AOfDK1p2F0b2g9hIsVRyNFA9fOm8k3Xfr3Kx6p6PLX85PTxyMtsmLsuvAMj9YblpNPo+mrXNdT0DMbRbncAEbT+0uMdurMX37FS0+5eq7GZ6A1bFQwue90fBzxgZsdY4nA488OQsLE5qcodQST7wRUvvtaeg3gb5C/WTZapozk/juH1TzKfUHRjHhm7y7Fb6alZG0Nja1jRsDQAPAKmrai2h3dmd6A5M3XD6yZx/soybdjnHaOoAdqv8Ao/RsMDcMTGsG+wzPWTtcesryv0lFC28j2t3ZnaTsAUTPpKeXKMc2313bT9Fv52WailwjVyk+WTFZXxxi7nAdSYQ1z5XjolrLjbtPduCTodEfGNyfXfm7uG7uspeCna3Zt4qSDvmwjmwu0IDjmwjmwu0IAQhCAEIQgBCEIAQhCAEIQgBeEL1CAbyUbDut2JnNo07Rn5HxUohAQ4llZvv1O/NLDSDSLSMyO3LE09vV2qRIB2pvJRNOzLsQiipaY5OdF1YJbGInG/SgIZmd+DNhPa1Z/p7kVqmXNJOyYerJ72/sDhdrj9lbBLo4jMeIyK4bPKzK9+p2R8R+StbIo+cIdG12jpxJNE+nc3IOkja5hvtwyEFl8toN/ErStWmaRrBi5hoa6155RgaW/NaQS/K9jYjMrTG6SaRaRtu0XHjsXtZpZrACGPkB/wCnhNusguGXZdWU5Lgq4RlyQuj9Q6Vrscw55+2zhaMH9nsPffuVpYwAAAAAbAMgFEx6wxm92SMAF7vDQOzJxN+62SbTaUllyiGBvru/Ab/1mqPculXBL1lfHELvcAoabSs0uUTebZ67xmfot2+NkpSaIucTruPrP/AfrtUxDStb1niVBJDUehbkPd0nD478z14Ru7lMw0rW9Z4lLoQAhCEAIQhACEIQAhCEAIQhACEIQAhCEAIQhACEIQAhCEAIQhAC5cwHaLrpCAaSULTsy9iYVGiL7r9bSWnysppCAgaXQYBvh73kut2XJspaGka3rPEpwhACEIQAhCEAIQhACEIQAhCEAIQhACEI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https://encrypted-tbn0.gstatic.com/images?q=tbn:ANd9GcSCbDpkOZZhgOZl4NdCzt1TYH_NOi23ZtuzW7fYo0fpG227dlW7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48" y="4929781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ancheteonline.com.br/wp-content/uploads/2014/04/Tv-Digit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07" y="5105402"/>
            <a:ext cx="2345138" cy="1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91D106E5-6A61-4CBF-AB81-96778DBF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7" y="2484959"/>
            <a:ext cx="4732626" cy="21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9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0C44D-81A7-4780-97BB-AA06C733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2611"/>
            <a:ext cx="10018713" cy="1708053"/>
          </a:xfrm>
        </p:spPr>
        <p:txBody>
          <a:bodyPr>
            <a:normAutofit/>
          </a:bodyPr>
          <a:lstStyle/>
          <a:p>
            <a:r>
              <a:rPr lang="pt-BR" sz="6000" dirty="0"/>
              <a:t>Desafio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08C75-93E8-4CF2-A297-D353A954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3306"/>
            <a:ext cx="10018713" cy="2087881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Além das interfaces exemplificadas, quais novas interfaces podem ser citadas ou mesmo sugere-se a construção ?</a:t>
            </a:r>
          </a:p>
        </p:txBody>
      </p:sp>
    </p:spTree>
    <p:extLst>
      <p:ext uri="{BB962C8B-B14F-4D97-AF65-F5344CB8AC3E}">
        <p14:creationId xmlns:p14="http://schemas.microsoft.com/office/powerpoint/2010/main" val="38751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996225"/>
            <a:ext cx="6371803" cy="379497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/>
              <a:t>Apresentação</a:t>
            </a:r>
          </a:p>
          <a:p>
            <a:pPr lvl="1"/>
            <a:r>
              <a:rPr lang="pt-BR" sz="2800" dirty="0"/>
              <a:t>Professor</a:t>
            </a:r>
          </a:p>
          <a:p>
            <a:pPr lvl="1"/>
            <a:r>
              <a:rPr lang="pt-BR" sz="2800" dirty="0"/>
              <a:t>Disciplina</a:t>
            </a:r>
          </a:p>
          <a:p>
            <a:pPr marL="457200" lvl="1" indent="0">
              <a:buNone/>
            </a:pPr>
            <a:endParaRPr lang="pt-BR" sz="2800" dirty="0"/>
          </a:p>
          <a:p>
            <a:r>
              <a:rPr lang="pt-BR" sz="3200" dirty="0"/>
              <a:t>Introdução</a:t>
            </a:r>
          </a:p>
          <a:p>
            <a:endParaRPr lang="pt-BR" sz="3200" dirty="0"/>
          </a:p>
          <a:p>
            <a:r>
              <a:rPr lang="pt-BR" sz="3200" dirty="0"/>
              <a:t>Exercícios iniciais</a:t>
            </a:r>
          </a:p>
        </p:txBody>
      </p:sp>
    </p:spTree>
    <p:extLst>
      <p:ext uri="{BB962C8B-B14F-4D97-AF65-F5344CB8AC3E}">
        <p14:creationId xmlns:p14="http://schemas.microsoft.com/office/powerpoint/2010/main" val="246805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1922"/>
            <a:ext cx="9446287" cy="3124201"/>
          </a:xfrm>
        </p:spPr>
        <p:txBody>
          <a:bodyPr>
            <a:normAutofit/>
          </a:bodyPr>
          <a:lstStyle/>
          <a:p>
            <a:r>
              <a:rPr lang="pt-BR" sz="3200" dirty="0"/>
              <a:t>Quem são as pessoas que interagem com os sistemas interativos?</a:t>
            </a:r>
          </a:p>
          <a:p>
            <a:pPr lvl="1"/>
            <a:r>
              <a:rPr lang="pt-BR" sz="2800" dirty="0"/>
              <a:t>Atores</a:t>
            </a:r>
          </a:p>
          <a:p>
            <a:pPr lvl="1"/>
            <a:r>
              <a:rPr lang="pt-BR" sz="2800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405756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4988" y="7462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4988" y="1228152"/>
            <a:ext cx="10018713" cy="531909"/>
          </a:xfrm>
        </p:spPr>
        <p:txBody>
          <a:bodyPr/>
          <a:lstStyle/>
          <a:p>
            <a:r>
              <a:rPr lang="pt-BR" dirty="0"/>
              <a:t>Abordagens de desenvolvimento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68" y="1888269"/>
            <a:ext cx="6613392" cy="3865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860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455" y="0"/>
            <a:ext cx="10018713" cy="160020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5024" y="1262576"/>
            <a:ext cx="8743031" cy="4702126"/>
          </a:xfrm>
        </p:spPr>
        <p:txBody>
          <a:bodyPr>
            <a:normAutofit/>
          </a:bodyPr>
          <a:lstStyle/>
          <a:p>
            <a:r>
              <a:rPr lang="pt-BR" sz="3600" dirty="0"/>
              <a:t>Objetos de estudo de IHC</a:t>
            </a:r>
          </a:p>
          <a:p>
            <a:pPr lvl="1"/>
            <a:r>
              <a:rPr lang="pt-BR" sz="3200" dirty="0">
                <a:solidFill>
                  <a:srgbClr val="FF0000"/>
                </a:solidFill>
              </a:rPr>
              <a:t>Natureza da interação humano-computador;</a:t>
            </a:r>
            <a:endParaRPr lang="pt-BR" sz="3600" dirty="0">
              <a:solidFill>
                <a:srgbClr val="FF0000"/>
              </a:solidFill>
            </a:endParaRPr>
          </a:p>
          <a:p>
            <a:pPr lvl="1"/>
            <a:r>
              <a:rPr lang="pt-BR" sz="3200" dirty="0"/>
              <a:t>Uso dos sistemas interativos;</a:t>
            </a:r>
          </a:p>
          <a:p>
            <a:pPr lvl="1"/>
            <a:r>
              <a:rPr lang="pt-BR" sz="3200" dirty="0"/>
              <a:t>Características humanas;</a:t>
            </a:r>
            <a:endParaRPr lang="pt-BR" sz="3600" dirty="0"/>
          </a:p>
          <a:p>
            <a:pPr lvl="1"/>
            <a:r>
              <a:rPr lang="pt-BR" sz="3200" dirty="0"/>
              <a:t>Arquitetura dos sistemas computacionais e da interface com usuários;</a:t>
            </a:r>
            <a:endParaRPr lang="pt-BR" sz="3600" dirty="0"/>
          </a:p>
          <a:p>
            <a:pPr lvl="1"/>
            <a:r>
              <a:rPr lang="pt-BR" sz="3200" dirty="0"/>
              <a:t>Processos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56651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396" y="1"/>
            <a:ext cx="10018713" cy="1352282"/>
          </a:xfrm>
        </p:spPr>
        <p:txBody>
          <a:bodyPr>
            <a:normAutofit/>
          </a:bodyPr>
          <a:lstStyle/>
          <a:p>
            <a:r>
              <a:rPr lang="pt-BR" sz="6000" dirty="0"/>
              <a:t>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851" y="1752599"/>
            <a:ext cx="10018713" cy="34946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Investigar o que ocorre </a:t>
            </a:r>
            <a:r>
              <a:rPr lang="pt-BR" sz="3200" dirty="0"/>
              <a:t>enquanto as pessoas utilizam sistemas interativos.</a:t>
            </a:r>
          </a:p>
          <a:p>
            <a:pPr lvl="1" algn="just"/>
            <a:r>
              <a:rPr lang="pt-BR" sz="2800" dirty="0"/>
              <a:t>Descreva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>
                <a:solidFill>
                  <a:srgbClr val="FF0000"/>
                </a:solidFill>
              </a:rPr>
              <a:t>Prever, descrever e explicar</a:t>
            </a:r>
            <a:r>
              <a:rPr lang="pt-BR" sz="3200" dirty="0"/>
              <a:t> o impacto de IHC no cotidiano das pessoas.</a:t>
            </a:r>
          </a:p>
          <a:p>
            <a:pPr lvl="1" algn="just"/>
            <a:r>
              <a:rPr lang="pt-BR" sz="2800" dirty="0"/>
              <a:t>Descreva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4266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3972-42EE-44E1-9DE5-A7BACE67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43823-186F-4843-A682-731E081B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EAD8A1-50E5-46D5-9F68-DC9549473A19}"/>
              </a:ext>
            </a:extLst>
          </p:cNvPr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990317" y="1066800"/>
            <a:ext cx="8436447" cy="5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DD5E8-66B4-41DA-9080-9AC9EE3A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9665"/>
          </a:xfrm>
        </p:spPr>
        <p:txBody>
          <a:bodyPr>
            <a:noAutofit/>
          </a:bodyPr>
          <a:lstStyle/>
          <a:p>
            <a:r>
              <a:rPr lang="pt-BR" sz="6000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D369D-40B0-4B88-8527-B10BBFE6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Dividam-se em 3 grupos.</a:t>
            </a:r>
          </a:p>
          <a:p>
            <a:pPr lvl="1"/>
            <a:r>
              <a:rPr lang="pt-BR" dirty="0"/>
              <a:t>Grupo 1 – Ira realizar tarefas pertinentes ao usuário.</a:t>
            </a:r>
          </a:p>
          <a:p>
            <a:pPr lvl="1"/>
            <a:r>
              <a:rPr lang="pt-BR" dirty="0"/>
              <a:t>Grupo2 – Ira realizar tarefas pertinentes ao processo.</a:t>
            </a:r>
          </a:p>
          <a:p>
            <a:pPr lvl="1"/>
            <a:r>
              <a:rPr lang="pt-BR" dirty="0"/>
              <a:t>Grupo3 – Ira realizar tarefas de designer da interface.</a:t>
            </a:r>
          </a:p>
        </p:txBody>
      </p:sp>
    </p:spTree>
    <p:extLst>
      <p:ext uri="{BB962C8B-B14F-4D97-AF65-F5344CB8AC3E}">
        <p14:creationId xmlns:p14="http://schemas.microsoft.com/office/powerpoint/2010/main" val="257261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326" y="0"/>
            <a:ext cx="10018713" cy="160020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6172" y="1332916"/>
            <a:ext cx="8379656" cy="4378568"/>
          </a:xfrm>
        </p:spPr>
        <p:txBody>
          <a:bodyPr>
            <a:normAutofit/>
          </a:bodyPr>
          <a:lstStyle/>
          <a:p>
            <a:r>
              <a:rPr lang="pt-BR" sz="3200" dirty="0"/>
              <a:t>Objetos de estudo de IHC</a:t>
            </a:r>
          </a:p>
          <a:p>
            <a:pPr lvl="1"/>
            <a:r>
              <a:rPr lang="pt-BR" sz="2800" dirty="0"/>
              <a:t>Natureza da interação humano-computador;</a:t>
            </a:r>
            <a:endParaRPr lang="pt-BR" sz="3200" dirty="0"/>
          </a:p>
          <a:p>
            <a:pPr lvl="1"/>
            <a:r>
              <a:rPr lang="pt-BR" sz="2800" dirty="0">
                <a:solidFill>
                  <a:srgbClr val="FF0000"/>
                </a:solidFill>
              </a:rPr>
              <a:t>Uso dos sistemas interativos;</a:t>
            </a:r>
          </a:p>
          <a:p>
            <a:pPr lvl="1"/>
            <a:r>
              <a:rPr lang="pt-BR" sz="2800" dirty="0"/>
              <a:t>Características humanas;</a:t>
            </a:r>
            <a:endParaRPr lang="pt-BR" sz="3200" dirty="0"/>
          </a:p>
          <a:p>
            <a:pPr lvl="1"/>
            <a:r>
              <a:rPr lang="pt-BR" sz="2800" dirty="0"/>
              <a:t>Arquitetura dos sistemas computacionais e da interface com usuários;</a:t>
            </a:r>
            <a:endParaRPr lang="pt-BR" sz="3200" dirty="0"/>
          </a:p>
          <a:p>
            <a:pPr lvl="1"/>
            <a:r>
              <a:rPr lang="pt-BR" sz="2800" dirty="0"/>
              <a:t>Processos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4331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46304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5650" y="1288365"/>
            <a:ext cx="9757373" cy="3124201"/>
          </a:xfrm>
        </p:spPr>
        <p:txBody>
          <a:bodyPr>
            <a:normAutofit/>
          </a:bodyPr>
          <a:lstStyle/>
          <a:p>
            <a:r>
              <a:rPr lang="pt-BR" sz="2800" dirty="0"/>
              <a:t>Foco no USUÁRIO</a:t>
            </a:r>
          </a:p>
          <a:p>
            <a:r>
              <a:rPr lang="pt-BR" sz="2800" dirty="0"/>
              <a:t>Como as pessoas podem realizar suas atividades em diferentes culturas/sociedades?</a:t>
            </a:r>
          </a:p>
          <a:p>
            <a:r>
              <a:rPr lang="pt-BR" sz="2800" dirty="0"/>
              <a:t>Contexto do desenvolvedor é igual ao contexto do usuário?</a:t>
            </a:r>
          </a:p>
        </p:txBody>
      </p:sp>
    </p:spTree>
    <p:extLst>
      <p:ext uri="{BB962C8B-B14F-4D97-AF65-F5344CB8AC3E}">
        <p14:creationId xmlns:p14="http://schemas.microsoft.com/office/powerpoint/2010/main" val="106241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597" y="0"/>
            <a:ext cx="10018713" cy="1114865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1597" y="1114865"/>
            <a:ext cx="9068973" cy="4160520"/>
          </a:xfrm>
        </p:spPr>
        <p:txBody>
          <a:bodyPr>
            <a:normAutofit/>
          </a:bodyPr>
          <a:lstStyle/>
          <a:p>
            <a:r>
              <a:rPr lang="pt-BR" sz="2800" dirty="0"/>
              <a:t>Objetos de estudo de IHC</a:t>
            </a:r>
          </a:p>
          <a:p>
            <a:pPr lvl="1"/>
            <a:r>
              <a:rPr lang="pt-BR" sz="2400" dirty="0"/>
              <a:t>Natureza da interação humano-computador;</a:t>
            </a:r>
            <a:endParaRPr lang="pt-BR" sz="2800" dirty="0"/>
          </a:p>
          <a:p>
            <a:pPr lvl="1"/>
            <a:r>
              <a:rPr lang="pt-BR" sz="2400" dirty="0"/>
              <a:t>Uso dos sistemas interativos;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Características humanas;</a:t>
            </a:r>
            <a:endParaRPr lang="pt-BR" sz="2800" dirty="0">
              <a:solidFill>
                <a:srgbClr val="FF0000"/>
              </a:solidFill>
            </a:endParaRPr>
          </a:p>
          <a:p>
            <a:pPr lvl="1"/>
            <a:r>
              <a:rPr lang="pt-BR" sz="2400" dirty="0"/>
              <a:t>Arquitetura dos sistemas computacionais e da interface com usuários;</a:t>
            </a:r>
            <a:endParaRPr lang="pt-BR" sz="2800" dirty="0"/>
          </a:p>
          <a:p>
            <a:pPr lvl="1"/>
            <a:r>
              <a:rPr lang="pt-BR" sz="2400" dirty="0"/>
              <a:t>Processos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6170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2740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63284"/>
            <a:ext cx="10018713" cy="349465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Capacidade cognitiva</a:t>
            </a:r>
            <a:r>
              <a:rPr lang="pt-BR" sz="3200" dirty="0"/>
              <a:t> do usuário deve ser levada em consideração.</a:t>
            </a:r>
          </a:p>
          <a:p>
            <a:r>
              <a:rPr lang="pt-BR" sz="3200" dirty="0"/>
              <a:t>Características físicas do usuário</a:t>
            </a:r>
          </a:p>
          <a:p>
            <a:pPr lvl="1" algn="just"/>
            <a:r>
              <a:rPr lang="pt-BR" sz="2800" dirty="0"/>
              <a:t>Visão</a:t>
            </a:r>
          </a:p>
          <a:p>
            <a:pPr lvl="1"/>
            <a:r>
              <a:rPr lang="pt-BR" sz="2800" dirty="0"/>
              <a:t>Audição</a:t>
            </a:r>
          </a:p>
          <a:p>
            <a:pPr lvl="1"/>
            <a:r>
              <a:rPr lang="pt-BR" sz="2800" dirty="0"/>
              <a:t>Tato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D2FF6B-5658-441A-BB88-AF0FBD3D1040}"/>
              </a:ext>
            </a:extLst>
          </p:cNvPr>
          <p:cNvSpPr/>
          <p:nvPr/>
        </p:nvSpPr>
        <p:spPr>
          <a:xfrm>
            <a:off x="2519965" y="5330505"/>
            <a:ext cx="9225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Cognitivo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 é uma expressão que está relacionada com o processo de aquisição de conhecimento (cognição). A cognição envolve fatores diversos como o pensamento, a linguagem, a percepção, a memória, o raciocínio etc., que fazem parte do desenvolvimento intelectual.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430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Jeferson Bussula Pinheiro</a:t>
            </a:r>
          </a:p>
          <a:p>
            <a:r>
              <a:rPr lang="pt-BR" sz="3600" dirty="0"/>
              <a:t>Material:</a:t>
            </a:r>
          </a:p>
          <a:p>
            <a:pPr lvl="1"/>
            <a:r>
              <a:rPr lang="pt-BR" sz="3200" dirty="0"/>
              <a:t>Site IES: insted.edu.br</a:t>
            </a:r>
          </a:p>
          <a:p>
            <a:pPr lvl="1"/>
            <a:r>
              <a:rPr lang="pt-BR" sz="3200" dirty="0" err="1"/>
              <a:t>Email</a:t>
            </a:r>
            <a:r>
              <a:rPr lang="pt-BR" sz="3200" dirty="0"/>
              <a:t>: jeferson.pinheiro@insted.edu.br</a:t>
            </a:r>
          </a:p>
          <a:p>
            <a:pPr marL="457200" lvl="1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17628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649" y="0"/>
            <a:ext cx="10018713" cy="1125415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4649" y="1125415"/>
            <a:ext cx="8745416" cy="4543865"/>
          </a:xfrm>
        </p:spPr>
        <p:txBody>
          <a:bodyPr>
            <a:normAutofit/>
          </a:bodyPr>
          <a:lstStyle/>
          <a:p>
            <a:r>
              <a:rPr lang="pt-BR" sz="3200" dirty="0"/>
              <a:t>Objetos de estudo de IHC</a:t>
            </a:r>
          </a:p>
          <a:p>
            <a:pPr lvl="1"/>
            <a:r>
              <a:rPr lang="pt-BR" sz="2800" dirty="0"/>
              <a:t>Natureza da interação humano-computador;</a:t>
            </a:r>
            <a:endParaRPr lang="pt-BR" sz="3200" dirty="0"/>
          </a:p>
          <a:p>
            <a:pPr lvl="1"/>
            <a:r>
              <a:rPr lang="pt-BR" sz="2800" dirty="0"/>
              <a:t>Uso dos sistemas interativos;</a:t>
            </a:r>
          </a:p>
          <a:p>
            <a:pPr lvl="1"/>
            <a:r>
              <a:rPr lang="pt-BR" sz="2800" dirty="0"/>
              <a:t>Características humanas;</a:t>
            </a:r>
            <a:endParaRPr lang="pt-BR" sz="3200" dirty="0"/>
          </a:p>
          <a:p>
            <a:pPr lvl="1"/>
            <a:r>
              <a:rPr lang="pt-BR" sz="2800" dirty="0">
                <a:solidFill>
                  <a:srgbClr val="FF0000"/>
                </a:solidFill>
              </a:rPr>
              <a:t>Arquitetura dos sistemas computacionais e da interface com usuários;</a:t>
            </a:r>
            <a:endParaRPr lang="pt-BR" sz="3200" dirty="0">
              <a:solidFill>
                <a:srgbClr val="FF0000"/>
              </a:solidFill>
            </a:endParaRPr>
          </a:p>
          <a:p>
            <a:pPr lvl="1"/>
            <a:r>
              <a:rPr lang="pt-BR" sz="2800" dirty="0"/>
              <a:t>Processos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3617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4452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851" y="1044526"/>
            <a:ext cx="10018713" cy="4877972"/>
          </a:xfrm>
        </p:spPr>
        <p:txBody>
          <a:bodyPr>
            <a:normAutofit/>
          </a:bodyPr>
          <a:lstStyle/>
          <a:p>
            <a:r>
              <a:rPr lang="pt-BR" sz="3200" dirty="0"/>
              <a:t>Experiência de uso</a:t>
            </a:r>
          </a:p>
          <a:p>
            <a:r>
              <a:rPr lang="pt-BR" sz="3200" dirty="0"/>
              <a:t>Dispositivos de entrada e saída</a:t>
            </a:r>
          </a:p>
          <a:p>
            <a:pPr lvl="1"/>
            <a:r>
              <a:rPr lang="pt-BR" sz="2800" dirty="0"/>
              <a:t>Responsáveis pela interação</a:t>
            </a:r>
          </a:p>
          <a:p>
            <a:r>
              <a:rPr lang="pt-BR" sz="3200" dirty="0"/>
              <a:t>Técnicas de interação e diálogo</a:t>
            </a:r>
          </a:p>
          <a:p>
            <a:r>
              <a:rPr lang="pt-BR" sz="3200" dirty="0"/>
              <a:t>Inteligência Artificial</a:t>
            </a:r>
          </a:p>
          <a:p>
            <a:r>
              <a:rPr lang="pt-BR" sz="3200" dirty="0"/>
              <a:t>Computação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184642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243" y="0"/>
            <a:ext cx="10018713" cy="101639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5071" y="925669"/>
            <a:ext cx="9477066" cy="5006661"/>
          </a:xfrm>
        </p:spPr>
        <p:txBody>
          <a:bodyPr>
            <a:normAutofit/>
          </a:bodyPr>
          <a:lstStyle/>
          <a:p>
            <a:r>
              <a:rPr lang="pt-BR" sz="3600" dirty="0"/>
              <a:t>Objetos de estudo de IHC</a:t>
            </a:r>
          </a:p>
          <a:p>
            <a:pPr lvl="1"/>
            <a:r>
              <a:rPr lang="pt-BR" sz="3200" dirty="0"/>
              <a:t>Natureza da interação humano-computador;</a:t>
            </a:r>
            <a:endParaRPr lang="pt-BR" sz="3600" dirty="0"/>
          </a:p>
          <a:p>
            <a:pPr lvl="1"/>
            <a:r>
              <a:rPr lang="pt-BR" sz="3200" dirty="0"/>
              <a:t>Uso dos sistemas interativos;</a:t>
            </a:r>
          </a:p>
          <a:p>
            <a:pPr lvl="1"/>
            <a:r>
              <a:rPr lang="pt-BR" sz="3200" dirty="0"/>
              <a:t>Características humanas;</a:t>
            </a:r>
            <a:endParaRPr lang="pt-BR" sz="3600" dirty="0"/>
          </a:p>
          <a:p>
            <a:pPr lvl="1"/>
            <a:r>
              <a:rPr lang="pt-BR" sz="3200" dirty="0"/>
              <a:t>Arquitetura dos sistemas computacionais e da interface com usuários;</a:t>
            </a:r>
            <a:endParaRPr lang="pt-BR" sz="3600" dirty="0"/>
          </a:p>
          <a:p>
            <a:pPr lvl="1"/>
            <a:r>
              <a:rPr lang="pt-BR" sz="3200" dirty="0">
                <a:solidFill>
                  <a:srgbClr val="FF0000"/>
                </a:solidFill>
              </a:rPr>
              <a:t>Processos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745059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672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3913" y="1086729"/>
            <a:ext cx="9699505" cy="4455942"/>
          </a:xfrm>
        </p:spPr>
        <p:txBody>
          <a:bodyPr>
            <a:normAutofit/>
          </a:bodyPr>
          <a:lstStyle/>
          <a:p>
            <a:r>
              <a:rPr lang="pt-BR" sz="3600" dirty="0"/>
              <a:t>Qualidade do produto final</a:t>
            </a:r>
          </a:p>
          <a:p>
            <a:r>
              <a:rPr lang="pt-BR" sz="3600" dirty="0"/>
              <a:t>Técnicas de design em IHC.</a:t>
            </a:r>
          </a:p>
          <a:p>
            <a:r>
              <a:rPr lang="pt-BR" sz="3600" dirty="0"/>
              <a:t>Métodos, técnicas e ferramentas de interfaces com o usuário e avaliação em IHC.</a:t>
            </a:r>
          </a:p>
          <a:p>
            <a:r>
              <a:rPr lang="pt-BR" sz="3600" dirty="0"/>
              <a:t>Relatar sucesso e insucesso.</a:t>
            </a:r>
          </a:p>
        </p:txBody>
      </p:sp>
    </p:spTree>
    <p:extLst>
      <p:ext uri="{BB962C8B-B14F-4D97-AF65-F5344CB8AC3E}">
        <p14:creationId xmlns:p14="http://schemas.microsoft.com/office/powerpoint/2010/main" val="2970655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47578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21079"/>
            <a:ext cx="10360688" cy="5337518"/>
          </a:xfrm>
        </p:spPr>
        <p:txBody>
          <a:bodyPr>
            <a:normAutofit/>
          </a:bodyPr>
          <a:lstStyle/>
          <a:p>
            <a:r>
              <a:rPr lang="pt-BR" sz="3200" dirty="0"/>
              <a:t>Área Multidisciplinar</a:t>
            </a:r>
          </a:p>
          <a:p>
            <a:pPr lvl="1"/>
            <a:r>
              <a:rPr lang="pt-BR" sz="2800" dirty="0"/>
              <a:t>Importante saber como são as pessoas que irão se socializar com os sistemas computacionais.</a:t>
            </a:r>
          </a:p>
          <a:p>
            <a:pPr lvl="2"/>
            <a:r>
              <a:rPr lang="pt-BR" sz="2600" dirty="0"/>
              <a:t>Com quais áreas?</a:t>
            </a:r>
          </a:p>
          <a:p>
            <a:pPr lvl="2"/>
            <a:r>
              <a:rPr lang="pt-BR" sz="2600" dirty="0"/>
              <a:t>Como são seus profissionais? </a:t>
            </a:r>
          </a:p>
          <a:p>
            <a:pPr lvl="2"/>
            <a:r>
              <a:rPr lang="pt-BR" sz="2600" dirty="0"/>
              <a:t>Como saber quais escolher? </a:t>
            </a:r>
          </a:p>
          <a:p>
            <a:pPr lvl="2"/>
            <a:r>
              <a:rPr lang="pt-BR" sz="2600" dirty="0"/>
              <a:t>Software educativo para crianças?</a:t>
            </a:r>
          </a:p>
        </p:txBody>
      </p:sp>
    </p:spTree>
    <p:extLst>
      <p:ext uri="{BB962C8B-B14F-4D97-AF65-F5344CB8AC3E}">
        <p14:creationId xmlns:p14="http://schemas.microsoft.com/office/powerpoint/2010/main" val="151401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Benefícios</a:t>
            </a:r>
          </a:p>
          <a:p>
            <a:pPr lvl="1"/>
            <a:r>
              <a:rPr lang="pt-BR" sz="3200" dirty="0"/>
              <a:t>Qual a razão de estudar IHC? </a:t>
            </a:r>
          </a:p>
          <a:p>
            <a:pPr lvl="1"/>
            <a:r>
              <a:rPr lang="pt-BR" sz="3200" dirty="0"/>
              <a:t>Por que cuidar da interação entre pessoas e sistemas computacionais? </a:t>
            </a:r>
          </a:p>
          <a:p>
            <a:pPr lvl="1"/>
            <a:r>
              <a:rPr lang="pt-BR" sz="3200" dirty="0"/>
              <a:t>Quais as vantagens? </a:t>
            </a:r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5879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181099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Professor</a:t>
            </a:r>
          </a:p>
          <a:p>
            <a:pPr lvl="1"/>
            <a:r>
              <a:rPr lang="pt-BR" dirty="0"/>
              <a:t>Disciplina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Exercícios iniciais</a:t>
            </a:r>
          </a:p>
        </p:txBody>
      </p:sp>
    </p:spTree>
    <p:extLst>
      <p:ext uri="{BB962C8B-B14F-4D97-AF65-F5344CB8AC3E}">
        <p14:creationId xmlns:p14="http://schemas.microsoft.com/office/powerpoint/2010/main" val="55331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0366D2F-B014-4445-A070-E7AAD03487CD}"/>
              </a:ext>
            </a:extLst>
          </p:cNvPr>
          <p:cNvSpPr txBox="1">
            <a:spLocks/>
          </p:cNvSpPr>
          <p:nvPr/>
        </p:nvSpPr>
        <p:spPr>
          <a:xfrm>
            <a:off x="1881579" y="211015"/>
            <a:ext cx="8964612" cy="714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b="1" dirty="0"/>
              <a:t>Bacharel em Ciência da Computação.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b="1" dirty="0"/>
              <a:t>    	UNIDERP – 2001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b="1" dirty="0"/>
              <a:t>Especialista em Desenvolvimento para WWW.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b="1" dirty="0"/>
              <a:t>          UNIDERP – 2003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dirty="0"/>
              <a:t>Mestrando em Produção e Gestão </a:t>
            </a:r>
            <a:r>
              <a:rPr lang="pt-BR" dirty="0" err="1"/>
              <a:t>AgroIndustrial</a:t>
            </a:r>
            <a:endParaRPr lang="pt-BR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b="1" dirty="0"/>
              <a:t> 		UNIDERP – 2011</a:t>
            </a:r>
            <a:endParaRPr lang="pt-BR" b="1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Especialista em Segurança.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   		Academia de Segurança Microsoft TechNet Brasil - 2008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Profissional 5 Estrelas – Active </a:t>
            </a:r>
            <a:r>
              <a:rPr lang="pt-BR" sz="2000" dirty="0" err="1"/>
              <a:t>Directory</a:t>
            </a:r>
            <a:endParaRPr lang="pt-BR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Win2003/win2008  - Microsoft TechNet Brasil – 2008/2009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dirty="0"/>
              <a:t>Cargos desenvolvidos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		Programador ,  Analista de sistemas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		Professor (</a:t>
            </a:r>
            <a:r>
              <a:rPr lang="en-US" sz="2000" dirty="0" err="1"/>
              <a:t>atual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      	Administrador de Redes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		Coordenador de Sistemas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          Gerente de Desenvolvimento de Sistemas (TCE - MS)</a:t>
            </a:r>
          </a:p>
          <a:p>
            <a:pPr>
              <a:lnSpc>
                <a:spcPct val="80000"/>
              </a:lnSpc>
              <a:buNone/>
            </a:pPr>
            <a:r>
              <a:rPr lang="pt-BR" sz="2000" dirty="0"/>
              <a:t>           Gerente de Desenvolvimento de Projetos (TCE - MS)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           Coordenador de Engenharia da Computação e TADS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2000" dirty="0"/>
              <a:t>           Diretor de Infraestrutura e Segurança Prefeitura Municipal de Campo Grande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2000" b="1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20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DAD8E-F7EB-4753-BEB8-E7C5B039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135" y="647114"/>
            <a:ext cx="3019865" cy="1143001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pt-BR" sz="4400" b="1" dirty="0"/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352435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F0AD37-079B-4908-AB03-54EBD79932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63750" y="2420938"/>
            <a:ext cx="8229600" cy="1143000"/>
          </a:xfrm>
        </p:spPr>
        <p:txBody>
          <a:bodyPr/>
          <a:lstStyle/>
          <a:p>
            <a:r>
              <a:rPr lang="pt-BR" altLang="pt-BR"/>
              <a:t>Trabalho em Equipe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E5836C-E96B-43B6-A2F2-99DC145182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4310" y="0"/>
            <a:ext cx="10018713" cy="833511"/>
          </a:xfrm>
        </p:spPr>
        <p:txBody>
          <a:bodyPr/>
          <a:lstStyle/>
          <a:p>
            <a:r>
              <a:rPr lang="pt-BR" altLang="pt-BR" dirty="0"/>
              <a:t>Equipe...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9FFA260-5FD2-46DE-8528-77915F478B6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10244" name="Picture 4" descr="Liga_Mundial_2010">
            <a:extLst>
              <a:ext uri="{FF2B5EF4-FFF2-40B4-BE49-F238E27FC236}">
                <a16:creationId xmlns:a16="http://schemas.microsoft.com/office/drawing/2014/main" id="{1660165E-2E55-4248-AFFF-06636337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066800"/>
            <a:ext cx="85344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2106C44-0A60-46E9-B453-7F6E994E90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D2B1E2-78D3-41B6-95D8-B8A85A089CE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11268" name="Picture 4" descr="volei_260220100844">
            <a:extLst>
              <a:ext uri="{FF2B5EF4-FFF2-40B4-BE49-F238E27FC236}">
                <a16:creationId xmlns:a16="http://schemas.microsoft.com/office/drawing/2014/main" id="{FD92DFEB-0A8E-46BA-8D12-793BEEE7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74" y="1066800"/>
            <a:ext cx="8323384" cy="55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5D6F39-C9CF-4662-91CE-A1C044FE6A2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/>
              <a:t>Trabalho independente do cargo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90FFC4-3B3F-4466-8C11-2AC47AED2D0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12292" name="Picture 4" descr="bernardinho1">
            <a:extLst>
              <a:ext uri="{FF2B5EF4-FFF2-40B4-BE49-F238E27FC236}">
                <a16:creationId xmlns:a16="http://schemas.microsoft.com/office/drawing/2014/main" id="{C5BF1C60-DC1A-484B-A77C-C322639C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94" y="822325"/>
            <a:ext cx="5181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7801F6-C906-4329-90E0-26F5373CD8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/>
              <a:t>Respeito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0252D65-775F-4185-A779-C154E8B55EB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pt-BR" altLang="pt-BR"/>
          </a:p>
        </p:txBody>
      </p:sp>
      <p:pic>
        <p:nvPicPr>
          <p:cNvPr id="13316" name="Picture 4" descr="GetImage_asmx-284x300">
            <a:extLst>
              <a:ext uri="{FF2B5EF4-FFF2-40B4-BE49-F238E27FC236}">
                <a16:creationId xmlns:a16="http://schemas.microsoft.com/office/drawing/2014/main" id="{676B1F67-3B42-4BEF-8084-B6170D1C2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571500"/>
            <a:ext cx="541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657</Words>
  <Application>Microsoft Office PowerPoint</Application>
  <PresentationFormat>Widescreen</PresentationFormat>
  <Paragraphs>177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Arial</vt:lpstr>
      <vt:lpstr>Corbel</vt:lpstr>
      <vt:lpstr>Paralaxe</vt:lpstr>
      <vt:lpstr>Interação Humano-Computador (IHC)</vt:lpstr>
      <vt:lpstr>Agenda</vt:lpstr>
      <vt:lpstr>Apresentação</vt:lpstr>
      <vt:lpstr>Curriculum</vt:lpstr>
      <vt:lpstr>Trabalho em Equipe</vt:lpstr>
      <vt:lpstr>Equipe...</vt:lpstr>
      <vt:lpstr>Apresentação do PowerPoint</vt:lpstr>
      <vt:lpstr>Trabalho independente do cargo</vt:lpstr>
      <vt:lpstr>Respeito</vt:lpstr>
      <vt:lpstr>Liderança...</vt:lpstr>
      <vt:lpstr>                 Poder da dúvida</vt:lpstr>
      <vt:lpstr>Área de atuação</vt:lpstr>
      <vt:lpstr>Premiações</vt:lpstr>
      <vt:lpstr>Apresentação do PowerPoint</vt:lpstr>
      <vt:lpstr>Apresentação</vt:lpstr>
      <vt:lpstr>Agenda</vt:lpstr>
      <vt:lpstr>Introdução</vt:lpstr>
      <vt:lpstr>Introdução</vt:lpstr>
      <vt:lpstr>Desafio</vt:lpstr>
      <vt:lpstr>Introdução</vt:lpstr>
      <vt:lpstr>Introdução</vt:lpstr>
      <vt:lpstr>Introdução</vt:lpstr>
      <vt:lpstr>Desafio</vt:lpstr>
      <vt:lpstr>Apresentação do PowerPoint</vt:lpstr>
      <vt:lpstr>Desafio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Humano-Computador (IHC)</dc:title>
  <dc:creator>Rafael Garcia Leonel Miani</dc:creator>
  <cp:lastModifiedBy>Jeferson Bussula Pinheiro</cp:lastModifiedBy>
  <cp:revision>76</cp:revision>
  <dcterms:created xsi:type="dcterms:W3CDTF">2014-07-28T16:54:37Z</dcterms:created>
  <dcterms:modified xsi:type="dcterms:W3CDTF">2019-02-21T20:28:35Z</dcterms:modified>
</cp:coreProperties>
</file>