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35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53" r:id="rId11"/>
    <p:sldId id="266" r:id="rId12"/>
    <p:sldId id="276" r:id="rId13"/>
    <p:sldId id="350" r:id="rId14"/>
    <p:sldId id="351" r:id="rId15"/>
    <p:sldId id="277" r:id="rId16"/>
    <p:sldId id="278" r:id="rId17"/>
    <p:sldId id="361" r:id="rId18"/>
    <p:sldId id="362" r:id="rId19"/>
    <p:sldId id="363" r:id="rId20"/>
    <p:sldId id="364" r:id="rId21"/>
    <p:sldId id="281" r:id="rId22"/>
    <p:sldId id="282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6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30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5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5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8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0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7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logo250">
            <a:extLst>
              <a:ext uri="{FF2B5EF4-FFF2-40B4-BE49-F238E27FC236}">
                <a16:creationId xmlns:a16="http://schemas.microsoft.com/office/drawing/2014/main" id="{3051D00E-72DD-44DF-ADF8-189CBF6DA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086" y="28136"/>
            <a:ext cx="2808782" cy="9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14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22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0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B8CC0-834B-4881-B0E7-BC20F8FB2FBF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8641" y="1389572"/>
            <a:ext cx="11050073" cy="2616199"/>
          </a:xfrm>
        </p:spPr>
        <p:txBody>
          <a:bodyPr/>
          <a:lstStyle/>
          <a:p>
            <a:r>
              <a:rPr lang="pt-BR" dirty="0"/>
              <a:t>Interação Humano-Computador (IHC)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Professor: </a:t>
            </a:r>
            <a:r>
              <a:rPr lang="pt-BR" sz="2800" dirty="0" err="1"/>
              <a:t>Msc</a:t>
            </a:r>
            <a:r>
              <a:rPr lang="pt-BR" sz="2800" dirty="0"/>
              <a:t>. Jeferson Bussula Pinheiro</a:t>
            </a:r>
          </a:p>
        </p:txBody>
      </p:sp>
      <p:pic>
        <p:nvPicPr>
          <p:cNvPr id="1026" name="Picture 2" descr="logo250">
            <a:extLst>
              <a:ext uri="{FF2B5EF4-FFF2-40B4-BE49-F238E27FC236}">
                <a16:creationId xmlns:a16="http://schemas.microsoft.com/office/drawing/2014/main" id="{D99AE2D3-7BCD-4686-AB03-63E33B49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17" y="140680"/>
            <a:ext cx="5189897" cy="173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7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B8BFE-C401-45D8-B9D7-2C513BDC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211"/>
          </a:xfrm>
        </p:spPr>
        <p:txBody>
          <a:bodyPr/>
          <a:lstStyle/>
          <a:p>
            <a:r>
              <a:rPr lang="pt-BR" dirty="0"/>
              <a:t>Itens de uso cotidiano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D27EB-DB0C-4EC4-B241-330C333E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4418"/>
            <a:ext cx="10018713" cy="3124201"/>
          </a:xfrm>
        </p:spPr>
        <p:txBody>
          <a:bodyPr/>
          <a:lstStyle/>
          <a:p>
            <a:pPr lvl="0" fontAlgn="base"/>
            <a:r>
              <a:rPr lang="pt-BR" dirty="0"/>
              <a:t>calculadora;</a:t>
            </a:r>
          </a:p>
          <a:p>
            <a:pPr lvl="0" fontAlgn="base"/>
            <a:r>
              <a:rPr lang="pt-BR" dirty="0"/>
              <a:t>planilha;</a:t>
            </a:r>
          </a:p>
          <a:p>
            <a:pPr lvl="0" fontAlgn="base"/>
            <a:r>
              <a:rPr lang="pt-BR" dirty="0"/>
              <a:t>editor de texto; </a:t>
            </a:r>
          </a:p>
          <a:p>
            <a:pPr lvl="0" fontAlgn="base"/>
            <a:r>
              <a:rPr lang="pt-BR" dirty="0"/>
              <a:t>navegador de internet; </a:t>
            </a:r>
          </a:p>
          <a:p>
            <a:pPr lvl="0" fontAlgn="base"/>
            <a:r>
              <a:rPr lang="pt-BR" dirty="0"/>
              <a:t>editor de imagem.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18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b="1" dirty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11922"/>
            <a:ext cx="9446287" cy="3124201"/>
          </a:xfrm>
        </p:spPr>
        <p:txBody>
          <a:bodyPr>
            <a:normAutofit/>
          </a:bodyPr>
          <a:lstStyle/>
          <a:p>
            <a:r>
              <a:rPr lang="pt-BR" sz="3200" dirty="0"/>
              <a:t>Quem são as pessoas que interagem com os sistemas interativos?</a:t>
            </a:r>
          </a:p>
          <a:p>
            <a:pPr lvl="1"/>
            <a:r>
              <a:rPr lang="pt-BR" sz="2800" dirty="0"/>
              <a:t>Atores</a:t>
            </a:r>
          </a:p>
          <a:p>
            <a:pPr lvl="1"/>
            <a:r>
              <a:rPr lang="pt-BR" sz="2800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64716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396" y="1"/>
            <a:ext cx="10018713" cy="1352282"/>
          </a:xfrm>
        </p:spPr>
        <p:txBody>
          <a:bodyPr>
            <a:normAutofit/>
          </a:bodyPr>
          <a:lstStyle/>
          <a:p>
            <a:r>
              <a:rPr lang="pt-BR" sz="6000" dirty="0"/>
              <a:t>Desafio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851" y="1752599"/>
            <a:ext cx="10018713" cy="34946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Investigar o que ocorre </a:t>
            </a:r>
            <a:r>
              <a:rPr lang="pt-BR" sz="3200" dirty="0"/>
              <a:t>enquanto as pessoas utilizam sistemas interativos.</a:t>
            </a:r>
          </a:p>
          <a:p>
            <a:pPr lvl="1" algn="just"/>
            <a:r>
              <a:rPr lang="pt-BR" sz="2800" dirty="0"/>
              <a:t>Descreva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>
                <a:solidFill>
                  <a:srgbClr val="FF0000"/>
                </a:solidFill>
              </a:rPr>
              <a:t>Prever, descrever e explicar</a:t>
            </a:r>
            <a:r>
              <a:rPr lang="pt-BR" sz="3200" dirty="0"/>
              <a:t> o impacto de IHC no cotidiano das pessoas.</a:t>
            </a:r>
          </a:p>
          <a:p>
            <a:pPr lvl="1" algn="just"/>
            <a:r>
              <a:rPr lang="pt-BR" sz="2800" dirty="0"/>
              <a:t>Descreva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3733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3972-42EE-44E1-9DE5-A7BACE67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43823-186F-4843-A682-731E081B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EAD8A1-50E5-46D5-9F68-DC9549473A19}"/>
              </a:ext>
            </a:extLst>
          </p:cNvPr>
          <p:cNvPicPr/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990317" y="1066800"/>
            <a:ext cx="8436447" cy="5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DD5E8-66B4-41DA-9080-9AC9EE3A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9665"/>
          </a:xfrm>
        </p:spPr>
        <p:txBody>
          <a:bodyPr>
            <a:noAutofit/>
          </a:bodyPr>
          <a:lstStyle/>
          <a:p>
            <a:r>
              <a:rPr lang="pt-BR" sz="6000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D369D-40B0-4B88-8527-B10BBFE6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5465"/>
            <a:ext cx="10018713" cy="3979572"/>
          </a:xfrm>
        </p:spPr>
        <p:txBody>
          <a:bodyPr>
            <a:normAutofit fontScale="85000" lnSpcReduction="10000"/>
          </a:bodyPr>
          <a:lstStyle/>
          <a:p>
            <a:r>
              <a:rPr lang="pt-BR" sz="3200" dirty="0"/>
              <a:t>Dividam-se em 3 grupos.</a:t>
            </a:r>
          </a:p>
          <a:p>
            <a:pPr lvl="1"/>
            <a:r>
              <a:rPr lang="pt-BR" sz="2800" dirty="0"/>
              <a:t>Grupo 1 – Ira realizar tarefas pertinentes ao usuário.</a:t>
            </a:r>
          </a:p>
          <a:p>
            <a:pPr lvl="1"/>
            <a:r>
              <a:rPr lang="pt-BR" sz="2800" dirty="0"/>
              <a:t>Grupo2 – Ira realizar tarefas pertinentes ao processo computacional.</a:t>
            </a:r>
          </a:p>
          <a:p>
            <a:pPr lvl="1"/>
            <a:r>
              <a:rPr lang="pt-BR" sz="2800" dirty="0"/>
              <a:t>Grupo3 – Ira realizar tarefas de designer da interface de interação.</a:t>
            </a:r>
          </a:p>
          <a:p>
            <a:endParaRPr lang="pt-BR" sz="3200" dirty="0"/>
          </a:p>
          <a:p>
            <a:r>
              <a:rPr lang="pt-BR" sz="3200" dirty="0"/>
              <a:t>Identifiquem um processo funcional</a:t>
            </a:r>
          </a:p>
          <a:p>
            <a:pPr lvl="1"/>
            <a:r>
              <a:rPr lang="pt-BR" sz="2800" dirty="0"/>
              <a:t>Elejam um dos componentes </a:t>
            </a:r>
            <a:r>
              <a:rPr lang="pt-BR" sz="2800"/>
              <a:t>para comunicação.</a:t>
            </a:r>
            <a:endParaRPr lang="pt-BR" sz="2800" dirty="0"/>
          </a:p>
          <a:p>
            <a:pPr lvl="1"/>
            <a:r>
              <a:rPr lang="pt-BR" sz="2800" dirty="0"/>
              <a:t>Façam o processo fluir.</a:t>
            </a:r>
          </a:p>
        </p:txBody>
      </p:sp>
    </p:spTree>
    <p:extLst>
      <p:ext uri="{BB962C8B-B14F-4D97-AF65-F5344CB8AC3E}">
        <p14:creationId xmlns:p14="http://schemas.microsoft.com/office/powerpoint/2010/main" val="137498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46304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5650" y="1288365"/>
            <a:ext cx="9757373" cy="3124201"/>
          </a:xfrm>
        </p:spPr>
        <p:txBody>
          <a:bodyPr>
            <a:normAutofit/>
          </a:bodyPr>
          <a:lstStyle/>
          <a:p>
            <a:r>
              <a:rPr lang="pt-BR" sz="2800" dirty="0"/>
              <a:t>Foco no USUÁRIO</a:t>
            </a:r>
          </a:p>
          <a:p>
            <a:r>
              <a:rPr lang="pt-BR" sz="2800" dirty="0"/>
              <a:t>Como as pessoas podem realizar suas atividades em diferentes culturas/sociedades?</a:t>
            </a:r>
          </a:p>
          <a:p>
            <a:r>
              <a:rPr lang="pt-BR" sz="2800" dirty="0"/>
              <a:t>Contexto do desenvolvedor é igual ao contexto do usuário?</a:t>
            </a:r>
          </a:p>
        </p:txBody>
      </p:sp>
    </p:spTree>
    <p:extLst>
      <p:ext uri="{BB962C8B-B14F-4D97-AF65-F5344CB8AC3E}">
        <p14:creationId xmlns:p14="http://schemas.microsoft.com/office/powerpoint/2010/main" val="304329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2740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63284"/>
            <a:ext cx="10018713" cy="349465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Capacidade cognitiva</a:t>
            </a:r>
            <a:r>
              <a:rPr lang="pt-BR" sz="3200" dirty="0"/>
              <a:t> do usuário deve ser levada em consideração.</a:t>
            </a:r>
          </a:p>
          <a:p>
            <a:r>
              <a:rPr lang="pt-BR" sz="3200" dirty="0"/>
              <a:t>Características físicas do usuário</a:t>
            </a:r>
          </a:p>
          <a:p>
            <a:pPr lvl="1" algn="just"/>
            <a:r>
              <a:rPr lang="pt-BR" sz="2800" dirty="0"/>
              <a:t>Visão</a:t>
            </a:r>
          </a:p>
          <a:p>
            <a:pPr lvl="1"/>
            <a:r>
              <a:rPr lang="pt-BR" sz="2800" dirty="0"/>
              <a:t>Audição</a:t>
            </a:r>
          </a:p>
          <a:p>
            <a:pPr lvl="1"/>
            <a:r>
              <a:rPr lang="pt-BR" sz="2800" dirty="0"/>
              <a:t>Tato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D2FF6B-5658-441A-BB88-AF0FBD3D1040}"/>
              </a:ext>
            </a:extLst>
          </p:cNvPr>
          <p:cNvSpPr/>
          <p:nvPr/>
        </p:nvSpPr>
        <p:spPr>
          <a:xfrm>
            <a:off x="2519965" y="5330505"/>
            <a:ext cx="9225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Cognitivo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 é uma expressão que está relacionada com o processo de aquisição de conhecimento (cognição). A cognição envolve fatores diversos como o pensamento, a linguagem, a percepção, a memória, o raciocínio etc., que fazem parte do desenvolvimento intelectual.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145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364">
            <a:extLst>
              <a:ext uri="{FF2B5EF4-FFF2-40B4-BE49-F238E27FC236}">
                <a16:creationId xmlns:a16="http://schemas.microsoft.com/office/drawing/2014/main" id="{28C7B5FF-AC94-4B9B-9B79-54C446B395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0325" y="1012874"/>
            <a:ext cx="9847385" cy="51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07B679-CA9A-4D4C-B7FE-9E513403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7887"/>
            <a:ext cx="10018713" cy="4503313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Em resumo, o objetivo do jogo é fazer o personagem ir da esquerda para a direita, de forma fluida e contínua. Entretanto, por que os jogos, em sua maioria, realizam esse fluxo de andamento e não o contrário, ou seja, da direita para a esquerda?</a:t>
            </a:r>
          </a:p>
        </p:txBody>
      </p:sp>
    </p:spTree>
    <p:extLst>
      <p:ext uri="{BB962C8B-B14F-4D97-AF65-F5344CB8AC3E}">
        <p14:creationId xmlns:p14="http://schemas.microsoft.com/office/powerpoint/2010/main" val="344434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AB219-317D-4159-85AB-739EC109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23493"/>
            <a:ext cx="10018713" cy="4567707"/>
          </a:xfrm>
        </p:spPr>
        <p:txBody>
          <a:bodyPr>
            <a:normAutofit/>
          </a:bodyPr>
          <a:lstStyle/>
          <a:p>
            <a:r>
              <a:rPr lang="pt-BR" sz="3600" dirty="0"/>
              <a:t>A </a:t>
            </a:r>
            <a:r>
              <a:rPr lang="pt-BR" sz="3600" b="1" dirty="0"/>
              <a:t>resposta</a:t>
            </a:r>
            <a:r>
              <a:rPr lang="pt-BR" sz="3600" dirty="0"/>
              <a:t> está no conjunto de ensinamentos que as diversas ciências não exatas trouxeram junto das ciências exatas. Um dos ensinamentos é que o ser humano tem como avanço o lado direito e o retrocesso o lado esquerdo.</a:t>
            </a:r>
            <a:endParaRPr lang="pt-BR" sz="44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652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D025-B045-43F8-A154-7FD9CC48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2848"/>
          </a:xfrm>
        </p:spPr>
        <p:txBody>
          <a:bodyPr>
            <a:normAutofit/>
          </a:bodyPr>
          <a:lstStyle/>
          <a:p>
            <a:r>
              <a:rPr lang="pt-BR" b="1" dirty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4CF6D-81D2-4A93-A099-3AC50962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59" y="1493949"/>
            <a:ext cx="9893164" cy="4297251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Antes dos estudos da IHC, para utilizar os sistemas, era preciso conhecer toda a complexidade dos computadores e do sistema computacional utilizado. </a:t>
            </a:r>
          </a:p>
          <a:p>
            <a:pPr algn="just"/>
            <a:r>
              <a:rPr lang="pt-BR" sz="3200" dirty="0"/>
              <a:t>Na década de 80, a IHC é lançada, visando a permitir que usuários leigos façam uso dos sistemas computacionais. </a:t>
            </a:r>
          </a:p>
          <a:p>
            <a:pPr algn="just"/>
            <a:r>
              <a:rPr lang="pt-BR" sz="3200" dirty="0"/>
              <a:t>Atualmente, os estudos de IHC já estão bem mais avançados.</a:t>
            </a:r>
          </a:p>
        </p:txBody>
      </p:sp>
    </p:spTree>
    <p:extLst>
      <p:ext uri="{BB962C8B-B14F-4D97-AF65-F5344CB8AC3E}">
        <p14:creationId xmlns:p14="http://schemas.microsoft.com/office/powerpoint/2010/main" val="406596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8FB5C-ECD5-4666-92B6-14960B55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7878630" cy="1052848"/>
          </a:xfrm>
        </p:spPr>
        <p:txBody>
          <a:bodyPr/>
          <a:lstStyle/>
          <a:p>
            <a:r>
              <a:rPr lang="pt-BR" b="1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08B1D-58FF-40CD-A8C1-0E0239BF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8649"/>
            <a:ext cx="10018713" cy="4052551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Em grupo, elabore, desenhe, rascunhe pelo menos três telas de sistema com os seguintes  processos definidos:</a:t>
            </a:r>
          </a:p>
          <a:p>
            <a:pPr lvl="1"/>
            <a:r>
              <a:rPr lang="pt-BR" sz="2800" dirty="0"/>
              <a:t>Usuário deve preencher informações de entrada;</a:t>
            </a:r>
          </a:p>
          <a:p>
            <a:pPr lvl="1"/>
            <a:r>
              <a:rPr lang="pt-BR" sz="2800" dirty="0"/>
              <a:t>Deve ser descrito os procedimentos que o computador deve executar;</a:t>
            </a:r>
          </a:p>
          <a:p>
            <a:pPr lvl="1"/>
            <a:r>
              <a:rPr lang="pt-BR" sz="2800" dirty="0"/>
              <a:t>As telas devem possuir a possibilidade de navegação entre elas;</a:t>
            </a:r>
          </a:p>
          <a:p>
            <a:pPr lvl="1"/>
            <a:r>
              <a:rPr lang="pt-BR" sz="2800" dirty="0"/>
              <a:t>Descreva situações de negócio que não podem ser exemplificadas com desenho.</a:t>
            </a:r>
          </a:p>
        </p:txBody>
      </p:sp>
    </p:spTree>
    <p:extLst>
      <p:ext uri="{BB962C8B-B14F-4D97-AF65-F5344CB8AC3E}">
        <p14:creationId xmlns:p14="http://schemas.microsoft.com/office/powerpoint/2010/main" val="274392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4452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851" y="1044526"/>
            <a:ext cx="10018713" cy="4877972"/>
          </a:xfrm>
        </p:spPr>
        <p:txBody>
          <a:bodyPr>
            <a:normAutofit/>
          </a:bodyPr>
          <a:lstStyle/>
          <a:p>
            <a:r>
              <a:rPr lang="pt-BR" sz="3200" dirty="0"/>
              <a:t>Experiência de uso</a:t>
            </a:r>
          </a:p>
          <a:p>
            <a:r>
              <a:rPr lang="pt-BR" sz="3200" dirty="0"/>
              <a:t>Dispositivos de entrada e saída</a:t>
            </a:r>
          </a:p>
          <a:p>
            <a:pPr lvl="1"/>
            <a:r>
              <a:rPr lang="pt-BR" sz="2800" dirty="0"/>
              <a:t>Responsáveis pela interação</a:t>
            </a:r>
          </a:p>
          <a:p>
            <a:r>
              <a:rPr lang="pt-BR" sz="3200" dirty="0"/>
              <a:t>Técnicas de interação e diálogo</a:t>
            </a:r>
          </a:p>
          <a:p>
            <a:r>
              <a:rPr lang="pt-BR" sz="3200" dirty="0"/>
              <a:t>Inteligência Artificial</a:t>
            </a:r>
          </a:p>
          <a:p>
            <a:r>
              <a:rPr lang="pt-BR" sz="3200" dirty="0"/>
              <a:t>Computação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18464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672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3913" y="1086729"/>
            <a:ext cx="9699505" cy="4455942"/>
          </a:xfrm>
        </p:spPr>
        <p:txBody>
          <a:bodyPr>
            <a:normAutofit/>
          </a:bodyPr>
          <a:lstStyle/>
          <a:p>
            <a:r>
              <a:rPr lang="pt-BR" sz="3600" dirty="0"/>
              <a:t>Qualidade do produto final</a:t>
            </a:r>
          </a:p>
          <a:p>
            <a:r>
              <a:rPr lang="pt-BR" sz="3600" dirty="0"/>
              <a:t>Técnicas de design em IHC.</a:t>
            </a:r>
          </a:p>
          <a:p>
            <a:r>
              <a:rPr lang="pt-BR" sz="3600" dirty="0"/>
              <a:t>Métodos, técnicas e ferramentas de interfaces com o usuário e avaliação em IHC.</a:t>
            </a:r>
          </a:p>
          <a:p>
            <a:r>
              <a:rPr lang="pt-BR" sz="3600" dirty="0"/>
              <a:t>Relatar sucesso e insucesso.</a:t>
            </a:r>
          </a:p>
        </p:txBody>
      </p:sp>
    </p:spTree>
    <p:extLst>
      <p:ext uri="{BB962C8B-B14F-4D97-AF65-F5344CB8AC3E}">
        <p14:creationId xmlns:p14="http://schemas.microsoft.com/office/powerpoint/2010/main" val="297065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47578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21079"/>
            <a:ext cx="10360688" cy="5337518"/>
          </a:xfrm>
        </p:spPr>
        <p:txBody>
          <a:bodyPr>
            <a:normAutofit/>
          </a:bodyPr>
          <a:lstStyle/>
          <a:p>
            <a:r>
              <a:rPr lang="pt-BR" sz="3200" dirty="0"/>
              <a:t>Área Multidisciplinar</a:t>
            </a:r>
          </a:p>
          <a:p>
            <a:pPr lvl="1"/>
            <a:r>
              <a:rPr lang="pt-BR" sz="2800" dirty="0"/>
              <a:t>Importante saber como são as pessoas que irão se socializar com os sistemas computacionais.</a:t>
            </a:r>
          </a:p>
          <a:p>
            <a:pPr lvl="2"/>
            <a:r>
              <a:rPr lang="pt-BR" sz="2600" dirty="0"/>
              <a:t>Com quais áreas?</a:t>
            </a:r>
          </a:p>
          <a:p>
            <a:pPr lvl="2"/>
            <a:r>
              <a:rPr lang="pt-BR" sz="2600" dirty="0"/>
              <a:t>Como são seus profissionais? </a:t>
            </a:r>
          </a:p>
          <a:p>
            <a:pPr lvl="2"/>
            <a:r>
              <a:rPr lang="pt-BR" sz="2600" dirty="0"/>
              <a:t>Como saber quais escolher? </a:t>
            </a:r>
          </a:p>
          <a:p>
            <a:pPr lvl="2"/>
            <a:r>
              <a:rPr lang="pt-BR" sz="2600" dirty="0"/>
              <a:t>Software educativo para crianças?</a:t>
            </a:r>
          </a:p>
        </p:txBody>
      </p:sp>
    </p:spTree>
    <p:extLst>
      <p:ext uri="{BB962C8B-B14F-4D97-AF65-F5344CB8AC3E}">
        <p14:creationId xmlns:p14="http://schemas.microsoft.com/office/powerpoint/2010/main" val="151401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Benefícios</a:t>
            </a:r>
          </a:p>
          <a:p>
            <a:pPr lvl="1"/>
            <a:r>
              <a:rPr lang="pt-BR" sz="3200" dirty="0"/>
              <a:t>Qual a razão de estudar IHC? </a:t>
            </a:r>
          </a:p>
          <a:p>
            <a:pPr lvl="1"/>
            <a:r>
              <a:rPr lang="pt-BR" sz="3200" dirty="0"/>
              <a:t>Por que cuidar da interação entre pessoas e sistemas computacionais? </a:t>
            </a:r>
          </a:p>
          <a:p>
            <a:pPr lvl="1"/>
            <a:r>
              <a:rPr lang="pt-BR" sz="3200" dirty="0"/>
              <a:t>Quais as vantagens? </a:t>
            </a:r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587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E74EC-947F-4532-B002-947DE139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22572"/>
          </a:xfrm>
        </p:spPr>
        <p:txBody>
          <a:bodyPr>
            <a:normAutofit/>
          </a:bodyPr>
          <a:lstStyle/>
          <a:p>
            <a:r>
              <a:rPr lang="pt-BR" sz="8000" dirty="0"/>
              <a:t>humano, computacional e interação</a:t>
            </a:r>
          </a:p>
        </p:txBody>
      </p:sp>
    </p:spTree>
    <p:extLst>
      <p:ext uri="{BB962C8B-B14F-4D97-AF65-F5344CB8AC3E}">
        <p14:creationId xmlns:p14="http://schemas.microsoft.com/office/powerpoint/2010/main" val="24082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0453C-602C-4B59-B977-232CA45B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Humano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61452-12E4-476B-BB23-5C2D7EF2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6225"/>
            <a:ext cx="10018713" cy="3794975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Neste segmento de estudo, a preocupação são as atividades humanas em relação ao sistema, portanto, os </a:t>
            </a:r>
            <a:r>
              <a:rPr lang="pt-BR" sz="2800" i="1" dirty="0"/>
              <a:t>inputs</a:t>
            </a:r>
            <a:r>
              <a:rPr lang="pt-BR" sz="2800" dirty="0"/>
              <a:t> e </a:t>
            </a:r>
            <a:r>
              <a:rPr lang="pt-BR" sz="2800" i="1" dirty="0"/>
              <a:t>outputs</a:t>
            </a:r>
            <a:r>
              <a:rPr lang="pt-BR" sz="2800" dirty="0"/>
              <a:t> ocasionados pela ação humana ao se relacionarem com o sistema computacional. </a:t>
            </a:r>
          </a:p>
          <a:p>
            <a:pPr algn="just"/>
            <a:r>
              <a:rPr lang="pt-BR" sz="2800" dirty="0"/>
              <a:t>As atividades humanas nesse ecossistema contemplam a entrada de informações no sistema e também o recebimento, por meio de monitores e impressoras, de informações e dados para interpretação e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35577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0873-DB17-463B-863F-F877D35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3152"/>
          </a:xfrm>
        </p:spPr>
        <p:txBody>
          <a:bodyPr/>
          <a:lstStyle/>
          <a:p>
            <a:r>
              <a:rPr lang="pt-BR" b="1" dirty="0"/>
              <a:t>Computacional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87217-B8B0-4AD5-A78F-3716E4CF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921"/>
            <a:ext cx="10018713" cy="4726547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Atividades por trás dos sistemas não são pertinentes ao usuário, portanto, uma interface rápida e amigável é um importante marco para a melhor entrega ao usuário final, entregando a ele o que é necessário e de forma que seja com maior fluidez e boas práticas da disposição dos elementos.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680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18FA-C239-4754-9991-E25B8154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30" y="183524"/>
            <a:ext cx="10018713" cy="1039969"/>
          </a:xfrm>
        </p:spPr>
        <p:txBody>
          <a:bodyPr/>
          <a:lstStyle/>
          <a:p>
            <a:r>
              <a:rPr lang="pt-BR" b="1" dirty="0"/>
              <a:t>Interação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BA38D-0C59-470D-8046-989F0361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5769"/>
            <a:ext cx="10018713" cy="406543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3600" dirty="0"/>
              <a:t>Com os estudos dos conceitos anteriores mais claros, a interação é a atividade de transpor de um conjunto para outro conjunto, portanto, a interação é o ambiente comum entre os dois conjuntos (humano e computacional).</a:t>
            </a:r>
          </a:p>
          <a:p>
            <a:pPr lvl="0" algn="just" fontAlgn="base"/>
            <a:r>
              <a:rPr lang="pt-BR" b="1" dirty="0"/>
              <a:t>Contato físico:</a:t>
            </a:r>
            <a:r>
              <a:rPr lang="pt-BR" dirty="0"/>
              <a:t> é aquele em que a informação ou ação é transmitida por meio de um dispositivo de </a:t>
            </a:r>
            <a:r>
              <a:rPr lang="pt-BR" i="1" dirty="0"/>
              <a:t>hardware</a:t>
            </a:r>
            <a:r>
              <a:rPr lang="pt-BR" dirty="0"/>
              <a:t> para o (ou do) sistema. Esses dispositivos podem ser inúmeros, tais como </a:t>
            </a:r>
            <a:r>
              <a:rPr lang="pt-BR" i="1" dirty="0"/>
              <a:t>mouse</a:t>
            </a:r>
            <a:r>
              <a:rPr lang="pt-BR" dirty="0"/>
              <a:t>, teclado, </a:t>
            </a:r>
            <a:r>
              <a:rPr lang="pt-BR" i="1" dirty="0"/>
              <a:t>scanners</a:t>
            </a:r>
            <a:r>
              <a:rPr lang="pt-BR" dirty="0"/>
              <a:t> de código de barra, </a:t>
            </a:r>
            <a:r>
              <a:rPr lang="pt-BR" i="1" dirty="0"/>
              <a:t>webcam</a:t>
            </a:r>
            <a:r>
              <a:rPr lang="pt-BR" dirty="0"/>
              <a:t>, mesa digitalizadora, etc.</a:t>
            </a:r>
          </a:p>
          <a:p>
            <a:pPr lvl="0" algn="just" fontAlgn="base"/>
            <a:r>
              <a:rPr lang="pt-BR" b="1" dirty="0"/>
              <a:t>Contato conceitual:</a:t>
            </a:r>
            <a:r>
              <a:rPr lang="pt-BR" dirty="0"/>
              <a:t> Barbosa e Silva (2010) dizem que o contato conceitual é feito perante a interpretação do usuário com aquilo que o próprio usuário manteve contato e interação com o sistema computacional, permitindo avaliação e conclusões das respostas.</a:t>
            </a:r>
          </a:p>
          <a:p>
            <a:pPr algn="just"/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71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64">
            <a:extLst>
              <a:ext uri="{FF2B5EF4-FFF2-40B4-BE49-F238E27FC236}">
                <a16:creationId xmlns:a16="http://schemas.microsoft.com/office/drawing/2014/main" id="{9AEC62F2-4886-446D-B8A8-A0342D16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4314"/>
            <a:ext cx="12393636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FAE4D52-4A30-48F7-965D-99ED3702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65" y="1742306"/>
            <a:ext cx="9583107" cy="33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8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A7546-DD1F-41CD-A120-A8FD6ED1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1" y="277838"/>
            <a:ext cx="10018713" cy="931984"/>
          </a:xfrm>
        </p:spPr>
        <p:txBody>
          <a:bodyPr/>
          <a:lstStyle/>
          <a:p>
            <a:r>
              <a:rPr lang="pt-BR" dirty="0"/>
              <a:t>Áreas relacionadas à IHC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943C5-33AB-419D-A2C3-70EECA7C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2363"/>
            <a:ext cx="10018713" cy="4468837"/>
          </a:xfrm>
        </p:spPr>
        <p:txBody>
          <a:bodyPr>
            <a:normAutofit fontScale="92500" lnSpcReduction="20000"/>
          </a:bodyPr>
          <a:lstStyle/>
          <a:p>
            <a:pPr lvl="0" fontAlgn="base"/>
            <a:r>
              <a:rPr lang="pt-BR" sz="2800" dirty="0"/>
              <a:t>Sociologia;</a:t>
            </a:r>
          </a:p>
          <a:p>
            <a:pPr lvl="0" fontAlgn="base"/>
            <a:r>
              <a:rPr lang="pt-BR" sz="2800" dirty="0"/>
              <a:t>Antropologia;</a:t>
            </a:r>
          </a:p>
          <a:p>
            <a:pPr lvl="0" fontAlgn="base"/>
            <a:r>
              <a:rPr lang="pt-BR" sz="2800" dirty="0"/>
              <a:t>Sistemas de informação;</a:t>
            </a:r>
          </a:p>
          <a:p>
            <a:pPr lvl="0" fontAlgn="base"/>
            <a:r>
              <a:rPr lang="pt-BR" sz="2800" dirty="0"/>
              <a:t>Ciência da computação;</a:t>
            </a:r>
          </a:p>
          <a:p>
            <a:pPr lvl="0" fontAlgn="base"/>
            <a:r>
              <a:rPr lang="pt-BR" sz="2800" i="1" dirty="0"/>
              <a:t>Design</a:t>
            </a:r>
            <a:r>
              <a:rPr lang="pt-BR" sz="2800" dirty="0"/>
              <a:t> gráfico; </a:t>
            </a:r>
          </a:p>
          <a:p>
            <a:pPr lvl="0" fontAlgn="base"/>
            <a:r>
              <a:rPr lang="pt-BR" sz="2800" dirty="0"/>
              <a:t>Ergonomia.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600" dirty="0"/>
              <a:t>O trabalho em conjunto dessas ciências é o que permite a melhor interação e satisfação do usuário ao manusear um sistema, seja este com a finalidade de trabalho, </a:t>
            </a:r>
            <a:r>
              <a:rPr lang="pt-BR" sz="2600" i="1" dirty="0"/>
              <a:t>hobby </a:t>
            </a:r>
            <a:r>
              <a:rPr lang="pt-BR" sz="2600" dirty="0"/>
              <a:t>ou mesmo de passatempo, como o caso de jogos.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7640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831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Arial</vt:lpstr>
      <vt:lpstr>Corbel</vt:lpstr>
      <vt:lpstr>Paralaxe</vt:lpstr>
      <vt:lpstr>Interação Humano-Computador (IHC)</vt:lpstr>
      <vt:lpstr>Introdução</vt:lpstr>
      <vt:lpstr>humano, computacional e interação</vt:lpstr>
      <vt:lpstr>Humano</vt:lpstr>
      <vt:lpstr>Computacional</vt:lpstr>
      <vt:lpstr>Interação</vt:lpstr>
      <vt:lpstr>Apresentação do PowerPoint</vt:lpstr>
      <vt:lpstr>Apresentação do PowerPoint</vt:lpstr>
      <vt:lpstr>Áreas relacionadas à IHC</vt:lpstr>
      <vt:lpstr>Itens de uso cotidiano</vt:lpstr>
      <vt:lpstr>Introdução</vt:lpstr>
      <vt:lpstr>Desafio</vt:lpstr>
      <vt:lpstr>Apresentação do PowerPoint</vt:lpstr>
      <vt:lpstr>Desafio</vt:lpstr>
      <vt:lpstr>Introdução</vt:lpstr>
      <vt:lpstr>Introdução</vt:lpstr>
      <vt:lpstr>Apresentação do PowerPoint</vt:lpstr>
      <vt:lpstr>Apresentação do PowerPoint</vt:lpstr>
      <vt:lpstr>Apresentação do PowerPoint</vt:lpstr>
      <vt:lpstr>Desafio</vt:lpstr>
      <vt:lpstr>Introdução</vt:lpstr>
      <vt:lpstr>Introdução</vt:lpstr>
      <vt:lpstr>Introdução</vt:lpstr>
      <vt:lpstr>Introdução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Humano-Computador (IHC)</dc:title>
  <dc:creator>Rafael Garcia Leonel Miani</dc:creator>
  <cp:lastModifiedBy>Jeferson Bussula Pinheiro</cp:lastModifiedBy>
  <cp:revision>94</cp:revision>
  <dcterms:created xsi:type="dcterms:W3CDTF">2014-07-28T16:54:37Z</dcterms:created>
  <dcterms:modified xsi:type="dcterms:W3CDTF">2019-02-28T22:55:10Z</dcterms:modified>
</cp:coreProperties>
</file>