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48"/>
  </p:notesMasterIdLst>
  <p:sldIdLst>
    <p:sldId id="256" r:id="rId19"/>
    <p:sldId id="324" r:id="rId20"/>
    <p:sldId id="352" r:id="rId21"/>
    <p:sldId id="323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27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4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1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2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45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5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66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01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61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647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9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413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02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79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4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357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43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842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976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914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8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572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5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01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07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15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7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2288-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="" xmlns:a16="http://schemas.microsoft.com/office/drawing/2014/main" id="{4F57DB1C-6494-4CC4-A5E8-931957565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="" xmlns:a16="http://schemas.microsoft.com/office/drawing/2014/main" id="{FFFB778B-5206-4BB0-A468-327E713676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6C0471D-BE03-4D81-BDB5-D510BC0D8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2721A85-1EA4-4D87-97AB-0BB4AB78F9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5E836EB-03CD-4BA5-A751-21D2ACC2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A27691EB-14CF-4237-B5EB-C94B92677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</a:t>
            </a:r>
            <a:r>
              <a:rPr lang="pt-BR" sz="6000" dirty="0" smtClean="0">
                <a:solidFill>
                  <a:schemeClr val="tx1"/>
                </a:solidFill>
              </a:rPr>
              <a:t>de Sistemas </a:t>
            </a:r>
            <a:r>
              <a:rPr lang="pt-BR" sz="6000" dirty="0">
                <a:solidFill>
                  <a:schemeClr val="tx1"/>
                </a:solidFill>
              </a:rPr>
              <a:t>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u="sng" dirty="0"/>
              <a:t>Tempo de Processador / Tempo de UCP</a:t>
            </a:r>
          </a:p>
          <a:p>
            <a:endParaRPr lang="pt-BR" sz="2600" b="1" dirty="0"/>
          </a:p>
          <a:p>
            <a:r>
              <a:rPr lang="pt-BR" sz="2600" b="1" dirty="0"/>
              <a:t>Tempo de processador ou tempo de UCP é o tempo que um processo leva no estado de execução durante seu processamento.</a:t>
            </a:r>
          </a:p>
          <a:p>
            <a:endParaRPr lang="pt-BR" sz="2600" b="1" dirty="0"/>
          </a:p>
          <a:p>
            <a:r>
              <a:rPr lang="pt-BR" sz="2600" b="1" dirty="0"/>
              <a:t>As políticas de escalonamento não influenciam o tempo de processador de um processo, sendo este tempo função apenas do código da aplicação e da entrada de dados.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Critérios de Escalonamento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u="sng" dirty="0"/>
              <a:t>Tempo de Espera</a:t>
            </a:r>
          </a:p>
          <a:p>
            <a:endParaRPr lang="pt-BR" sz="2600" b="1" dirty="0"/>
          </a:p>
          <a:p>
            <a:r>
              <a:rPr lang="pt-BR" sz="2600" b="1" dirty="0"/>
              <a:t>Tempo de espera é o tempo total que um processo permanece na fila de pronto durante seu processamento, aguardando para ser executado.</a:t>
            </a:r>
          </a:p>
          <a:p>
            <a:endParaRPr lang="pt-BR" sz="2600" b="1" dirty="0"/>
          </a:p>
          <a:p>
            <a:r>
              <a:rPr lang="pt-BR" sz="2600" b="1" dirty="0"/>
              <a:t>A redução do tempo de espera dos processos é desejada pela maioria das políticas de escalonamento.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Critérios de Escalonamento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u="sng" dirty="0"/>
              <a:t>Tempo de Turnaround</a:t>
            </a:r>
          </a:p>
          <a:p>
            <a:endParaRPr lang="pt-BR" sz="2600" b="1" dirty="0"/>
          </a:p>
          <a:p>
            <a:r>
              <a:rPr lang="pt-BR" sz="2600" b="1" dirty="0"/>
              <a:t>Tempo de turnaround é o tempo que um processo leva desde a sua criação até seu término!</a:t>
            </a:r>
          </a:p>
          <a:p>
            <a:endParaRPr lang="pt-BR" sz="2600" b="1" dirty="0"/>
          </a:p>
          <a:p>
            <a:r>
              <a:rPr lang="pt-BR" sz="2600" b="1" dirty="0"/>
              <a:t>Leva em consideração:</a:t>
            </a:r>
          </a:p>
          <a:p>
            <a:pPr lvl="1"/>
            <a:r>
              <a:rPr lang="pt-BR" sz="2400" b="1" dirty="0" smtClean="0"/>
              <a:t>Tempo </a:t>
            </a:r>
            <a:r>
              <a:rPr lang="pt-BR" sz="2400" b="1" dirty="0"/>
              <a:t>gasto na espera para alocação de memória</a:t>
            </a:r>
          </a:p>
          <a:p>
            <a:pPr lvl="1"/>
            <a:r>
              <a:rPr lang="pt-BR" sz="2400" b="1" dirty="0" smtClean="0"/>
              <a:t>Espera </a:t>
            </a:r>
            <a:r>
              <a:rPr lang="pt-BR" sz="2400" b="1" dirty="0"/>
              <a:t>na fila de pronto (tempo de espera)</a:t>
            </a:r>
          </a:p>
          <a:p>
            <a:pPr lvl="1"/>
            <a:r>
              <a:rPr lang="pt-BR" sz="2400" b="1" dirty="0" smtClean="0"/>
              <a:t>Processamento </a:t>
            </a:r>
            <a:r>
              <a:rPr lang="pt-BR" sz="2400" b="1" dirty="0"/>
              <a:t>na UCP (tempo de processador)</a:t>
            </a:r>
          </a:p>
          <a:p>
            <a:pPr lvl="1"/>
            <a:r>
              <a:rPr lang="pt-BR" sz="2400" b="1" dirty="0" smtClean="0"/>
              <a:t>Processamento </a:t>
            </a:r>
            <a:r>
              <a:rPr lang="pt-BR" sz="2400" b="1" dirty="0"/>
              <a:t>fila de espera, como nas operações de E/S</a:t>
            </a:r>
          </a:p>
          <a:p>
            <a:endParaRPr lang="pt-BR" sz="2600" b="1" dirty="0"/>
          </a:p>
          <a:p>
            <a:r>
              <a:rPr lang="pt-BR" sz="2600" b="1" dirty="0"/>
              <a:t>As políticas de escalonamento buscam minimizar o tempo de turnaround!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Critérios de Escalonamento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u="sng" dirty="0"/>
              <a:t>Tempo de Resposta</a:t>
            </a:r>
          </a:p>
          <a:p>
            <a:endParaRPr lang="pt-BR" sz="2600" b="1" dirty="0"/>
          </a:p>
          <a:p>
            <a:r>
              <a:rPr lang="pt-BR" sz="2600" b="1" dirty="0"/>
              <a:t>Tempo de resposta é o tempo decorrido entre uma requisição ao sistema ou à aplicação e o instante em que a resposta é exibida.</a:t>
            </a:r>
          </a:p>
          <a:p>
            <a:pPr lvl="1"/>
            <a:r>
              <a:rPr lang="pt-BR" sz="2400" b="1" dirty="0" smtClean="0"/>
              <a:t>Ex</a:t>
            </a:r>
            <a:r>
              <a:rPr lang="pt-BR" sz="2400" b="1" dirty="0"/>
              <a:t>.: Tempo decorrido entre a última tecla digitada pelo usuário e o início da exibição do resultado no monitor.</a:t>
            </a:r>
          </a:p>
          <a:p>
            <a:endParaRPr lang="pt-BR" sz="2600" b="1" dirty="0"/>
          </a:p>
          <a:p>
            <a:r>
              <a:rPr lang="pt-BR" sz="2600" b="1" dirty="0"/>
              <a:t>Em geral, o tempo de resposta não é limitado pela capacidade de processamento do sistema computacional, mas pela velocidade dos dispositivos de E/S. </a:t>
            </a:r>
            <a:endParaRPr lang="pt-BR" sz="2600" b="1" dirty="0" smtClean="0"/>
          </a:p>
          <a:p>
            <a:endParaRPr lang="pt-BR" sz="2600" b="1" dirty="0"/>
          </a:p>
          <a:p>
            <a:r>
              <a:rPr lang="pt-BR" sz="2600" b="1" dirty="0"/>
              <a:t>Em sistemas interativos, como aplicações on-line ou acesso à Web, os tempos de resposta devem ser da ordem de poucos segundos.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Critérios de Escalonamento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dirty="0"/>
              <a:t>Observações:</a:t>
            </a:r>
          </a:p>
          <a:p>
            <a:r>
              <a:rPr lang="pt-BR" sz="2600" b="1" dirty="0"/>
              <a:t>Qualquer política de escalonamento busca otimizar a utilização do processador e o </a:t>
            </a:r>
            <a:r>
              <a:rPr lang="pt-BR" sz="2600" b="1" dirty="0" err="1"/>
              <a:t>throughput</a:t>
            </a:r>
            <a:r>
              <a:rPr lang="pt-BR" sz="2600" b="1" dirty="0"/>
              <a:t>, enquanto tenta diminuir os tempos de turnaround, espera e resposta</a:t>
            </a:r>
            <a:r>
              <a:rPr lang="pt-BR" sz="2600" b="1" dirty="0" smtClean="0"/>
              <a:t>.</a:t>
            </a:r>
          </a:p>
          <a:p>
            <a:endParaRPr lang="pt-BR" sz="2600" b="1" dirty="0"/>
          </a:p>
          <a:p>
            <a:r>
              <a:rPr lang="pt-BR" sz="2600" b="1" dirty="0"/>
              <a:t>As funções que uma política de escalonamento deve possuir são muitas vezes conflitantes</a:t>
            </a:r>
            <a:r>
              <a:rPr lang="pt-BR" sz="2600" b="1" dirty="0" smtClean="0"/>
              <a:t>.</a:t>
            </a:r>
          </a:p>
          <a:p>
            <a:endParaRPr lang="pt-BR" sz="2600" b="1" dirty="0"/>
          </a:p>
          <a:p>
            <a:r>
              <a:rPr lang="pt-BR" sz="2600" b="1" dirty="0"/>
              <a:t>Dependendo do tipo de sistema operacional, um critério pode ter maior </a:t>
            </a:r>
            <a:r>
              <a:rPr lang="pt-BR" sz="2600" b="1" dirty="0" smtClean="0"/>
              <a:t>importância </a:t>
            </a:r>
            <a:r>
              <a:rPr lang="pt-BR" sz="2600" b="1" dirty="0"/>
              <a:t>do que outros, como nos sistemas interativos, onde o tempo de resposta tem grande </a:t>
            </a:r>
            <a:r>
              <a:rPr lang="pt-BR" sz="2600" b="1" dirty="0" smtClean="0"/>
              <a:t>relevância</a:t>
            </a:r>
            <a:r>
              <a:rPr lang="pt-BR" sz="2600" b="1" dirty="0"/>
              <a:t>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Critérios de Escalonamento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Para entendimento</a:t>
            </a:r>
            <a:r>
              <a:rPr lang="pt-BR" sz="2600" b="1" dirty="0" smtClean="0"/>
              <a:t>...</a:t>
            </a:r>
          </a:p>
          <a:p>
            <a:endParaRPr lang="pt-BR" sz="2600" b="1" dirty="0"/>
          </a:p>
          <a:p>
            <a:r>
              <a:rPr lang="pt-BR" sz="2600" b="1" dirty="0"/>
              <a:t>Preempção</a:t>
            </a:r>
          </a:p>
          <a:p>
            <a:pPr lvl="1"/>
            <a:r>
              <a:rPr lang="pt-BR" sz="2400" b="1" dirty="0" smtClean="0"/>
              <a:t>Classificação </a:t>
            </a:r>
            <a:r>
              <a:rPr lang="pt-BR" sz="2400" b="1" dirty="0"/>
              <a:t>das políticas de escalonamento segundo a possibilidade de o sistema operacional interromper um processo em execução e substituí-lo por um outro.</a:t>
            </a:r>
          </a:p>
          <a:p>
            <a:pPr lvl="1"/>
            <a:r>
              <a:rPr lang="pt-BR" sz="2400" b="1" dirty="0" smtClean="0"/>
              <a:t>Sistemas </a:t>
            </a:r>
            <a:r>
              <a:rPr lang="pt-BR" sz="2400" b="1" dirty="0"/>
              <a:t>operacionais que implementam escalonamento com preempção são mais complexos, contudo possibilitam políticas de escalonamento mais flexíveis.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Escalonamentos Não </a:t>
            </a:r>
            <a:r>
              <a:rPr lang="pt-BR" b="1" dirty="0" err="1">
                <a:solidFill>
                  <a:schemeClr val="tx1"/>
                </a:solidFill>
              </a:rPr>
              <a:t>Preemptivos</a:t>
            </a:r>
            <a:r>
              <a:rPr lang="pt-BR" b="1" dirty="0">
                <a:solidFill>
                  <a:schemeClr val="tx1"/>
                </a:solidFill>
              </a:rPr>
              <a:t> e </a:t>
            </a:r>
            <a:r>
              <a:rPr lang="pt-BR" b="1" dirty="0" err="1">
                <a:solidFill>
                  <a:schemeClr val="tx1"/>
                </a:solidFill>
              </a:rPr>
              <a:t>Preemptivos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6792"/>
            <a:ext cx="9174589" cy="4848807"/>
          </a:xfrm>
        </p:spPr>
        <p:txBody>
          <a:bodyPr>
            <a:normAutofit fontScale="55000" lnSpcReduction="20000"/>
          </a:bodyPr>
          <a:lstStyle/>
          <a:p>
            <a:r>
              <a:rPr lang="pt-BR" sz="2600" b="1" dirty="0"/>
              <a:t>Escalonamento não </a:t>
            </a:r>
            <a:r>
              <a:rPr lang="pt-BR" sz="2600" b="1" dirty="0" err="1"/>
              <a:t>preemptivo</a:t>
            </a:r>
            <a:endParaRPr lang="pt-BR" sz="2600" b="1" dirty="0"/>
          </a:p>
          <a:p>
            <a:pPr lvl="1"/>
            <a:r>
              <a:rPr lang="pt-BR" sz="2400" b="1" dirty="0" smtClean="0"/>
              <a:t>Primeiro </a:t>
            </a:r>
            <a:r>
              <a:rPr lang="pt-BR" sz="2400" b="1" dirty="0"/>
              <a:t>tipo de escalonamento implementado nos </a:t>
            </a:r>
            <a:r>
              <a:rPr lang="pt-BR" sz="2400" b="1" dirty="0" smtClean="0"/>
              <a:t>sistemas </a:t>
            </a:r>
            <a:r>
              <a:rPr lang="pt-BR" sz="2400" b="1" dirty="0" err="1"/>
              <a:t>multiprogramáveis</a:t>
            </a:r>
            <a:r>
              <a:rPr lang="pt-BR" sz="2400" b="1" dirty="0"/>
              <a:t>, onde predominava tipicamente o processamento batch.</a:t>
            </a:r>
          </a:p>
          <a:p>
            <a:pPr lvl="1"/>
            <a:r>
              <a:rPr lang="pt-BR" sz="2400" b="1" dirty="0" smtClean="0"/>
              <a:t>Nesse </a:t>
            </a:r>
            <a:r>
              <a:rPr lang="pt-BR" sz="2400" b="1" dirty="0"/>
              <a:t>tipo de escalonamento, quando um processo está em execução nenhum evento externo pode ocasionar a perda do uso do processador.</a:t>
            </a:r>
          </a:p>
          <a:p>
            <a:pPr lvl="1"/>
            <a:r>
              <a:rPr lang="pt-BR" sz="2400" b="1" dirty="0" smtClean="0"/>
              <a:t>O </a:t>
            </a:r>
            <a:r>
              <a:rPr lang="pt-BR" sz="2400" b="1" dirty="0"/>
              <a:t>processo somente sai do estado de execução caso termine seu processamento ou execute instruções do próprio código que ocasionem uma mudança para o estado de espera.</a:t>
            </a:r>
          </a:p>
          <a:p>
            <a:endParaRPr lang="pt-BR" sz="2600" b="1" dirty="0"/>
          </a:p>
          <a:p>
            <a:r>
              <a:rPr lang="pt-BR" sz="2600" b="1" dirty="0"/>
              <a:t>Escalonamento </a:t>
            </a:r>
            <a:r>
              <a:rPr lang="pt-BR" sz="2600" b="1" dirty="0" err="1"/>
              <a:t>preemptivo</a:t>
            </a:r>
            <a:endParaRPr lang="pt-BR" sz="2600" b="1" dirty="0"/>
          </a:p>
          <a:p>
            <a:pPr lvl="1"/>
            <a:r>
              <a:rPr lang="pt-BR" sz="2400" b="1" dirty="0" smtClean="0"/>
              <a:t>O </a:t>
            </a:r>
            <a:r>
              <a:rPr lang="pt-BR" sz="2400" b="1" dirty="0"/>
              <a:t>sistema operacional pode interromper um processo em execução e passá-lo para o estado de pronto, com o objetivo de alocar outro processo na UCP.</a:t>
            </a:r>
          </a:p>
          <a:p>
            <a:pPr lvl="1"/>
            <a:r>
              <a:rPr lang="pt-BR" sz="2400" b="1" dirty="0" smtClean="0"/>
              <a:t>Com </a:t>
            </a:r>
            <a:r>
              <a:rPr lang="pt-BR" sz="2400" b="1" dirty="0"/>
              <a:t>o uso da preempção, é possível ao sistema priorizar a execução de processos, como no caso de aplicações de tempo real, em que o fator tempo é crítico.</a:t>
            </a:r>
          </a:p>
          <a:p>
            <a:pPr lvl="1"/>
            <a:r>
              <a:rPr lang="pt-BR" sz="2400" b="1" dirty="0" smtClean="0"/>
              <a:t>Outro </a:t>
            </a:r>
            <a:r>
              <a:rPr lang="pt-BR" sz="2400" b="1" dirty="0"/>
              <a:t>benefício é a possibilidade de implementar políticas de escalonamento que compartilhem o processador de uma maneira mais uniforme, distribuindo de forma balanceada o uso da UCP entre os processos.</a:t>
            </a:r>
          </a:p>
          <a:p>
            <a:endParaRPr lang="pt-BR" sz="2600" b="1" dirty="0"/>
          </a:p>
          <a:p>
            <a:r>
              <a:rPr lang="pt-BR" sz="2600" b="1" dirty="0"/>
              <a:t>Atualmente, a maioria dos sistemas operacionais implementa políticas de escalonamento </a:t>
            </a:r>
            <a:r>
              <a:rPr lang="pt-BR" sz="2600" b="1" dirty="0" err="1"/>
              <a:t>preemptivas</a:t>
            </a:r>
            <a:r>
              <a:rPr lang="pt-BR" sz="2600" b="1" dirty="0"/>
              <a:t>!</a:t>
            </a:r>
          </a:p>
          <a:p>
            <a:pPr lvl="1"/>
            <a:r>
              <a:rPr lang="pt-BR" sz="2400" b="1" dirty="0" smtClean="0"/>
              <a:t>Possibilitam </a:t>
            </a:r>
            <a:r>
              <a:rPr lang="pt-BR" sz="2400" b="1" dirty="0"/>
              <a:t>a implementação dos diversos critérios de escalonamento apresentados, apesar de tornarem os sistemas mais complexos.</a:t>
            </a:r>
            <a:endParaRPr lang="pt-BR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Escalonamentos Não </a:t>
            </a:r>
            <a:r>
              <a:rPr lang="pt-BR" b="1" dirty="0" err="1">
                <a:solidFill>
                  <a:schemeClr val="tx1"/>
                </a:solidFill>
              </a:rPr>
              <a:t>Preemptivos</a:t>
            </a:r>
            <a:r>
              <a:rPr lang="pt-BR" b="1" dirty="0">
                <a:solidFill>
                  <a:schemeClr val="tx1"/>
                </a:solidFill>
              </a:rPr>
              <a:t> e </a:t>
            </a:r>
            <a:r>
              <a:rPr lang="pt-BR" b="1" dirty="0" err="1">
                <a:solidFill>
                  <a:schemeClr val="tx1"/>
                </a:solidFill>
              </a:rPr>
              <a:t>Preemptivos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Também conhecido como </a:t>
            </a:r>
            <a:r>
              <a:rPr lang="pt-BR" sz="2600" b="1" dirty="0" err="1"/>
              <a:t>first</a:t>
            </a:r>
            <a:r>
              <a:rPr lang="pt-BR" sz="2600" b="1" dirty="0"/>
              <a:t>-come-</a:t>
            </a:r>
            <a:r>
              <a:rPr lang="pt-BR" sz="2600" b="1" dirty="0" err="1"/>
              <a:t>first</a:t>
            </a:r>
            <a:r>
              <a:rPr lang="pt-BR" sz="2600" b="1" dirty="0"/>
              <a:t>-</a:t>
            </a:r>
            <a:r>
              <a:rPr lang="pt-BR" sz="2600" b="1" dirty="0" err="1"/>
              <a:t>served</a:t>
            </a:r>
            <a:r>
              <a:rPr lang="pt-BR" sz="2600" b="1" dirty="0"/>
              <a:t> (FCFS </a:t>
            </a:r>
            <a:r>
              <a:rPr lang="pt-BR" sz="2600" b="1" dirty="0" err="1"/>
              <a:t>scheduling</a:t>
            </a:r>
            <a:r>
              <a:rPr lang="pt-BR" sz="2600" b="1" dirty="0"/>
              <a:t>)!</a:t>
            </a:r>
          </a:p>
          <a:p>
            <a:endParaRPr lang="pt-BR" sz="2600" b="1" dirty="0"/>
          </a:p>
          <a:p>
            <a:r>
              <a:rPr lang="pt-BR" sz="2600" b="1" dirty="0"/>
              <a:t>O processo que chegar primeiro ao estado de pronto é o selecionado para execução!</a:t>
            </a:r>
          </a:p>
          <a:p>
            <a:endParaRPr lang="pt-BR" sz="2600" b="1" dirty="0"/>
          </a:p>
          <a:p>
            <a:r>
              <a:rPr lang="pt-BR" sz="2600" b="1" dirty="0"/>
              <a:t>Este algoritmo é bastante simples, sendo necessária apenas uma fila, onde os processos que passam para o estado de pronto entram no seu final e são escalonados quando chegam ao seu início.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</a:t>
            </a:r>
            <a:r>
              <a:rPr lang="pt-BR" b="1" dirty="0" err="1">
                <a:solidFill>
                  <a:schemeClr val="tx1"/>
                </a:solidFill>
              </a:rPr>
              <a:t>First</a:t>
            </a:r>
            <a:r>
              <a:rPr lang="pt-BR" b="1" dirty="0">
                <a:solidFill>
                  <a:schemeClr val="tx1"/>
                </a:solidFill>
              </a:rPr>
              <a:t>-In-</a:t>
            </a:r>
            <a:r>
              <a:rPr lang="pt-BR" b="1" dirty="0" err="1">
                <a:solidFill>
                  <a:schemeClr val="tx1"/>
                </a:solidFill>
              </a:rPr>
              <a:t>First</a:t>
            </a:r>
            <a:r>
              <a:rPr lang="pt-BR" b="1" dirty="0">
                <a:solidFill>
                  <a:schemeClr val="tx1"/>
                </a:solidFill>
              </a:rPr>
              <a:t>-Out (FIFO)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/>
              <a:t>Também conhecido como </a:t>
            </a:r>
            <a:r>
              <a:rPr lang="pt-BR" sz="2600" b="1" dirty="0" err="1"/>
              <a:t>shortest-process-next</a:t>
            </a:r>
            <a:r>
              <a:rPr lang="pt-BR" sz="2600" b="1" dirty="0"/>
              <a:t> (SPN </a:t>
            </a:r>
            <a:r>
              <a:rPr lang="pt-BR" sz="2600" b="1" dirty="0" err="1"/>
              <a:t>scheduling</a:t>
            </a:r>
            <a:r>
              <a:rPr lang="pt-BR" sz="2600" b="1" dirty="0"/>
              <a:t>)!</a:t>
            </a:r>
          </a:p>
          <a:p>
            <a:endParaRPr lang="pt-BR" sz="2600" b="1" dirty="0"/>
          </a:p>
          <a:p>
            <a:r>
              <a:rPr lang="pt-BR" sz="2600" b="1" dirty="0"/>
              <a:t>O algoritmo de escalonamento seleciona o processo que tiver o menor tempo de processador ainda por executar.</a:t>
            </a:r>
          </a:p>
          <a:p>
            <a:endParaRPr lang="pt-BR" sz="2600" b="1" dirty="0"/>
          </a:p>
          <a:p>
            <a:r>
              <a:rPr lang="pt-BR" sz="2600" b="1" dirty="0"/>
              <a:t>Dessa forma, o processo em estado de pronto que necessitar de menos tempo de UCP para terminar seu processamento é selecionado para execução.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</a:t>
            </a:r>
            <a:r>
              <a:rPr lang="pt-BR" b="1" dirty="0" err="1">
                <a:solidFill>
                  <a:schemeClr val="tx1"/>
                </a:solidFill>
              </a:rPr>
              <a:t>Shortest-Job-First</a:t>
            </a:r>
            <a:r>
              <a:rPr lang="pt-BR" b="1" dirty="0">
                <a:solidFill>
                  <a:schemeClr val="tx1"/>
                </a:solidFill>
              </a:rPr>
              <a:t> (SJF)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62500" lnSpcReduction="20000"/>
          </a:bodyPr>
          <a:lstStyle/>
          <a:p>
            <a:r>
              <a:rPr lang="pt-BR" sz="2600" b="1" dirty="0"/>
              <a:t>É uma implementação que busca aumentar o grau de multiprogramação em políticas de escalonamentos que não possuam mecanismos de preempção.</a:t>
            </a:r>
          </a:p>
          <a:p>
            <a:endParaRPr lang="pt-BR" sz="2600" b="1" dirty="0"/>
          </a:p>
          <a:p>
            <a:r>
              <a:rPr lang="pt-BR" sz="2600" b="1" dirty="0"/>
              <a:t>Neste caso, um processo em execução pode voluntariamente liberar o processador, retornando à fila de pronto e possibilitando que um novo processo seja escalonado, permitindo assim uma melhor distribuição no uso do processador.</a:t>
            </a:r>
          </a:p>
          <a:p>
            <a:endParaRPr lang="pt-BR" sz="2600" b="1" dirty="0"/>
          </a:p>
          <a:p>
            <a:r>
              <a:rPr lang="pt-BR" sz="2600" b="1" dirty="0"/>
              <a:t>Principal característica:</a:t>
            </a:r>
          </a:p>
          <a:p>
            <a:pPr lvl="1"/>
            <a:r>
              <a:rPr lang="pt-BR" sz="2400" b="1" dirty="0" smtClean="0"/>
              <a:t>A </a:t>
            </a:r>
            <a:r>
              <a:rPr lang="pt-BR" sz="2400" b="1" dirty="0"/>
              <a:t>liberação do processador ser uma tarefa realizada exclusivamente pelo processo em execução, que de uma maneira cooperativa libera a UCP para um outro processo.</a:t>
            </a:r>
          </a:p>
          <a:p>
            <a:pPr lvl="1"/>
            <a:r>
              <a:rPr lang="pt-BR" sz="2400" b="1" dirty="0" smtClean="0"/>
              <a:t>Neste </a:t>
            </a:r>
            <a:r>
              <a:rPr lang="pt-BR" sz="2400" b="1" dirty="0"/>
              <a:t>mecanismo, o processo em execução verifica periodicamente uma fila de mensagens para determinar se existem outros processos na fila de pronto.</a:t>
            </a:r>
          </a:p>
          <a:p>
            <a:endParaRPr lang="pt-BR" sz="2600" b="1" dirty="0"/>
          </a:p>
          <a:p>
            <a:r>
              <a:rPr lang="pt-BR" sz="2600" b="1" dirty="0"/>
              <a:t>Exemplo de SO com escalonamento cooperativo...</a:t>
            </a:r>
          </a:p>
          <a:p>
            <a:pPr lvl="1"/>
            <a:r>
              <a:rPr lang="pt-BR" sz="2400" b="1" dirty="0" smtClean="0"/>
              <a:t>Primeiros </a:t>
            </a:r>
            <a:r>
              <a:rPr lang="pt-BR" sz="2400" b="1" dirty="0"/>
              <a:t>sistemas operacionais da família Microsoft Windows, sendo conhecido como multitarefa cooperativa.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Cooperativo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9562" y="288627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do Processador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62500" lnSpcReduction="20000"/>
          </a:bodyPr>
          <a:lstStyle/>
          <a:p>
            <a:r>
              <a:rPr lang="pt-BR" sz="2600" b="1" dirty="0"/>
              <a:t>Também conhecido como "round </a:t>
            </a:r>
            <a:r>
              <a:rPr lang="pt-BR" sz="2600" b="1" dirty="0" err="1"/>
              <a:t>robin</a:t>
            </a:r>
            <a:r>
              <a:rPr lang="pt-BR" sz="2600" b="1" dirty="0"/>
              <a:t> </a:t>
            </a:r>
            <a:r>
              <a:rPr lang="pt-BR" sz="2600" b="1" dirty="0" err="1"/>
              <a:t>scheduling</a:t>
            </a:r>
            <a:r>
              <a:rPr lang="pt-BR" sz="2600" b="1" dirty="0"/>
              <a:t>"!</a:t>
            </a:r>
          </a:p>
          <a:p>
            <a:endParaRPr lang="pt-BR" sz="2600" b="1" dirty="0"/>
          </a:p>
          <a:p>
            <a:r>
              <a:rPr lang="pt-BR" sz="2600" b="1" dirty="0"/>
              <a:t>É um escalonamento do tipo </a:t>
            </a:r>
            <a:r>
              <a:rPr lang="pt-BR" sz="2600" b="1" dirty="0" err="1"/>
              <a:t>preemptivo</a:t>
            </a:r>
            <a:r>
              <a:rPr lang="pt-BR" sz="2600" b="1" dirty="0"/>
              <a:t>, projetado especialmente para sistemas de tempo compartilhado.</a:t>
            </a:r>
          </a:p>
          <a:p>
            <a:endParaRPr lang="pt-BR" sz="2600" b="1" dirty="0"/>
          </a:p>
          <a:p>
            <a:r>
              <a:rPr lang="pt-BR" sz="2600" b="1" dirty="0"/>
              <a:t>Esse algoritmo é bastante semelhante ao FIFO.</a:t>
            </a:r>
          </a:p>
          <a:p>
            <a:pPr lvl="1"/>
            <a:r>
              <a:rPr lang="pt-BR" sz="2400" b="1" dirty="0" smtClean="0"/>
              <a:t>...</a:t>
            </a:r>
            <a:r>
              <a:rPr lang="pt-BR" sz="2400" b="1" dirty="0"/>
              <a:t>porém quando um processo passa para o estado de execução existe um tempo-limite para o uso contínuo do processador denominado fatia de tempo (time-</a:t>
            </a:r>
            <a:r>
              <a:rPr lang="pt-BR" sz="2400" b="1" dirty="0" err="1"/>
              <a:t>slice</a:t>
            </a:r>
            <a:r>
              <a:rPr lang="pt-BR" sz="2400" b="1" dirty="0"/>
              <a:t>) ou quantum</a:t>
            </a:r>
            <a:r>
              <a:rPr lang="pt-BR" sz="2400" b="1" dirty="0" smtClean="0"/>
              <a:t>.</a:t>
            </a:r>
          </a:p>
          <a:p>
            <a:pPr lvl="1"/>
            <a:endParaRPr lang="pt-BR" sz="2600" b="1" dirty="0"/>
          </a:p>
          <a:p>
            <a:r>
              <a:rPr lang="pt-BR" sz="2600" b="1" dirty="0"/>
              <a:t>No escalonamento circular, toda vez que um processo é escalonado para execução uma nova fatia de tempo é concedida. </a:t>
            </a:r>
            <a:endParaRPr lang="pt-BR" sz="2600" b="1" dirty="0" smtClean="0"/>
          </a:p>
          <a:p>
            <a:endParaRPr lang="pt-BR" sz="2600" b="1" dirty="0"/>
          </a:p>
          <a:p>
            <a:r>
              <a:rPr lang="pt-BR" sz="2600" b="1" dirty="0"/>
              <a:t>Caso a fatia de tempo expire, o sistema operacional interrompe o processo em execução, salva seu contexto e direciona-o para o final da fila de pronto. </a:t>
            </a:r>
          </a:p>
          <a:p>
            <a:pPr lvl="1"/>
            <a:r>
              <a:rPr lang="pt-BR" sz="2400" b="1" dirty="0" smtClean="0"/>
              <a:t>Mecanismo </a:t>
            </a:r>
            <a:r>
              <a:rPr lang="pt-BR" sz="2400" b="1" dirty="0"/>
              <a:t>conhecido como preempção por tempo!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Circular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dirty="0"/>
              <a:t>É um escalonamento do tipo </a:t>
            </a:r>
            <a:r>
              <a:rPr lang="pt-BR" sz="2600" b="1" dirty="0" err="1"/>
              <a:t>preemptivo</a:t>
            </a:r>
            <a:r>
              <a:rPr lang="pt-BR" sz="2600" b="1" dirty="0"/>
              <a:t> realizado com base em um valor associado a cada processo </a:t>
            </a:r>
            <a:r>
              <a:rPr lang="pt-BR" sz="2600" b="1" dirty="0" smtClean="0"/>
              <a:t>denominado </a:t>
            </a:r>
            <a:r>
              <a:rPr lang="pt-BR" sz="2600" b="1" dirty="0"/>
              <a:t>"prioridade de execução".</a:t>
            </a:r>
          </a:p>
          <a:p>
            <a:endParaRPr lang="pt-BR" sz="2600" b="1" dirty="0"/>
          </a:p>
          <a:p>
            <a:r>
              <a:rPr lang="pt-BR" sz="2600" b="1" dirty="0"/>
              <a:t>O processo com maior prioridade no estado de pronto é sempre o escolhido para execução, e processos com valores iguais são escalonados seguindo o critério de FIFO!</a:t>
            </a:r>
          </a:p>
          <a:p>
            <a:endParaRPr lang="pt-BR" sz="2600" b="1" dirty="0"/>
          </a:p>
          <a:p>
            <a:r>
              <a:rPr lang="pt-BR" sz="2600" b="1" dirty="0"/>
              <a:t>A perda do uso do processador só ocorrerá no caso de uma mudança voluntária para o estado de espera ou quando um processo de prioridade maior passa para o estado de pronto.</a:t>
            </a:r>
          </a:p>
          <a:p>
            <a:pPr lvl="1"/>
            <a:r>
              <a:rPr lang="pt-BR" sz="2400" b="1" dirty="0" smtClean="0"/>
              <a:t>Neste </a:t>
            </a:r>
            <a:r>
              <a:rPr lang="pt-BR" sz="2400" b="1" dirty="0"/>
              <a:t>caso, o sistema operacional deverá interromper o processo corrente, salvar seu contexto e colocá-lo no estado de pronto.</a:t>
            </a:r>
          </a:p>
          <a:p>
            <a:pPr lvl="1"/>
            <a:r>
              <a:rPr lang="pt-BR" sz="2400" b="1" dirty="0" smtClean="0"/>
              <a:t>Mecanismo </a:t>
            </a:r>
            <a:r>
              <a:rPr lang="pt-BR" sz="2400" b="1" dirty="0"/>
              <a:t>conhecido como "Preempção por prioridade"!</a:t>
            </a:r>
          </a:p>
          <a:p>
            <a:pPr lvl="1"/>
            <a:r>
              <a:rPr lang="pt-BR" sz="2400" b="1" dirty="0" smtClean="0"/>
              <a:t>Após </a:t>
            </a:r>
            <a:r>
              <a:rPr lang="pt-BR" sz="2400" b="1" dirty="0"/>
              <a:t>isso, o processo de maior prioridade é escalonado.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por Prioridades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85000" lnSpcReduction="20000"/>
          </a:bodyPr>
          <a:lstStyle/>
          <a:p>
            <a:r>
              <a:rPr lang="pt-BR" sz="2600" b="1" dirty="0"/>
              <a:t>Detalhes</a:t>
            </a:r>
            <a:r>
              <a:rPr lang="pt-BR" sz="2600" b="1" dirty="0" smtClean="0"/>
              <a:t>:</a:t>
            </a:r>
          </a:p>
          <a:p>
            <a:endParaRPr lang="pt-BR" sz="2600" b="1" dirty="0"/>
          </a:p>
          <a:p>
            <a:r>
              <a:rPr lang="pt-BR" sz="2600" b="1" dirty="0"/>
              <a:t>A preempção por prioridade é implementada através de uma interrupção de </a:t>
            </a:r>
            <a:r>
              <a:rPr lang="pt-BR" sz="2600" b="1" dirty="0" err="1"/>
              <a:t>clock</a:t>
            </a:r>
            <a:r>
              <a:rPr lang="pt-BR" sz="2600" b="1" dirty="0"/>
              <a:t>.</a:t>
            </a:r>
          </a:p>
          <a:p>
            <a:r>
              <a:rPr lang="pt-BR" sz="2600" b="1" dirty="0"/>
              <a:t>Caso haja processos na fila de pronto com maior prioridade do que o processo em execução, o sistema operacional realiza a preempção.</a:t>
            </a:r>
          </a:p>
          <a:p>
            <a:endParaRPr lang="pt-BR" sz="2600" b="1" dirty="0"/>
          </a:p>
          <a:p>
            <a:r>
              <a:rPr lang="pt-BR" sz="2600" b="1" dirty="0"/>
              <a:t>O escalonamento por prioridades também pode ser implementado de uma maneira não </a:t>
            </a:r>
            <a:r>
              <a:rPr lang="pt-BR" sz="2600" b="1" dirty="0" err="1"/>
              <a:t>preemptiva</a:t>
            </a:r>
            <a:r>
              <a:rPr lang="pt-BR" sz="2600" b="1" dirty="0"/>
              <a:t>. </a:t>
            </a:r>
          </a:p>
          <a:p>
            <a:pPr lvl="1"/>
            <a:r>
              <a:rPr lang="pt-BR" sz="2400" b="1" dirty="0" smtClean="0"/>
              <a:t>Neste </a:t>
            </a:r>
            <a:r>
              <a:rPr lang="pt-BR" sz="2400" b="1" dirty="0"/>
              <a:t>caso, processos que passem para o estado de pronto com prioridade maior do que a do processo em execução não ocasionam preempção, sendo apenas colocados no início da fila de pronto.</a:t>
            </a:r>
            <a:endParaRPr lang="pt-BR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por Prioridades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dirty="0"/>
              <a:t>O escalonamento circular com prioridades implementa o conceito de fatia de tempo e de prioridade de execução associada a cada processo.</a:t>
            </a:r>
          </a:p>
          <a:p>
            <a:endParaRPr lang="pt-BR" sz="2600" b="1" dirty="0"/>
          </a:p>
          <a:p>
            <a:r>
              <a:rPr lang="pt-BR" sz="2600" b="1" dirty="0"/>
              <a:t>Um processo permanece no estado de execução até que termine seu processamento, voluntariamente passe para o estado de espera ou sofra uma preempção por tempo ou prioridade.</a:t>
            </a:r>
          </a:p>
          <a:p>
            <a:endParaRPr lang="pt-BR" sz="2600" b="1" dirty="0"/>
          </a:p>
          <a:p>
            <a:r>
              <a:rPr lang="pt-BR" sz="2600" b="1" dirty="0"/>
              <a:t>Principal vantagem:</a:t>
            </a:r>
          </a:p>
          <a:p>
            <a:pPr lvl="1"/>
            <a:r>
              <a:rPr lang="pt-BR" sz="2400" b="1" dirty="0" smtClean="0"/>
              <a:t>Permitir </a:t>
            </a:r>
            <a:r>
              <a:rPr lang="pt-BR" sz="2400" b="1" dirty="0"/>
              <a:t>o melhor balanceamento no uso do processador em sistemas de tempo compartilhado!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Circular com Prioridades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dirty="0"/>
              <a:t>Possui duas variações...</a:t>
            </a:r>
          </a:p>
          <a:p>
            <a:pPr lvl="1"/>
            <a:r>
              <a:rPr lang="pt-BR" sz="2400" b="1" dirty="0" smtClean="0"/>
              <a:t>...</a:t>
            </a:r>
            <a:r>
              <a:rPr lang="pt-BR" sz="2400" b="1" dirty="0"/>
              <a:t>dependendo se a prioridade é do tipo estática ou dinâmica!</a:t>
            </a:r>
          </a:p>
          <a:p>
            <a:endParaRPr lang="pt-BR" sz="2600" b="1" dirty="0"/>
          </a:p>
          <a:p>
            <a:r>
              <a:rPr lang="pt-BR" sz="2600" b="1" dirty="0"/>
              <a:t>Escalonamento circular com prioridades estáticas</a:t>
            </a:r>
          </a:p>
          <a:p>
            <a:pPr lvl="1"/>
            <a:r>
              <a:rPr lang="pt-BR" sz="2400" b="1" dirty="0" smtClean="0"/>
              <a:t>A </a:t>
            </a:r>
            <a:r>
              <a:rPr lang="pt-BR" sz="2400" b="1" dirty="0"/>
              <a:t>prioridade definida no contexto de software de cada processo permanece inalterada ao longo da sua existência.</a:t>
            </a:r>
          </a:p>
          <a:p>
            <a:endParaRPr lang="pt-BR" sz="2600" b="1" dirty="0"/>
          </a:p>
          <a:p>
            <a:r>
              <a:rPr lang="pt-BR" sz="2600" b="1" dirty="0"/>
              <a:t>Escalonamento circular com prioridades dinâmicas</a:t>
            </a:r>
          </a:p>
          <a:p>
            <a:pPr lvl="1"/>
            <a:r>
              <a:rPr lang="pt-BR" sz="2400" b="1" dirty="0" smtClean="0"/>
              <a:t>É </a:t>
            </a:r>
            <a:r>
              <a:rPr lang="pt-BR" sz="2400" b="1" dirty="0"/>
              <a:t>possível que a prioridade de um processo seja alterada dinamicamente pelo administrador do sistema ou, em algumas políticas, pelo próprio sistema operacional.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Circular com Prioridades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0000" lnSpcReduction="20000"/>
          </a:bodyPr>
          <a:lstStyle/>
          <a:p>
            <a:r>
              <a:rPr lang="pt-BR" sz="2600" b="1" dirty="0"/>
              <a:t>Também </a:t>
            </a:r>
            <a:r>
              <a:rPr lang="pt-BR" sz="2600" b="1" dirty="0" smtClean="0"/>
              <a:t>chamado </a:t>
            </a:r>
            <a:r>
              <a:rPr lang="pt-BR" sz="2600" b="1" dirty="0"/>
              <a:t>de... </a:t>
            </a:r>
            <a:r>
              <a:rPr lang="pt-BR" sz="2600" b="1" dirty="0" err="1"/>
              <a:t>Multilevel</a:t>
            </a:r>
            <a:r>
              <a:rPr lang="pt-BR" sz="2600" b="1" dirty="0"/>
              <a:t> </a:t>
            </a:r>
            <a:r>
              <a:rPr lang="pt-BR" sz="2600" b="1" dirty="0" err="1"/>
              <a:t>queue</a:t>
            </a:r>
            <a:r>
              <a:rPr lang="pt-BR" sz="2600" b="1" dirty="0"/>
              <a:t> </a:t>
            </a:r>
            <a:r>
              <a:rPr lang="pt-BR" sz="2600" b="1" dirty="0" err="1"/>
              <a:t>scheduling</a:t>
            </a:r>
            <a:endParaRPr lang="pt-BR" sz="2600" b="1" dirty="0"/>
          </a:p>
          <a:p>
            <a:endParaRPr lang="pt-BR" sz="2600" b="1" dirty="0"/>
          </a:p>
          <a:p>
            <a:r>
              <a:rPr lang="pt-BR" sz="2600" b="1" dirty="0"/>
              <a:t>Existem diversas filas de processos no estado de pronto, cada qual com uma prioridade específica.</a:t>
            </a:r>
          </a:p>
          <a:p>
            <a:endParaRPr lang="pt-BR" sz="2600" b="1" dirty="0"/>
          </a:p>
          <a:p>
            <a:r>
              <a:rPr lang="pt-BR" sz="2600" b="1" dirty="0"/>
              <a:t>Os processos são associados às filas em função de características próprias, como importância para a aplicação, tipo de processamento ou área de memória necessária.</a:t>
            </a:r>
          </a:p>
          <a:p>
            <a:endParaRPr lang="pt-BR" sz="2600" b="1" dirty="0"/>
          </a:p>
          <a:p>
            <a:r>
              <a:rPr lang="pt-BR" sz="2600" b="1" dirty="0"/>
              <a:t>A principal vantagem de múltiplas filas é a possibilidade da convivência de mecanismos de escalonamento distintos em um mesmo sistema operacional.</a:t>
            </a:r>
          </a:p>
          <a:p>
            <a:endParaRPr lang="pt-BR" sz="2600" b="1" dirty="0"/>
          </a:p>
          <a:p>
            <a:r>
              <a:rPr lang="pt-BR" sz="2600" b="1" dirty="0"/>
              <a:t>Neste mecanismo, o processo não possui prioridade, ficando esta característica associada à fila</a:t>
            </a:r>
            <a:r>
              <a:rPr lang="pt-BR" sz="2600" b="1" dirty="0" smtClean="0"/>
              <a:t>!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por Múltiplas Filas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85000" lnSpcReduction="10000"/>
          </a:bodyPr>
          <a:lstStyle/>
          <a:p>
            <a:r>
              <a:rPr lang="pt-BR" sz="2600" b="1" dirty="0"/>
              <a:t>Ou... </a:t>
            </a:r>
            <a:r>
              <a:rPr lang="pt-BR" sz="2600" b="1" dirty="0" err="1"/>
              <a:t>Multilevel</a:t>
            </a:r>
            <a:r>
              <a:rPr lang="pt-BR" sz="2600" b="1" dirty="0"/>
              <a:t> feedback </a:t>
            </a:r>
            <a:r>
              <a:rPr lang="pt-BR" sz="2600" b="1" dirty="0" err="1"/>
              <a:t>queues</a:t>
            </a:r>
            <a:r>
              <a:rPr lang="pt-BR" sz="2600" b="1" dirty="0"/>
              <a:t> </a:t>
            </a:r>
            <a:r>
              <a:rPr lang="pt-BR" sz="2600" b="1" dirty="0" err="1"/>
              <a:t>scheduling</a:t>
            </a:r>
            <a:endParaRPr lang="pt-BR" sz="2600" b="1" dirty="0"/>
          </a:p>
          <a:p>
            <a:endParaRPr lang="pt-BR" sz="2600" b="1" dirty="0"/>
          </a:p>
          <a:p>
            <a:r>
              <a:rPr lang="pt-BR" sz="2600" b="1" dirty="0"/>
              <a:t>Semelhante ao escalonamento por múltiplas filas, porém os processos podem trocar de filas durante seu processamento!</a:t>
            </a:r>
          </a:p>
          <a:p>
            <a:endParaRPr lang="pt-BR" sz="2600" b="1" dirty="0"/>
          </a:p>
          <a:p>
            <a:r>
              <a:rPr lang="pt-BR" sz="2600" b="1" dirty="0"/>
              <a:t>Sua grande vantagem é permitir ao sistema operacional identificar dinamicamente o comportamento de cada processo!</a:t>
            </a:r>
          </a:p>
          <a:p>
            <a:endParaRPr lang="pt-BR" sz="2600" b="1" dirty="0"/>
          </a:p>
          <a:p>
            <a:r>
              <a:rPr lang="pt-BR" sz="2600" b="1" dirty="0"/>
              <a:t>Os processos não são previamente associados às filas de pronto, e, sim, direcionados pelo sistema para as filas existentes com base no seu comportamento</a:t>
            </a:r>
            <a:r>
              <a:rPr lang="pt-BR" sz="2600" b="1" dirty="0" smtClean="0"/>
              <a:t>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Escalonamento por Múltiplas Filas com Realimentação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10000"/>
          </a:bodyPr>
          <a:lstStyle/>
          <a:p>
            <a:r>
              <a:rPr lang="pt-BR" sz="2600" b="1" dirty="0"/>
              <a:t>Em geral, sistemas de tempo compartilhado caracterizam-se pelo processamento interativo, no qual usuários interagem com as aplicações exigindo tempos de respostas baixos.</a:t>
            </a:r>
          </a:p>
          <a:p>
            <a:endParaRPr lang="pt-BR" sz="2600" b="1" dirty="0"/>
          </a:p>
          <a:p>
            <a:r>
              <a:rPr lang="pt-BR" sz="2600" b="1" dirty="0"/>
              <a:t>Embora os sistemas com prioridade dinâmica sejam mais complexos de implementar que os sistemas com prioridade estática, o tempo de resposta oferecido compensa.</a:t>
            </a:r>
          </a:p>
          <a:p>
            <a:endParaRPr lang="pt-BR" sz="2600" b="1" dirty="0"/>
          </a:p>
          <a:p>
            <a:r>
              <a:rPr lang="pt-BR" sz="2600" b="1" dirty="0"/>
              <a:t>Atualmente, a maioria dos sistemas operacionais de tempo compartilhado utiliza o escalonamento circular com prioridades dinâmicas!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Política de Escalonamento em Sistemas de Tempo Compartilhado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0000" lnSpcReduction="20000"/>
          </a:bodyPr>
          <a:lstStyle/>
          <a:p>
            <a:r>
              <a:rPr lang="pt-BR" sz="2600" b="1" dirty="0"/>
              <a:t>Neste caso, a aplicação deve ser executada em sistemas operacionais de tempo real!</a:t>
            </a:r>
          </a:p>
          <a:p>
            <a:pPr lvl="1"/>
            <a:r>
              <a:rPr lang="pt-BR" sz="2400" b="1" dirty="0" smtClean="0"/>
              <a:t>Garantia </a:t>
            </a:r>
            <a:r>
              <a:rPr lang="pt-BR" sz="2400" b="1" dirty="0"/>
              <a:t>da execução de processos dentro de limites rígidos de tempo, sem o risco de a aplicação ficar comprometida!</a:t>
            </a:r>
          </a:p>
          <a:p>
            <a:endParaRPr lang="pt-BR" sz="2600" b="1" dirty="0"/>
          </a:p>
          <a:p>
            <a:r>
              <a:rPr lang="pt-BR" sz="2600" b="1" dirty="0"/>
              <a:t>Aplicações de controle de processos, como sistemas de controle de produção de bens industriais e controle de tráfego aéreo, são exemplos de aplicação de tempo real.</a:t>
            </a:r>
          </a:p>
          <a:p>
            <a:endParaRPr lang="pt-BR" sz="2600" b="1" dirty="0"/>
          </a:p>
          <a:p>
            <a:r>
              <a:rPr lang="pt-BR" sz="2600" b="1" dirty="0"/>
              <a:t>O escalonamento em sistemas de tempo real deve levar em consideração a importância relativa de cada tarefa na aplicação.</a:t>
            </a:r>
          </a:p>
          <a:p>
            <a:endParaRPr lang="pt-BR" sz="2600" b="1" dirty="0"/>
          </a:p>
          <a:p>
            <a:r>
              <a:rPr lang="pt-BR" sz="2600" b="1" dirty="0"/>
              <a:t>No escalonamento para sistemas de tempo real não deve existir o conceito de fatia de tempo, e a prioridade de cada processo deve ser estática.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Política de Escalonamento em Sistemas de Tempo Real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Referências…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</p:txBody>
      </p:sp>
      <p:sp>
        <p:nvSpPr>
          <p:cNvPr id="6" name="Retângulo 3">
            <a:extLst>
              <a:ext uri="{FF2B5EF4-FFF2-40B4-BE49-F238E27FC236}">
                <a16:creationId xmlns="" xmlns:a16="http://schemas.microsoft.com/office/drawing/2014/main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https://integrada.minhabiblioteca.com.br/#/books/978-85-216-2288-8</a:t>
            </a:r>
            <a:endParaRPr lang="pt-B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7332" y="2898140"/>
            <a:ext cx="8349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Arquitetura de Sistemas Operacionais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. 5. ed.  Rio de Janeiro, LTC, 2017</a:t>
            </a:r>
            <a:endParaRPr lang="pt-BR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dirty="0"/>
              <a:t>MACHADO, Francis Berenger; MAIA, Luiz Paulo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/>
          </a:bodyPr>
          <a:lstStyle/>
          <a:p>
            <a:r>
              <a:rPr lang="pt-BR" sz="2600" b="1" dirty="0" smtClean="0"/>
              <a:t>O que veremos?</a:t>
            </a:r>
          </a:p>
          <a:p>
            <a:endParaRPr lang="pt-BR" sz="2600" b="1" dirty="0"/>
          </a:p>
          <a:p>
            <a:pPr lvl="1"/>
            <a:r>
              <a:rPr lang="pt-BR" sz="2400" b="1" dirty="0" smtClean="0"/>
              <a:t>Introdução</a:t>
            </a:r>
          </a:p>
          <a:p>
            <a:pPr lvl="1"/>
            <a:r>
              <a:rPr lang="pt-BR" sz="2400" b="1" dirty="0" smtClean="0"/>
              <a:t>Funções básicas</a:t>
            </a:r>
          </a:p>
          <a:p>
            <a:pPr lvl="1"/>
            <a:r>
              <a:rPr lang="pt-BR" sz="2400" b="1" dirty="0" smtClean="0"/>
              <a:t>Critérios e tipos de escalonamento</a:t>
            </a:r>
          </a:p>
          <a:p>
            <a:pPr lvl="1"/>
            <a:r>
              <a:rPr lang="pt-BR" sz="2400" b="1" dirty="0" smtClean="0"/>
              <a:t>Etc...</a:t>
            </a:r>
            <a:endParaRPr lang="pt-BR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do Processador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85000" lnSpcReduction="20000"/>
          </a:bodyPr>
          <a:lstStyle/>
          <a:p>
            <a:r>
              <a:rPr lang="pt-BR" sz="2600" b="1" dirty="0"/>
              <a:t>Com o surgimento dos sistemas </a:t>
            </a:r>
            <a:r>
              <a:rPr lang="pt-BR" sz="2600" b="1" dirty="0" err="1"/>
              <a:t>multiprogramáveis</a:t>
            </a:r>
            <a:r>
              <a:rPr lang="pt-BR" sz="2600" b="1" dirty="0"/>
              <a:t>, nos quais múltiplos processos poderiam permanecer na memória principal compartilhando o uso da UCP, a gerência do processador </a:t>
            </a:r>
            <a:r>
              <a:rPr lang="pt-BR" sz="2600" b="1" dirty="0" smtClean="0"/>
              <a:t>tornou-se </a:t>
            </a:r>
            <a:r>
              <a:rPr lang="pt-BR" sz="2600" b="1" dirty="0"/>
              <a:t>uma das atividades mais importantes em um sistema operacional.</a:t>
            </a:r>
          </a:p>
          <a:p>
            <a:endParaRPr lang="pt-BR" sz="2600" b="1" dirty="0"/>
          </a:p>
          <a:p>
            <a:r>
              <a:rPr lang="pt-BR" sz="2600" b="1" dirty="0"/>
              <a:t>A partir do momento em que diversos processos podem estar no estado de pronto, critérios devem ser estabelecidos para determinar qual processo será escolhido para fazer uso do processador.</a:t>
            </a:r>
          </a:p>
          <a:p>
            <a:endParaRPr lang="pt-BR" sz="2600" b="1" dirty="0"/>
          </a:p>
          <a:p>
            <a:r>
              <a:rPr lang="pt-BR" sz="2600" b="1" dirty="0"/>
              <a:t>Os critérios utilizados para esta seleção compõem a chamada política de escalonamento, que é a base da gerência do processador e da multiprogramação em um sistema operacional.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do Processador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lnSpcReduction="10000"/>
          </a:bodyPr>
          <a:lstStyle/>
          <a:p>
            <a:r>
              <a:rPr lang="pt-BR" sz="2600" b="1" dirty="0"/>
              <a:t>Funções </a:t>
            </a:r>
            <a:r>
              <a:rPr lang="pt-BR" sz="2600" b="1" dirty="0" smtClean="0"/>
              <a:t>Básicas</a:t>
            </a:r>
          </a:p>
          <a:p>
            <a:endParaRPr lang="pt-BR" sz="2600" b="1" dirty="0"/>
          </a:p>
          <a:p>
            <a:r>
              <a:rPr lang="pt-BR" sz="2600" b="1" dirty="0"/>
              <a:t>A política de escalonamento de um sistema operacional tem diversas funções básicas:</a:t>
            </a:r>
          </a:p>
          <a:p>
            <a:pPr lvl="1"/>
            <a:r>
              <a:rPr lang="pt-BR" sz="2400" b="1" dirty="0" smtClean="0"/>
              <a:t>Manter </a:t>
            </a:r>
            <a:r>
              <a:rPr lang="pt-BR" sz="2400" b="1" dirty="0"/>
              <a:t>o processador ocupado a maior parte do tempo</a:t>
            </a:r>
          </a:p>
          <a:p>
            <a:pPr lvl="1"/>
            <a:r>
              <a:rPr lang="pt-BR" sz="2400" b="1" dirty="0" smtClean="0"/>
              <a:t>Balancear </a:t>
            </a:r>
            <a:r>
              <a:rPr lang="pt-BR" sz="2400" b="1" dirty="0"/>
              <a:t>o uso da UCP entre processos</a:t>
            </a:r>
          </a:p>
          <a:p>
            <a:pPr lvl="1"/>
            <a:r>
              <a:rPr lang="pt-BR" sz="2400" b="1" dirty="0" smtClean="0"/>
              <a:t>Privilegiar </a:t>
            </a:r>
            <a:r>
              <a:rPr lang="pt-BR" sz="2400" b="1" dirty="0"/>
              <a:t>a execução de aplicações críticas</a:t>
            </a:r>
          </a:p>
          <a:p>
            <a:pPr lvl="1"/>
            <a:r>
              <a:rPr lang="pt-BR" sz="2400" b="1" dirty="0" smtClean="0"/>
              <a:t>Maximizar </a:t>
            </a:r>
            <a:r>
              <a:rPr lang="pt-BR" sz="2400" b="1" dirty="0"/>
              <a:t>o </a:t>
            </a:r>
            <a:r>
              <a:rPr lang="pt-BR" sz="2400" b="1" dirty="0" err="1"/>
              <a:t>throughput</a:t>
            </a:r>
            <a:r>
              <a:rPr lang="pt-BR" sz="2400" b="1" dirty="0"/>
              <a:t> do sistema</a:t>
            </a:r>
          </a:p>
          <a:p>
            <a:pPr lvl="1"/>
            <a:r>
              <a:rPr lang="pt-BR" sz="2400" b="1" dirty="0" smtClean="0"/>
              <a:t>Oferecer </a:t>
            </a:r>
            <a:r>
              <a:rPr lang="pt-BR" sz="2400" b="1" dirty="0"/>
              <a:t>tempos de resposta razoáveis para usuários interativos</a:t>
            </a:r>
            <a:endParaRPr lang="pt-BR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do Processador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77500" lnSpcReduction="20000"/>
          </a:bodyPr>
          <a:lstStyle/>
          <a:p>
            <a:r>
              <a:rPr lang="pt-BR" sz="2600" b="1" dirty="0"/>
              <a:t>Funções </a:t>
            </a:r>
            <a:r>
              <a:rPr lang="pt-BR" sz="2600" b="1" dirty="0" smtClean="0"/>
              <a:t>Básicas</a:t>
            </a:r>
          </a:p>
          <a:p>
            <a:endParaRPr lang="pt-BR" sz="2600" b="1" dirty="0"/>
          </a:p>
          <a:p>
            <a:r>
              <a:rPr lang="pt-BR" sz="2600" b="1" dirty="0"/>
              <a:t>Cada sistema operacional possui sua política de escalonamento adequada ao seu propósito e à</a:t>
            </a:r>
            <a:r>
              <a:rPr lang="pt-BR" sz="2600" b="1" dirty="0" smtClean="0"/>
              <a:t>s </a:t>
            </a:r>
            <a:r>
              <a:rPr lang="pt-BR" sz="2600" b="1" dirty="0"/>
              <a:t>suas características.</a:t>
            </a:r>
          </a:p>
          <a:p>
            <a:endParaRPr lang="pt-BR" sz="2600" b="1" dirty="0"/>
          </a:p>
          <a:p>
            <a:r>
              <a:rPr lang="pt-BR" sz="2600" b="1" dirty="0"/>
              <a:t>Escalonador (</a:t>
            </a:r>
            <a:r>
              <a:rPr lang="pt-BR" sz="2600" b="1" dirty="0" err="1"/>
              <a:t>scheduler</a:t>
            </a:r>
            <a:r>
              <a:rPr lang="pt-BR" sz="2600" b="1" dirty="0"/>
              <a:t>)</a:t>
            </a:r>
          </a:p>
          <a:p>
            <a:pPr lvl="1"/>
            <a:r>
              <a:rPr lang="pt-BR" sz="2400" b="1" dirty="0" smtClean="0"/>
              <a:t>Rotina </a:t>
            </a:r>
            <a:r>
              <a:rPr lang="pt-BR" sz="2400" b="1" dirty="0"/>
              <a:t>do sistema operacional que tem como principal função implementar os critérios da política de escalonamento.</a:t>
            </a:r>
          </a:p>
          <a:p>
            <a:endParaRPr lang="pt-BR" sz="2600" b="1" dirty="0"/>
          </a:p>
          <a:p>
            <a:r>
              <a:rPr lang="pt-BR" sz="2600" b="1" dirty="0" err="1"/>
              <a:t>Dispatcher</a:t>
            </a:r>
            <a:endParaRPr lang="pt-BR" sz="2600" b="1" dirty="0"/>
          </a:p>
          <a:p>
            <a:pPr lvl="1"/>
            <a:r>
              <a:rPr lang="pt-BR" sz="2400" b="1" dirty="0" smtClean="0"/>
              <a:t>Responsável </a:t>
            </a:r>
            <a:r>
              <a:rPr lang="pt-BR" sz="2400" b="1" dirty="0"/>
              <a:t>pela troca de contexto dos processos após o escalonador determinar qual processo deve fazer uso do processador.</a:t>
            </a:r>
          </a:p>
          <a:p>
            <a:pPr lvl="1"/>
            <a:r>
              <a:rPr lang="pt-BR" sz="2400" b="1" dirty="0" smtClean="0"/>
              <a:t>O </a:t>
            </a:r>
            <a:r>
              <a:rPr lang="pt-BR" sz="2400" b="1" dirty="0"/>
              <a:t>período de tempo gasto na substituição de um processo em execução por outro é denominado latência do </a:t>
            </a:r>
            <a:r>
              <a:rPr lang="pt-BR" sz="2400" b="1" dirty="0" err="1"/>
              <a:t>dispatcher</a:t>
            </a:r>
            <a:r>
              <a:rPr lang="pt-BR" sz="2400" b="1" dirty="0"/>
              <a:t>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Gerência do Processador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dirty="0"/>
              <a:t>As características de cada sistema operacional determinam quais são os principais aspectos para a implementação de uma política de escalonamento adequada.</a:t>
            </a:r>
          </a:p>
          <a:p>
            <a:endParaRPr lang="pt-BR" sz="2600" b="1" dirty="0"/>
          </a:p>
          <a:p>
            <a:r>
              <a:rPr lang="pt-BR" sz="2600" b="1" dirty="0"/>
              <a:t>Principais critérios que devem ser considerados em uma política de escalonamento:</a:t>
            </a:r>
          </a:p>
          <a:p>
            <a:pPr lvl="1"/>
            <a:r>
              <a:rPr lang="pt-BR" sz="2400" b="1" dirty="0" smtClean="0"/>
              <a:t>Utilização </a:t>
            </a:r>
            <a:r>
              <a:rPr lang="pt-BR" sz="2400" b="1" dirty="0"/>
              <a:t>do processador;</a:t>
            </a:r>
          </a:p>
          <a:p>
            <a:pPr lvl="1"/>
            <a:r>
              <a:rPr lang="pt-BR" sz="2400" b="1" dirty="0" err="1" smtClean="0"/>
              <a:t>Throughput</a:t>
            </a:r>
            <a:r>
              <a:rPr lang="pt-BR" sz="2400" b="1" dirty="0"/>
              <a:t>;</a:t>
            </a:r>
          </a:p>
          <a:p>
            <a:pPr lvl="1"/>
            <a:r>
              <a:rPr lang="pt-BR" sz="2400" b="1" dirty="0" smtClean="0"/>
              <a:t>Tempo </a:t>
            </a:r>
            <a:r>
              <a:rPr lang="pt-BR" sz="2400" b="1" dirty="0"/>
              <a:t>de Processador / Tempo de UCP;</a:t>
            </a:r>
          </a:p>
          <a:p>
            <a:pPr lvl="1"/>
            <a:r>
              <a:rPr lang="pt-BR" sz="2400" b="1" dirty="0" smtClean="0"/>
              <a:t>Tempo </a:t>
            </a:r>
            <a:r>
              <a:rPr lang="pt-BR" sz="2400" b="1" dirty="0"/>
              <a:t>de Espera;</a:t>
            </a:r>
          </a:p>
          <a:p>
            <a:pPr lvl="1"/>
            <a:r>
              <a:rPr lang="pt-BR" sz="2400" b="1" dirty="0" smtClean="0"/>
              <a:t>Tempo </a:t>
            </a:r>
            <a:r>
              <a:rPr lang="pt-BR" sz="2400" b="1" dirty="0"/>
              <a:t>de Turnaround;</a:t>
            </a:r>
          </a:p>
          <a:p>
            <a:pPr lvl="1"/>
            <a:r>
              <a:rPr lang="pt-BR" sz="2400" b="1" dirty="0" smtClean="0"/>
              <a:t>Tempo </a:t>
            </a:r>
            <a:r>
              <a:rPr lang="pt-BR" sz="2400" b="1" dirty="0"/>
              <a:t>de Resposta;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Critérios de Escalonamento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lnSpcReduction="10000"/>
          </a:bodyPr>
          <a:lstStyle/>
          <a:p>
            <a:r>
              <a:rPr lang="pt-BR" sz="2600" b="1" u="sng" dirty="0"/>
              <a:t>Utilização do </a:t>
            </a:r>
            <a:r>
              <a:rPr lang="pt-BR" sz="2600" b="1" u="sng" dirty="0" smtClean="0"/>
              <a:t>processador</a:t>
            </a:r>
          </a:p>
          <a:p>
            <a:endParaRPr lang="pt-BR" sz="2600" b="1" dirty="0"/>
          </a:p>
          <a:p>
            <a:r>
              <a:rPr lang="pt-BR" sz="2600" b="1" dirty="0"/>
              <a:t>Na maioria dos sistemas é desejável que o processador permaneça a maior parte do seu tempo ocupado</a:t>
            </a:r>
            <a:r>
              <a:rPr lang="pt-BR" sz="2600" b="1" dirty="0" smtClean="0"/>
              <a:t>.</a:t>
            </a:r>
          </a:p>
          <a:p>
            <a:endParaRPr lang="pt-BR" sz="2600" b="1" dirty="0"/>
          </a:p>
          <a:p>
            <a:r>
              <a:rPr lang="pt-BR" sz="2600" b="1" dirty="0"/>
              <a:t>Uma utilização na faixa de 30% indica um sistema com uma carga de processamento baixa</a:t>
            </a:r>
            <a:r>
              <a:rPr lang="pt-BR" sz="2600" b="1" dirty="0" smtClean="0"/>
              <a:t>.</a:t>
            </a:r>
          </a:p>
          <a:p>
            <a:endParaRPr lang="pt-BR" sz="2600" b="1" dirty="0"/>
          </a:p>
          <a:p>
            <a:r>
              <a:rPr lang="pt-BR" sz="2600" b="1" dirty="0"/>
              <a:t>Na faixa de 90% indica um sistema bastante carregado, próximo da sua capacidade máxima.</a:t>
            </a:r>
          </a:p>
          <a:p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Critérios de Escalonamento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9388"/>
            <a:ext cx="9174589" cy="4606211"/>
          </a:xfrm>
        </p:spPr>
        <p:txBody>
          <a:bodyPr>
            <a:normAutofit lnSpcReduction="10000"/>
          </a:bodyPr>
          <a:lstStyle/>
          <a:p>
            <a:r>
              <a:rPr lang="pt-BR" sz="2600" b="1" u="sng" dirty="0" err="1"/>
              <a:t>Throughput</a:t>
            </a:r>
            <a:endParaRPr lang="pt-BR" sz="2600" b="1" u="sng" dirty="0"/>
          </a:p>
          <a:p>
            <a:endParaRPr lang="pt-BR" sz="2600" b="1" dirty="0"/>
          </a:p>
          <a:p>
            <a:r>
              <a:rPr lang="pt-BR" sz="2600" b="1" dirty="0" err="1"/>
              <a:t>Throughput</a:t>
            </a:r>
            <a:r>
              <a:rPr lang="pt-BR" sz="2600" b="1" dirty="0"/>
              <a:t> representa o número de processos executados em um determinado intervalo de tempo.</a:t>
            </a:r>
          </a:p>
          <a:p>
            <a:endParaRPr lang="pt-BR" sz="2600" b="1" dirty="0"/>
          </a:p>
          <a:p>
            <a:r>
              <a:rPr lang="pt-BR" sz="2600" b="1" dirty="0"/>
              <a:t>Quanto maior o </a:t>
            </a:r>
            <a:r>
              <a:rPr lang="pt-BR" sz="2600" b="1" dirty="0" err="1"/>
              <a:t>throughput</a:t>
            </a:r>
            <a:r>
              <a:rPr lang="pt-BR" sz="2600" b="1" dirty="0"/>
              <a:t>, maior o número de tarefas executadas em função do tempo. </a:t>
            </a:r>
          </a:p>
          <a:p>
            <a:endParaRPr lang="pt-BR" sz="2600" b="1" dirty="0"/>
          </a:p>
          <a:p>
            <a:r>
              <a:rPr lang="pt-BR" sz="2600" b="1" dirty="0"/>
              <a:t>A maximização do </a:t>
            </a:r>
            <a:r>
              <a:rPr lang="pt-BR" sz="2600" b="1" dirty="0" err="1"/>
              <a:t>throughput</a:t>
            </a:r>
            <a:r>
              <a:rPr lang="pt-BR" sz="2600" b="1" dirty="0"/>
              <a:t> é desejada na maioria dos sistemas!</a:t>
            </a:r>
            <a:endParaRPr lang="pt-BR" sz="2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Critérios de Escalonamento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2207</Words>
  <Application>Microsoft Office PowerPoint</Application>
  <PresentationFormat>Widescreen</PresentationFormat>
  <Paragraphs>259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Wingdings 3</vt:lpstr>
      <vt:lpstr>Facetado</vt:lpstr>
      <vt:lpstr>Fundamentos de Sistemas Operacionais</vt:lpstr>
      <vt:lpstr>Gerência do Processador</vt:lpstr>
      <vt:lpstr>Gerência do Processador</vt:lpstr>
      <vt:lpstr>Gerência do Processador</vt:lpstr>
      <vt:lpstr>Gerência do Processador</vt:lpstr>
      <vt:lpstr>Gerência do Processador</vt:lpstr>
      <vt:lpstr>Critérios de Escalonamento</vt:lpstr>
      <vt:lpstr>Critérios de Escalonamento</vt:lpstr>
      <vt:lpstr>Critérios de Escalonamento</vt:lpstr>
      <vt:lpstr>Critérios de Escalonamento</vt:lpstr>
      <vt:lpstr>Critérios de Escalonamento</vt:lpstr>
      <vt:lpstr>Critérios de Escalonamento</vt:lpstr>
      <vt:lpstr>Critérios de Escalonamento</vt:lpstr>
      <vt:lpstr>Critérios de Escalonamento</vt:lpstr>
      <vt:lpstr>Escalonamentos Não Preemptivos e Preemptivos</vt:lpstr>
      <vt:lpstr>Escalonamentos Não Preemptivos e Preemptivos</vt:lpstr>
      <vt:lpstr>Escalonamento First-In-First-Out (FIFO)</vt:lpstr>
      <vt:lpstr>Escalonamento Shortest-Job-First (SJF)</vt:lpstr>
      <vt:lpstr>Escalonamento Cooperativo</vt:lpstr>
      <vt:lpstr>Escalonamento Circular</vt:lpstr>
      <vt:lpstr>Escalonamento por Prioridades</vt:lpstr>
      <vt:lpstr>Escalonamento por Prioridades</vt:lpstr>
      <vt:lpstr>Escalonamento Circular com Prioridades</vt:lpstr>
      <vt:lpstr>Escalonamento Circular com Prioridades</vt:lpstr>
      <vt:lpstr>Escalonamento por Múltiplas Filas</vt:lpstr>
      <vt:lpstr>Escalonamento por Múltiplas Filas com Realimentação</vt:lpstr>
      <vt:lpstr>Política de Escalonamento em Sistemas de Tempo Compartilhado</vt:lpstr>
      <vt:lpstr>Política de Escalonamento em Sistemas de Tempo Real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501</cp:revision>
  <dcterms:created xsi:type="dcterms:W3CDTF">2019-03-15T03:25:34Z</dcterms:created>
  <dcterms:modified xsi:type="dcterms:W3CDTF">2020-04-30T23:06:52Z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